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91" r:id="rId3"/>
    <p:sldId id="257" r:id="rId4"/>
    <p:sldId id="264" r:id="rId5"/>
    <p:sldId id="289" r:id="rId6"/>
    <p:sldId id="258" r:id="rId7"/>
    <p:sldId id="263" r:id="rId8"/>
    <p:sldId id="294" r:id="rId9"/>
    <p:sldId id="295" r:id="rId10"/>
    <p:sldId id="296" r:id="rId11"/>
    <p:sldId id="260" r:id="rId12"/>
    <p:sldId id="292" r:id="rId13"/>
    <p:sldId id="262" r:id="rId14"/>
  </p:sldIdLst>
  <p:sldSz cx="12192000" cy="6858000"/>
  <p:notesSz cx="6858000" cy="9144000"/>
  <p:defaultTextStyle>
    <a:defPPr>
      <a:defRPr lang="ru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595"/>
  </p:normalViewPr>
  <p:slideViewPr>
    <p:cSldViewPr snapToGrid="0" snapToObjects="1">
      <p:cViewPr varScale="1">
        <p:scale>
          <a:sx n="98" d="100"/>
          <a:sy n="98" d="100"/>
        </p:scale>
        <p:origin x="101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CCCC32E-8333-8F41-B8E8-2105B5EAAC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E5E5637C-CDB5-594E-BA19-74DA39CB31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ru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3A058DD-C058-E14B-A74F-E682FE4132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C36B6-F2DB-7E4A-86BE-71F63D73CB9A}" type="datetimeFigureOut">
              <a:rPr lang="ru-UA" smtClean="0"/>
              <a:t>24.06.2024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D81A008-CFA3-B048-A27C-322CE8758B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D3C1CBF-1E74-F542-85D2-BE56B55F60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70FD3-5618-DF42-906B-2EB6E399F5DA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9410212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13FF689-F26F-BF42-BC92-AF536D6DC7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3E12A525-E879-6A44-8897-F60F54B37B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ACDC040-9D2D-1E49-AA21-20A93658AD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C36B6-F2DB-7E4A-86BE-71F63D73CB9A}" type="datetimeFigureOut">
              <a:rPr lang="ru-UA" smtClean="0"/>
              <a:t>24.06.2024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F1A9016-A6C9-8442-B620-DFB894A31F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CCF9322-3196-D14B-8234-151435D847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70FD3-5618-DF42-906B-2EB6E399F5DA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9953408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201E3A3A-2FC2-1740-B74E-3ADF18E1C4C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FEE8912B-75CA-1F47-B186-947EE869DB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F6D63F0-285E-2446-8F1A-4D89B65E9F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C36B6-F2DB-7E4A-86BE-71F63D73CB9A}" type="datetimeFigureOut">
              <a:rPr lang="ru-UA" smtClean="0"/>
              <a:t>24.06.2024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7B616FE-4534-2D49-A011-1273099807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62D173C-8C8F-A642-B25C-494511209E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70FD3-5618-DF42-906B-2EB6E399F5DA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8115598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635E722-F47D-844B-8B55-F5ED5C8AD5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D8858A5-7923-6444-A73D-7109B2C2BF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9D7E181-20C1-B843-AEF8-36E322B6C5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C36B6-F2DB-7E4A-86BE-71F63D73CB9A}" type="datetimeFigureOut">
              <a:rPr lang="ru-UA" smtClean="0"/>
              <a:t>24.06.2024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49A2976-9666-FD4E-B129-7BE9047D33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40E0DAD-B651-ED45-BDB4-667F7135AC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70FD3-5618-DF42-906B-2EB6E399F5DA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9445733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0EC56D2-5B76-4044-8990-2721DA5DAF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98CD464-E220-A040-B5D9-1A4DF619C5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048A8ED-04D1-9344-8FCC-2EBA8C51D3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C36B6-F2DB-7E4A-86BE-71F63D73CB9A}" type="datetimeFigureOut">
              <a:rPr lang="ru-UA" smtClean="0"/>
              <a:t>24.06.2024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8D6412B-E4B6-714C-9788-CE60622D62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603332E-D02B-3046-90A7-ACD1B4D8A8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70FD3-5618-DF42-906B-2EB6E399F5DA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1761244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34FCDC2-A05C-8D4B-AB2D-55C1BB3F39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95B8B4F-0989-B34A-A5D3-BC9FB6784C2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FD3C6017-4900-1747-B60C-391E716F43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F3906D7-529E-8F43-B454-586F4A0C7B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C36B6-F2DB-7E4A-86BE-71F63D73CB9A}" type="datetimeFigureOut">
              <a:rPr lang="ru-UA" smtClean="0"/>
              <a:t>24.06.2024</a:t>
            </a:fld>
            <a:endParaRPr lang="ru-UA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FF0D6A2-2B1F-EA47-A39C-E145943C9E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5C5E920-D27E-E643-838D-004A8A0903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70FD3-5618-DF42-906B-2EB6E399F5DA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9455830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0F73B74-26A5-1E46-BEE2-B0C11FC980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3E89871-18DA-104D-AF5D-1F12FBA5AC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1B686759-B6D1-5D44-82BF-2094FA9262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8F112E20-116D-4446-A478-7B04D7B1F00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66475B6A-E44E-3F4F-BC9F-F6D9898B855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4DB6EFC8-DBC9-AF49-9C89-8BE167C80D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C36B6-F2DB-7E4A-86BE-71F63D73CB9A}" type="datetimeFigureOut">
              <a:rPr lang="ru-UA" smtClean="0"/>
              <a:t>24.06.2024</a:t>
            </a:fld>
            <a:endParaRPr lang="ru-UA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36A66FA6-F220-F844-B532-2B0F969DC0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E524F448-7615-0B43-846D-DB501222EB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70FD3-5618-DF42-906B-2EB6E399F5DA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8075590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C1B2C38-F75D-E444-95CB-9D5BFAD37B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78704319-23B4-6F41-9F70-BF23F04808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C36B6-F2DB-7E4A-86BE-71F63D73CB9A}" type="datetimeFigureOut">
              <a:rPr lang="ru-UA" smtClean="0"/>
              <a:t>24.06.2024</a:t>
            </a:fld>
            <a:endParaRPr lang="ru-UA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7363967B-6B54-ED4B-94A1-2A92DC35F3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5E08BDFB-636F-2948-989F-6D3B4BFB2A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70FD3-5618-DF42-906B-2EB6E399F5DA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1964494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82242373-102C-4A40-9938-9EB543314A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C36B6-F2DB-7E4A-86BE-71F63D73CB9A}" type="datetimeFigureOut">
              <a:rPr lang="ru-UA" smtClean="0"/>
              <a:t>24.06.2024</a:t>
            </a:fld>
            <a:endParaRPr lang="ru-UA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8C4B2D77-BF8F-2040-ABF6-479749FB1A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0A408D38-18B5-F549-BE16-4EE7860218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70FD3-5618-DF42-906B-2EB6E399F5DA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6688759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15C9777-06D8-454C-BE81-F4E9FFF47D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5AE38BA-EDE2-D34D-9670-1DB5CB0B25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24D17DD0-8B7B-174D-B3CE-AF3FA0B94F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330F9A1-B3E4-A24A-8BBB-9E888AB263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C36B6-F2DB-7E4A-86BE-71F63D73CB9A}" type="datetimeFigureOut">
              <a:rPr lang="ru-UA" smtClean="0"/>
              <a:t>24.06.2024</a:t>
            </a:fld>
            <a:endParaRPr lang="ru-UA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AC5E89C-064C-7849-B014-65797C9852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F8034C1-0D77-1447-8D0B-CAC5A5B616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70FD3-5618-DF42-906B-2EB6E399F5DA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939389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2D0B5A1-310B-A94B-936F-1707DBEEB0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66A2B975-37E7-C543-BDBA-411DAEF7946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UA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EBE02F30-1EED-8247-971A-E8C3784D56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8D245DE-80FB-E340-8C1A-AEB2245CBC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C36B6-F2DB-7E4A-86BE-71F63D73CB9A}" type="datetimeFigureOut">
              <a:rPr lang="ru-UA" smtClean="0"/>
              <a:t>24.06.2024</a:t>
            </a:fld>
            <a:endParaRPr lang="ru-UA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A8F5460-D742-3044-B7F2-C306457BAC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3F3D697-30EB-6447-9D40-3BD009A761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70FD3-5618-DF42-906B-2EB6E399F5DA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210737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30EC581-CE69-E449-BA94-137223BC2C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26113AF-C310-CC4A-B756-5D67426A0F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5CB71EF-97D4-024E-86A2-BA3A4D1BAEC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EC36B6-F2DB-7E4A-86BE-71F63D73CB9A}" type="datetimeFigureOut">
              <a:rPr lang="ru-UA" smtClean="0"/>
              <a:t>24.06.2024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06C0A7E-45B6-7A49-BD4F-3EBF796418D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AAADC3F-8C20-0543-A03D-9034FCB73DD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870FD3-5618-DF42-906B-2EB6E399F5DA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5447319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BAD76F3E-3A97-486B-B402-44400A8B91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3103F63-25A0-B14F-B297-777732C1C4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199" y="326571"/>
            <a:ext cx="10506455" cy="3734425"/>
          </a:xfrm>
        </p:spPr>
        <p:txBody>
          <a:bodyPr>
            <a:normAutofit/>
          </a:bodyPr>
          <a:lstStyle/>
          <a:p>
            <a:r>
              <a:rPr lang="ru-RU" sz="4400" b="1" spc="-150" dirty="0" err="1">
                <a:latin typeface="+mn-lt"/>
              </a:rPr>
              <a:t>Недосконалість</a:t>
            </a:r>
            <a:r>
              <a:rPr lang="ru-RU" sz="4400" b="1" spc="-150" dirty="0">
                <a:latin typeface="+mn-lt"/>
              </a:rPr>
              <a:t> </a:t>
            </a:r>
            <a:r>
              <a:rPr lang="ru-RU" sz="4400" b="1" spc="-150" dirty="0" err="1">
                <a:latin typeface="+mn-lt"/>
              </a:rPr>
              <a:t>законодавчої</a:t>
            </a:r>
            <a:r>
              <a:rPr lang="ru-RU" sz="4400" b="1" spc="-150" dirty="0">
                <a:latin typeface="+mn-lt"/>
              </a:rPr>
              <a:t> </a:t>
            </a:r>
            <a:r>
              <a:rPr lang="ru-RU" sz="4400" b="1" spc="-150" dirty="0" err="1">
                <a:latin typeface="+mn-lt"/>
              </a:rPr>
              <a:t>регламентації</a:t>
            </a:r>
            <a:r>
              <a:rPr lang="ru-RU" sz="4400" b="1" spc="-150" dirty="0">
                <a:latin typeface="+mn-lt"/>
              </a:rPr>
              <a:t> </a:t>
            </a:r>
            <a:r>
              <a:rPr lang="ru-RU" sz="4400" b="1" spc="-150" dirty="0" err="1">
                <a:latin typeface="+mn-lt"/>
              </a:rPr>
              <a:t>кримінальної</a:t>
            </a:r>
            <a:r>
              <a:rPr lang="ru-RU" sz="4400" b="1" spc="-150" dirty="0">
                <a:latin typeface="+mn-lt"/>
              </a:rPr>
              <a:t> </a:t>
            </a:r>
            <a:r>
              <a:rPr lang="ru-RU" sz="4400" b="1" spc="-150" dirty="0" err="1">
                <a:latin typeface="+mn-lt"/>
              </a:rPr>
              <a:t>відповідальності</a:t>
            </a:r>
            <a:r>
              <a:rPr lang="ru-RU" sz="4400" b="1" spc="-150" dirty="0">
                <a:latin typeface="+mn-lt"/>
              </a:rPr>
              <a:t> за </a:t>
            </a:r>
            <a:r>
              <a:rPr lang="ru-RU" sz="4400" b="1" spc="-150" dirty="0" err="1">
                <a:latin typeface="+mn-lt"/>
              </a:rPr>
              <a:t>злочини</a:t>
            </a:r>
            <a:r>
              <a:rPr lang="ru-RU" sz="4400" b="1" spc="-150" dirty="0">
                <a:latin typeface="+mn-lt"/>
              </a:rPr>
              <a:t> </a:t>
            </a:r>
            <a:r>
              <a:rPr lang="ru-RU" sz="4400" b="1" spc="-150" dirty="0" err="1">
                <a:latin typeface="+mn-lt"/>
              </a:rPr>
              <a:t>проти</a:t>
            </a:r>
            <a:r>
              <a:rPr lang="ru-RU" sz="4400" b="1" spc="-150" dirty="0">
                <a:latin typeface="+mn-lt"/>
              </a:rPr>
              <a:t> основ </a:t>
            </a:r>
            <a:r>
              <a:rPr lang="ru-RU" sz="4400" b="1" spc="-150" dirty="0" err="1">
                <a:latin typeface="+mn-lt"/>
              </a:rPr>
              <a:t>національної</a:t>
            </a:r>
            <a:r>
              <a:rPr lang="ru-RU" sz="4400" b="1" spc="-150" dirty="0">
                <a:latin typeface="+mn-lt"/>
              </a:rPr>
              <a:t> </a:t>
            </a:r>
            <a:r>
              <a:rPr lang="ru-RU" sz="4400" b="1" spc="-150" dirty="0" err="1">
                <a:latin typeface="+mn-lt"/>
              </a:rPr>
              <a:t>безпеки</a:t>
            </a:r>
            <a:r>
              <a:rPr lang="ru-RU" sz="4400" b="1" spc="-150" dirty="0">
                <a:latin typeface="+mn-lt"/>
              </a:rPr>
              <a:t> </a:t>
            </a:r>
            <a:br>
              <a:rPr lang="ru-RU" sz="4400" b="1" spc="-150" dirty="0">
                <a:latin typeface="+mn-lt"/>
              </a:rPr>
            </a:br>
            <a:r>
              <a:rPr lang="ru-RU" sz="4400" b="1" spc="-150" dirty="0">
                <a:latin typeface="+mn-lt"/>
              </a:rPr>
              <a:t>й шляхи </a:t>
            </a:r>
            <a:r>
              <a:rPr lang="ru-RU" sz="4400" b="1" spc="-150" dirty="0" err="1">
                <a:latin typeface="+mn-lt"/>
              </a:rPr>
              <a:t>вирішення</a:t>
            </a:r>
            <a:r>
              <a:rPr lang="ru-RU" sz="4400" b="1" spc="-150" dirty="0">
                <a:latin typeface="+mn-lt"/>
              </a:rPr>
              <a:t>: </a:t>
            </a:r>
            <a:br>
              <a:rPr lang="ru-RU" sz="4400" b="1" spc="-150" dirty="0">
                <a:latin typeface="+mn-lt"/>
              </a:rPr>
            </a:br>
            <a:r>
              <a:rPr lang="ru-RU" sz="4400" b="1" spc="-150" dirty="0" err="1">
                <a:latin typeface="+mn-lt"/>
              </a:rPr>
              <a:t>практичний</a:t>
            </a:r>
            <a:r>
              <a:rPr lang="ru-RU" sz="4400" b="1" spc="-150" dirty="0">
                <a:latin typeface="+mn-lt"/>
              </a:rPr>
              <a:t> та </a:t>
            </a:r>
            <a:r>
              <a:rPr lang="ru-RU" sz="4400" b="1" spc="-150" dirty="0" err="1">
                <a:latin typeface="+mn-lt"/>
              </a:rPr>
              <a:t>законотворчий</a:t>
            </a:r>
            <a:r>
              <a:rPr lang="ru-RU" sz="4400" b="1" spc="-150" dirty="0">
                <a:latin typeface="+mn-lt"/>
              </a:rPr>
              <a:t> аспект</a:t>
            </a:r>
            <a:endParaRPr lang="ru-UA" sz="4400" b="1" spc="-150" dirty="0">
              <a:latin typeface="+mn-lt"/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823F434F-EF80-784E-BB61-D1BD63F229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199" y="5084614"/>
            <a:ext cx="7507223" cy="1038225"/>
          </a:xfrm>
        </p:spPr>
        <p:txBody>
          <a:bodyPr>
            <a:normAutofit/>
          </a:bodyPr>
          <a:lstStyle/>
          <a:p>
            <a:pPr algn="l"/>
            <a:r>
              <a:rPr lang="ru-UA" sz="4000" dirty="0"/>
              <a:t>Суддя Ірина ШАПОВАЛОВА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391F6B52-91F4-4AEB-B6DB-29FEBCF28C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1248" y="4331166"/>
            <a:ext cx="10506456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2CD6F061-7C53-44F4-9794-953DB70A45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9346882" y="2348839"/>
            <a:ext cx="54864" cy="394677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241845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B6CDA21F-E7AF-4C75-8395-33F58D5B0E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AE1C45F0-260A-458C-96ED-C1F6D215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" y="1216597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A6604B49-AD5C-4590-B051-06C8222ECD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43ECCAF-29C5-4537-947C-7EA1292463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ED49787B-8DE6-4467-AD0A-8DECC6E0C2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D5B0017B-2ECA-49AF-B397-DC140825DF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79" y="613954"/>
            <a:ext cx="10907487" cy="189411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7888DBE-C46F-7F47-AA39-79883CF2B4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3597" y="155215"/>
            <a:ext cx="10907487" cy="1554480"/>
          </a:xfrm>
        </p:spPr>
        <p:txBody>
          <a:bodyPr anchor="ctr">
            <a:normAutofit/>
          </a:bodyPr>
          <a:lstStyle/>
          <a:p>
            <a:pPr algn="ctr"/>
            <a:r>
              <a:rPr lang="uk-UA" sz="3600" b="1" dirty="0">
                <a:cs typeface="Times New Roman"/>
              </a:rPr>
              <a:t>Форми пособництва державі-агресору </a:t>
            </a:r>
            <a:br>
              <a:rPr lang="uk-UA" sz="3600" b="1" dirty="0">
                <a:cs typeface="Times New Roman"/>
              </a:rPr>
            </a:br>
            <a:r>
              <a:rPr lang="uk-UA" sz="3600" b="1" dirty="0">
                <a:cs typeface="Times New Roman"/>
              </a:rPr>
              <a:t>(ст. 111-2 КК України)</a:t>
            </a:r>
            <a:endParaRPr lang="ru-UA" sz="3600" b="1" dirty="0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6CF1BAF6-AD41-4082-B212-8A1F9A2E87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8200" y="6485313"/>
            <a:ext cx="10515600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Объект 2">
            <a:extLst>
              <a:ext uri="{FF2B5EF4-FFF2-40B4-BE49-F238E27FC236}">
                <a16:creationId xmlns:a16="http://schemas.microsoft.com/office/drawing/2014/main" id="{1EC80FFD-72FF-6443-98DB-6E22EC3202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0916" y="2588600"/>
            <a:ext cx="10890168" cy="4351338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just">
              <a:buFont typeface="Wingdings" pitchFamily="2" charset="2"/>
              <a:buChar char="§"/>
            </a:pPr>
            <a:r>
              <a:rPr lang="uk-UA" sz="2000" dirty="0">
                <a:cs typeface="Times New Roman"/>
              </a:rPr>
              <a:t>Громадянина України визнано винуватим у тому що з 25 лютого 2022 року на тимчасово окупованій території одного з селищ Харківської області, з метою допомоги державі-агресору, завдання шкоди Україні, підтримуючи дії та рішення держави агресора, вчиняв наступні дії:</a:t>
            </a:r>
            <a:r>
              <a:rPr lang="ru-RU" sz="2000" dirty="0"/>
              <a:t> </a:t>
            </a:r>
            <a:r>
              <a:rPr lang="uk-UA" sz="2000" dirty="0">
                <a:cs typeface="Times New Roman"/>
              </a:rPr>
              <a:t>вказував на житлові будинку односельчан в яких можна було вилучити речі; приймав участь у проведені обшуків у будинках односельчан; надавав допомогу військовим </a:t>
            </a:r>
            <a:r>
              <a:rPr lang="uk-UA" sz="2000" dirty="0" err="1">
                <a:cs typeface="Times New Roman"/>
              </a:rPr>
              <a:t>рф</a:t>
            </a:r>
            <a:r>
              <a:rPr lang="uk-UA" sz="2000" dirty="0">
                <a:cs typeface="Times New Roman"/>
              </a:rPr>
              <a:t> у придбанні продуктів харчування; надавав військовим </a:t>
            </a:r>
            <a:r>
              <a:rPr lang="uk-UA" sz="2000" dirty="0" err="1">
                <a:cs typeface="Times New Roman"/>
              </a:rPr>
              <a:t>рф</a:t>
            </a:r>
            <a:r>
              <a:rPr lang="uk-UA" sz="2000" dirty="0">
                <a:cs typeface="Times New Roman"/>
              </a:rPr>
              <a:t> місце для проживання та зберігання викрадених речей.</a:t>
            </a:r>
            <a:endParaRPr lang="uk-UA" sz="2000" b="1" dirty="0">
              <a:cs typeface="Times New Roman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buFont typeface="Wingdings" pitchFamily="2" charset="2"/>
              <a:buChar char="§"/>
            </a:pPr>
            <a:r>
              <a:rPr lang="uk-UA" sz="2400" b="1" dirty="0">
                <a:ea typeface="Calibri" panose="020F0502020204030204" pitchFamily="34" charset="0"/>
                <a:cs typeface="Times New Roman" panose="02020603050405020304" pitchFamily="18" charset="0"/>
              </a:rPr>
              <a:t>С</a:t>
            </a:r>
            <a:r>
              <a:rPr lang="uk-UA" sz="24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тановлення судової практики в частині визначення форм: </a:t>
            </a:r>
            <a:endParaRPr lang="ru-UA" sz="2400" b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buFont typeface="Wingdings" pitchFamily="2" charset="2"/>
              <a:buChar char="§"/>
            </a:pPr>
            <a:r>
              <a:rPr lang="uk-UA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реалізації та підтримки рішень і дій окупаційної адміністрації держави агресора;</a:t>
            </a:r>
            <a:endParaRPr lang="ru-UA" sz="2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buFont typeface="Wingdings" pitchFamily="2" charset="2"/>
              <a:buChar char="§"/>
            </a:pPr>
            <a:r>
              <a:rPr lang="uk-UA" sz="2400" dirty="0">
                <a:solidFill>
                  <a:srgbClr val="333333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добровільного збору, підготовки та/або передачі матеріальних ресурсів чи інших активів представникам держави-агресора.</a:t>
            </a:r>
            <a:endParaRPr lang="ru-UA" sz="2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uk-UA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E695D1F-A2EB-FA4B-9F41-6CBB3AF3BCCA}"/>
              </a:ext>
            </a:extLst>
          </p:cNvPr>
          <p:cNvSpPr txBox="1"/>
          <p:nvPr/>
        </p:nvSpPr>
        <p:spPr>
          <a:xfrm>
            <a:off x="650916" y="1586100"/>
            <a:ext cx="10890168" cy="110799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uk-UA" sz="2400" b="1" i="1" dirty="0">
                <a:cs typeface="Times New Roman"/>
              </a:rPr>
              <a:t>Ухвала ВС від 11.12.2023 справа № 953/6896/22</a:t>
            </a:r>
            <a:endParaRPr lang="ru-RU" sz="2400" b="1" i="1" dirty="0">
              <a:cs typeface="Times New Roman"/>
            </a:endParaRPr>
          </a:p>
          <a:p>
            <a:r>
              <a:rPr lang="uk-UA" sz="2400" b="1" i="1" dirty="0">
                <a:ea typeface="+mn-lt"/>
                <a:cs typeface="+mn-lt"/>
              </a:rPr>
              <a:t>https://reyestr.court.gov.ua/Review/115598714 </a:t>
            </a:r>
            <a:endParaRPr lang="uk-UA" sz="2000" b="1" i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228335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B6CDA21F-E7AF-4C75-8395-33F58D5B0E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AE1C45F0-260A-458C-96ED-C1F6D215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" y="1216597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A6604B49-AD5C-4590-B051-06C8222ECD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43ECCAF-29C5-4537-947C-7EA1292463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ED49787B-8DE6-4467-AD0A-8DECC6E0C2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D5B0017B-2ECA-49AF-B397-DC140825DF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79" y="613954"/>
            <a:ext cx="10907487" cy="189411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BFEAF50-1AA1-C547-91B4-C05AEF290D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631" y="809898"/>
            <a:ext cx="9942716" cy="1554480"/>
          </a:xfrm>
        </p:spPr>
        <p:txBody>
          <a:bodyPr anchor="ctr">
            <a:normAutofit/>
          </a:bodyPr>
          <a:lstStyle/>
          <a:p>
            <a:r>
              <a:rPr lang="ru-UA" sz="4800" b="1" dirty="0"/>
              <a:t>Процесуальні прогалини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33296F1-10B4-0948-BAED-4889C810C0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3597" y="2770483"/>
            <a:ext cx="10907486" cy="4181228"/>
          </a:xfrm>
        </p:spPr>
        <p:txBody>
          <a:bodyPr anchor="ctr">
            <a:normAutofit fontScale="47500" lnSpcReduction="20000"/>
          </a:bodyPr>
          <a:lstStyle/>
          <a:p>
            <a:endParaRPr lang="ru-RU" sz="2400" b="1" dirty="0">
              <a:latin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§"/>
            </a:pPr>
            <a:r>
              <a:rPr lang="ru-RU" sz="5100" b="1" dirty="0" err="1"/>
              <a:t>Депонування</a:t>
            </a:r>
            <a:r>
              <a:rPr lang="ru-RU" sz="5100" b="1" dirty="0"/>
              <a:t> </a:t>
            </a:r>
            <a:r>
              <a:rPr lang="ru-RU" sz="5100" b="1" dirty="0" err="1"/>
              <a:t>доказів</a:t>
            </a:r>
            <a:r>
              <a:rPr lang="ru-RU" sz="5100" b="1" dirty="0"/>
              <a:t> на </a:t>
            </a:r>
            <a:r>
              <a:rPr lang="ru-RU" sz="5100" b="1" dirty="0" err="1"/>
              <a:t>тимчасово</a:t>
            </a:r>
            <a:r>
              <a:rPr lang="ru-RU" sz="5100" b="1"/>
              <a:t> окупованих</a:t>
            </a:r>
            <a:r>
              <a:rPr lang="ru-RU" sz="5100" b="1" dirty="0"/>
              <a:t> </a:t>
            </a:r>
            <a:r>
              <a:rPr lang="ru-RU" sz="5100" b="1" dirty="0" err="1"/>
              <a:t>територіях</a:t>
            </a:r>
            <a:endParaRPr lang="ru-RU" sz="5100" b="1" dirty="0"/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ru-RU" sz="5100" dirty="0"/>
          </a:p>
          <a:p>
            <a:pPr algn="just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§"/>
            </a:pPr>
            <a:r>
              <a:rPr lang="ru-RU" sz="5100" b="1" dirty="0" err="1"/>
              <a:t>Використання</a:t>
            </a:r>
            <a:r>
              <a:rPr lang="ru-RU" sz="5100" b="1" dirty="0"/>
              <a:t> як </a:t>
            </a:r>
            <a:r>
              <a:rPr lang="ru-RU" sz="5100" b="1" dirty="0" err="1"/>
              <a:t>доказів</a:t>
            </a:r>
            <a:r>
              <a:rPr lang="ru-RU" sz="5100" b="1" dirty="0"/>
              <a:t> </a:t>
            </a:r>
            <a:r>
              <a:rPr lang="ru-RU" sz="5100" b="1" dirty="0" err="1"/>
              <a:t>документів</a:t>
            </a:r>
            <a:r>
              <a:rPr lang="ru-RU" sz="5100" b="1" dirty="0"/>
              <a:t> та нормативно </a:t>
            </a:r>
            <a:r>
              <a:rPr lang="ru-RU" sz="5100" b="1" dirty="0" err="1"/>
              <a:t>правових</a:t>
            </a:r>
            <a:r>
              <a:rPr lang="ru-RU" sz="5100" b="1" dirty="0"/>
              <a:t> </a:t>
            </a:r>
            <a:r>
              <a:rPr lang="ru-RU" sz="5100" b="1" dirty="0" err="1"/>
              <a:t>актів</a:t>
            </a:r>
            <a:r>
              <a:rPr lang="ru-RU" sz="5100" b="1" dirty="0"/>
              <a:t> </a:t>
            </a:r>
            <a:r>
              <a:rPr lang="ru-RU" sz="5100" b="1" dirty="0" err="1"/>
              <a:t>країни</a:t>
            </a:r>
            <a:r>
              <a:rPr lang="ru-RU" sz="5100" b="1" dirty="0"/>
              <a:t> </a:t>
            </a:r>
            <a:r>
              <a:rPr lang="ru-RU" sz="5100" b="1" dirty="0" err="1"/>
              <a:t>агресора</a:t>
            </a:r>
            <a:r>
              <a:rPr lang="ru-RU" sz="5100" b="1" dirty="0"/>
              <a:t> та псевдо-</a:t>
            </a:r>
            <a:r>
              <a:rPr lang="ru-RU" sz="5100" b="1" dirty="0" err="1"/>
              <a:t>державних</a:t>
            </a:r>
            <a:r>
              <a:rPr lang="ru-RU" sz="5100" b="1" dirty="0"/>
              <a:t> </a:t>
            </a:r>
            <a:r>
              <a:rPr lang="ru-RU" sz="5100" b="1" dirty="0" err="1"/>
              <a:t>утворень</a:t>
            </a:r>
            <a:endParaRPr lang="ru-RU" sz="5100" b="1" dirty="0"/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ru-RU" sz="4600" b="1" dirty="0"/>
          </a:p>
          <a:p>
            <a:pPr algn="just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§"/>
            </a:pPr>
            <a:r>
              <a:rPr lang="uk-UA" sz="4600" i="1" dirty="0"/>
              <a:t>Ухвала Жовтневого районного суду м.Дніпропетровська від </a:t>
            </a:r>
            <a:r>
              <a:rPr lang="ru-RU" sz="4600" i="1" strike="noStrike" dirty="0">
                <a:effectLst/>
              </a:rPr>
              <a:t>05 </a:t>
            </a:r>
            <a:r>
              <a:rPr lang="ru-RU" sz="4600" i="1" strike="noStrike" dirty="0" err="1">
                <a:effectLst/>
              </a:rPr>
              <a:t>травня</a:t>
            </a:r>
            <a:r>
              <a:rPr lang="ru-RU" sz="4600" i="1" strike="noStrike" dirty="0">
                <a:effectLst/>
              </a:rPr>
              <a:t> 2023 року (справа № </a:t>
            </a:r>
            <a:r>
              <a:rPr lang="ru-UA" sz="4600" i="1" strike="noStrike" dirty="0">
                <a:effectLst/>
              </a:rPr>
              <a:t>201/5202/23)</a:t>
            </a:r>
            <a:r>
              <a:rPr lang="uk-UA" sz="4600" i="1" dirty="0"/>
              <a:t> </a:t>
            </a:r>
            <a:r>
              <a:rPr lang="en" sz="4600" i="1" dirty="0"/>
              <a:t>https://reyestr.court.gov.ua/Review/110716391</a:t>
            </a:r>
            <a:endParaRPr lang="uk-UA" sz="4600" i="1" dirty="0"/>
          </a:p>
          <a:p>
            <a:pPr algn="just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§"/>
            </a:pPr>
            <a:r>
              <a:rPr lang="ru-RU" sz="4600" i="1" strike="noStrike" dirty="0" err="1">
                <a:effectLst/>
                <a:cs typeface="Times New Roman" panose="02020603050405020304" pitchFamily="18" charset="0"/>
              </a:rPr>
              <a:t>Консультативний</a:t>
            </a:r>
            <a:r>
              <a:rPr lang="ru-RU" sz="4600" i="1" strike="noStrike" dirty="0">
                <a:effectLst/>
                <a:cs typeface="Times New Roman" panose="02020603050405020304" pitchFamily="18" charset="0"/>
              </a:rPr>
              <a:t> </a:t>
            </a:r>
            <a:r>
              <a:rPr lang="ru-RU" sz="4600" i="1" strike="noStrike" dirty="0" err="1">
                <a:effectLst/>
                <a:cs typeface="Times New Roman" panose="02020603050405020304" pitchFamily="18" charset="0"/>
              </a:rPr>
              <a:t>висновок</a:t>
            </a:r>
            <a:r>
              <a:rPr lang="ru-RU" sz="4600" i="1" strike="noStrike" dirty="0">
                <a:effectLst/>
                <a:cs typeface="Times New Roman" panose="02020603050405020304" pitchFamily="18" charset="0"/>
              </a:rPr>
              <a:t> </a:t>
            </a:r>
            <a:r>
              <a:rPr lang="ru-RU" sz="4600" i="1" strike="noStrike" dirty="0" err="1">
                <a:effectLst/>
                <a:cs typeface="Times New Roman" panose="02020603050405020304" pitchFamily="18" charset="0"/>
              </a:rPr>
              <a:t>Міжнародного</a:t>
            </a:r>
            <a:r>
              <a:rPr lang="ru-RU" sz="4600" i="1" strike="noStrike" dirty="0">
                <a:effectLst/>
                <a:cs typeface="Times New Roman" panose="02020603050405020304" pitchFamily="18" charset="0"/>
              </a:rPr>
              <a:t> суду ООН </a:t>
            </a:r>
            <a:r>
              <a:rPr lang="ru-RU" sz="4600" i="1" strike="noStrike" dirty="0" err="1">
                <a:effectLst/>
                <a:cs typeface="Times New Roman" panose="02020603050405020304" pitchFamily="18" charset="0"/>
              </a:rPr>
              <a:t>від</a:t>
            </a:r>
            <a:r>
              <a:rPr lang="ru-RU" sz="4600" i="1" strike="noStrike" dirty="0">
                <a:effectLst/>
                <a:cs typeface="Times New Roman" panose="02020603050405020304" pitchFamily="18" charset="0"/>
              </a:rPr>
              <a:t> 21 </a:t>
            </a:r>
            <a:r>
              <a:rPr lang="ru-RU" sz="4600" i="1" strike="noStrike" dirty="0" err="1">
                <a:effectLst/>
                <a:cs typeface="Times New Roman" panose="02020603050405020304" pitchFamily="18" charset="0"/>
              </a:rPr>
              <a:t>червня</a:t>
            </a:r>
            <a:r>
              <a:rPr lang="ru-RU" sz="4600" i="1" strike="noStrike" dirty="0">
                <a:effectLst/>
                <a:cs typeface="Times New Roman" panose="02020603050405020304" pitchFamily="18" charset="0"/>
              </a:rPr>
              <a:t> 1971 року «</a:t>
            </a:r>
            <a:r>
              <a:rPr lang="ru-RU" sz="4600" i="1" strike="noStrike" dirty="0" err="1">
                <a:effectLst/>
                <a:cs typeface="Times New Roman" panose="02020603050405020304" pitchFamily="18" charset="0"/>
              </a:rPr>
              <a:t>Юридичні</a:t>
            </a:r>
            <a:r>
              <a:rPr lang="ru-RU" sz="4600" i="1" strike="noStrike" dirty="0">
                <a:effectLst/>
                <a:cs typeface="Times New Roman" panose="02020603050405020304" pitchFamily="18" charset="0"/>
              </a:rPr>
              <a:t> </a:t>
            </a:r>
            <a:r>
              <a:rPr lang="ru-RU" sz="4600" i="1" strike="noStrike" dirty="0" err="1">
                <a:effectLst/>
                <a:cs typeface="Times New Roman" panose="02020603050405020304" pitchFamily="18" charset="0"/>
              </a:rPr>
              <a:t>наслідки</a:t>
            </a:r>
            <a:r>
              <a:rPr lang="ru-RU" sz="4600" i="1" strike="noStrike" dirty="0">
                <a:effectLst/>
                <a:cs typeface="Times New Roman" panose="02020603050405020304" pitchFamily="18" charset="0"/>
              </a:rPr>
              <a:t> для держав </a:t>
            </a:r>
            <a:r>
              <a:rPr lang="ru-RU" sz="4600" i="1" strike="noStrike" dirty="0" err="1">
                <a:effectLst/>
                <a:cs typeface="Times New Roman" panose="02020603050405020304" pitchFamily="18" charset="0"/>
              </a:rPr>
              <a:t>щодо</a:t>
            </a:r>
            <a:r>
              <a:rPr lang="ru-RU" sz="4600" i="1" strike="noStrike" dirty="0">
                <a:effectLst/>
                <a:cs typeface="Times New Roman" panose="02020603050405020304" pitchFamily="18" charset="0"/>
              </a:rPr>
              <a:t> </a:t>
            </a:r>
            <a:r>
              <a:rPr lang="ru-RU" sz="4600" i="1" strike="noStrike" dirty="0" err="1">
                <a:effectLst/>
                <a:cs typeface="Times New Roman" panose="02020603050405020304" pitchFamily="18" charset="0"/>
              </a:rPr>
              <a:t>триваючої</a:t>
            </a:r>
            <a:r>
              <a:rPr lang="ru-RU" sz="4600" i="1" strike="noStrike" dirty="0">
                <a:effectLst/>
                <a:cs typeface="Times New Roman" panose="02020603050405020304" pitchFamily="18" charset="0"/>
              </a:rPr>
              <a:t> </a:t>
            </a:r>
            <a:r>
              <a:rPr lang="ru-RU" sz="4600" i="1" strike="noStrike" dirty="0" err="1">
                <a:effectLst/>
                <a:cs typeface="Times New Roman" panose="02020603050405020304" pitchFamily="18" charset="0"/>
              </a:rPr>
              <a:t>присутності</a:t>
            </a:r>
            <a:r>
              <a:rPr lang="ru-RU" sz="4600" i="1" strike="noStrike" dirty="0">
                <a:effectLst/>
                <a:cs typeface="Times New Roman" panose="02020603050405020304" pitchFamily="18" charset="0"/>
              </a:rPr>
              <a:t> </a:t>
            </a:r>
            <a:r>
              <a:rPr lang="ru-RU" sz="4600" i="1" strike="noStrike" dirty="0" err="1">
                <a:effectLst/>
                <a:cs typeface="Times New Roman" panose="02020603050405020304" pitchFamily="18" charset="0"/>
              </a:rPr>
              <a:t>Південної</a:t>
            </a:r>
            <a:r>
              <a:rPr lang="ru-RU" sz="4600" i="1" strike="noStrike" dirty="0">
                <a:effectLst/>
                <a:cs typeface="Times New Roman" panose="02020603050405020304" pitchFamily="18" charset="0"/>
              </a:rPr>
              <a:t> Африки у </a:t>
            </a:r>
            <a:r>
              <a:rPr lang="ru-RU" sz="4600" i="1" strike="noStrike" dirty="0" err="1">
                <a:effectLst/>
                <a:cs typeface="Times New Roman" panose="02020603050405020304" pitchFamily="18" charset="0"/>
              </a:rPr>
              <a:t>Намібії</a:t>
            </a:r>
            <a:r>
              <a:rPr lang="ru-RU" sz="4600" i="1" strike="noStrike" dirty="0">
                <a:effectLst/>
                <a:cs typeface="Times New Roman" panose="02020603050405020304" pitchFamily="18" charset="0"/>
              </a:rPr>
              <a:t>» 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§"/>
            </a:pPr>
            <a:r>
              <a:rPr lang="ru-RU" sz="4600" i="1" strike="noStrike" dirty="0">
                <a:effectLst/>
                <a:cs typeface="Times New Roman" panose="02020603050405020304" pitchFamily="18" charset="0"/>
              </a:rPr>
              <a:t>Справа </a:t>
            </a:r>
            <a:r>
              <a:rPr lang="en" sz="4600" i="1" dirty="0">
                <a:cs typeface="Times New Roman" panose="02020603050405020304" pitchFamily="18" charset="0"/>
              </a:rPr>
              <a:t>Cyprus v. Turkey</a:t>
            </a:r>
            <a:r>
              <a:rPr lang="uk-UA" sz="4600" i="1" dirty="0">
                <a:cs typeface="Times New Roman" panose="02020603050405020304" pitchFamily="18" charset="0"/>
              </a:rPr>
              <a:t> </a:t>
            </a:r>
            <a:r>
              <a:rPr lang="uk-UA" sz="4600" i="1" dirty="0">
                <a:ea typeface="Calibri" panose="020F0502020204030204" pitchFamily="34" charset="0"/>
                <a:cs typeface="Times New Roman" panose="02020603050405020304" pitchFamily="18" charset="0"/>
              </a:rPr>
              <a:t>(рішення ЄСПЛ від </a:t>
            </a:r>
            <a:r>
              <a:rPr lang="en" sz="4600" i="1" dirty="0">
                <a:cs typeface="Times New Roman" panose="02020603050405020304" pitchFamily="18" charset="0"/>
              </a:rPr>
              <a:t>10</a:t>
            </a:r>
            <a:r>
              <a:rPr lang="uk-UA" sz="4600" i="1" dirty="0">
                <a:cs typeface="Times New Roman" panose="02020603050405020304" pitchFamily="18" charset="0"/>
              </a:rPr>
              <a:t> травня </a:t>
            </a:r>
            <a:r>
              <a:rPr lang="en" sz="4600" i="1" dirty="0">
                <a:cs typeface="Times New Roman" panose="02020603050405020304" pitchFamily="18" charset="0"/>
              </a:rPr>
              <a:t>2001 </a:t>
            </a:r>
            <a:r>
              <a:rPr lang="uk-UA" sz="4600" i="1" dirty="0">
                <a:cs typeface="Times New Roman" panose="02020603050405020304" pitchFamily="18" charset="0"/>
              </a:rPr>
              <a:t>року)</a:t>
            </a:r>
          </a:p>
          <a:p>
            <a:pPr marL="0" indent="0" algn="just">
              <a:buNone/>
            </a:pPr>
            <a:endParaRPr lang="uk-UA" b="1" dirty="0"/>
          </a:p>
          <a:p>
            <a:pPr marL="0" indent="0">
              <a:buNone/>
            </a:pPr>
            <a:endParaRPr lang="uk-UA" sz="2400" b="1" dirty="0"/>
          </a:p>
          <a:p>
            <a:pPr marL="0" indent="0">
              <a:buNone/>
            </a:pPr>
            <a:endParaRPr lang="ru-UA" sz="2400" b="1" dirty="0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6CF1BAF6-AD41-4082-B212-8A1F9A2E87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8200" y="6485313"/>
            <a:ext cx="10515600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503362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B6CDA21F-E7AF-4C75-8395-33F58D5B0E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AE1C45F0-260A-458C-96ED-C1F6D215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" y="1216597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A6604B49-AD5C-4590-B051-06C8222ECD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43ECCAF-29C5-4537-947C-7EA1292463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ED49787B-8DE6-4467-AD0A-8DECC6E0C2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D5B0017B-2ECA-49AF-B397-DC140825DF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79" y="613954"/>
            <a:ext cx="10907487" cy="189411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8BEE9C4-AE3C-134E-8E9E-992D0A645D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774176"/>
            <a:ext cx="10907487" cy="1554480"/>
          </a:xfrm>
        </p:spPr>
        <p:txBody>
          <a:bodyPr anchor="ctr">
            <a:normAutofit/>
          </a:bodyPr>
          <a:lstStyle/>
          <a:p>
            <a:r>
              <a:rPr lang="uk-UA" b="1" dirty="0"/>
              <a:t>Питання</a:t>
            </a:r>
            <a:r>
              <a:rPr lang="ru-UA" b="1" dirty="0"/>
              <a:t> дотримання п.1 ст.6 ЄКПЛ </a:t>
            </a:r>
            <a:br>
              <a:rPr lang="ru-UA" b="1" dirty="0"/>
            </a:br>
            <a:r>
              <a:rPr lang="ru-UA" b="1" dirty="0"/>
              <a:t>у  кримінальному провадженні </a:t>
            </a:r>
            <a:r>
              <a:rPr lang="en-US" b="1" dirty="0"/>
              <a:t>in absentia </a:t>
            </a:r>
            <a:endParaRPr lang="ru-UA" b="1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42E1E1F-79E1-C64A-8C30-92A3B64C3C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3597" y="2950491"/>
            <a:ext cx="10907486" cy="3978065"/>
          </a:xfrm>
        </p:spPr>
        <p:txBody>
          <a:bodyPr anchor="ctr">
            <a:normAutofit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uk-UA" sz="2000" b="1" dirty="0"/>
              <a:t>Підозрюваний/обвинувачений</a:t>
            </a:r>
            <a:r>
              <a:rPr lang="ru-RU" sz="2000" b="1" i="0" u="none" strike="noStrike" dirty="0">
                <a:effectLst/>
              </a:rPr>
              <a:t> повинен знати, </a:t>
            </a:r>
            <a:r>
              <a:rPr lang="ru-RU" sz="2000" b="1" i="0" u="none" strike="noStrike" dirty="0" err="1">
                <a:effectLst/>
              </a:rPr>
              <a:t>що</a:t>
            </a:r>
            <a:r>
              <a:rPr lang="ru-RU" sz="2000" b="1" i="0" u="none" strike="noStrike" dirty="0">
                <a:effectLst/>
              </a:rPr>
              <a:t> </a:t>
            </a:r>
            <a:r>
              <a:rPr lang="ru-RU" sz="2000" b="1" i="0" u="none" strike="noStrike" dirty="0" err="1">
                <a:effectLst/>
              </a:rPr>
              <a:t>проти</a:t>
            </a:r>
            <a:r>
              <a:rPr lang="ru-RU" sz="2000" b="1" i="0" u="none" strike="noStrike" dirty="0">
                <a:effectLst/>
              </a:rPr>
              <a:t> </a:t>
            </a:r>
            <a:r>
              <a:rPr lang="ru-RU" sz="2000" b="1" i="0" u="none" strike="noStrike" dirty="0" err="1">
                <a:effectLst/>
              </a:rPr>
              <a:t>нього</a:t>
            </a:r>
            <a:r>
              <a:rPr lang="ru-RU" sz="2000" b="1" i="0" u="none" strike="noStrike" dirty="0">
                <a:effectLst/>
              </a:rPr>
              <a:t> </a:t>
            </a:r>
            <a:r>
              <a:rPr lang="ru-RU" sz="2000" b="1" i="0" u="none" strike="noStrike" dirty="0" err="1">
                <a:effectLst/>
              </a:rPr>
              <a:t>відкрито</a:t>
            </a:r>
            <a:r>
              <a:rPr lang="ru-RU" sz="2000" b="1" i="0" u="none" strike="noStrike" dirty="0">
                <a:effectLst/>
              </a:rPr>
              <a:t> </a:t>
            </a:r>
            <a:r>
              <a:rPr lang="ru-RU" sz="2000" b="1" i="0" u="none" strike="noStrike" dirty="0" err="1">
                <a:effectLst/>
              </a:rPr>
              <a:t>кримінальне</a:t>
            </a:r>
            <a:r>
              <a:rPr lang="ru-RU" sz="2000" b="1" i="0" u="none" strike="noStrike" dirty="0">
                <a:effectLst/>
              </a:rPr>
              <a:t> </a:t>
            </a:r>
            <a:r>
              <a:rPr lang="ru-RU" sz="2000" b="1" i="0" u="none" strike="noStrike" dirty="0" err="1">
                <a:effectLst/>
              </a:rPr>
              <a:t>провадження</a:t>
            </a:r>
            <a:r>
              <a:rPr lang="ru-RU" sz="2000" b="0" i="0" u="none" strike="noStrike" dirty="0">
                <a:effectLst/>
              </a:rPr>
              <a:t>;</a:t>
            </a:r>
          </a:p>
          <a:p>
            <a:pPr>
              <a:buFont typeface="Wingdings" pitchFamily="2" charset="2"/>
              <a:buChar char="§"/>
            </a:pPr>
            <a:r>
              <a:rPr lang="uk-UA" sz="2000" dirty="0">
                <a:ea typeface="Times New Roman" panose="02020603050405020304" pitchFamily="18" charset="0"/>
              </a:rPr>
              <a:t>С</a:t>
            </a:r>
            <a:r>
              <a:rPr lang="uk-UA" sz="2000" dirty="0">
                <a:effectLst/>
                <a:ea typeface="Times New Roman" panose="02020603050405020304" pitchFamily="18" charset="0"/>
              </a:rPr>
              <a:t>посіб виклику будь-якого підозрюваного/обвинуваченого;</a:t>
            </a:r>
          </a:p>
          <a:p>
            <a:pPr>
              <a:buFont typeface="Wingdings" pitchFamily="2" charset="2"/>
              <a:buChar char="§"/>
            </a:pPr>
            <a:r>
              <a:rPr lang="uk-UA" sz="2000" dirty="0">
                <a:effectLst/>
                <a:ea typeface="Times New Roman" panose="02020603050405020304" pitchFamily="18" charset="0"/>
              </a:rPr>
              <a:t> </a:t>
            </a:r>
            <a:r>
              <a:rPr lang="uk-UA" sz="2000" dirty="0">
                <a:ea typeface="Times New Roman" panose="02020603050405020304" pitchFamily="18" charset="0"/>
              </a:rPr>
              <a:t>І</a:t>
            </a:r>
            <a:r>
              <a:rPr lang="uk-UA" sz="2000" dirty="0">
                <a:effectLst/>
                <a:ea typeface="Times New Roman" panose="02020603050405020304" pitchFamily="18" charset="0"/>
              </a:rPr>
              <a:t>нформація щодо наслідків неявки підозрюваного/обвинуваченого:</a:t>
            </a:r>
          </a:p>
          <a:p>
            <a:pPr>
              <a:buFont typeface="Wingdings" pitchFamily="2" charset="2"/>
              <a:buChar char="§"/>
            </a:pPr>
            <a:r>
              <a:rPr lang="ru-RU" sz="2000" b="1" i="0" u="none" strike="noStrike" dirty="0" err="1">
                <a:effectLst/>
              </a:rPr>
              <a:t>має</a:t>
            </a:r>
            <a:r>
              <a:rPr lang="ru-RU" sz="2000" b="1" i="0" u="none" strike="noStrike" dirty="0">
                <a:effectLst/>
              </a:rPr>
              <a:t> бути </a:t>
            </a:r>
            <a:r>
              <a:rPr lang="ru-RU" sz="2000" b="1" i="0" u="none" strike="noStrike" dirty="0" err="1">
                <a:effectLst/>
              </a:rPr>
              <a:t>чітко</a:t>
            </a:r>
            <a:r>
              <a:rPr lang="ru-RU" sz="2000" b="1" i="0" u="none" strike="noStrike" dirty="0">
                <a:effectLst/>
              </a:rPr>
              <a:t> </a:t>
            </a:r>
            <a:r>
              <a:rPr lang="ru-RU" sz="2000" b="1" i="0" u="none" strike="noStrike" dirty="0" err="1">
                <a:effectLst/>
              </a:rPr>
              <a:t>встановлено</a:t>
            </a:r>
            <a:r>
              <a:rPr lang="ru-RU" sz="2000" b="1" i="0" u="none" strike="noStrike" dirty="0">
                <a:effectLst/>
              </a:rPr>
              <a:t>, </a:t>
            </a:r>
            <a:r>
              <a:rPr lang="ru-RU" sz="2000" b="1" i="0" u="none" strike="noStrike" dirty="0" err="1">
                <a:effectLst/>
              </a:rPr>
              <a:t>що</a:t>
            </a:r>
            <a:r>
              <a:rPr lang="ru-RU" sz="2000" b="1" i="0" u="none" strike="noStrike" dirty="0">
                <a:effectLst/>
              </a:rPr>
              <a:t> </a:t>
            </a:r>
            <a:r>
              <a:rPr lang="ru-RU" sz="2000" b="1" i="0" u="none" strike="noStrike" dirty="0" err="1">
                <a:effectLst/>
              </a:rPr>
              <a:t>обвинувачений</a:t>
            </a:r>
            <a:r>
              <a:rPr lang="ru-RU" sz="2000" b="1" i="0" u="none" strike="noStrike" dirty="0">
                <a:effectLst/>
              </a:rPr>
              <a:t> </a:t>
            </a:r>
            <a:r>
              <a:rPr lang="ru-RU" sz="2000" b="1" i="0" u="none" strike="noStrike" dirty="0" err="1">
                <a:effectLst/>
              </a:rPr>
              <a:t>переховується</a:t>
            </a:r>
            <a:r>
              <a:rPr lang="ru-RU" sz="2000" b="1" i="0" u="none" strike="noStrike" dirty="0">
                <a:effectLst/>
              </a:rPr>
              <a:t>, </a:t>
            </a:r>
            <a:r>
              <a:rPr lang="ru-RU" sz="2000" b="1" i="0" u="none" strike="noStrike" dirty="0" err="1">
                <a:effectLst/>
              </a:rPr>
              <a:t>щоб</a:t>
            </a:r>
            <a:r>
              <a:rPr lang="ru-RU" sz="2000" b="1" i="0" u="none" strike="noStrike" dirty="0">
                <a:effectLst/>
              </a:rPr>
              <a:t> </a:t>
            </a:r>
            <a:r>
              <a:rPr lang="ru-RU" sz="2000" b="1" i="0" u="none" strike="noStrike" dirty="0" err="1">
                <a:effectLst/>
              </a:rPr>
              <a:t>уникнути</a:t>
            </a:r>
            <a:r>
              <a:rPr lang="ru-RU" sz="2000" b="1" i="0" u="none" strike="noStrike" dirty="0">
                <a:effectLst/>
              </a:rPr>
              <a:t> судового </a:t>
            </a:r>
            <a:r>
              <a:rPr lang="ru-RU" sz="2000" b="1" i="0" u="none" strike="noStrike" dirty="0" err="1">
                <a:effectLst/>
              </a:rPr>
              <a:t>переслідування</a:t>
            </a:r>
            <a:r>
              <a:rPr lang="ru-RU" sz="2000" b="1" i="0" u="none" strike="noStrike" dirty="0">
                <a:effectLst/>
              </a:rPr>
              <a:t>; </a:t>
            </a:r>
          </a:p>
          <a:p>
            <a:pPr>
              <a:buFont typeface="Wingdings" pitchFamily="2" charset="2"/>
              <a:buChar char="§"/>
            </a:pPr>
            <a:r>
              <a:rPr lang="uk-UA" sz="2000" b="1" dirty="0">
                <a:effectLst/>
                <a:ea typeface="Times New Roman" panose="02020603050405020304" pitchFamily="18" charset="0"/>
              </a:rPr>
              <a:t>у суду немає сумнівів в тому, що обвинувачений свідомо відмовився прямо або у </a:t>
            </a:r>
            <a:r>
              <a:rPr lang="uk-UA" sz="2000" b="1" dirty="0" err="1">
                <a:effectLst/>
                <a:ea typeface="Times New Roman" panose="02020603050405020304" pitchFamily="18" charset="0"/>
              </a:rPr>
              <a:t>мовчазнии</a:t>
            </a:r>
            <a:r>
              <a:rPr lang="uk-UA" sz="2000" b="1" dirty="0">
                <a:effectLst/>
                <a:ea typeface="Times New Roman" panose="02020603050405020304" pitchFamily="18" charset="0"/>
              </a:rPr>
              <a:t>̆ спосіб, від права на </a:t>
            </a:r>
            <a:r>
              <a:rPr lang="uk-UA" sz="2000" b="1" dirty="0" err="1">
                <a:effectLst/>
                <a:ea typeface="Times New Roman" panose="02020603050405020304" pitchFamily="18" charset="0"/>
              </a:rPr>
              <a:t>гарантіі</a:t>
            </a:r>
            <a:r>
              <a:rPr lang="uk-UA" sz="2000" b="1" dirty="0">
                <a:effectLst/>
                <a:ea typeface="Times New Roman" panose="02020603050405020304" pitchFamily="18" charset="0"/>
              </a:rPr>
              <a:t>̈ справедливого судового розгляду</a:t>
            </a:r>
            <a:r>
              <a:rPr lang="uk-UA" sz="2000" dirty="0">
                <a:effectLst/>
                <a:ea typeface="Times New Roman" panose="02020603050405020304" pitchFamily="18" charset="0"/>
              </a:rPr>
              <a:t>;</a:t>
            </a:r>
          </a:p>
          <a:p>
            <a:pPr>
              <a:buFont typeface="Wingdings" pitchFamily="2" charset="2"/>
              <a:buChar char="§"/>
            </a:pPr>
            <a:r>
              <a:rPr lang="uk-UA" sz="2000" b="1" dirty="0">
                <a:ea typeface="Times New Roman" panose="02020603050405020304" pitchFamily="18" charset="0"/>
              </a:rPr>
              <a:t>Право на захист </a:t>
            </a:r>
            <a:r>
              <a:rPr lang="uk-UA" sz="2000" dirty="0">
                <a:ea typeface="Times New Roman" panose="02020603050405020304" pitchFamily="18" charset="0"/>
              </a:rPr>
              <a:t>–</a:t>
            </a:r>
            <a:r>
              <a:rPr lang="uk-UA" sz="2000" dirty="0">
                <a:effectLst/>
                <a:ea typeface="Times New Roman" panose="02020603050405020304" pitchFamily="18" charset="0"/>
              </a:rPr>
              <a:t>розгляд кримінального провадження було проведено із обов’язковою участю захисника, процесуальна позиція якого була активною і не обмежувалась формальною присутністю в судовому засіданні</a:t>
            </a:r>
            <a:r>
              <a:rPr lang="ru-RU" sz="2000" b="0" i="0" u="none" strike="noStrike" dirty="0">
                <a:effectLst/>
              </a:rPr>
              <a:t>;</a:t>
            </a:r>
          </a:p>
          <a:p>
            <a:pPr>
              <a:buFont typeface="Wingdings" pitchFamily="2" charset="2"/>
              <a:buChar char="§"/>
            </a:pPr>
            <a:r>
              <a:rPr lang="uk-UA" sz="2000" b="1" dirty="0">
                <a:effectLst/>
                <a:ea typeface="Times New Roman" panose="02020603050405020304" pitchFamily="18" charset="0"/>
              </a:rPr>
              <a:t>Право оскаржити вирок/право </a:t>
            </a:r>
            <a:r>
              <a:rPr lang="uk-UA" sz="2000" b="1" dirty="0">
                <a:ea typeface="Times New Roman" panose="02020603050405020304" pitchFamily="18" charset="0"/>
              </a:rPr>
              <a:t>на поновлення провадження</a:t>
            </a:r>
            <a:endParaRPr lang="ru-RU" sz="2000" b="1" i="0" u="none" strike="noStrike" dirty="0">
              <a:effectLst/>
            </a:endParaRPr>
          </a:p>
          <a:p>
            <a:endParaRPr lang="en-US" sz="15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sz="1500" dirty="0">
              <a:latin typeface="Times New Roman" panose="02020603050405020304" pitchFamily="18" charset="0"/>
            </a:endParaRPr>
          </a:p>
          <a:p>
            <a:endParaRPr lang="ru-UA" sz="1500" dirty="0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6CF1BAF6-AD41-4082-B212-8A1F9A2E87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8200" y="6485313"/>
            <a:ext cx="10515600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727784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AD76F3E-3A97-486B-B402-44400A8B91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B94E75BC-9D83-E447-80F0-434AD8893A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1093788"/>
            <a:ext cx="10506455" cy="2967208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8000" b="1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Дякую</a:t>
            </a:r>
            <a:r>
              <a:rPr lang="en-US" sz="80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8000" b="1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за</a:t>
            </a:r>
            <a:r>
              <a:rPr lang="en-US" sz="80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8000" b="1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увагу</a:t>
            </a:r>
            <a:r>
              <a:rPr lang="en-US" sz="80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!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91F6B52-91F4-4AEB-B6DB-29FEBCF28C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1248" y="4331166"/>
            <a:ext cx="10506456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CD6F061-7C53-44F4-9794-953DB70A45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9346882" y="2348839"/>
            <a:ext cx="54864" cy="394677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99076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3" name="Rectangle 32">
            <a:extLst>
              <a:ext uri="{FF2B5EF4-FFF2-40B4-BE49-F238E27FC236}">
                <a16:creationId xmlns:a16="http://schemas.microsoft.com/office/drawing/2014/main" id="{B6CDA21F-E7AF-4C75-8395-33F58D5B0E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5" name="Group 34">
            <a:extLst>
              <a:ext uri="{FF2B5EF4-FFF2-40B4-BE49-F238E27FC236}">
                <a16:creationId xmlns:a16="http://schemas.microsoft.com/office/drawing/2014/main" id="{AE1C45F0-260A-458C-96ED-C1F6D215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" y="1216597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A6604B49-AD5C-4590-B051-06C8222ECD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743ECCAF-29C5-4537-947C-7EA1292463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ED49787B-8DE6-4467-AD0A-8DECC6E0C2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0" name="Rectangle 39">
            <a:extLst>
              <a:ext uri="{FF2B5EF4-FFF2-40B4-BE49-F238E27FC236}">
                <a16:creationId xmlns:a16="http://schemas.microsoft.com/office/drawing/2014/main" id="{D5B0017B-2ECA-49AF-B397-DC140825DF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79" y="613954"/>
            <a:ext cx="10907487" cy="189411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C417F2E-3F78-6145-A2A8-2F1B2BCF9C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631" y="809898"/>
            <a:ext cx="9942716" cy="1554480"/>
          </a:xfrm>
        </p:spPr>
        <p:txBody>
          <a:bodyPr anchor="ctr">
            <a:normAutofit/>
          </a:bodyPr>
          <a:lstStyle/>
          <a:p>
            <a:r>
              <a:rPr lang="ru-UA" sz="4800" b="1" dirty="0"/>
              <a:t>Статистичні дані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834BD46-4799-E341-937A-9EDE783420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3597" y="2710236"/>
            <a:ext cx="10907486" cy="3992603"/>
          </a:xfrm>
        </p:spPr>
        <p:txBody>
          <a:bodyPr anchor="ctr">
            <a:normAutofit/>
          </a:bodyPr>
          <a:lstStyle/>
          <a:p>
            <a:pPr>
              <a:spcBef>
                <a:spcPts val="0"/>
              </a:spcBef>
              <a:buFont typeface="Wingdings" pitchFamily="2" charset="2"/>
              <a:buChar char="§"/>
            </a:pPr>
            <a:r>
              <a:rPr lang="uk-UA" sz="2200" dirty="0">
                <a:ea typeface="Calibri" panose="020F0502020204030204" pitchFamily="34" charset="0"/>
                <a:cs typeface="Times New Roman" panose="02020603050405020304" pitchFamily="18" charset="0"/>
              </a:rPr>
              <a:t>З</a:t>
            </a:r>
            <a:r>
              <a:rPr lang="uk-UA" sz="2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а даними Офісу Генерального прокурора, </a:t>
            </a:r>
            <a:r>
              <a:rPr lang="uk-UA" sz="22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зареєстровано понад 15 тис. кримінальних правопорушень</a:t>
            </a:r>
            <a:r>
              <a:rPr lang="uk-UA" sz="2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проти основ національної безпеки.</a:t>
            </a:r>
          </a:p>
          <a:p>
            <a:pPr>
              <a:spcBef>
                <a:spcPts val="0"/>
              </a:spcBef>
              <a:buFont typeface="Wingdings" pitchFamily="2" charset="2"/>
              <a:buChar char="§"/>
            </a:pPr>
            <a:endParaRPr lang="ru-UA" sz="2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  <a:buFont typeface="Wingdings" pitchFamily="2" charset="2"/>
              <a:buChar char="§"/>
            </a:pPr>
            <a:r>
              <a:rPr lang="uk-UA" sz="2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Протягом останніх двох років </a:t>
            </a:r>
            <a:r>
              <a:rPr lang="uk-UA" sz="22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до місцевих загальних судів надійшло понад 6 тис. справ щодо кримінальних правопорушень проти основ національної безпеки</a:t>
            </a:r>
            <a:r>
              <a:rPr lang="uk-UA" sz="2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з яких вже розглянуто з постановленням </a:t>
            </a:r>
            <a:r>
              <a:rPr lang="uk-UA" sz="22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вироку</a:t>
            </a:r>
            <a:r>
              <a:rPr lang="uk-UA" sz="2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майже 40 %. </a:t>
            </a:r>
          </a:p>
          <a:p>
            <a:pPr>
              <a:spcBef>
                <a:spcPts val="0"/>
              </a:spcBef>
              <a:buFont typeface="Wingdings" pitchFamily="2" charset="2"/>
              <a:buChar char="§"/>
            </a:pPr>
            <a:endParaRPr lang="uk-UA" sz="2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  <a:buFont typeface="Wingdings" pitchFamily="2" charset="2"/>
              <a:buChar char="§"/>
            </a:pPr>
            <a:r>
              <a:rPr lang="uk-UA" sz="2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Із цих кримінальних проваджень - справи щодо </a:t>
            </a:r>
            <a:r>
              <a:rPr lang="uk-UA" sz="22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колабораційної</a:t>
            </a:r>
            <a:r>
              <a:rPr lang="uk-UA" sz="2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діяльності (ст. 111-1 КК України), державної зради (ст. 111 КК України) та посягання на територіальну цілісність і недоторканність України (ст. 110 КК України).</a:t>
            </a:r>
          </a:p>
          <a:p>
            <a:pPr>
              <a:spcBef>
                <a:spcPts val="0"/>
              </a:spcBef>
              <a:buFont typeface="Wingdings" pitchFamily="2" charset="2"/>
              <a:buChar char="§"/>
            </a:pPr>
            <a:endParaRPr lang="uk-UA" sz="2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UA" sz="15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UA" sz="1500" dirty="0"/>
          </a:p>
        </p:txBody>
      </p: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6CF1BAF6-AD41-4082-B212-8A1F9A2E87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8200" y="6485313"/>
            <a:ext cx="10515600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23158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0" name="Rectangle 21">
            <a:extLst>
              <a:ext uri="{FF2B5EF4-FFF2-40B4-BE49-F238E27FC236}">
                <a16:creationId xmlns:a16="http://schemas.microsoft.com/office/drawing/2014/main" id="{B6CDA21F-E7AF-4C75-8395-33F58D5B0E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2" name="Group 23">
            <a:extLst>
              <a:ext uri="{FF2B5EF4-FFF2-40B4-BE49-F238E27FC236}">
                <a16:creationId xmlns:a16="http://schemas.microsoft.com/office/drawing/2014/main" id="{AE1C45F0-260A-458C-96ED-C1F6D215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" y="1216597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33" name="Rectangle 24">
              <a:extLst>
                <a:ext uri="{FF2B5EF4-FFF2-40B4-BE49-F238E27FC236}">
                  <a16:creationId xmlns:a16="http://schemas.microsoft.com/office/drawing/2014/main" id="{A6604B49-AD5C-4590-B051-06C8222ECD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25">
              <a:extLst>
                <a:ext uri="{FF2B5EF4-FFF2-40B4-BE49-F238E27FC236}">
                  <a16:creationId xmlns:a16="http://schemas.microsoft.com/office/drawing/2014/main" id="{743ECCAF-29C5-4537-947C-7EA1292463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ED49787B-8DE6-4467-AD0A-8DECC6E0C2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9" name="Rectangle 28">
            <a:extLst>
              <a:ext uri="{FF2B5EF4-FFF2-40B4-BE49-F238E27FC236}">
                <a16:creationId xmlns:a16="http://schemas.microsoft.com/office/drawing/2014/main" id="{D5B0017B-2ECA-49AF-B397-DC140825DF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79" y="613954"/>
            <a:ext cx="10907487" cy="189411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02A4D7D-45F3-A648-B7BC-F4054ED885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631" y="809898"/>
            <a:ext cx="9942716" cy="1554480"/>
          </a:xfrm>
        </p:spPr>
        <p:txBody>
          <a:bodyPr anchor="ctr">
            <a:normAutofit/>
          </a:bodyPr>
          <a:lstStyle/>
          <a:p>
            <a:r>
              <a:rPr lang="uk-UA" sz="4800" b="1"/>
              <a:t>З 24 лютого 2022 року</a:t>
            </a:r>
            <a:endParaRPr lang="ru-UA" sz="4800" b="1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95AFBCD-2246-1F42-80AA-6CFB75F460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080" y="2416632"/>
            <a:ext cx="10907486" cy="3924989"/>
          </a:xfrm>
        </p:spPr>
        <p:txBody>
          <a:bodyPr anchor="ctr">
            <a:normAutofit/>
          </a:bodyPr>
          <a:lstStyle/>
          <a:p>
            <a:pPr algn="just">
              <a:buFont typeface="Wingdings" pitchFamily="2" charset="2"/>
              <a:buChar char="§"/>
            </a:pPr>
            <a:r>
              <a:rPr lang="uk-UA" dirty="0"/>
              <a:t>До Розділу І Особливої частини КК України </a:t>
            </a:r>
            <a:r>
              <a:rPr lang="ru-RU" dirty="0"/>
              <a:t>З</a:t>
            </a:r>
            <a:r>
              <a:rPr lang="ru-UA" dirty="0"/>
              <a:t>міни внесено 7 разів;</a:t>
            </a:r>
          </a:p>
          <a:p>
            <a:pPr algn="just">
              <a:buFont typeface="Wingdings" pitchFamily="2" charset="2"/>
              <a:buChar char="§"/>
            </a:pPr>
            <a:r>
              <a:rPr lang="ru-UA" dirty="0"/>
              <a:t>Ці зміни стосувались як доповнення КК України новими статтями, які передбають кримінальну відповідальність </a:t>
            </a:r>
            <a:r>
              <a:rPr lang="uk-UA" dirty="0"/>
              <a:t>щодо </a:t>
            </a:r>
            <a:r>
              <a:rPr lang="uk-UA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колабораціїної</a:t>
            </a:r>
            <a:r>
              <a:rPr lang="uk-UA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діяльності, </a:t>
            </a:r>
            <a:r>
              <a:rPr lang="uk-UA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глорифікації</a:t>
            </a:r>
            <a:r>
              <a:rPr lang="uk-UA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осіб…, </a:t>
            </a:r>
            <a:r>
              <a:rPr lang="uk-UA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виправдовування</a:t>
            </a:r>
            <a:r>
              <a:rPr lang="uk-UA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агресії, несанкціонованого поширення інформації про переміщення збройних сил України, тощо;</a:t>
            </a:r>
            <a:endParaRPr lang="ru-UA" dirty="0"/>
          </a:p>
          <a:p>
            <a:pPr algn="just">
              <a:buFont typeface="Wingdings" pitchFamily="2" charset="2"/>
              <a:buChar char="§"/>
            </a:pPr>
            <a:r>
              <a:rPr lang="ru-UA" dirty="0"/>
              <a:t>Так і нормативно-правового удосконалення вже існуючих норм </a:t>
            </a:r>
            <a:r>
              <a:rPr lang="uk-UA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з метою посилення відповідальності </a:t>
            </a:r>
            <a:endParaRPr lang="ru-UA" dirty="0"/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6CF1BAF6-AD41-4082-B212-8A1F9A2E87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8200" y="6485313"/>
            <a:ext cx="10515600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924464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E190984-E2BA-1045-9E08-221AAEF3DD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631" y="809898"/>
            <a:ext cx="9942716" cy="1554480"/>
          </a:xfrm>
        </p:spPr>
        <p:txBody>
          <a:bodyPr anchor="ctr">
            <a:normAutofit/>
          </a:bodyPr>
          <a:lstStyle/>
          <a:p>
            <a:r>
              <a:rPr lang="ru-RU" sz="4800" b="1" dirty="0"/>
              <a:t>Шляхи </a:t>
            </a:r>
            <a:r>
              <a:rPr lang="ru-RU" sz="4800" b="1" dirty="0" err="1"/>
              <a:t>вирішення</a:t>
            </a:r>
            <a:r>
              <a:rPr lang="ru-RU" sz="4800" b="1" dirty="0"/>
              <a:t>: </a:t>
            </a:r>
            <a:br>
              <a:rPr lang="ru-RU" sz="4800" b="1" dirty="0"/>
            </a:br>
            <a:r>
              <a:rPr lang="ru-RU" sz="4800" b="1" dirty="0" err="1"/>
              <a:t>законотворчий</a:t>
            </a:r>
            <a:r>
              <a:rPr lang="ru-RU" sz="4800" b="1" dirty="0"/>
              <a:t> аспект</a:t>
            </a:r>
            <a:endParaRPr lang="ru-UA" sz="4800" b="1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1A76D45-6172-7549-9074-6EBD9A9C13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080" y="2704014"/>
            <a:ext cx="10907486" cy="3581858"/>
          </a:xfrm>
        </p:spPr>
        <p:txBody>
          <a:bodyPr anchor="ctr">
            <a:normAutofit lnSpcReduction="10000"/>
          </a:bodyPr>
          <a:lstStyle/>
          <a:p>
            <a:pPr algn="just" fontAlgn="base">
              <a:buFont typeface="Wingdings" pitchFamily="2" charset="2"/>
              <a:buChar char="§"/>
            </a:pPr>
            <a:r>
              <a:rPr lang="ru-RU" sz="2400" b="1" i="0" u="none" strike="noStrike" dirty="0">
                <a:effectLst/>
              </a:rPr>
              <a:t>Проект Закону про </a:t>
            </a:r>
            <a:r>
              <a:rPr lang="ru-RU" sz="2400" b="1" i="0" u="none" strike="noStrike" dirty="0" err="1">
                <a:effectLst/>
              </a:rPr>
              <a:t>внесення</a:t>
            </a:r>
            <a:r>
              <a:rPr lang="ru-RU" sz="2400" b="1" i="0" u="none" strike="noStrike" dirty="0">
                <a:effectLst/>
              </a:rPr>
              <a:t> </a:t>
            </a:r>
            <a:r>
              <a:rPr lang="ru-RU" sz="2400" b="1" i="0" u="none" strike="noStrike" dirty="0" err="1">
                <a:effectLst/>
              </a:rPr>
              <a:t>змін</a:t>
            </a:r>
            <a:r>
              <a:rPr lang="ru-RU" sz="2400" b="1" i="0" u="none" strike="noStrike" dirty="0">
                <a:effectLst/>
              </a:rPr>
              <a:t> до </a:t>
            </a:r>
            <a:r>
              <a:rPr lang="ru-RU" sz="2400" b="1" i="0" u="none" strike="noStrike" dirty="0" err="1">
                <a:effectLst/>
              </a:rPr>
              <a:t>Кримінального</a:t>
            </a:r>
            <a:r>
              <a:rPr lang="ru-RU" sz="2400" b="1" i="0" u="none" strike="noStrike" dirty="0">
                <a:effectLst/>
              </a:rPr>
              <a:t> та </a:t>
            </a:r>
            <a:r>
              <a:rPr lang="ru-RU" sz="2400" b="1" i="0" u="none" strike="noStrike" dirty="0" err="1">
                <a:effectLst/>
              </a:rPr>
              <a:t>Кримінального</a:t>
            </a:r>
            <a:r>
              <a:rPr lang="ru-RU" sz="2400" b="1" i="0" u="none" strike="noStrike" dirty="0">
                <a:effectLst/>
              </a:rPr>
              <a:t> </a:t>
            </a:r>
            <a:r>
              <a:rPr lang="ru-RU" sz="2400" b="1" i="0" u="none" strike="noStrike" dirty="0" err="1">
                <a:effectLst/>
              </a:rPr>
              <a:t>процесуального</a:t>
            </a:r>
            <a:r>
              <a:rPr lang="ru-RU" sz="2400" b="1" i="0" u="none" strike="noStrike" dirty="0">
                <a:effectLst/>
              </a:rPr>
              <a:t> кодексу </a:t>
            </a:r>
            <a:r>
              <a:rPr lang="ru-RU" sz="2400" b="1" i="0" u="none" strike="noStrike" dirty="0" err="1">
                <a:effectLst/>
              </a:rPr>
              <a:t>України</a:t>
            </a:r>
            <a:r>
              <a:rPr lang="ru-RU" sz="2400" b="1" i="0" u="none" strike="noStrike" dirty="0">
                <a:effectLst/>
              </a:rPr>
              <a:t> </a:t>
            </a:r>
            <a:r>
              <a:rPr lang="ru-RU" sz="2400" b="1" i="0" u="none" strike="noStrike" dirty="0" err="1">
                <a:effectLst/>
              </a:rPr>
              <a:t>щодо</a:t>
            </a:r>
            <a:r>
              <a:rPr lang="ru-RU" sz="2400" b="1" i="0" u="none" strike="noStrike" dirty="0">
                <a:effectLst/>
              </a:rPr>
              <a:t> </a:t>
            </a:r>
            <a:r>
              <a:rPr lang="ru-RU" sz="2400" b="1" i="0" u="none" strike="noStrike" dirty="0" err="1">
                <a:effectLst/>
              </a:rPr>
              <a:t>вдосконалення</a:t>
            </a:r>
            <a:r>
              <a:rPr lang="ru-RU" sz="2400" b="1" i="0" u="none" strike="noStrike" dirty="0">
                <a:effectLst/>
              </a:rPr>
              <a:t> </a:t>
            </a:r>
            <a:r>
              <a:rPr lang="ru-RU" sz="2400" b="1" i="0" u="none" strike="noStrike" dirty="0" err="1">
                <a:effectLst/>
              </a:rPr>
              <a:t>відповідальності</a:t>
            </a:r>
            <a:r>
              <a:rPr lang="ru-RU" sz="2400" b="1" i="0" u="none" strike="noStrike" dirty="0">
                <a:effectLst/>
              </a:rPr>
              <a:t> за </a:t>
            </a:r>
            <a:r>
              <a:rPr lang="ru-RU" sz="2400" b="1" i="0" u="none" strike="noStrike" dirty="0" err="1">
                <a:effectLst/>
              </a:rPr>
              <a:t>деякі</a:t>
            </a:r>
            <a:r>
              <a:rPr lang="ru-RU" sz="2400" b="1" i="0" u="none" strike="noStrike" dirty="0">
                <a:effectLst/>
              </a:rPr>
              <a:t> </a:t>
            </a:r>
            <a:r>
              <a:rPr lang="ru-RU" sz="2400" b="1" i="0" u="none" strike="noStrike" dirty="0" err="1">
                <a:effectLst/>
              </a:rPr>
              <a:t>злочини</a:t>
            </a:r>
            <a:r>
              <a:rPr lang="ru-RU" sz="2400" b="1" i="0" u="none" strike="noStrike" dirty="0">
                <a:effectLst/>
              </a:rPr>
              <a:t> </a:t>
            </a:r>
            <a:r>
              <a:rPr lang="ru-RU" sz="2400" b="1" i="0" u="none" strike="noStrike" dirty="0" err="1">
                <a:effectLst/>
              </a:rPr>
              <a:t>проти</a:t>
            </a:r>
            <a:r>
              <a:rPr lang="ru-RU" sz="2400" b="1" i="0" u="none" strike="noStrike" dirty="0">
                <a:effectLst/>
              </a:rPr>
              <a:t> основ </a:t>
            </a:r>
            <a:r>
              <a:rPr lang="ru-RU" sz="2400" b="1" i="0" u="none" strike="noStrike" dirty="0" err="1">
                <a:effectLst/>
              </a:rPr>
              <a:t>національної</a:t>
            </a:r>
            <a:r>
              <a:rPr lang="ru-RU" sz="2400" b="1" i="0" u="none" strike="noStrike" dirty="0">
                <a:effectLst/>
              </a:rPr>
              <a:t> </a:t>
            </a:r>
            <a:r>
              <a:rPr lang="ru-RU" sz="2400" b="1" i="0" u="none" strike="noStrike" dirty="0" err="1">
                <a:effectLst/>
              </a:rPr>
              <a:t>безпеки</a:t>
            </a:r>
            <a:r>
              <a:rPr lang="ru-RU" sz="2400" b="1" i="0" u="none" strike="noStrike" dirty="0">
                <a:effectLst/>
              </a:rPr>
              <a:t> </a:t>
            </a:r>
            <a:r>
              <a:rPr lang="ru-RU" sz="2400" b="1" i="0" u="none" strike="noStrike" dirty="0" err="1">
                <a:effectLst/>
              </a:rPr>
              <a:t>України</a:t>
            </a:r>
            <a:r>
              <a:rPr lang="uk-UA" sz="2400" b="1" i="0" u="none" strike="noStrike" dirty="0">
                <a:effectLst/>
              </a:rPr>
              <a:t> (№</a:t>
            </a:r>
            <a:r>
              <a:rPr lang="ru-RU" sz="2400" b="1" i="0" u="none" strike="noStrike" dirty="0">
                <a:effectLst/>
              </a:rPr>
              <a:t>3562-</a:t>
            </a:r>
            <a:r>
              <a:rPr lang="en" sz="2400" b="1" i="0" u="none" strike="noStrike" dirty="0">
                <a:effectLst/>
              </a:rPr>
              <a:t>IX </a:t>
            </a:r>
            <a:r>
              <a:rPr lang="ru-RU" sz="2400" b="1" i="0" u="none" strike="noStrike" dirty="0" err="1">
                <a:effectLst/>
              </a:rPr>
              <a:t>від</a:t>
            </a:r>
            <a:r>
              <a:rPr lang="ru-RU" sz="2400" b="1" i="0" u="none" strike="noStrike" dirty="0">
                <a:effectLst/>
              </a:rPr>
              <a:t> 06.02.2024):</a:t>
            </a:r>
            <a:endParaRPr lang="ru-RU" sz="2400" b="1" dirty="0">
              <a:effectLst/>
            </a:endParaRPr>
          </a:p>
          <a:p>
            <a:pPr algn="just">
              <a:buFont typeface="Wingdings" pitchFamily="2" charset="2"/>
              <a:buChar char="§"/>
            </a:pPr>
            <a:r>
              <a:rPr lang="ru-RU" sz="2400" dirty="0" err="1">
                <a:effectLst/>
              </a:rPr>
              <a:t>Вдосконалення</a:t>
            </a:r>
            <a:r>
              <a:rPr lang="ru-RU" sz="2400" dirty="0">
                <a:effectLst/>
              </a:rPr>
              <a:t> </a:t>
            </a:r>
            <a:r>
              <a:rPr lang="ru-RU" sz="2400" dirty="0" err="1">
                <a:effectLst/>
              </a:rPr>
              <a:t>інституту</a:t>
            </a:r>
            <a:r>
              <a:rPr lang="ru-RU" sz="2400" dirty="0">
                <a:effectLst/>
              </a:rPr>
              <a:t> </a:t>
            </a:r>
            <a:r>
              <a:rPr lang="ru-RU" sz="2400" dirty="0" err="1">
                <a:effectLst/>
              </a:rPr>
              <a:t>кримінальноі</a:t>
            </a:r>
            <a:r>
              <a:rPr lang="ru-RU" sz="2400" dirty="0">
                <a:effectLst/>
              </a:rPr>
              <a:t>̈ </a:t>
            </a:r>
            <a:r>
              <a:rPr lang="ru-RU" sz="2400" dirty="0" err="1">
                <a:effectLst/>
              </a:rPr>
              <a:t>відповідальності</a:t>
            </a:r>
            <a:r>
              <a:rPr lang="ru-RU" sz="2400" dirty="0">
                <a:effectLst/>
              </a:rPr>
              <a:t> за </a:t>
            </a:r>
            <a:r>
              <a:rPr lang="ru-RU" sz="2400" dirty="0" err="1">
                <a:effectLst/>
              </a:rPr>
              <a:t>колабораціонізм</a:t>
            </a:r>
            <a:r>
              <a:rPr lang="ru-RU" sz="2400" dirty="0">
                <a:effectLst/>
              </a:rPr>
              <a:t>.</a:t>
            </a:r>
            <a:endParaRPr lang="ru-RU" sz="2400" dirty="0"/>
          </a:p>
          <a:p>
            <a:pPr algn="just">
              <a:buFont typeface="Wingdings" pitchFamily="2" charset="2"/>
              <a:buChar char="§"/>
            </a:pPr>
            <a:r>
              <a:rPr lang="ru-RU" sz="2400" dirty="0" err="1"/>
              <a:t>П</a:t>
            </a:r>
            <a:r>
              <a:rPr lang="ru-RU" sz="2400" dirty="0" err="1">
                <a:effectLst/>
              </a:rPr>
              <a:t>роблемним</a:t>
            </a:r>
            <a:r>
              <a:rPr lang="ru-RU" sz="2400" dirty="0">
                <a:effectLst/>
              </a:rPr>
              <a:t> </a:t>
            </a:r>
            <a:r>
              <a:rPr lang="ru-RU" sz="2400" dirty="0" err="1">
                <a:effectLst/>
              </a:rPr>
              <a:t>залишатиметься</a:t>
            </a:r>
            <a:r>
              <a:rPr lang="ru-RU" sz="2400" dirty="0">
                <a:effectLst/>
              </a:rPr>
              <a:t>  </a:t>
            </a:r>
            <a:r>
              <a:rPr lang="ru-RU" sz="2400" dirty="0" err="1">
                <a:effectLst/>
              </a:rPr>
              <a:t>відмежування</a:t>
            </a:r>
            <a:r>
              <a:rPr lang="ru-RU" sz="2400" dirty="0">
                <a:effectLst/>
              </a:rPr>
              <a:t> складу </a:t>
            </a:r>
            <a:r>
              <a:rPr lang="ru-RU" sz="2400" dirty="0" err="1">
                <a:effectLst/>
              </a:rPr>
              <a:t>злочину</a:t>
            </a:r>
            <a:r>
              <a:rPr lang="ru-RU" sz="2400" dirty="0">
                <a:effectLst/>
              </a:rPr>
              <a:t>, </a:t>
            </a:r>
            <a:r>
              <a:rPr lang="ru-RU" sz="2400" dirty="0" err="1">
                <a:effectLst/>
              </a:rPr>
              <a:t>передбаченого</a:t>
            </a:r>
            <a:r>
              <a:rPr lang="ru-RU" sz="2400" dirty="0">
                <a:effectLst/>
              </a:rPr>
              <a:t> ч. 5 ст. 111-1 КК </a:t>
            </a:r>
            <a:r>
              <a:rPr lang="ru-RU" sz="2400" dirty="0" err="1">
                <a:effectLst/>
              </a:rPr>
              <a:t>України</a:t>
            </a:r>
            <a:r>
              <a:rPr lang="ru-RU" sz="2400" dirty="0">
                <a:effectLst/>
              </a:rPr>
              <a:t>, </a:t>
            </a:r>
            <a:r>
              <a:rPr lang="ru-RU" sz="2400" dirty="0" err="1">
                <a:effectLst/>
              </a:rPr>
              <a:t>від</a:t>
            </a:r>
            <a:r>
              <a:rPr lang="ru-RU" sz="2400" dirty="0">
                <a:effectLst/>
              </a:rPr>
              <a:t> складу </a:t>
            </a:r>
            <a:r>
              <a:rPr lang="ru-RU" sz="2400" dirty="0" err="1">
                <a:effectLst/>
              </a:rPr>
              <a:t>злочину</a:t>
            </a:r>
            <a:r>
              <a:rPr lang="ru-RU" sz="2400" dirty="0">
                <a:effectLst/>
              </a:rPr>
              <a:t>, </a:t>
            </a:r>
            <a:r>
              <a:rPr lang="ru-RU" sz="2400" dirty="0" err="1">
                <a:effectLst/>
              </a:rPr>
              <a:t>передбаченого</a:t>
            </a:r>
            <a:r>
              <a:rPr lang="ru-RU" sz="2400" dirty="0">
                <a:effectLst/>
              </a:rPr>
              <a:t> ч. 1 ст. 111-2 КК </a:t>
            </a:r>
            <a:r>
              <a:rPr lang="ru-RU" sz="2400" dirty="0" err="1">
                <a:effectLst/>
              </a:rPr>
              <a:t>України</a:t>
            </a:r>
            <a:r>
              <a:rPr lang="ru-RU" sz="2400" dirty="0">
                <a:effectLst/>
              </a:rPr>
              <a:t>. </a:t>
            </a:r>
            <a:endParaRPr lang="ru-RU" sz="2400" dirty="0"/>
          </a:p>
          <a:p>
            <a:pPr algn="just">
              <a:buFont typeface="Wingdings" pitchFamily="2" charset="2"/>
              <a:buChar char="§"/>
            </a:pPr>
            <a:r>
              <a:rPr lang="ru-RU" sz="2400" dirty="0">
                <a:effectLst/>
              </a:rPr>
              <a:t>Законопроектом </a:t>
            </a:r>
            <a:r>
              <a:rPr lang="ru-RU" sz="2400" dirty="0" err="1">
                <a:effectLst/>
              </a:rPr>
              <a:t>також</a:t>
            </a:r>
            <a:r>
              <a:rPr lang="ru-RU" sz="2400" dirty="0">
                <a:effectLst/>
              </a:rPr>
              <a:t> </a:t>
            </a:r>
            <a:r>
              <a:rPr lang="ru-RU" sz="2400" dirty="0" err="1">
                <a:effectLst/>
              </a:rPr>
              <a:t>пропонується</a:t>
            </a:r>
            <a:r>
              <a:rPr lang="ru-RU" sz="2400" dirty="0">
                <a:effectLst/>
              </a:rPr>
              <a:t> внести </a:t>
            </a:r>
            <a:r>
              <a:rPr lang="ru-RU" sz="2400" dirty="0" err="1">
                <a:effectLst/>
              </a:rPr>
              <a:t>техніко-юридичні</a:t>
            </a:r>
            <a:r>
              <a:rPr lang="ru-RU" sz="2400" dirty="0">
                <a:effectLst/>
              </a:rPr>
              <a:t> правки до </a:t>
            </a:r>
            <a:r>
              <a:rPr lang="ru-RU" sz="2400" dirty="0" err="1">
                <a:effectLst/>
              </a:rPr>
              <a:t>окремих</a:t>
            </a:r>
            <a:r>
              <a:rPr lang="ru-RU" sz="2400" dirty="0">
                <a:effectLst/>
              </a:rPr>
              <a:t> </a:t>
            </a:r>
            <a:r>
              <a:rPr lang="ru-RU" sz="2400" dirty="0" err="1">
                <a:effectLst/>
              </a:rPr>
              <a:t>складів</a:t>
            </a:r>
            <a:r>
              <a:rPr lang="ru-RU" sz="2400" dirty="0">
                <a:effectLst/>
              </a:rPr>
              <a:t> </a:t>
            </a:r>
            <a:r>
              <a:rPr lang="ru-RU" sz="2400" dirty="0" err="1">
                <a:effectLst/>
              </a:rPr>
              <a:t>кримінальних</a:t>
            </a:r>
            <a:r>
              <a:rPr lang="ru-RU" sz="2400" dirty="0">
                <a:effectLst/>
              </a:rPr>
              <a:t> </a:t>
            </a:r>
            <a:r>
              <a:rPr lang="ru-RU" sz="2400" dirty="0" err="1">
                <a:effectLst/>
              </a:rPr>
              <a:t>правопорушень</a:t>
            </a:r>
            <a:r>
              <a:rPr lang="ru-RU" sz="2400" dirty="0"/>
              <a:t>.</a:t>
            </a:r>
          </a:p>
          <a:p>
            <a:endParaRPr lang="ru-RU" sz="1700" dirty="0"/>
          </a:p>
        </p:txBody>
      </p:sp>
    </p:spTree>
    <p:extLst>
      <p:ext uri="{BB962C8B-B14F-4D97-AF65-F5344CB8AC3E}">
        <p14:creationId xmlns:p14="http://schemas.microsoft.com/office/powerpoint/2010/main" val="42447933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B6CDA21F-E7AF-4C75-8395-33F58D5B0E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AE1C45F0-260A-458C-96ED-C1F6D215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" y="1216597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A6604B49-AD5C-4590-B051-06C8222ECD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743ECCAF-29C5-4537-947C-7EA1292463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ED49787B-8DE6-4467-AD0A-8DECC6E0C2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6" name="Rectangle 25">
            <a:extLst>
              <a:ext uri="{FF2B5EF4-FFF2-40B4-BE49-F238E27FC236}">
                <a16:creationId xmlns:a16="http://schemas.microsoft.com/office/drawing/2014/main" id="{D5B0017B-2ECA-49AF-B397-DC140825DF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79" y="613954"/>
            <a:ext cx="10907487" cy="189411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7888DBE-C46F-7F47-AA39-79883CF2B4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8" y="776087"/>
            <a:ext cx="9942716" cy="1554480"/>
          </a:xfrm>
        </p:spPr>
        <p:txBody>
          <a:bodyPr anchor="ctr">
            <a:normAutofit/>
          </a:bodyPr>
          <a:lstStyle/>
          <a:p>
            <a:r>
              <a:rPr lang="ru-UA" sz="4800" b="1" dirty="0"/>
              <a:t>Проблема кваліфікації діянь</a:t>
            </a:r>
            <a:br>
              <a:rPr lang="ru-UA" sz="4800" b="1" dirty="0"/>
            </a:br>
            <a:r>
              <a:rPr lang="ru-UA" sz="4800" b="1" dirty="0"/>
              <a:t>(перелік не є вичерпним)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8C0C603-7B0B-3046-9B57-7A2A5CC9D1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080" y="2508070"/>
            <a:ext cx="10907486" cy="3634110"/>
          </a:xfrm>
        </p:spPr>
        <p:txBody>
          <a:bodyPr anchor="ctr"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ru-RU" sz="3200" dirty="0"/>
              <a:t>З</a:t>
            </a:r>
            <a:r>
              <a:rPr lang="ru-UA" sz="3200" dirty="0"/>
              <a:t>а ст.258-3, ст. 260 КК України та ін (до 24.02.2022 року)</a:t>
            </a:r>
            <a:r>
              <a:rPr lang="ru-RU" sz="3200" dirty="0"/>
              <a:t>;</a:t>
            </a:r>
            <a:endParaRPr lang="ru-RU" sz="3200" b="0" i="0" u="none" strike="noStrike" dirty="0">
              <a:effectLst/>
            </a:endParaRPr>
          </a:p>
          <a:p>
            <a:pPr>
              <a:buFont typeface="Wingdings" pitchFamily="2" charset="2"/>
              <a:buChar char="§"/>
            </a:pPr>
            <a:r>
              <a:rPr lang="ru-RU" sz="3200" dirty="0" err="1"/>
              <a:t>П</a:t>
            </a:r>
            <a:r>
              <a:rPr lang="ru-RU" sz="3200" b="0" i="0" u="none" strike="noStrike" dirty="0" err="1">
                <a:effectLst/>
              </a:rPr>
              <a:t>итання</a:t>
            </a:r>
            <a:r>
              <a:rPr lang="ru-RU" sz="3200" b="0" i="0" u="none" strike="noStrike" dirty="0">
                <a:effectLst/>
              </a:rPr>
              <a:t> </a:t>
            </a:r>
            <a:r>
              <a:rPr lang="ru-RU" sz="3200" b="0" i="0" u="none" strike="noStrike" dirty="0" err="1">
                <a:effectLst/>
              </a:rPr>
              <a:t>щодо</a:t>
            </a:r>
            <a:r>
              <a:rPr lang="ru-RU" sz="3200" b="0" i="0" u="none" strike="noStrike" dirty="0">
                <a:effectLst/>
              </a:rPr>
              <a:t> </a:t>
            </a:r>
            <a:r>
              <a:rPr lang="ru-RU" sz="3200" b="0" i="0" u="none" strike="noStrike" dirty="0" err="1">
                <a:effectLst/>
              </a:rPr>
              <a:t>зворотної</a:t>
            </a:r>
            <a:r>
              <a:rPr lang="ru-RU" sz="3200" b="0" i="0" u="none" strike="noStrike" dirty="0">
                <a:effectLst/>
              </a:rPr>
              <a:t> </a:t>
            </a:r>
            <a:r>
              <a:rPr lang="ru-RU" sz="3200" b="0" i="0" u="none" strike="noStrike" dirty="0" err="1">
                <a:effectLst/>
              </a:rPr>
              <a:t>дії</a:t>
            </a:r>
            <a:r>
              <a:rPr lang="ru-RU" sz="3200" b="0" i="0" u="none" strike="noStrike" dirty="0">
                <a:effectLst/>
              </a:rPr>
              <a:t> закону в </a:t>
            </a:r>
            <a:r>
              <a:rPr lang="ru-RU" sz="3200" b="0" i="0" u="none" strike="noStrike" dirty="0" err="1">
                <a:effectLst/>
              </a:rPr>
              <a:t>часі</a:t>
            </a:r>
            <a:r>
              <a:rPr lang="ru-RU" sz="3200" dirty="0"/>
              <a:t>;</a:t>
            </a:r>
            <a:endParaRPr lang="ru-RU" sz="3200" b="0" i="0" u="none" strike="noStrike" dirty="0">
              <a:effectLst/>
            </a:endParaRPr>
          </a:p>
          <a:p>
            <a:pPr>
              <a:buFont typeface="Wingdings" pitchFamily="2" charset="2"/>
              <a:buChar char="§"/>
            </a:pPr>
            <a:r>
              <a:rPr lang="ru-RU" sz="3200" dirty="0" err="1"/>
              <a:t>О</a:t>
            </a:r>
            <a:r>
              <a:rPr lang="ru-RU" sz="3200" b="0" i="0" u="none" strike="noStrike" dirty="0" err="1">
                <a:effectLst/>
              </a:rPr>
              <a:t>дне</a:t>
            </a:r>
            <a:r>
              <a:rPr lang="ru-RU" sz="3200" b="0" i="0" u="none" strike="noStrike" dirty="0">
                <a:effectLst/>
              </a:rPr>
              <a:t> й те </a:t>
            </a:r>
            <a:r>
              <a:rPr lang="ru-RU" sz="3200" b="0" i="0" u="none" strike="noStrike" dirty="0" err="1">
                <a:effectLst/>
              </a:rPr>
              <a:t>саме</a:t>
            </a:r>
            <a:r>
              <a:rPr lang="ru-RU" sz="3200" b="0" i="0" u="none" strike="noStrike" dirty="0">
                <a:effectLst/>
              </a:rPr>
              <a:t> </a:t>
            </a:r>
            <a:r>
              <a:rPr lang="ru-RU" sz="3200" b="0" i="0" u="none" strike="noStrike" dirty="0" err="1">
                <a:effectLst/>
              </a:rPr>
              <a:t>діяння</a:t>
            </a:r>
            <a:r>
              <a:rPr lang="ru-RU" sz="3200" b="0" i="0" u="none" strike="noStrike" dirty="0">
                <a:effectLst/>
              </a:rPr>
              <a:t> </a:t>
            </a:r>
            <a:r>
              <a:rPr lang="ru-RU" sz="3200" b="0" i="0" u="none" strike="noStrike" dirty="0" err="1">
                <a:effectLst/>
              </a:rPr>
              <a:t>може</a:t>
            </a:r>
            <a:r>
              <a:rPr lang="ru-RU" sz="3200" b="0" i="0" u="none" strike="noStrike" dirty="0">
                <a:effectLst/>
              </a:rPr>
              <a:t> бути </a:t>
            </a:r>
            <a:r>
              <a:rPr lang="ru-RU" sz="3200" b="0" i="0" u="none" strike="noStrike" dirty="0" err="1">
                <a:effectLst/>
              </a:rPr>
              <a:t>кваліфіковано</a:t>
            </a:r>
            <a:r>
              <a:rPr lang="ru-RU" sz="3200" b="0" i="0" u="none" strike="noStrike" dirty="0">
                <a:effectLst/>
              </a:rPr>
              <a:t> за </a:t>
            </a:r>
            <a:r>
              <a:rPr lang="ru-RU" sz="3200" b="0" i="0" u="none" strike="noStrike" dirty="0" err="1">
                <a:effectLst/>
              </a:rPr>
              <a:t>кількома</a:t>
            </a:r>
            <a:r>
              <a:rPr lang="ru-RU" sz="3200" b="0" i="0" u="none" strike="noStrike" dirty="0">
                <a:effectLst/>
              </a:rPr>
              <a:t> нормами </a:t>
            </a:r>
            <a:r>
              <a:rPr lang="ru-RU" sz="3200" b="0" i="0" u="none" strike="noStrike" dirty="0" err="1">
                <a:effectLst/>
              </a:rPr>
              <a:t>кримінального</a:t>
            </a:r>
            <a:r>
              <a:rPr lang="ru-RU" sz="3200" b="0" i="0" u="none" strike="noStrike" dirty="0">
                <a:effectLst/>
              </a:rPr>
              <a:t> закону.</a:t>
            </a:r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6CF1BAF6-AD41-4082-B212-8A1F9A2E87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8200" y="6485313"/>
            <a:ext cx="10515600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158090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B6CDA21F-E7AF-4C75-8395-33F58D5B0E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AE1C45F0-260A-458C-96ED-C1F6D215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" y="1216597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A6604B49-AD5C-4590-B051-06C8222ECD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743ECCAF-29C5-4537-947C-7EA1292463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ED49787B-8DE6-4467-AD0A-8DECC6E0C2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6" name="Rectangle 25">
            <a:extLst>
              <a:ext uri="{FF2B5EF4-FFF2-40B4-BE49-F238E27FC236}">
                <a16:creationId xmlns:a16="http://schemas.microsoft.com/office/drawing/2014/main" id="{D5B0017B-2ECA-49AF-B397-DC140825DF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79" y="613954"/>
            <a:ext cx="10907487" cy="189411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7888DBE-C46F-7F47-AA39-79883CF2B4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79" y="776087"/>
            <a:ext cx="9942716" cy="1554480"/>
          </a:xfrm>
        </p:spPr>
        <p:txBody>
          <a:bodyPr anchor="ctr">
            <a:normAutofit/>
          </a:bodyPr>
          <a:lstStyle/>
          <a:p>
            <a:r>
              <a:rPr lang="ru-UA" sz="4800" b="1" dirty="0"/>
              <a:t>Проблема кваліфікації діянь </a:t>
            </a:r>
            <a:br>
              <a:rPr lang="ru-UA" sz="4800" b="1" dirty="0"/>
            </a:br>
            <a:r>
              <a:rPr lang="ru-UA" sz="4800" b="1" dirty="0"/>
              <a:t>(перелік не є вичерпним)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8C0C603-7B0B-3046-9B57-7A2A5CC9D1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3597" y="2852601"/>
            <a:ext cx="10907486" cy="3581858"/>
          </a:xfrm>
        </p:spPr>
        <p:txBody>
          <a:bodyPr anchor="ctr">
            <a:normAutofit lnSpcReduction="10000"/>
          </a:bodyPr>
          <a:lstStyle/>
          <a:p>
            <a:pPr algn="just">
              <a:buFont typeface="Wingdings" pitchFamily="2" charset="2"/>
              <a:buChar char="§"/>
            </a:pPr>
            <a:r>
              <a:rPr lang="ru-RU" dirty="0" err="1">
                <a:solidFill>
                  <a:srgbClr val="3A3A3A"/>
                </a:solidFill>
              </a:rPr>
              <a:t>Р</a:t>
            </a:r>
            <a:r>
              <a:rPr lang="ru-RU" b="0" i="0" u="none" strike="noStrike" dirty="0" err="1">
                <a:solidFill>
                  <a:srgbClr val="3A3A3A"/>
                </a:solidFill>
                <a:effectLst/>
              </a:rPr>
              <a:t>озмежування</a:t>
            </a:r>
            <a:r>
              <a:rPr lang="ru-RU" b="0" i="0" u="none" strike="noStrike" dirty="0">
                <a:solidFill>
                  <a:srgbClr val="3A3A3A"/>
                </a:solidFill>
                <a:effectLst/>
              </a:rPr>
              <a:t> </a:t>
            </a:r>
            <a:r>
              <a:rPr lang="ru-RU" b="0" i="0" u="none" strike="noStrike" dirty="0" err="1">
                <a:solidFill>
                  <a:srgbClr val="3A3A3A"/>
                </a:solidFill>
                <a:effectLst/>
              </a:rPr>
              <a:t>державної</a:t>
            </a:r>
            <a:r>
              <a:rPr lang="ru-RU" b="0" i="0" u="none" strike="noStrike" dirty="0">
                <a:solidFill>
                  <a:srgbClr val="3A3A3A"/>
                </a:solidFill>
                <a:effectLst/>
              </a:rPr>
              <a:t> </a:t>
            </a:r>
            <a:r>
              <a:rPr lang="ru-RU" b="0" i="0" u="none" strike="noStrike" dirty="0" err="1">
                <a:solidFill>
                  <a:srgbClr val="3A3A3A"/>
                </a:solidFill>
                <a:effectLst/>
              </a:rPr>
              <a:t>зради</a:t>
            </a:r>
            <a:r>
              <a:rPr lang="ru-RU" b="0" i="0" u="none" strike="noStrike" dirty="0">
                <a:solidFill>
                  <a:srgbClr val="3A3A3A"/>
                </a:solidFill>
                <a:effectLst/>
              </a:rPr>
              <a:t> (ст. 111 КК </a:t>
            </a:r>
            <a:r>
              <a:rPr lang="ru-RU" b="0" i="0" u="none" strike="noStrike" dirty="0" err="1">
                <a:solidFill>
                  <a:srgbClr val="3A3A3A"/>
                </a:solidFill>
                <a:effectLst/>
              </a:rPr>
              <a:t>України</a:t>
            </a:r>
            <a:r>
              <a:rPr lang="ru-RU" b="0" i="0" u="none" strike="noStrike" dirty="0">
                <a:solidFill>
                  <a:srgbClr val="3A3A3A"/>
                </a:solidFill>
                <a:effectLst/>
              </a:rPr>
              <a:t>) та </a:t>
            </a:r>
            <a:r>
              <a:rPr lang="ru-RU" b="0" i="0" u="none" strike="noStrike" dirty="0" err="1">
                <a:solidFill>
                  <a:srgbClr val="3A3A3A"/>
                </a:solidFill>
                <a:effectLst/>
              </a:rPr>
              <a:t>колабораційної</a:t>
            </a:r>
            <a:r>
              <a:rPr lang="ru-RU" b="0" i="0" u="none" strike="noStrike" dirty="0">
                <a:solidFill>
                  <a:srgbClr val="3A3A3A"/>
                </a:solidFill>
                <a:effectLst/>
              </a:rPr>
              <a:t> </a:t>
            </a:r>
            <a:r>
              <a:rPr lang="ru-RU" b="0" i="0" u="none" strike="noStrike" dirty="0" err="1">
                <a:solidFill>
                  <a:srgbClr val="3A3A3A"/>
                </a:solidFill>
                <a:effectLst/>
              </a:rPr>
              <a:t>діяльності</a:t>
            </a:r>
            <a:r>
              <a:rPr lang="ru-RU" b="0" i="0" u="none" strike="noStrike" dirty="0">
                <a:solidFill>
                  <a:srgbClr val="3A3A3A"/>
                </a:solidFill>
                <a:effectLst/>
              </a:rPr>
              <a:t> (ст. 111-1 КК </a:t>
            </a:r>
            <a:r>
              <a:rPr lang="ru-RU" b="0" i="0" u="none" strike="noStrike" dirty="0" err="1">
                <a:solidFill>
                  <a:srgbClr val="3A3A3A"/>
                </a:solidFill>
                <a:effectLst/>
              </a:rPr>
              <a:t>України</a:t>
            </a:r>
            <a:r>
              <a:rPr lang="ru-RU" b="0" i="0" u="none" strike="noStrike" dirty="0">
                <a:solidFill>
                  <a:srgbClr val="3A3A3A"/>
                </a:solidFill>
                <a:effectLst/>
              </a:rPr>
              <a:t>);</a:t>
            </a:r>
          </a:p>
          <a:p>
            <a:pPr algn="just">
              <a:buFont typeface="Wingdings" pitchFamily="2" charset="2"/>
              <a:buChar char="§"/>
            </a:pPr>
            <a:r>
              <a:rPr lang="ru-RU" dirty="0" err="1">
                <a:solidFill>
                  <a:srgbClr val="3A3A3A"/>
                </a:solidFill>
              </a:rPr>
              <a:t>М</a:t>
            </a:r>
            <a:r>
              <a:rPr lang="ru-RU" b="0" i="0" u="none" strike="noStrike" dirty="0" err="1">
                <a:solidFill>
                  <a:srgbClr val="3A3A3A"/>
                </a:solidFill>
                <a:effectLst/>
              </a:rPr>
              <a:t>ожливість</a:t>
            </a:r>
            <a:r>
              <a:rPr lang="ru-RU" b="0" i="0" u="none" strike="noStrike" dirty="0">
                <a:solidFill>
                  <a:srgbClr val="3A3A3A"/>
                </a:solidFill>
                <a:effectLst/>
              </a:rPr>
              <a:t> </a:t>
            </a:r>
            <a:r>
              <a:rPr lang="ru-RU" b="0" i="0" u="none" strike="noStrike" dirty="0" err="1">
                <a:solidFill>
                  <a:srgbClr val="3A3A3A"/>
                </a:solidFill>
                <a:effectLst/>
              </a:rPr>
              <a:t>кваліфікації</a:t>
            </a:r>
            <a:r>
              <a:rPr lang="ru-RU" b="0" i="0" u="none" strike="noStrike" dirty="0">
                <a:solidFill>
                  <a:srgbClr val="3A3A3A"/>
                </a:solidFill>
                <a:effectLst/>
              </a:rPr>
              <a:t> </a:t>
            </a:r>
            <a:r>
              <a:rPr lang="ru-RU" b="0" i="0" u="none" strike="noStrike" dirty="0" err="1">
                <a:solidFill>
                  <a:srgbClr val="3A3A3A"/>
                </a:solidFill>
                <a:effectLst/>
              </a:rPr>
              <a:t>дій</a:t>
            </a:r>
            <a:r>
              <a:rPr lang="ru-RU" b="0" i="0" u="none" strike="noStrike" dirty="0">
                <a:solidFill>
                  <a:srgbClr val="3A3A3A"/>
                </a:solidFill>
                <a:effectLst/>
              </a:rPr>
              <a:t> за </a:t>
            </a:r>
            <a:r>
              <a:rPr lang="ru-RU" b="0" i="0" u="none" strike="noStrike" dirty="0" err="1">
                <a:solidFill>
                  <a:srgbClr val="3A3A3A"/>
                </a:solidFill>
                <a:effectLst/>
              </a:rPr>
              <a:t>сукупністю</a:t>
            </a:r>
            <a:r>
              <a:rPr lang="ru-RU" b="0" i="0" u="none" strike="noStrike" dirty="0">
                <a:solidFill>
                  <a:srgbClr val="3A3A3A"/>
                </a:solidFill>
                <a:effectLst/>
              </a:rPr>
              <a:t> </a:t>
            </a:r>
            <a:r>
              <a:rPr lang="ru-RU" b="0" i="0" u="none" strike="noStrike" dirty="0" err="1">
                <a:solidFill>
                  <a:srgbClr val="3A3A3A"/>
                </a:solidFill>
                <a:effectLst/>
              </a:rPr>
              <a:t>складів</a:t>
            </a:r>
            <a:r>
              <a:rPr lang="ru-RU" b="0" i="0" u="none" strike="noStrike" dirty="0">
                <a:solidFill>
                  <a:srgbClr val="3A3A3A"/>
                </a:solidFill>
                <a:effectLst/>
              </a:rPr>
              <a:t> </a:t>
            </a:r>
            <a:r>
              <a:rPr lang="ru-RU" b="0" i="0" u="none" strike="noStrike" dirty="0" err="1">
                <a:solidFill>
                  <a:srgbClr val="3A3A3A"/>
                </a:solidFill>
                <a:effectLst/>
              </a:rPr>
              <a:t>державної</a:t>
            </a:r>
            <a:r>
              <a:rPr lang="ru-RU" b="0" i="0" u="none" strike="noStrike" dirty="0">
                <a:solidFill>
                  <a:srgbClr val="3A3A3A"/>
                </a:solidFill>
                <a:effectLst/>
              </a:rPr>
              <a:t> </a:t>
            </a:r>
            <a:r>
              <a:rPr lang="ru-RU" b="0" i="0" u="none" strike="noStrike" dirty="0" err="1">
                <a:solidFill>
                  <a:srgbClr val="3A3A3A"/>
                </a:solidFill>
                <a:effectLst/>
              </a:rPr>
              <a:t>зради</a:t>
            </a:r>
            <a:r>
              <a:rPr lang="ru-RU" b="0" i="0" u="none" strike="noStrike" dirty="0">
                <a:solidFill>
                  <a:srgbClr val="3A3A3A"/>
                </a:solidFill>
                <a:effectLst/>
              </a:rPr>
              <a:t> і </a:t>
            </a:r>
            <a:r>
              <a:rPr lang="ru-RU" b="0" i="0" u="none" strike="noStrike" dirty="0" err="1">
                <a:solidFill>
                  <a:srgbClr val="3A3A3A"/>
                </a:solidFill>
                <a:effectLst/>
              </a:rPr>
              <a:t>колабораційної</a:t>
            </a:r>
            <a:r>
              <a:rPr lang="ru-RU" b="0" i="0" u="none" strike="noStrike" dirty="0">
                <a:solidFill>
                  <a:srgbClr val="3A3A3A"/>
                </a:solidFill>
                <a:effectLst/>
              </a:rPr>
              <a:t> </a:t>
            </a:r>
            <a:r>
              <a:rPr lang="ru-RU" b="0" i="0" u="none" strike="noStrike" dirty="0" err="1">
                <a:solidFill>
                  <a:srgbClr val="3A3A3A"/>
                </a:solidFill>
                <a:effectLst/>
              </a:rPr>
              <a:t>діяльності</a:t>
            </a:r>
            <a:r>
              <a:rPr lang="ru-RU" b="0" i="0" u="none" strike="noStrike" dirty="0">
                <a:solidFill>
                  <a:srgbClr val="3A3A3A"/>
                </a:solidFill>
                <a:effectLst/>
              </a:rPr>
              <a:t>;</a:t>
            </a:r>
          </a:p>
          <a:p>
            <a:pPr algn="just">
              <a:buFont typeface="Wingdings" pitchFamily="2" charset="2"/>
              <a:buChar char="§"/>
            </a:pPr>
            <a:r>
              <a:rPr lang="ru-RU" dirty="0" err="1">
                <a:solidFill>
                  <a:srgbClr val="3A3A3A"/>
                </a:solidFill>
              </a:rPr>
              <a:t>В</a:t>
            </a:r>
            <a:r>
              <a:rPr lang="ru-RU" b="0" i="0" u="none" strike="noStrike" dirty="0" err="1">
                <a:solidFill>
                  <a:srgbClr val="3A3A3A"/>
                </a:solidFill>
                <a:effectLst/>
              </a:rPr>
              <a:t>ідмежування</a:t>
            </a:r>
            <a:r>
              <a:rPr lang="ru-RU" b="0" i="0" u="none" strike="noStrike" dirty="0">
                <a:solidFill>
                  <a:srgbClr val="3A3A3A"/>
                </a:solidFill>
                <a:effectLst/>
              </a:rPr>
              <a:t> </a:t>
            </a:r>
            <a:r>
              <a:rPr lang="ru-RU" b="0" i="0" u="none" strike="noStrike" dirty="0" err="1">
                <a:solidFill>
                  <a:srgbClr val="3A3A3A"/>
                </a:solidFill>
                <a:effectLst/>
              </a:rPr>
              <a:t>колабораціонізму</a:t>
            </a:r>
            <a:r>
              <a:rPr lang="ru-RU" b="0" i="0" u="none" strike="noStrike" dirty="0">
                <a:solidFill>
                  <a:srgbClr val="3A3A3A"/>
                </a:solidFill>
                <a:effectLst/>
              </a:rPr>
              <a:t> у </a:t>
            </a:r>
            <a:r>
              <a:rPr lang="ru-RU" b="0" i="0" u="none" strike="noStrike" dirty="0" err="1">
                <a:solidFill>
                  <a:srgbClr val="3A3A3A"/>
                </a:solidFill>
                <a:effectLst/>
              </a:rPr>
              <a:t>формі</a:t>
            </a:r>
            <a:r>
              <a:rPr lang="ru-RU" b="0" i="0" u="none" strike="noStrike" dirty="0">
                <a:solidFill>
                  <a:srgbClr val="3A3A3A"/>
                </a:solidFill>
                <a:effectLst/>
              </a:rPr>
              <a:t> </a:t>
            </a:r>
            <a:r>
              <a:rPr lang="ru-RU" b="0" i="0" u="none" strike="noStrike" dirty="0" err="1">
                <a:solidFill>
                  <a:srgbClr val="3A3A3A"/>
                </a:solidFill>
                <a:effectLst/>
              </a:rPr>
              <a:t>заперечення</a:t>
            </a:r>
            <a:r>
              <a:rPr lang="ru-RU" b="0" i="0" u="none" strike="noStrike" dirty="0">
                <a:solidFill>
                  <a:srgbClr val="3A3A3A"/>
                </a:solidFill>
                <a:effectLst/>
              </a:rPr>
              <a:t> </a:t>
            </a:r>
            <a:r>
              <a:rPr lang="ru-RU" b="0" i="0" u="none" strike="noStrike" dirty="0" err="1">
                <a:solidFill>
                  <a:srgbClr val="3A3A3A"/>
                </a:solidFill>
                <a:effectLst/>
              </a:rPr>
              <a:t>збройної</a:t>
            </a:r>
            <a:r>
              <a:rPr lang="ru-RU" b="0" i="0" u="none" strike="noStrike" dirty="0">
                <a:solidFill>
                  <a:srgbClr val="3A3A3A"/>
                </a:solidFill>
                <a:effectLst/>
              </a:rPr>
              <a:t> </a:t>
            </a:r>
            <a:r>
              <a:rPr lang="ru-RU" b="0" i="0" u="none" strike="noStrike" dirty="0" err="1">
                <a:solidFill>
                  <a:srgbClr val="3A3A3A"/>
                </a:solidFill>
                <a:effectLst/>
              </a:rPr>
              <a:t>агресії</a:t>
            </a:r>
            <a:r>
              <a:rPr lang="ru-RU" b="0" i="0" u="none" strike="noStrike" dirty="0">
                <a:solidFill>
                  <a:srgbClr val="3A3A3A"/>
                </a:solidFill>
                <a:effectLst/>
              </a:rPr>
              <a:t> </a:t>
            </a:r>
            <a:r>
              <a:rPr lang="ru-RU" b="0" i="0" u="none" strike="noStrike" dirty="0" err="1">
                <a:solidFill>
                  <a:srgbClr val="3A3A3A"/>
                </a:solidFill>
                <a:effectLst/>
              </a:rPr>
              <a:t>зі</a:t>
            </a:r>
            <a:r>
              <a:rPr lang="ru-RU" b="0" i="0" u="none" strike="noStrike" dirty="0">
                <a:solidFill>
                  <a:srgbClr val="3A3A3A"/>
                </a:solidFill>
                <a:effectLst/>
              </a:rPr>
              <a:t> ст. 436-2 КК </a:t>
            </a:r>
            <a:r>
              <a:rPr lang="ru-RU" b="0" i="0" u="none" strike="noStrike" dirty="0" err="1">
                <a:solidFill>
                  <a:srgbClr val="3A3A3A"/>
                </a:solidFill>
                <a:effectLst/>
              </a:rPr>
              <a:t>України</a:t>
            </a:r>
            <a:r>
              <a:rPr lang="ru-RU" b="0" i="0" u="none" strike="noStrike" dirty="0">
                <a:solidFill>
                  <a:srgbClr val="3A3A3A"/>
                </a:solidFill>
                <a:effectLst/>
              </a:rPr>
              <a:t> (</a:t>
            </a:r>
            <a:r>
              <a:rPr lang="ru-RU" b="0" i="0" u="none" strike="noStrike" dirty="0" err="1">
                <a:solidFill>
                  <a:srgbClr val="3A3A3A"/>
                </a:solidFill>
                <a:effectLst/>
              </a:rPr>
              <a:t>виправдовування</a:t>
            </a:r>
            <a:r>
              <a:rPr lang="ru-RU" b="0" i="0" u="none" strike="noStrike" dirty="0">
                <a:solidFill>
                  <a:srgbClr val="3A3A3A"/>
                </a:solidFill>
                <a:effectLst/>
              </a:rPr>
              <a:t>, </a:t>
            </a:r>
            <a:r>
              <a:rPr lang="ru-RU" b="0" i="0" u="none" strike="noStrike" dirty="0" err="1">
                <a:solidFill>
                  <a:srgbClr val="3A3A3A"/>
                </a:solidFill>
                <a:effectLst/>
              </a:rPr>
              <a:t>визнання</a:t>
            </a:r>
            <a:r>
              <a:rPr lang="ru-RU" b="0" i="0" u="none" strike="noStrike" dirty="0">
                <a:solidFill>
                  <a:srgbClr val="3A3A3A"/>
                </a:solidFill>
                <a:effectLst/>
              </a:rPr>
              <a:t> </a:t>
            </a:r>
            <a:r>
              <a:rPr lang="ru-RU" b="0" i="0" u="none" strike="noStrike" dirty="0" err="1">
                <a:solidFill>
                  <a:srgbClr val="3A3A3A"/>
                </a:solidFill>
                <a:effectLst/>
              </a:rPr>
              <a:t>правомірною</a:t>
            </a:r>
            <a:r>
              <a:rPr lang="ru-RU" b="0" i="0" u="none" strike="noStrike" dirty="0">
                <a:solidFill>
                  <a:srgbClr val="3A3A3A"/>
                </a:solidFill>
                <a:effectLst/>
              </a:rPr>
              <a:t>, </a:t>
            </a:r>
            <a:r>
              <a:rPr lang="ru-RU" b="0" i="0" u="none" strike="noStrike" dirty="0" err="1">
                <a:solidFill>
                  <a:srgbClr val="3A3A3A"/>
                </a:solidFill>
                <a:effectLst/>
              </a:rPr>
              <a:t>заперечення</a:t>
            </a:r>
            <a:r>
              <a:rPr lang="ru-RU" b="0" i="0" u="none" strike="noStrike" dirty="0">
                <a:solidFill>
                  <a:srgbClr val="3A3A3A"/>
                </a:solidFill>
                <a:effectLst/>
              </a:rPr>
              <a:t> </a:t>
            </a:r>
            <a:r>
              <a:rPr lang="ru-RU" b="0" i="0" u="none" strike="noStrike" dirty="0" err="1">
                <a:solidFill>
                  <a:srgbClr val="3A3A3A"/>
                </a:solidFill>
                <a:effectLst/>
              </a:rPr>
              <a:t>збройної</a:t>
            </a:r>
            <a:r>
              <a:rPr lang="ru-RU" b="0" i="0" u="none" strike="noStrike" dirty="0">
                <a:solidFill>
                  <a:srgbClr val="3A3A3A"/>
                </a:solidFill>
                <a:effectLst/>
              </a:rPr>
              <a:t> </a:t>
            </a:r>
            <a:r>
              <a:rPr lang="ru-RU" b="0" i="0" u="none" strike="noStrike" dirty="0" err="1">
                <a:solidFill>
                  <a:srgbClr val="3A3A3A"/>
                </a:solidFill>
                <a:effectLst/>
              </a:rPr>
              <a:t>агресії</a:t>
            </a:r>
            <a:r>
              <a:rPr lang="ru-RU" b="0" i="0" u="none" strike="noStrike" dirty="0">
                <a:solidFill>
                  <a:srgbClr val="3A3A3A"/>
                </a:solidFill>
                <a:effectLst/>
              </a:rPr>
              <a:t> </a:t>
            </a:r>
            <a:r>
              <a:rPr lang="ru-RU" b="0" i="0" u="none" strike="noStrike" dirty="0" err="1">
                <a:solidFill>
                  <a:srgbClr val="3A3A3A"/>
                </a:solidFill>
                <a:effectLst/>
              </a:rPr>
              <a:t>рф</a:t>
            </a:r>
            <a:r>
              <a:rPr lang="ru-RU" b="0" i="0" u="none" strike="noStrike" dirty="0">
                <a:solidFill>
                  <a:srgbClr val="3A3A3A"/>
                </a:solidFill>
                <a:effectLst/>
              </a:rPr>
              <a:t> </a:t>
            </a:r>
            <a:r>
              <a:rPr lang="ru-RU" b="0" i="0" u="none" strike="noStrike" dirty="0" err="1">
                <a:solidFill>
                  <a:srgbClr val="3A3A3A"/>
                </a:solidFill>
                <a:effectLst/>
              </a:rPr>
              <a:t>проти</a:t>
            </a:r>
            <a:r>
              <a:rPr lang="ru-RU" b="0" i="0" u="none" strike="noStrike" dirty="0">
                <a:solidFill>
                  <a:srgbClr val="3A3A3A"/>
                </a:solidFill>
                <a:effectLst/>
              </a:rPr>
              <a:t> </a:t>
            </a:r>
            <a:r>
              <a:rPr lang="ru-RU" b="0" i="0" u="none" strike="noStrike" dirty="0" err="1">
                <a:solidFill>
                  <a:srgbClr val="3A3A3A"/>
                </a:solidFill>
                <a:effectLst/>
              </a:rPr>
              <a:t>України</a:t>
            </a:r>
            <a:r>
              <a:rPr lang="ru-RU" b="0" i="0" u="none" strike="noStrike" dirty="0">
                <a:solidFill>
                  <a:srgbClr val="3A3A3A"/>
                </a:solidFill>
                <a:effectLst/>
              </a:rPr>
              <a:t>, </a:t>
            </a:r>
            <a:r>
              <a:rPr lang="ru-RU" b="0" i="0" u="none" strike="noStrike" dirty="0" err="1">
                <a:solidFill>
                  <a:srgbClr val="3A3A3A"/>
                </a:solidFill>
                <a:effectLst/>
              </a:rPr>
              <a:t>глорифікація</a:t>
            </a:r>
            <a:r>
              <a:rPr lang="ru-RU" b="0" i="0" u="none" strike="noStrike" dirty="0">
                <a:solidFill>
                  <a:srgbClr val="3A3A3A"/>
                </a:solidFill>
                <a:effectLst/>
              </a:rPr>
              <a:t> </a:t>
            </a:r>
            <a:r>
              <a:rPr lang="ru-RU" b="0" i="0" u="none" strike="noStrike" dirty="0" err="1">
                <a:solidFill>
                  <a:srgbClr val="3A3A3A"/>
                </a:solidFill>
                <a:effectLst/>
              </a:rPr>
              <a:t>її</a:t>
            </a:r>
            <a:r>
              <a:rPr lang="ru-RU" b="0" i="0" u="none" strike="noStrike" dirty="0">
                <a:solidFill>
                  <a:srgbClr val="3A3A3A"/>
                </a:solidFill>
                <a:effectLst/>
              </a:rPr>
              <a:t> </a:t>
            </a:r>
            <a:r>
              <a:rPr lang="ru-RU" b="0" i="0" u="none" strike="noStrike" dirty="0" err="1">
                <a:solidFill>
                  <a:srgbClr val="3A3A3A"/>
                </a:solidFill>
                <a:effectLst/>
              </a:rPr>
              <a:t>учасників</a:t>
            </a:r>
            <a:r>
              <a:rPr lang="ru-RU" b="0" i="0" u="none" strike="noStrike" dirty="0">
                <a:solidFill>
                  <a:srgbClr val="3A3A3A"/>
                </a:solidFill>
                <a:effectLst/>
              </a:rPr>
              <a:t>);</a:t>
            </a:r>
          </a:p>
          <a:p>
            <a:pPr algn="just">
              <a:buFont typeface="Wingdings" pitchFamily="2" charset="2"/>
              <a:buChar char="§"/>
            </a:pPr>
            <a:r>
              <a:rPr lang="ru-RU" dirty="0" err="1">
                <a:solidFill>
                  <a:srgbClr val="3A3A3A"/>
                </a:solidFill>
              </a:rPr>
              <a:t>К</a:t>
            </a:r>
            <a:r>
              <a:rPr lang="ru-RU" b="0" i="0" u="none" strike="noStrike" dirty="0" err="1">
                <a:solidFill>
                  <a:srgbClr val="3A3A3A"/>
                </a:solidFill>
                <a:effectLst/>
              </a:rPr>
              <a:t>валіфікація</a:t>
            </a:r>
            <a:r>
              <a:rPr lang="ru-RU" b="0" i="0" u="none" strike="noStrike" dirty="0">
                <a:solidFill>
                  <a:srgbClr val="3A3A3A"/>
                </a:solidFill>
                <a:effectLst/>
              </a:rPr>
              <a:t> </a:t>
            </a:r>
            <a:r>
              <a:rPr lang="ru-RU" b="0" i="0" u="none" strike="noStrike" dirty="0" err="1">
                <a:solidFill>
                  <a:srgbClr val="3A3A3A"/>
                </a:solidFill>
                <a:effectLst/>
              </a:rPr>
              <a:t>надання</a:t>
            </a:r>
            <a:r>
              <a:rPr lang="ru-RU" b="0" i="0" u="none" strike="noStrike" dirty="0">
                <a:solidFill>
                  <a:srgbClr val="3A3A3A"/>
                </a:solidFill>
                <a:effectLst/>
              </a:rPr>
              <a:t> </a:t>
            </a:r>
            <a:r>
              <a:rPr lang="ru-RU" b="0" i="0" u="none" strike="noStrike" dirty="0" err="1">
                <a:solidFill>
                  <a:srgbClr val="3A3A3A"/>
                </a:solidFill>
                <a:effectLst/>
              </a:rPr>
              <a:t>матеріальної</a:t>
            </a:r>
            <a:r>
              <a:rPr lang="ru-RU" b="0" i="0" u="none" strike="noStrike" dirty="0">
                <a:solidFill>
                  <a:srgbClr val="3A3A3A"/>
                </a:solidFill>
                <a:effectLst/>
              </a:rPr>
              <a:t> </a:t>
            </a:r>
            <a:r>
              <a:rPr lang="ru-RU" b="0" i="0" u="none" strike="noStrike" dirty="0" err="1">
                <a:solidFill>
                  <a:srgbClr val="3A3A3A"/>
                </a:solidFill>
                <a:effectLst/>
              </a:rPr>
              <a:t>допомоги</a:t>
            </a:r>
            <a:r>
              <a:rPr lang="ru-RU" b="0" i="0" u="none" strike="noStrike" dirty="0">
                <a:solidFill>
                  <a:srgbClr val="3A3A3A"/>
                </a:solidFill>
                <a:effectLst/>
              </a:rPr>
              <a:t> </a:t>
            </a:r>
            <a:r>
              <a:rPr lang="ru-RU" b="0" i="0" u="none" strike="noStrike" dirty="0" err="1">
                <a:solidFill>
                  <a:srgbClr val="3A3A3A"/>
                </a:solidFill>
                <a:effectLst/>
              </a:rPr>
              <a:t>агресору</a:t>
            </a:r>
            <a:r>
              <a:rPr lang="ru-RU" b="0" i="0" u="none" strike="noStrike" dirty="0">
                <a:solidFill>
                  <a:srgbClr val="3A3A3A"/>
                </a:solidFill>
                <a:effectLst/>
              </a:rPr>
              <a:t>.</a:t>
            </a:r>
          </a:p>
          <a:p>
            <a:pPr algn="just">
              <a:buFont typeface="Wingdings" pitchFamily="2" charset="2"/>
              <a:buChar char="§"/>
            </a:pPr>
            <a:endParaRPr lang="ru-UA" sz="2400" dirty="0">
              <a:solidFill>
                <a:schemeClr val="accent2">
                  <a:lumMod val="75000"/>
                </a:schemeClr>
              </a:solidFill>
            </a:endParaRPr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6CF1BAF6-AD41-4082-B212-8A1F9A2E87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8200" y="6485313"/>
            <a:ext cx="10515600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191554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4" name="Rectangle 22">
            <a:extLst>
              <a:ext uri="{FF2B5EF4-FFF2-40B4-BE49-F238E27FC236}">
                <a16:creationId xmlns:a16="http://schemas.microsoft.com/office/drawing/2014/main" id="{56E9B3E6-E277-4D68-BA48-9CB43FFBD6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5" name="Group 24">
            <a:extLst>
              <a:ext uri="{FF2B5EF4-FFF2-40B4-BE49-F238E27FC236}">
                <a16:creationId xmlns:a16="http://schemas.microsoft.com/office/drawing/2014/main" id="{AE1C45F0-260A-458C-96ED-C1F6D215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" y="1216597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36" name="Rectangle 25">
              <a:extLst>
                <a:ext uri="{FF2B5EF4-FFF2-40B4-BE49-F238E27FC236}">
                  <a16:creationId xmlns:a16="http://schemas.microsoft.com/office/drawing/2014/main" id="{A6604B49-AD5C-4590-B051-06C8222ECD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26">
              <a:extLst>
                <a:ext uri="{FF2B5EF4-FFF2-40B4-BE49-F238E27FC236}">
                  <a16:creationId xmlns:a16="http://schemas.microsoft.com/office/drawing/2014/main" id="{743ECCAF-29C5-4537-947C-7EA1292463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27">
              <a:extLst>
                <a:ext uri="{FF2B5EF4-FFF2-40B4-BE49-F238E27FC236}">
                  <a16:creationId xmlns:a16="http://schemas.microsoft.com/office/drawing/2014/main" id="{ED49787B-8DE6-4467-AD0A-8DECC6E0C2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9" name="Rectangle 29">
            <a:extLst>
              <a:ext uri="{FF2B5EF4-FFF2-40B4-BE49-F238E27FC236}">
                <a16:creationId xmlns:a16="http://schemas.microsoft.com/office/drawing/2014/main" id="{D5B0017B-2ECA-49AF-B397-DC140825DF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79" y="613954"/>
            <a:ext cx="10907487" cy="189411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896DCDB-C759-084B-8578-163E1613AE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631" y="809898"/>
            <a:ext cx="10173010" cy="1554480"/>
          </a:xfrm>
        </p:spPr>
        <p:txBody>
          <a:bodyPr anchor="ctr">
            <a:normAutofit/>
          </a:bodyPr>
          <a:lstStyle/>
          <a:p>
            <a:r>
              <a:rPr lang="ru-RU" sz="4800" b="1"/>
              <a:t>Шляхи вирішення: практичний </a:t>
            </a:r>
            <a:r>
              <a:rPr lang="ru-RU" sz="4800" b="1" dirty="0"/>
              <a:t>аспект</a:t>
            </a:r>
            <a:endParaRPr lang="ru-UA" sz="4800" b="1" dirty="0"/>
          </a:p>
        </p:txBody>
      </p:sp>
      <p:cxnSp>
        <p:nvCxnSpPr>
          <p:cNvPr id="40" name="Straight Connector 31">
            <a:extLst>
              <a:ext uri="{FF2B5EF4-FFF2-40B4-BE49-F238E27FC236}">
                <a16:creationId xmlns:a16="http://schemas.microsoft.com/office/drawing/2014/main" id="{6CF1BAF6-AD41-4082-B212-8A1F9A2E87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8200" y="6485313"/>
            <a:ext cx="10515600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90DAFAB7-B71B-B844-BCE6-704B15132B24}"/>
              </a:ext>
            </a:extLst>
          </p:cNvPr>
          <p:cNvSpPr txBox="1"/>
          <p:nvPr/>
        </p:nvSpPr>
        <p:spPr>
          <a:xfrm>
            <a:off x="633597" y="2613750"/>
            <a:ext cx="10907487" cy="36625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just"/>
            <a:r>
              <a:rPr lang="uk-UA" sz="3200" dirty="0">
                <a:ea typeface="Calibri" panose="020F0502020204030204" pitchFamily="34" charset="0"/>
                <a:cs typeface="Times New Roman" panose="02020603050405020304" pitchFamily="18" charset="0"/>
              </a:rPr>
              <a:t>Верховним Судом в касаційному порядку </a:t>
            </a:r>
            <a:r>
              <a:rPr lang="uk-UA" sz="3200" dirty="0" err="1">
                <a:ea typeface="Calibri" panose="020F0502020204030204" pitchFamily="34" charset="0"/>
                <a:cs typeface="Times New Roman" panose="02020603050405020304" pitchFamily="18" charset="0"/>
              </a:rPr>
              <a:t>переглянуто</a:t>
            </a:r>
            <a:r>
              <a:rPr lang="uk-UA" sz="3200" dirty="0"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lvl="0" algn="just"/>
            <a:r>
              <a:rPr lang="uk-UA" sz="32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571500" lvl="0" indent="-571500" algn="just">
              <a:buFont typeface="Wingdings" pitchFamily="2" charset="2"/>
              <a:buChar char="§"/>
            </a:pPr>
            <a:r>
              <a:rPr lang="ru-RU" sz="2800" b="1" dirty="0">
                <a:ea typeface="+mn-lt"/>
                <a:cs typeface="+mn-lt"/>
              </a:rPr>
              <a:t>с</a:t>
            </a:r>
            <a:r>
              <a:rPr lang="uk-UA" sz="2800" b="1" dirty="0">
                <a:ea typeface="+mn-lt"/>
                <a:cs typeface="+mn-lt"/>
              </a:rPr>
              <a:t>т. 109 КК України - 8 </a:t>
            </a:r>
            <a:r>
              <a:rPr lang="uk-UA" sz="2800" b="1" dirty="0" err="1">
                <a:ea typeface="+mn-lt"/>
                <a:cs typeface="+mn-lt"/>
              </a:rPr>
              <a:t>вироків</a:t>
            </a:r>
            <a:r>
              <a:rPr lang="uk-UA" sz="2800" b="1" dirty="0"/>
              <a:t>;</a:t>
            </a:r>
          </a:p>
          <a:p>
            <a:pPr marL="571500" lvl="0" indent="-571500" algn="just">
              <a:buFont typeface="Wingdings" pitchFamily="2" charset="2"/>
              <a:buChar char="§"/>
            </a:pPr>
            <a:r>
              <a:rPr lang="uk-UA" sz="2800" b="1" dirty="0">
                <a:ea typeface="+mn-lt"/>
                <a:cs typeface="+mn-lt"/>
              </a:rPr>
              <a:t>ст. 110 КК України - 7 </a:t>
            </a:r>
            <a:r>
              <a:rPr lang="uk-UA" sz="2800" b="1" dirty="0" err="1">
                <a:ea typeface="+mn-lt"/>
                <a:cs typeface="+mn-lt"/>
              </a:rPr>
              <a:t>вироків</a:t>
            </a:r>
            <a:r>
              <a:rPr lang="uk-UA" sz="2800" b="1" dirty="0">
                <a:ea typeface="+mn-lt"/>
                <a:cs typeface="+mn-lt"/>
              </a:rPr>
              <a:t>; </a:t>
            </a:r>
          </a:p>
          <a:p>
            <a:pPr marL="571500" lvl="0" indent="-571500" algn="just">
              <a:buFont typeface="Wingdings" pitchFamily="2" charset="2"/>
              <a:buChar char="§"/>
            </a:pPr>
            <a:r>
              <a:rPr lang="uk-UA" sz="2800" b="1" dirty="0"/>
              <a:t>ст. 111 КК України - 14 </a:t>
            </a:r>
            <a:r>
              <a:rPr lang="uk-UA" sz="2800" b="1" dirty="0" err="1"/>
              <a:t>вироків</a:t>
            </a:r>
            <a:r>
              <a:rPr lang="uk-UA" sz="2800" b="1" dirty="0"/>
              <a:t>; </a:t>
            </a:r>
          </a:p>
          <a:p>
            <a:pPr marL="571500" lvl="0" indent="-571500" algn="just">
              <a:buFont typeface="Wingdings" pitchFamily="2" charset="2"/>
              <a:buChar char="§"/>
            </a:pPr>
            <a:r>
              <a:rPr lang="uk-UA" sz="2800" b="1" dirty="0"/>
              <a:t>ст. 111-1 КК України - 16 </a:t>
            </a:r>
            <a:r>
              <a:rPr lang="uk-UA" sz="2800" b="1" dirty="0" err="1"/>
              <a:t>вироків</a:t>
            </a:r>
            <a:r>
              <a:rPr lang="uk-UA" sz="2800" b="1" dirty="0"/>
              <a:t>; </a:t>
            </a:r>
          </a:p>
          <a:p>
            <a:pPr marL="571500" lvl="0" indent="-571500" algn="just">
              <a:buFont typeface="Wingdings" pitchFamily="2" charset="2"/>
              <a:buChar char="§"/>
            </a:pPr>
            <a:r>
              <a:rPr lang="uk-UA" sz="2800" b="1" dirty="0">
                <a:ea typeface="+mn-lt"/>
                <a:cs typeface="+mn-lt"/>
              </a:rPr>
              <a:t>ст. 111-2 КК України - 1 вирок; </a:t>
            </a:r>
          </a:p>
          <a:p>
            <a:pPr marL="571500" lvl="0" indent="-571500" algn="just">
              <a:buFont typeface="Wingdings" pitchFamily="2" charset="2"/>
              <a:buChar char="§"/>
            </a:pPr>
            <a:r>
              <a:rPr lang="ru-RU" sz="2800" b="1" dirty="0">
                <a:ea typeface="+mn-lt"/>
                <a:cs typeface="+mn-lt"/>
              </a:rPr>
              <a:t>ст. </a:t>
            </a:r>
            <a:r>
              <a:rPr lang="uk-UA" sz="2800" b="1" dirty="0">
                <a:ea typeface="+mn-lt"/>
                <a:cs typeface="+mn-lt"/>
              </a:rPr>
              <a:t>114-2 КК України - 3 </a:t>
            </a:r>
            <a:r>
              <a:rPr lang="uk-UA" sz="2800" b="1" dirty="0" err="1">
                <a:ea typeface="+mn-lt"/>
                <a:cs typeface="+mn-lt"/>
              </a:rPr>
              <a:t>вироки</a:t>
            </a:r>
            <a:r>
              <a:rPr lang="uk-UA" sz="2800" b="1" dirty="0">
                <a:ea typeface="+mn-lt"/>
                <a:cs typeface="+mn-lt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240728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B6CDA21F-E7AF-4C75-8395-33F58D5B0E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AE1C45F0-260A-458C-96ED-C1F6D215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" y="1216597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A6604B49-AD5C-4590-B051-06C8222ECD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43ECCAF-29C5-4537-947C-7EA1292463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ED49787B-8DE6-4467-AD0A-8DECC6E0C2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D5B0017B-2ECA-49AF-B397-DC140825DF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79" y="613954"/>
            <a:ext cx="10907487" cy="189411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7888DBE-C46F-7F47-AA39-79883CF2B4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454130"/>
            <a:ext cx="10816041" cy="1554480"/>
          </a:xfrm>
        </p:spPr>
        <p:txBody>
          <a:bodyPr anchor="ctr">
            <a:normAutofit fontScale="90000"/>
          </a:bodyPr>
          <a:lstStyle/>
          <a:p>
            <a:pPr algn="ctr"/>
            <a:r>
              <a:rPr lang="uk-UA" sz="4000" b="1" dirty="0">
                <a:cs typeface="Times New Roman" panose="02020603050405020304" pitchFamily="18" charset="0"/>
              </a:rPr>
              <a:t>Вихід із громадянства України (ч.1 ст.111 КК України)</a:t>
            </a:r>
            <a:br>
              <a:rPr lang="uk-UA" sz="4800" b="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UA" sz="4800" b="1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8C0C603-7B0B-3046-9B57-7A2A5CC9D1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3597" y="2824647"/>
            <a:ext cx="10907487" cy="3540032"/>
          </a:xfrm>
        </p:spPr>
        <p:txBody>
          <a:bodyPr anchor="ctr">
            <a:normAutofit/>
          </a:bodyPr>
          <a:lstStyle/>
          <a:p>
            <a:pPr algn="just">
              <a:buFont typeface="Wingdings" pitchFamily="2" charset="2"/>
              <a:buChar char="§"/>
            </a:pPr>
            <a:r>
              <a:rPr lang="uk-UA" sz="2400" dirty="0">
                <a:cs typeface="Times New Roman" panose="02020603050405020304" pitchFamily="18" charset="0"/>
              </a:rPr>
              <a:t>Вчинення будь-яких діянь, передбачених </a:t>
            </a:r>
            <a:r>
              <a:rPr lang="uk-UA" sz="2400" dirty="0" err="1">
                <a:cs typeface="Times New Roman" panose="02020603050405020304" pitchFamily="18" charset="0"/>
              </a:rPr>
              <a:t>ч</a:t>
            </a:r>
            <a:r>
              <a:rPr lang="uk-UA" sz="2400" dirty="0">
                <a:cs typeface="Times New Roman" panose="02020603050405020304" pitchFamily="18" charset="0"/>
              </a:rPr>
              <a:t>. 1 ст. 111 КК які заподіюють шкоду національній безпеці України мають розцінюватись як підривна діяльність проти неї. </a:t>
            </a:r>
          </a:p>
          <a:p>
            <a:pPr algn="just">
              <a:buFont typeface="Wingdings" pitchFamily="2" charset="2"/>
              <a:buChar char="§"/>
            </a:pPr>
            <a:r>
              <a:rPr lang="uk-UA" sz="2400" dirty="0">
                <a:cs typeface="Times New Roman" panose="02020603050405020304" pitchFamily="18" charset="0"/>
              </a:rPr>
              <a:t>Здійснення «правосуддя» від імені </a:t>
            </a:r>
            <a:r>
              <a:rPr lang="uk-UA" sz="2400" dirty="0" err="1">
                <a:cs typeface="Times New Roman" panose="02020603050405020304" pitchFamily="18" charset="0"/>
              </a:rPr>
              <a:t>рф</a:t>
            </a:r>
            <a:r>
              <a:rPr lang="uk-UA" sz="2400" dirty="0">
                <a:cs typeface="Times New Roman" panose="02020603050405020304" pitchFamily="18" charset="0"/>
              </a:rPr>
              <a:t> свідчить про порушення суддею України вимог ст. 65 Конституції України, присяги судді.</a:t>
            </a:r>
          </a:p>
          <a:p>
            <a:pPr algn="just">
              <a:buFont typeface="Wingdings" pitchFamily="2" charset="2"/>
              <a:buChar char="§"/>
            </a:pPr>
            <a:r>
              <a:rPr lang="uk-UA" sz="2400" dirty="0">
                <a:cs typeface="Times New Roman" panose="02020603050405020304" pitchFamily="18" charset="0"/>
              </a:rPr>
              <a:t>Саме по собі отримання громадянства іншої держави не припиняє громадянства України, адже законодавство </a:t>
            </a:r>
            <a:r>
              <a:rPr lang="uk-UA" sz="2400" dirty="0" err="1">
                <a:cs typeface="Times New Roman" panose="02020603050405020304" pitchFamily="18" charset="0"/>
              </a:rPr>
              <a:t>рф</a:t>
            </a:r>
            <a:r>
              <a:rPr lang="uk-UA" sz="2400" dirty="0">
                <a:cs typeface="Times New Roman" panose="02020603050405020304" pitchFamily="18" charset="0"/>
              </a:rPr>
              <a:t> визначає підстави набуття та припинення громадянства </a:t>
            </a:r>
            <a:r>
              <a:rPr lang="uk-UA" sz="2400" dirty="0" err="1">
                <a:cs typeface="Times New Roman" panose="02020603050405020304" pitchFamily="18" charset="0"/>
              </a:rPr>
              <a:t>рф</a:t>
            </a:r>
            <a:r>
              <a:rPr lang="uk-UA" sz="2400" dirty="0">
                <a:cs typeface="Times New Roman" panose="02020603050405020304" pitchFamily="18" charset="0"/>
              </a:rPr>
              <a:t>, проте не може вирішувати питання припинення громадянства іншої країни, у тому числі </a:t>
            </a:r>
            <a:r>
              <a:rPr lang="ru-RU" sz="2400" dirty="0" err="1">
                <a:cs typeface="Times New Roman" panose="02020603050405020304" pitchFamily="18" charset="0"/>
              </a:rPr>
              <a:t>України</a:t>
            </a:r>
            <a:r>
              <a:rPr lang="ru-RU" sz="2400" dirty="0">
                <a:cs typeface="Times New Roman" panose="02020603050405020304" pitchFamily="18" charset="0"/>
              </a:rPr>
              <a:t>.</a:t>
            </a:r>
          </a:p>
          <a:p>
            <a:pPr>
              <a:buFont typeface="Wingdings" pitchFamily="2" charset="2"/>
              <a:buChar char="§"/>
            </a:pPr>
            <a:endParaRPr lang="ru-UA" sz="2200" dirty="0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6CF1BAF6-AD41-4082-B212-8A1F9A2E87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8200" y="6485313"/>
            <a:ext cx="10515600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8FB2E9A4-21B9-F944-9FD5-07B0A0AE46D1}"/>
              </a:ext>
            </a:extLst>
          </p:cNvPr>
          <p:cNvSpPr txBox="1"/>
          <p:nvPr/>
        </p:nvSpPr>
        <p:spPr>
          <a:xfrm>
            <a:off x="790210" y="1596017"/>
            <a:ext cx="10711632" cy="110799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uk-UA" sz="2400" b="1" i="1" dirty="0">
                <a:cs typeface="Times New Roman"/>
              </a:rPr>
              <a:t>Ухвала </a:t>
            </a:r>
            <a:r>
              <a:rPr lang="uk-UA" sz="2400" b="1" i="1" dirty="0" err="1">
                <a:cs typeface="Times New Roman"/>
              </a:rPr>
              <a:t>ВС</a:t>
            </a:r>
            <a:r>
              <a:rPr lang="uk-UA" sz="2400" b="1" i="1" dirty="0">
                <a:cs typeface="Times New Roman"/>
              </a:rPr>
              <a:t> від 22.08.2023 справа № 759/4148/17</a:t>
            </a:r>
            <a:endParaRPr lang="ru-RU" sz="2400" b="1" i="1" dirty="0">
              <a:cs typeface="Times New Roman"/>
            </a:endParaRPr>
          </a:p>
          <a:p>
            <a:r>
              <a:rPr lang="uk-UA" sz="2400" b="1" i="1" dirty="0">
                <a:ea typeface="+mn-lt"/>
                <a:cs typeface="+mn-lt"/>
              </a:rPr>
              <a:t>https://reyestr.court.gov.ua/Review/113065878  </a:t>
            </a:r>
            <a:endParaRPr lang="uk-UA" sz="2000" b="1" i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040122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B6CDA21F-E7AF-4C75-8395-33F58D5B0E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AE1C45F0-260A-458C-96ED-C1F6D215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" y="1216597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A6604B49-AD5C-4590-B051-06C8222ECD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43ECCAF-29C5-4537-947C-7EA1292463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ED49787B-8DE6-4467-AD0A-8DECC6E0C2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D5B0017B-2ECA-49AF-B397-DC140825DF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79" y="613954"/>
            <a:ext cx="10907487" cy="189411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7888DBE-C46F-7F47-AA39-79883CF2B4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3597" y="155215"/>
            <a:ext cx="10907487" cy="1554480"/>
          </a:xfrm>
        </p:spPr>
        <p:txBody>
          <a:bodyPr anchor="ctr">
            <a:normAutofit/>
          </a:bodyPr>
          <a:lstStyle/>
          <a:p>
            <a:pPr algn="ctr"/>
            <a:r>
              <a:rPr lang="uk-UA" sz="2800" b="1" dirty="0">
                <a:cs typeface="Times New Roman" panose="02020603050405020304" pitchFamily="18" charset="0"/>
              </a:rPr>
              <a:t>Чи є склад злочину, коли особа зайняла посаду в незаконно створеному органі, але не виконувала функції? </a:t>
            </a:r>
            <a:br>
              <a:rPr lang="uk-UA" sz="2800" b="1" dirty="0">
                <a:cs typeface="Times New Roman" panose="02020603050405020304" pitchFamily="18" charset="0"/>
              </a:rPr>
            </a:br>
            <a:r>
              <a:rPr lang="uk-UA" sz="2800" b="1" dirty="0">
                <a:cs typeface="Times New Roman" panose="02020603050405020304" pitchFamily="18" charset="0"/>
              </a:rPr>
              <a:t>(</a:t>
            </a:r>
            <a:r>
              <a:rPr lang="uk-UA" sz="2800" b="1" dirty="0" err="1">
                <a:cs typeface="Times New Roman" panose="02020603050405020304" pitchFamily="18" charset="0"/>
              </a:rPr>
              <a:t>ч</a:t>
            </a:r>
            <a:r>
              <a:rPr lang="uk-UA" sz="2800" b="1" dirty="0">
                <a:cs typeface="Times New Roman" panose="02020603050405020304" pitchFamily="18" charset="0"/>
              </a:rPr>
              <a:t>. 7 ст. 111-1 КК України)</a:t>
            </a:r>
            <a:endParaRPr lang="ru-UA" sz="2800" b="1" dirty="0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6CF1BAF6-AD41-4082-B212-8A1F9A2E87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38200" y="6485313"/>
            <a:ext cx="10515600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0F3A5C83-BDF1-3443-8DD6-54E40B999184}"/>
              </a:ext>
            </a:extLst>
          </p:cNvPr>
          <p:cNvSpPr txBox="1"/>
          <p:nvPr/>
        </p:nvSpPr>
        <p:spPr>
          <a:xfrm>
            <a:off x="627115" y="1661542"/>
            <a:ext cx="10896650" cy="110799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uk-UA" sz="2400" b="1" i="1" dirty="0">
                <a:cs typeface="Times New Roman"/>
              </a:rPr>
              <a:t>Ухвала </a:t>
            </a:r>
            <a:r>
              <a:rPr lang="uk-UA" sz="2400" b="1" i="1" dirty="0" err="1">
                <a:cs typeface="Times New Roman"/>
              </a:rPr>
              <a:t>ВС</a:t>
            </a:r>
            <a:r>
              <a:rPr lang="uk-UA" sz="2400" b="1" i="1" dirty="0">
                <a:cs typeface="Times New Roman"/>
              </a:rPr>
              <a:t> від 22.01.2024 справа № 953/406/23</a:t>
            </a:r>
            <a:endParaRPr lang="ru-RU" sz="2400" b="1" i="1" dirty="0">
              <a:cs typeface="Times New Roman"/>
            </a:endParaRPr>
          </a:p>
          <a:p>
            <a:r>
              <a:rPr lang="uk-UA" sz="2400" b="1" i="1" dirty="0">
                <a:ea typeface="+mn-lt"/>
                <a:cs typeface="+mn-lt"/>
              </a:rPr>
              <a:t>https://reyestr.court.gov.ua/Review/116670763  </a:t>
            </a:r>
            <a:endParaRPr lang="uk-UA" sz="2000" b="1" i="1" dirty="0"/>
          </a:p>
          <a:p>
            <a:endParaRPr lang="ru-RU" dirty="0"/>
          </a:p>
        </p:txBody>
      </p:sp>
      <p:sp>
        <p:nvSpPr>
          <p:cNvPr id="16" name="Объект 2">
            <a:extLst>
              <a:ext uri="{FF2B5EF4-FFF2-40B4-BE49-F238E27FC236}">
                <a16:creationId xmlns:a16="http://schemas.microsoft.com/office/drawing/2014/main" id="{1EC80FFD-72FF-6443-98DB-6E22EC3202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0916" y="2588600"/>
            <a:ext cx="10890168" cy="4351338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just">
              <a:spcBef>
                <a:spcPts val="0"/>
              </a:spcBef>
              <a:buFont typeface="Wingdings" pitchFamily="2" charset="2"/>
              <a:buChar char="§"/>
            </a:pPr>
            <a:r>
              <a:rPr lang="uk-UA" sz="2400" dirty="0">
                <a:cs typeface="Times New Roman" panose="02020603050405020304" pitchFamily="18" charset="0"/>
              </a:rPr>
              <a:t>Громадянина України визнано винуватим за ч. 7 ст. 111-1 </a:t>
            </a:r>
            <a:r>
              <a:rPr lang="uk-UA" sz="2400" dirty="0" err="1">
                <a:cs typeface="Times New Roman" panose="02020603050405020304" pitchFamily="18" charset="0"/>
              </a:rPr>
              <a:t>КК</a:t>
            </a:r>
            <a:r>
              <a:rPr lang="uk-UA" sz="2400" dirty="0">
                <a:cs typeface="Times New Roman" panose="02020603050405020304" pitchFamily="18" charset="0"/>
              </a:rPr>
              <a:t> за те що з початку липня 2022 року до початку вересня 2022 року добровільно займав посаду </a:t>
            </a:r>
            <a:r>
              <a:rPr lang="uk-UA" sz="2400" dirty="0" err="1">
                <a:cs typeface="Times New Roman" panose="02020603050405020304" pitchFamily="18" charset="0"/>
              </a:rPr>
              <a:t>посаду</a:t>
            </a:r>
            <a:r>
              <a:rPr lang="uk-UA" sz="2400" dirty="0">
                <a:cs typeface="Times New Roman" panose="02020603050405020304" pitchFamily="18" charset="0"/>
              </a:rPr>
              <a:t> водія чергової частини у новоствореному правоохоронному органі – «народній міліції».</a:t>
            </a:r>
          </a:p>
          <a:p>
            <a:pPr algn="just">
              <a:spcBef>
                <a:spcPts val="0"/>
              </a:spcBef>
              <a:buFont typeface="Wingdings" pitchFamily="2" charset="2"/>
              <a:buChar char="§"/>
            </a:pPr>
            <a:endParaRPr lang="uk-UA" sz="2400" dirty="0">
              <a:cs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  <a:buFont typeface="Wingdings" pitchFamily="2" charset="2"/>
              <a:buChar char="§"/>
            </a:pPr>
            <a:r>
              <a:rPr lang="uk-UA" sz="2400" b="1" dirty="0">
                <a:cs typeface="Times New Roman" panose="02020603050405020304" pitchFamily="18" charset="0"/>
              </a:rPr>
              <a:t>Чи є склад злочину в його діях якщо він не виконував функції поліцейського?</a:t>
            </a:r>
          </a:p>
          <a:p>
            <a:pPr algn="just">
              <a:spcBef>
                <a:spcPts val="0"/>
              </a:spcBef>
              <a:buFont typeface="Wingdings" pitchFamily="2" charset="2"/>
              <a:buChar char="§"/>
            </a:pPr>
            <a:r>
              <a:rPr lang="uk-UA" sz="2400" dirty="0">
                <a:cs typeface="Times New Roman" panose="02020603050405020304" pitchFamily="18" charset="0"/>
              </a:rPr>
              <a:t>Так, адже термін «працівник правоохоронного органу» не використовується в конструкції </a:t>
            </a:r>
            <a:r>
              <a:rPr lang="uk-UA" sz="2400" dirty="0" err="1">
                <a:cs typeface="Times New Roman" panose="02020603050405020304" pitchFamily="18" charset="0"/>
              </a:rPr>
              <a:t>ч</a:t>
            </a:r>
            <a:r>
              <a:rPr lang="uk-UA" sz="2400" dirty="0">
                <a:cs typeface="Times New Roman" panose="02020603050405020304" pitchFamily="18" charset="0"/>
              </a:rPr>
              <a:t>. 7 ст. 111-1 КК України, а тому дії особи, яка перебувала на посаді водія незаконно створеного на окупованій території правоохоронного органу правильно кваліфіковані за </a:t>
            </a:r>
            <a:r>
              <a:rPr lang="uk-UA" sz="2400" dirty="0" err="1">
                <a:cs typeface="Times New Roman" panose="02020603050405020304" pitchFamily="18" charset="0"/>
              </a:rPr>
              <a:t>ч</a:t>
            </a:r>
            <a:r>
              <a:rPr lang="uk-UA" sz="2400" dirty="0">
                <a:cs typeface="Times New Roman" panose="02020603050405020304" pitchFamily="18" charset="0"/>
              </a:rPr>
              <a:t>. 7 ст. 111-1 </a:t>
            </a:r>
            <a:r>
              <a:rPr lang="ru-RU" sz="2400" dirty="0">
                <a:cs typeface="Times New Roman" panose="02020603050405020304" pitchFamily="18" charset="0"/>
              </a:rPr>
              <a:t>КК </a:t>
            </a:r>
            <a:r>
              <a:rPr lang="ru-RU" sz="2400" dirty="0" err="1">
                <a:cs typeface="Times New Roman" panose="02020603050405020304" pitchFamily="18" charset="0"/>
              </a:rPr>
              <a:t>України</a:t>
            </a:r>
            <a:r>
              <a:rPr lang="ru-RU" sz="2400" dirty="0">
                <a:cs typeface="Times New Roman" panose="02020603050405020304" pitchFamily="18" charset="0"/>
              </a:rPr>
              <a:t>.</a:t>
            </a:r>
            <a:endParaRPr lang="uk-UA" sz="2400" dirty="0"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uk-UA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943606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1102</Words>
  <Application>Microsoft Macintosh PowerPoint</Application>
  <PresentationFormat>Широкоэкранный</PresentationFormat>
  <Paragraphs>76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 Light</vt:lpstr>
      <vt:lpstr>Times New Roman</vt:lpstr>
      <vt:lpstr>Wingdings</vt:lpstr>
      <vt:lpstr>Тема Office</vt:lpstr>
      <vt:lpstr>Недосконалість законодавчої регламентації кримінальної відповідальності за злочини проти основ національної безпеки  й шляхи вирішення:  практичний та законотворчий аспект</vt:lpstr>
      <vt:lpstr>Статистичні дані</vt:lpstr>
      <vt:lpstr>З 24 лютого 2022 року</vt:lpstr>
      <vt:lpstr>Шляхи вирішення:  законотворчий аспект</vt:lpstr>
      <vt:lpstr>Проблема кваліфікації діянь (перелік не є вичерпним)</vt:lpstr>
      <vt:lpstr>Проблема кваліфікації діянь  (перелік не є вичерпним)</vt:lpstr>
      <vt:lpstr>Шляхи вирішення: практичний аспект</vt:lpstr>
      <vt:lpstr>Вихід із громадянства України (ч.1 ст.111 КК України) </vt:lpstr>
      <vt:lpstr>Чи є склад злочину, коли особа зайняла посаду в незаконно створеному органі, але не виконувала функції?  (ч. 7 ст. 111-1 КК України)</vt:lpstr>
      <vt:lpstr>Форми пособництва державі-агресору  (ст. 111-2 КК України)</vt:lpstr>
      <vt:lpstr>Процесуальні прогалини</vt:lpstr>
      <vt:lpstr>Питання дотримання п.1 ст.6 ЄКПЛ  у  кримінальному провадженні in absentia </vt:lpstr>
      <vt:lpstr>Дякую за увагу!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Недосконалість законодавчої регламентації кримінальної відповідальності за злочини проти основ національної безпеки  й шляхи вирішення:  практичний та законотворчий аспект</dc:title>
  <dc:creator>Ірина Шаповалова</dc:creator>
  <cp:lastModifiedBy>Ірина Шаповалова</cp:lastModifiedBy>
  <cp:revision>3</cp:revision>
  <dcterms:created xsi:type="dcterms:W3CDTF">2024-06-22T14:39:27Z</dcterms:created>
  <dcterms:modified xsi:type="dcterms:W3CDTF">2024-06-24T17:21:49Z</dcterms:modified>
</cp:coreProperties>
</file>