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media/image20.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70" r:id="rId8"/>
    <p:sldId id="271" r:id="rId9"/>
    <p:sldId id="272" r:id="rId10"/>
    <p:sldId id="262" r:id="rId11"/>
    <p:sldId id="263" r:id="rId12"/>
    <p:sldId id="264" r:id="rId13"/>
    <p:sldId id="265" r:id="rId14"/>
    <p:sldId id="266" r:id="rId15"/>
    <p:sldId id="267" r:id="rId16"/>
    <p:sldId id="268" r:id="rId17"/>
    <p:sldId id="273" r:id="rId18"/>
    <p:sldId id="274" r:id="rId19"/>
    <p:sldId id="275" r:id="rId20"/>
    <p:sldId id="276" r:id="rId21"/>
    <p:sldId id="269" r:id="rId22"/>
  </p:sldIdLst>
  <p:sldSz cx="18288000" cy="10287000"/>
  <p:notesSz cx="6858000" cy="9144000"/>
  <p:embeddedFontLst>
    <p:embeddedFont>
      <p:font typeface="Montserrat Bold Italics" panose="020B0604020202020204" charset="-52"/>
      <p:regular r:id="rId23"/>
    </p:embeddedFont>
    <p:embeddedFont>
      <p:font typeface="Montserrat Semi-Bold" panose="020B0604020202020204" charset="-52"/>
      <p:regular r:id="rId24"/>
    </p:embeddedFont>
    <p:embeddedFont>
      <p:font typeface="Montserrat" panose="020B0604020202020204" charset="-52"/>
      <p:regular r:id="rId25"/>
      <p:bold r:id="rId26"/>
      <p:boldItalic r:id="rId27"/>
    </p:embeddedFont>
    <p:embeddedFont>
      <p:font typeface="Calibri" panose="020F0502020204030204" pitchFamily="34" charset="0"/>
      <p:regular r:id="rId28"/>
      <p:bold r:id="rId29"/>
      <p:italic r:id="rId30"/>
      <p:boldItalic r:id="rId31"/>
    </p:embeddedFont>
    <p:embeddedFont>
      <p:font typeface="Montserrat Bold" panose="020B0604020202020204" charset="-52"/>
      <p:regular r:id="rId32"/>
    </p:embeddedFont>
    <p:embeddedFont>
      <p:font typeface="Montserrat Italics" panose="020B0604020202020204" charset="-52"/>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22" autoAdjust="0"/>
  </p:normalViewPr>
  <p:slideViewPr>
    <p:cSldViewPr>
      <p:cViewPr>
        <p:scale>
          <a:sx n="50" d="100"/>
          <a:sy n="50" d="100"/>
        </p:scale>
        <p:origin x="1914" y="82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tx1"/>
              </a:solidFill>
              <a:latin typeface="Montserrat" panose="020B0604020202020204" charset="-52"/>
              <a:ea typeface="+mj-ea"/>
              <a:cs typeface="+mj-cs"/>
            </a:defRPr>
          </a:pPr>
          <a:endParaRPr lang="uk-UA"/>
        </a:p>
      </c:txPr>
    </c:title>
    <c:autoTitleDeleted val="0"/>
    <c:view3D>
      <c:rotX val="30"/>
      <c:rotY val="0"/>
      <c:depthPercent val="100"/>
      <c:rAngAx val="0"/>
      <c:perspective val="5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Аркуш1!$B$1</c:f>
              <c:strCache>
                <c:ptCount val="1"/>
                <c:pt idx="0">
                  <c:v>Призначено покарання  стосовно (осіб)</c:v>
                </c:pt>
              </c:strCache>
            </c:strRef>
          </c:tx>
          <c:dPt>
            <c:idx val="0"/>
            <c:bubble3D val="0"/>
            <c:spPr>
              <a:gradFill>
                <a:gsLst>
                  <a:gs pos="100000">
                    <a:schemeClr val="accent1">
                      <a:lumMod val="60000"/>
                      <a:lumOff val="40000"/>
                    </a:schemeClr>
                  </a:gs>
                  <a:gs pos="0">
                    <a:schemeClr val="accent1"/>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1-8F25-41C6-9D83-7EE679AF9FA3}"/>
              </c:ext>
            </c:extLst>
          </c:dPt>
          <c:dPt>
            <c:idx val="1"/>
            <c:bubble3D val="0"/>
            <c:spPr>
              <a:gradFill>
                <a:gsLst>
                  <a:gs pos="100000">
                    <a:schemeClr val="accent3">
                      <a:lumMod val="60000"/>
                      <a:lumOff val="40000"/>
                    </a:schemeClr>
                  </a:gs>
                  <a:gs pos="0">
                    <a:schemeClr val="accent3"/>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3-8F25-41C6-9D83-7EE679AF9FA3}"/>
              </c:ext>
            </c:extLst>
          </c:dPt>
          <c:dPt>
            <c:idx val="2"/>
            <c:bubble3D val="0"/>
            <c:spPr>
              <a:gradFill>
                <a:gsLst>
                  <a:gs pos="100000">
                    <a:schemeClr val="accent5">
                      <a:lumMod val="60000"/>
                      <a:lumOff val="40000"/>
                    </a:schemeClr>
                  </a:gs>
                  <a:gs pos="0">
                    <a:schemeClr val="accent5"/>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5-8F25-41C6-9D83-7EE679AF9FA3}"/>
              </c:ext>
            </c:extLst>
          </c:dPt>
          <c:cat>
            <c:strRef>
              <c:f>Аркуш1!$A$2:$A$4</c:f>
              <c:strCache>
                <c:ptCount val="3"/>
                <c:pt idx="0">
                  <c:v>штраф</c:v>
                </c:pt>
                <c:pt idx="1">
                  <c:v>службові обмеження для військовослужбовців</c:v>
                </c:pt>
                <c:pt idx="2">
                  <c:v>позбавлення волі зі застосуванням вимог ст. 75, 76 КК України</c:v>
                </c:pt>
              </c:strCache>
            </c:strRef>
          </c:cat>
          <c:val>
            <c:numRef>
              <c:f>Аркуш1!$B$2:$B$4</c:f>
              <c:numCache>
                <c:formatCode>General</c:formatCode>
                <c:ptCount val="3"/>
                <c:pt idx="0">
                  <c:v>1</c:v>
                </c:pt>
                <c:pt idx="1">
                  <c:v>1</c:v>
                </c:pt>
                <c:pt idx="2">
                  <c:v>11</c:v>
                </c:pt>
              </c:numCache>
            </c:numRef>
          </c:val>
          <c:extLst>
            <c:ext xmlns:c16="http://schemas.microsoft.com/office/drawing/2014/chart" uri="{C3380CC4-5D6E-409C-BE32-E72D297353CC}">
              <c16:uniqueId val="{00000000-577A-4CCC-A11C-1B5E1C10F356}"/>
            </c:ext>
          </c:extLst>
        </c:ser>
        <c:dLbls>
          <c:showLegendKey val="0"/>
          <c:showVal val="0"/>
          <c:showCatName val="0"/>
          <c:showSerName val="0"/>
          <c:showPercent val="0"/>
          <c:showBubbleSize val="0"/>
          <c:showLeaderLines val="1"/>
        </c:dLbls>
      </c:pie3DChart>
      <c:spPr>
        <a:noFill/>
        <a:ln>
          <a:noFill/>
        </a:ln>
        <a:effectLst/>
      </c:spPr>
    </c:plotArea>
    <c:legend>
      <c:legendPos val="r"/>
      <c:layout>
        <c:manualLayout>
          <c:xMode val="edge"/>
          <c:yMode val="edge"/>
          <c:x val="0.66915556970819823"/>
          <c:y val="0.26440102465357768"/>
          <c:w val="0.32349148911533115"/>
          <c:h val="0.60214764639136265"/>
        </c:manualLayout>
      </c:layout>
      <c:overlay val="0"/>
      <c:spPr>
        <a:solidFill>
          <a:schemeClr val="lt1">
            <a:alpha val="50000"/>
          </a:schemeClr>
        </a:solidFill>
        <a:ln>
          <a:noFill/>
        </a:ln>
        <a:effectLst/>
      </c:spPr>
      <c:txPr>
        <a:bodyPr rot="0" spcFirstLastPara="1" vertOverflow="ellipsis" vert="horz" wrap="square" anchor="ctr" anchorCtr="1"/>
        <a:lstStyle/>
        <a:p>
          <a:pPr>
            <a:defRPr sz="2000" b="0" i="0" u="none" strike="noStrike" kern="1200" baseline="0">
              <a:solidFill>
                <a:schemeClr val="tx1"/>
              </a:solidFill>
              <a:latin typeface="Montserrat" panose="020B0604020202020204" charset="-52"/>
              <a:ea typeface="+mn-ea"/>
              <a:cs typeface="+mn-cs"/>
            </a:defRPr>
          </a:pPr>
          <a:endParaRPr lang="uk-UA"/>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solidFill>
            <a:schemeClr val="tx1"/>
          </a:solidFill>
          <a:latin typeface="Montserrat" panose="020B0604020202020204" charset="-52"/>
        </a:defRPr>
      </a:pPr>
      <a:endParaRPr lang="uk-UA"/>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tx1"/>
              </a:solidFill>
              <a:latin typeface="Montserrat" panose="020B0604020202020204" charset="-52"/>
              <a:ea typeface="+mj-ea"/>
              <a:cs typeface="+mj-cs"/>
            </a:defRPr>
          </a:pPr>
          <a:endParaRPr lang="uk-UA"/>
        </a:p>
      </c:txPr>
    </c:title>
    <c:autoTitleDeleted val="0"/>
    <c:view3D>
      <c:rotX val="30"/>
      <c:rotY val="0"/>
      <c:depthPercent val="100"/>
      <c:rAngAx val="0"/>
      <c:perspective val="5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Аркуш1!$B$1</c:f>
              <c:strCache>
                <c:ptCount val="1"/>
                <c:pt idx="0">
                  <c:v>Призначено покарання  стосовно (осіб)</c:v>
                </c:pt>
              </c:strCache>
            </c:strRef>
          </c:tx>
          <c:dPt>
            <c:idx val="0"/>
            <c:bubble3D val="0"/>
            <c:spPr>
              <a:gradFill>
                <a:gsLst>
                  <a:gs pos="100000">
                    <a:schemeClr val="accent1">
                      <a:lumMod val="60000"/>
                      <a:lumOff val="40000"/>
                    </a:schemeClr>
                  </a:gs>
                  <a:gs pos="0">
                    <a:schemeClr val="accent1"/>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1-4126-45A6-A2F3-A7F19ED6142B}"/>
              </c:ext>
            </c:extLst>
          </c:dPt>
          <c:dPt>
            <c:idx val="1"/>
            <c:bubble3D val="0"/>
            <c:spPr>
              <a:gradFill>
                <a:gsLst>
                  <a:gs pos="100000">
                    <a:schemeClr val="accent3">
                      <a:lumMod val="60000"/>
                      <a:lumOff val="40000"/>
                    </a:schemeClr>
                  </a:gs>
                  <a:gs pos="0">
                    <a:schemeClr val="accent3"/>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3-4126-45A6-A2F3-A7F19ED6142B}"/>
              </c:ext>
            </c:extLst>
          </c:dPt>
          <c:dPt>
            <c:idx val="2"/>
            <c:bubble3D val="0"/>
            <c:spPr>
              <a:gradFill>
                <a:gsLst>
                  <a:gs pos="100000">
                    <a:schemeClr val="accent5">
                      <a:lumMod val="60000"/>
                      <a:lumOff val="40000"/>
                    </a:schemeClr>
                  </a:gs>
                  <a:gs pos="0">
                    <a:schemeClr val="accent5"/>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5-4126-45A6-A2F3-A7F19ED6142B}"/>
              </c:ext>
            </c:extLst>
          </c:dPt>
          <c:cat>
            <c:strRef>
              <c:f>Аркуш1!$A$2:$A$4</c:f>
              <c:strCache>
                <c:ptCount val="3"/>
                <c:pt idx="0">
                  <c:v>угода</c:v>
                </c:pt>
                <c:pt idx="1">
                  <c:v>штраф</c:v>
                </c:pt>
                <c:pt idx="2">
                  <c:v>позбавлення волі зі застосуванням вимог ст. 75, 76 КК України</c:v>
                </c:pt>
              </c:strCache>
            </c:strRef>
          </c:cat>
          <c:val>
            <c:numRef>
              <c:f>Аркуш1!$B$2:$B$4</c:f>
              <c:numCache>
                <c:formatCode>General</c:formatCode>
                <c:ptCount val="3"/>
                <c:pt idx="0">
                  <c:v>41</c:v>
                </c:pt>
                <c:pt idx="1">
                  <c:v>1</c:v>
                </c:pt>
                <c:pt idx="2">
                  <c:v>45</c:v>
                </c:pt>
              </c:numCache>
            </c:numRef>
          </c:val>
          <c:extLst>
            <c:ext xmlns:c16="http://schemas.microsoft.com/office/drawing/2014/chart" uri="{C3380CC4-5D6E-409C-BE32-E72D297353CC}">
              <c16:uniqueId val="{00000000-577A-4CCC-A11C-1B5E1C10F356}"/>
            </c:ext>
          </c:extLst>
        </c:ser>
        <c:dLbls>
          <c:showLegendKey val="0"/>
          <c:showVal val="0"/>
          <c:showCatName val="0"/>
          <c:showSerName val="0"/>
          <c:showPercent val="0"/>
          <c:showBubbleSize val="0"/>
          <c:showLeaderLines val="1"/>
        </c:dLbls>
      </c:pie3DChart>
      <c:spPr>
        <a:noFill/>
        <a:ln>
          <a:noFill/>
        </a:ln>
        <a:effectLst/>
      </c:spPr>
    </c:plotArea>
    <c:legend>
      <c:legendPos val="r"/>
      <c:layout>
        <c:manualLayout>
          <c:xMode val="edge"/>
          <c:yMode val="edge"/>
          <c:x val="0.66915556970819823"/>
          <c:y val="0.26440102465357768"/>
          <c:w val="0.32349148911533115"/>
          <c:h val="0.60214764639136265"/>
        </c:manualLayout>
      </c:layout>
      <c:overlay val="0"/>
      <c:spPr>
        <a:solidFill>
          <a:schemeClr val="lt1">
            <a:alpha val="50000"/>
          </a:schemeClr>
        </a:solidFill>
        <a:ln>
          <a:noFill/>
        </a:ln>
        <a:effectLst/>
      </c:spPr>
      <c:txPr>
        <a:bodyPr rot="0" spcFirstLastPara="1" vertOverflow="ellipsis" vert="horz" wrap="square" anchor="ctr" anchorCtr="1"/>
        <a:lstStyle/>
        <a:p>
          <a:pPr>
            <a:defRPr sz="2000" b="0" i="0" u="none" strike="noStrike" kern="1200" baseline="0">
              <a:solidFill>
                <a:schemeClr val="tx1"/>
              </a:solidFill>
              <a:latin typeface="Montserrat" panose="020B0604020202020204" charset="-52"/>
              <a:ea typeface="+mn-ea"/>
              <a:cs typeface="+mn-cs"/>
            </a:defRPr>
          </a:pPr>
          <a:endParaRPr lang="uk-UA"/>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solidFill>
            <a:schemeClr val="tx1"/>
          </a:solidFill>
          <a:latin typeface="Montserrat" panose="020B0604020202020204" charset="-52"/>
        </a:defRPr>
      </a:pPr>
      <a:endParaRPr lang="uk-UA"/>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tx1"/>
              </a:solidFill>
              <a:latin typeface="Montserrat" panose="020B0604020202020204" charset="-52"/>
              <a:ea typeface="+mj-ea"/>
              <a:cs typeface="+mj-cs"/>
            </a:defRPr>
          </a:pPr>
          <a:endParaRPr lang="uk-UA"/>
        </a:p>
      </c:txPr>
    </c:title>
    <c:autoTitleDeleted val="0"/>
    <c:view3D>
      <c:rotX val="30"/>
      <c:rotY val="0"/>
      <c:depthPercent val="100"/>
      <c:rAngAx val="0"/>
      <c:perspective val="5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Аркуш1!$B$1</c:f>
              <c:strCache>
                <c:ptCount val="1"/>
                <c:pt idx="0">
                  <c:v>Призначено покарання  стосовно (осіб)</c:v>
                </c:pt>
              </c:strCache>
            </c:strRef>
          </c:tx>
          <c:dPt>
            <c:idx val="0"/>
            <c:bubble3D val="0"/>
            <c:spPr>
              <a:gradFill>
                <a:gsLst>
                  <a:gs pos="100000">
                    <a:schemeClr val="accent1">
                      <a:lumMod val="60000"/>
                      <a:lumOff val="40000"/>
                    </a:schemeClr>
                  </a:gs>
                  <a:gs pos="0">
                    <a:schemeClr val="accent1"/>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1-5344-4BBF-99E6-E2F6E917332A}"/>
              </c:ext>
            </c:extLst>
          </c:dPt>
          <c:dPt>
            <c:idx val="1"/>
            <c:bubble3D val="0"/>
            <c:spPr>
              <a:gradFill>
                <a:gsLst>
                  <a:gs pos="100000">
                    <a:schemeClr val="accent3">
                      <a:lumMod val="60000"/>
                      <a:lumOff val="40000"/>
                    </a:schemeClr>
                  </a:gs>
                  <a:gs pos="0">
                    <a:schemeClr val="accent3"/>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3-5344-4BBF-99E6-E2F6E917332A}"/>
              </c:ext>
            </c:extLst>
          </c:dPt>
          <c:cat>
            <c:strRef>
              <c:f>Аркуш1!$A$2:$A$3</c:f>
              <c:strCache>
                <c:ptCount val="2"/>
                <c:pt idx="0">
                  <c:v>позбавлення волі</c:v>
                </c:pt>
                <c:pt idx="1">
                  <c:v>застосовано ПЗМХ</c:v>
                </c:pt>
              </c:strCache>
            </c:strRef>
          </c:cat>
          <c:val>
            <c:numRef>
              <c:f>Аркуш1!$B$2:$B$3</c:f>
              <c:numCache>
                <c:formatCode>General</c:formatCode>
                <c:ptCount val="2"/>
                <c:pt idx="0">
                  <c:v>44</c:v>
                </c:pt>
                <c:pt idx="1">
                  <c:v>4</c:v>
                </c:pt>
              </c:numCache>
            </c:numRef>
          </c:val>
          <c:extLst>
            <c:ext xmlns:c16="http://schemas.microsoft.com/office/drawing/2014/chart" uri="{C3380CC4-5D6E-409C-BE32-E72D297353CC}">
              <c16:uniqueId val="{00000000-577A-4CCC-A11C-1B5E1C10F356}"/>
            </c:ext>
          </c:extLst>
        </c:ser>
        <c:dLbls>
          <c:showLegendKey val="0"/>
          <c:showVal val="0"/>
          <c:showCatName val="0"/>
          <c:showSerName val="0"/>
          <c:showPercent val="0"/>
          <c:showBubbleSize val="0"/>
          <c:showLeaderLines val="1"/>
        </c:dLbls>
      </c:pie3DChart>
      <c:spPr>
        <a:noFill/>
        <a:ln>
          <a:noFill/>
        </a:ln>
        <a:effectLst/>
      </c:spPr>
    </c:plotArea>
    <c:legend>
      <c:legendPos val="r"/>
      <c:layout>
        <c:manualLayout>
          <c:xMode val="edge"/>
          <c:yMode val="edge"/>
          <c:x val="0.66915556970819823"/>
          <c:y val="0.26440102465357768"/>
          <c:w val="0.32349148911533115"/>
          <c:h val="0.60214764639136265"/>
        </c:manualLayout>
      </c:layout>
      <c:overlay val="0"/>
      <c:spPr>
        <a:solidFill>
          <a:schemeClr val="lt1">
            <a:alpha val="50000"/>
          </a:schemeClr>
        </a:solidFill>
        <a:ln>
          <a:noFill/>
        </a:ln>
        <a:effectLst/>
      </c:spPr>
      <c:txPr>
        <a:bodyPr rot="0" spcFirstLastPara="1" vertOverflow="ellipsis" vert="horz" wrap="square" anchor="ctr" anchorCtr="1"/>
        <a:lstStyle/>
        <a:p>
          <a:pPr>
            <a:defRPr sz="2000" b="0" i="0" u="none" strike="noStrike" kern="1200" baseline="0">
              <a:solidFill>
                <a:schemeClr val="tx1"/>
              </a:solidFill>
              <a:latin typeface="Montserrat" panose="020B0604020202020204" charset="-52"/>
              <a:ea typeface="+mn-ea"/>
              <a:cs typeface="+mn-cs"/>
            </a:defRPr>
          </a:pPr>
          <a:endParaRPr lang="uk-UA"/>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solidFill>
            <a:schemeClr val="tx1"/>
          </a:solidFill>
          <a:latin typeface="Montserrat" panose="020B0604020202020204" charset="-52"/>
        </a:defRPr>
      </a:pPr>
      <a:endParaRPr lang="uk-UA"/>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7">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7">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7">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2.sv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16.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sv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sv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sv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6.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2.sv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6.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14.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image" Target="../media/image14.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image" Target="../media/image14.sv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DFD"/>
        </a:solidFill>
        <a:effectLst/>
      </p:bgPr>
    </p:bg>
    <p:spTree>
      <p:nvGrpSpPr>
        <p:cNvPr id="1" name=""/>
        <p:cNvGrpSpPr/>
        <p:nvPr/>
      </p:nvGrpSpPr>
      <p:grpSpPr>
        <a:xfrm>
          <a:off x="0" y="0"/>
          <a:ext cx="0" cy="0"/>
          <a:chOff x="0" y="0"/>
          <a:chExt cx="0" cy="0"/>
        </a:xfrm>
      </p:grpSpPr>
      <p:sp>
        <p:nvSpPr>
          <p:cNvPr id="2" name="Freeform 2"/>
          <p:cNvSpPr/>
          <p:nvPr/>
        </p:nvSpPr>
        <p:spPr>
          <a:xfrm>
            <a:off x="0" y="5883746"/>
            <a:ext cx="4017970" cy="4403254"/>
          </a:xfrm>
          <a:custGeom>
            <a:avLst/>
            <a:gdLst/>
            <a:ahLst/>
            <a:cxnLst/>
            <a:rect l="l" t="t" r="r" b="b"/>
            <a:pathLst>
              <a:path w="4017970" h="4403254">
                <a:moveTo>
                  <a:pt x="0" y="0"/>
                </a:moveTo>
                <a:lnTo>
                  <a:pt x="4017970" y="0"/>
                </a:lnTo>
                <a:lnTo>
                  <a:pt x="4017970" y="4403254"/>
                </a:lnTo>
                <a:lnTo>
                  <a:pt x="0" y="440325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7215256" y="0"/>
            <a:ext cx="15134878" cy="10287000"/>
            <a:chOff x="0" y="0"/>
            <a:chExt cx="3986141" cy="2709333"/>
          </a:xfrm>
        </p:grpSpPr>
        <p:sp>
          <p:nvSpPr>
            <p:cNvPr id="4" name="Freeform 4"/>
            <p:cNvSpPr/>
            <p:nvPr/>
          </p:nvSpPr>
          <p:spPr>
            <a:xfrm>
              <a:off x="0" y="0"/>
              <a:ext cx="3986141" cy="2709333"/>
            </a:xfrm>
            <a:custGeom>
              <a:avLst/>
              <a:gdLst/>
              <a:ahLst/>
              <a:cxnLst/>
              <a:rect l="l" t="t" r="r" b="b"/>
              <a:pathLst>
                <a:path w="3986141" h="2709333">
                  <a:moveTo>
                    <a:pt x="0" y="0"/>
                  </a:moveTo>
                  <a:lnTo>
                    <a:pt x="3986141" y="0"/>
                  </a:lnTo>
                  <a:lnTo>
                    <a:pt x="3986141" y="2709333"/>
                  </a:lnTo>
                  <a:lnTo>
                    <a:pt x="0" y="2709333"/>
                  </a:lnTo>
                  <a:close/>
                </a:path>
              </a:pathLst>
            </a:custGeom>
            <a:solidFill>
              <a:srgbClr val="E8F3F5"/>
            </a:solidFill>
          </p:spPr>
        </p:sp>
        <p:sp>
          <p:nvSpPr>
            <p:cNvPr id="5" name="TextBox 5"/>
            <p:cNvSpPr txBox="1"/>
            <p:nvPr/>
          </p:nvSpPr>
          <p:spPr>
            <a:xfrm>
              <a:off x="0" y="-38100"/>
              <a:ext cx="3986141" cy="2747433"/>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6" name="Group 6"/>
          <p:cNvGrpSpPr>
            <a:grpSpLocks noChangeAspect="1"/>
          </p:cNvGrpSpPr>
          <p:nvPr/>
        </p:nvGrpSpPr>
        <p:grpSpPr>
          <a:xfrm>
            <a:off x="1028700" y="1028700"/>
            <a:ext cx="6228365" cy="8388693"/>
            <a:chOff x="0" y="0"/>
            <a:chExt cx="3632200" cy="4892040"/>
          </a:xfrm>
        </p:grpSpPr>
        <p:sp>
          <p:nvSpPr>
            <p:cNvPr id="7" name="Freeform 7"/>
            <p:cNvSpPr/>
            <p:nvPr/>
          </p:nvSpPr>
          <p:spPr>
            <a:xfrm>
              <a:off x="15240" y="15240"/>
              <a:ext cx="3600450" cy="4860290"/>
            </a:xfrm>
            <a:custGeom>
              <a:avLst/>
              <a:gdLst/>
              <a:ahLst/>
              <a:cxnLst/>
              <a:rect l="l" t="t" r="r" b="b"/>
              <a:pathLst>
                <a:path w="3600450" h="4860290">
                  <a:moveTo>
                    <a:pt x="0" y="0"/>
                  </a:moveTo>
                  <a:lnTo>
                    <a:pt x="3600450" y="0"/>
                  </a:lnTo>
                  <a:lnTo>
                    <a:pt x="3600450" y="4860290"/>
                  </a:lnTo>
                  <a:lnTo>
                    <a:pt x="0" y="4860290"/>
                  </a:lnTo>
                  <a:close/>
                </a:path>
              </a:pathLst>
            </a:custGeom>
            <a:blipFill>
              <a:blip r:embed="rId4"/>
              <a:stretch>
                <a:fillRect l="-17495" r="-17495"/>
              </a:stretch>
            </a:blipFill>
          </p:spPr>
        </p:sp>
        <p:sp>
          <p:nvSpPr>
            <p:cNvPr id="8" name="Freeform 8"/>
            <p:cNvSpPr/>
            <p:nvPr/>
          </p:nvSpPr>
          <p:spPr>
            <a:xfrm>
              <a:off x="0" y="0"/>
              <a:ext cx="3632200" cy="4892040"/>
            </a:xfrm>
            <a:custGeom>
              <a:avLst/>
              <a:gdLst/>
              <a:ahLst/>
              <a:cxnLst/>
              <a:rect l="l" t="t" r="r" b="b"/>
              <a:pathLst>
                <a:path w="3632200" h="4892040">
                  <a:moveTo>
                    <a:pt x="3632200" y="4892040"/>
                  </a:moveTo>
                  <a:lnTo>
                    <a:pt x="0" y="4892040"/>
                  </a:lnTo>
                  <a:lnTo>
                    <a:pt x="0" y="0"/>
                  </a:lnTo>
                  <a:lnTo>
                    <a:pt x="3632200" y="0"/>
                  </a:lnTo>
                  <a:lnTo>
                    <a:pt x="3632200" y="4892040"/>
                  </a:lnTo>
                  <a:close/>
                  <a:moveTo>
                    <a:pt x="31750" y="4860290"/>
                  </a:moveTo>
                  <a:lnTo>
                    <a:pt x="3600450" y="4860290"/>
                  </a:lnTo>
                  <a:lnTo>
                    <a:pt x="3600450" y="31750"/>
                  </a:lnTo>
                  <a:lnTo>
                    <a:pt x="31750" y="31750"/>
                  </a:lnTo>
                  <a:lnTo>
                    <a:pt x="31750" y="4860290"/>
                  </a:lnTo>
                  <a:close/>
                </a:path>
              </a:pathLst>
            </a:custGeom>
            <a:solidFill>
              <a:srgbClr val="701D1C"/>
            </a:solidFill>
          </p:spPr>
        </p:sp>
      </p:grpSp>
      <p:grpSp>
        <p:nvGrpSpPr>
          <p:cNvPr id="9" name="Group 9"/>
          <p:cNvGrpSpPr/>
          <p:nvPr/>
        </p:nvGrpSpPr>
        <p:grpSpPr>
          <a:xfrm>
            <a:off x="7806104" y="-448784"/>
            <a:ext cx="10481896" cy="2739901"/>
            <a:chOff x="0" y="0"/>
            <a:chExt cx="2760664" cy="721620"/>
          </a:xfrm>
        </p:grpSpPr>
        <p:sp>
          <p:nvSpPr>
            <p:cNvPr id="10" name="Freeform 10"/>
            <p:cNvSpPr/>
            <p:nvPr/>
          </p:nvSpPr>
          <p:spPr>
            <a:xfrm>
              <a:off x="0" y="0"/>
              <a:ext cx="2760664" cy="721620"/>
            </a:xfrm>
            <a:custGeom>
              <a:avLst/>
              <a:gdLst/>
              <a:ahLst/>
              <a:cxnLst/>
              <a:rect l="l" t="t" r="r" b="b"/>
              <a:pathLst>
                <a:path w="2760664" h="721620">
                  <a:moveTo>
                    <a:pt x="0" y="0"/>
                  </a:moveTo>
                  <a:lnTo>
                    <a:pt x="2760664" y="0"/>
                  </a:lnTo>
                  <a:lnTo>
                    <a:pt x="2760664" y="721620"/>
                  </a:lnTo>
                  <a:lnTo>
                    <a:pt x="0" y="721620"/>
                  </a:lnTo>
                  <a:close/>
                </a:path>
              </a:pathLst>
            </a:custGeom>
            <a:solidFill>
              <a:srgbClr val="AEB9AF"/>
            </a:solidFill>
          </p:spPr>
        </p:sp>
        <p:sp>
          <p:nvSpPr>
            <p:cNvPr id="11" name="TextBox 11"/>
            <p:cNvSpPr txBox="1"/>
            <p:nvPr/>
          </p:nvSpPr>
          <p:spPr>
            <a:xfrm>
              <a:off x="0" y="-38100"/>
              <a:ext cx="2760664" cy="759720"/>
            </a:xfrm>
            <a:prstGeom prst="rect">
              <a:avLst/>
            </a:prstGeom>
          </p:spPr>
          <p:txBody>
            <a:bodyPr lIns="50800" tIns="50800" rIns="50800" bIns="50800" rtlCol="0" anchor="ctr"/>
            <a:lstStyle/>
            <a:p>
              <a:pPr algn="ctr">
                <a:lnSpc>
                  <a:spcPts val="2659"/>
                </a:lnSpc>
              </a:pPr>
              <a:endParaRPr dirty="0"/>
            </a:p>
          </p:txBody>
        </p:sp>
      </p:grpSp>
      <p:sp>
        <p:nvSpPr>
          <p:cNvPr id="12" name="Freeform 12"/>
          <p:cNvSpPr/>
          <p:nvPr/>
        </p:nvSpPr>
        <p:spPr>
          <a:xfrm>
            <a:off x="14619436" y="-1543050"/>
            <a:ext cx="4588157" cy="3446853"/>
          </a:xfrm>
          <a:custGeom>
            <a:avLst/>
            <a:gdLst/>
            <a:ahLst/>
            <a:cxnLst/>
            <a:rect l="l" t="t" r="r" b="b"/>
            <a:pathLst>
              <a:path w="4588157" h="3446853">
                <a:moveTo>
                  <a:pt x="0" y="0"/>
                </a:moveTo>
                <a:lnTo>
                  <a:pt x="4588157" y="0"/>
                </a:lnTo>
                <a:lnTo>
                  <a:pt x="4588157" y="3446853"/>
                </a:lnTo>
                <a:lnTo>
                  <a:pt x="0" y="34468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sp>
      <p:grpSp>
        <p:nvGrpSpPr>
          <p:cNvPr id="13" name="Group 13"/>
          <p:cNvGrpSpPr/>
          <p:nvPr/>
        </p:nvGrpSpPr>
        <p:grpSpPr>
          <a:xfrm>
            <a:off x="7806104" y="6870445"/>
            <a:ext cx="10969869" cy="1437336"/>
            <a:chOff x="0" y="0"/>
            <a:chExt cx="2889184" cy="378558"/>
          </a:xfrm>
        </p:grpSpPr>
        <p:sp>
          <p:nvSpPr>
            <p:cNvPr id="14" name="Freeform 14"/>
            <p:cNvSpPr/>
            <p:nvPr/>
          </p:nvSpPr>
          <p:spPr>
            <a:xfrm>
              <a:off x="0" y="0"/>
              <a:ext cx="2889184" cy="378558"/>
            </a:xfrm>
            <a:custGeom>
              <a:avLst/>
              <a:gdLst/>
              <a:ahLst/>
              <a:cxnLst/>
              <a:rect l="l" t="t" r="r" b="b"/>
              <a:pathLst>
                <a:path w="2889184" h="378558">
                  <a:moveTo>
                    <a:pt x="0" y="0"/>
                  </a:moveTo>
                  <a:lnTo>
                    <a:pt x="2889184" y="0"/>
                  </a:lnTo>
                  <a:lnTo>
                    <a:pt x="2889184" y="378558"/>
                  </a:lnTo>
                  <a:lnTo>
                    <a:pt x="0" y="378558"/>
                  </a:lnTo>
                  <a:close/>
                </a:path>
              </a:pathLst>
            </a:custGeom>
            <a:solidFill>
              <a:srgbClr val="AEB9AF"/>
            </a:solidFill>
          </p:spPr>
        </p:sp>
        <p:sp>
          <p:nvSpPr>
            <p:cNvPr id="15" name="TextBox 15"/>
            <p:cNvSpPr txBox="1"/>
            <p:nvPr/>
          </p:nvSpPr>
          <p:spPr>
            <a:xfrm>
              <a:off x="0" y="-38100"/>
              <a:ext cx="2889184" cy="416658"/>
            </a:xfrm>
            <a:prstGeom prst="rect">
              <a:avLst/>
            </a:prstGeom>
          </p:spPr>
          <p:txBody>
            <a:bodyPr lIns="50800" tIns="50800" rIns="50800" bIns="50800" rtlCol="0" anchor="ctr"/>
            <a:lstStyle/>
            <a:p>
              <a:pPr algn="ctr">
                <a:lnSpc>
                  <a:spcPts val="2659"/>
                </a:lnSpc>
              </a:pPr>
              <a:endParaRPr dirty="0"/>
            </a:p>
          </p:txBody>
        </p:sp>
      </p:grpSp>
      <p:sp>
        <p:nvSpPr>
          <p:cNvPr id="16" name="Freeform 16"/>
          <p:cNvSpPr/>
          <p:nvPr/>
        </p:nvSpPr>
        <p:spPr>
          <a:xfrm>
            <a:off x="8036903" y="247115"/>
            <a:ext cx="3602979" cy="1778971"/>
          </a:xfrm>
          <a:custGeom>
            <a:avLst/>
            <a:gdLst/>
            <a:ahLst/>
            <a:cxnLst/>
            <a:rect l="l" t="t" r="r" b="b"/>
            <a:pathLst>
              <a:path w="3602979" h="1778971">
                <a:moveTo>
                  <a:pt x="0" y="0"/>
                </a:moveTo>
                <a:lnTo>
                  <a:pt x="3602979" y="0"/>
                </a:lnTo>
                <a:lnTo>
                  <a:pt x="3602979" y="1778971"/>
                </a:lnTo>
                <a:lnTo>
                  <a:pt x="0" y="177897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p:cNvSpPr txBox="1"/>
          <p:nvPr/>
        </p:nvSpPr>
        <p:spPr>
          <a:xfrm>
            <a:off x="7770234" y="2729267"/>
            <a:ext cx="10652653" cy="3943350"/>
          </a:xfrm>
          <a:prstGeom prst="rect">
            <a:avLst/>
          </a:prstGeom>
        </p:spPr>
        <p:txBody>
          <a:bodyPr lIns="0" tIns="0" rIns="0" bIns="0" rtlCol="0" anchor="t">
            <a:spAutoFit/>
          </a:bodyPr>
          <a:lstStyle/>
          <a:p>
            <a:pPr algn="l">
              <a:lnSpc>
                <a:spcPts val="6239"/>
              </a:lnSpc>
            </a:pPr>
            <a:r>
              <a:rPr lang="en-US" sz="5199" dirty="0" smtClean="0">
                <a:solidFill>
                  <a:srgbClr val="202528"/>
                </a:solidFill>
                <a:latin typeface="Montserrat Bold"/>
              </a:rPr>
              <a:t>НЕСАНКЦІОНОВАНЕ ПОШИРЕННЯ </a:t>
            </a:r>
          </a:p>
          <a:p>
            <a:pPr algn="l">
              <a:lnSpc>
                <a:spcPts val="6239"/>
              </a:lnSpc>
            </a:pPr>
            <a:r>
              <a:rPr lang="en-US" sz="5199" dirty="0" smtClean="0">
                <a:solidFill>
                  <a:srgbClr val="202528"/>
                </a:solidFill>
                <a:latin typeface="Montserrat Bold"/>
              </a:rPr>
              <a:t>ВІЙСЬКОВО ЗНАЧИМОЇ </a:t>
            </a:r>
          </a:p>
          <a:p>
            <a:pPr algn="l">
              <a:lnSpc>
                <a:spcPts val="6239"/>
              </a:lnSpc>
            </a:pPr>
            <a:r>
              <a:rPr lang="en-US" sz="5199" dirty="0" smtClean="0">
                <a:solidFill>
                  <a:srgbClr val="202528"/>
                </a:solidFill>
                <a:latin typeface="Montserrat Bold"/>
              </a:rPr>
              <a:t>ІНФОРМАЦІЇ: </a:t>
            </a:r>
          </a:p>
          <a:p>
            <a:pPr algn="l">
              <a:lnSpc>
                <a:spcPts val="6239"/>
              </a:lnSpc>
            </a:pPr>
            <a:r>
              <a:rPr lang="en-US" sz="5199" dirty="0" smtClean="0">
                <a:solidFill>
                  <a:srgbClr val="202528"/>
                </a:solidFill>
                <a:latin typeface="Montserrat Bold"/>
              </a:rPr>
              <a:t>ТЕОРІЯ І ПРАКТИКА </a:t>
            </a:r>
            <a:endParaRPr lang="en-US" sz="5199" dirty="0">
              <a:solidFill>
                <a:srgbClr val="202528"/>
              </a:solidFill>
              <a:latin typeface="Montserrat Bold"/>
            </a:endParaRPr>
          </a:p>
        </p:txBody>
      </p:sp>
      <p:sp>
        <p:nvSpPr>
          <p:cNvPr id="18" name="TextBox 18"/>
          <p:cNvSpPr txBox="1"/>
          <p:nvPr/>
        </p:nvSpPr>
        <p:spPr>
          <a:xfrm>
            <a:off x="8289051" y="7106639"/>
            <a:ext cx="9615018" cy="1466850"/>
          </a:xfrm>
          <a:prstGeom prst="rect">
            <a:avLst/>
          </a:prstGeom>
        </p:spPr>
        <p:txBody>
          <a:bodyPr lIns="0" tIns="0" rIns="0" bIns="0" rtlCol="0" anchor="t">
            <a:spAutoFit/>
          </a:bodyPr>
          <a:lstStyle/>
          <a:p>
            <a:pPr algn="l">
              <a:lnSpc>
                <a:spcPts val="3480"/>
              </a:lnSpc>
            </a:pPr>
            <a:r>
              <a:rPr lang="en-US" sz="2900" spc="217" dirty="0">
                <a:solidFill>
                  <a:srgbClr val="202528"/>
                </a:solidFill>
                <a:latin typeface="Montserrat Semi-Bold"/>
              </a:rPr>
              <a:t>Валентина СЕНИК</a:t>
            </a:r>
          </a:p>
          <a:p>
            <a:pPr algn="l">
              <a:lnSpc>
                <a:spcPts val="3480"/>
              </a:lnSpc>
            </a:pPr>
            <a:r>
              <a:rPr lang="en-US" sz="2900" spc="217" dirty="0">
                <a:solidFill>
                  <a:srgbClr val="202528"/>
                </a:solidFill>
                <a:latin typeface="Montserrat Semi-Bold"/>
              </a:rPr>
              <a:t>прокурор Офісу Генерального прокурора</a:t>
            </a:r>
          </a:p>
          <a:p>
            <a:pPr algn="l">
              <a:lnSpc>
                <a:spcPts val="4799"/>
              </a:lnSpc>
            </a:pPr>
            <a:endParaRPr lang="en-US" sz="2900" spc="217" dirty="0">
              <a:solidFill>
                <a:srgbClr val="202528"/>
              </a:solidFill>
              <a:latin typeface="Montserrat Semi-Bold"/>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FDFD"/>
        </a:solidFill>
        <a:effectLst/>
      </p:bgPr>
    </p:bg>
    <p:spTree>
      <p:nvGrpSpPr>
        <p:cNvPr id="1" name=""/>
        <p:cNvGrpSpPr/>
        <p:nvPr/>
      </p:nvGrpSpPr>
      <p:grpSpPr>
        <a:xfrm>
          <a:off x="0" y="0"/>
          <a:ext cx="0" cy="0"/>
          <a:chOff x="0" y="0"/>
          <a:chExt cx="0" cy="0"/>
        </a:xfrm>
      </p:grpSpPr>
      <p:sp>
        <p:nvSpPr>
          <p:cNvPr id="2" name="Freeform 2"/>
          <p:cNvSpPr/>
          <p:nvPr/>
        </p:nvSpPr>
        <p:spPr>
          <a:xfrm rot="5400000">
            <a:off x="121612" y="-121612"/>
            <a:ext cx="2536473" cy="2779697"/>
          </a:xfrm>
          <a:custGeom>
            <a:avLst/>
            <a:gdLst/>
            <a:ahLst/>
            <a:cxnLst/>
            <a:rect l="l" t="t" r="r" b="b"/>
            <a:pathLst>
              <a:path w="2536473" h="2779697">
                <a:moveTo>
                  <a:pt x="0" y="0"/>
                </a:moveTo>
                <a:lnTo>
                  <a:pt x="2536473" y="0"/>
                </a:lnTo>
                <a:lnTo>
                  <a:pt x="2536473" y="2779697"/>
                </a:lnTo>
                <a:lnTo>
                  <a:pt x="0" y="27796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grpSp>
        <p:nvGrpSpPr>
          <p:cNvPr id="3" name="Group 3"/>
          <p:cNvGrpSpPr/>
          <p:nvPr/>
        </p:nvGrpSpPr>
        <p:grpSpPr>
          <a:xfrm>
            <a:off x="7215256" y="0"/>
            <a:ext cx="15134878" cy="10287000"/>
            <a:chOff x="0" y="0"/>
            <a:chExt cx="3986141" cy="2709333"/>
          </a:xfrm>
        </p:grpSpPr>
        <p:sp>
          <p:nvSpPr>
            <p:cNvPr id="4" name="Freeform 4"/>
            <p:cNvSpPr/>
            <p:nvPr/>
          </p:nvSpPr>
          <p:spPr>
            <a:xfrm>
              <a:off x="0" y="0"/>
              <a:ext cx="3986141" cy="2709333"/>
            </a:xfrm>
            <a:custGeom>
              <a:avLst/>
              <a:gdLst/>
              <a:ahLst/>
              <a:cxnLst/>
              <a:rect l="l" t="t" r="r" b="b"/>
              <a:pathLst>
                <a:path w="3986141" h="2709333">
                  <a:moveTo>
                    <a:pt x="0" y="0"/>
                  </a:moveTo>
                  <a:lnTo>
                    <a:pt x="3986141" y="0"/>
                  </a:lnTo>
                  <a:lnTo>
                    <a:pt x="3986141" y="2709333"/>
                  </a:lnTo>
                  <a:lnTo>
                    <a:pt x="0" y="2709333"/>
                  </a:lnTo>
                  <a:close/>
                </a:path>
              </a:pathLst>
            </a:custGeom>
            <a:solidFill>
              <a:srgbClr val="E8F3F5"/>
            </a:solidFill>
          </p:spPr>
        </p:sp>
        <p:sp>
          <p:nvSpPr>
            <p:cNvPr id="5" name="TextBox 5"/>
            <p:cNvSpPr txBox="1"/>
            <p:nvPr/>
          </p:nvSpPr>
          <p:spPr>
            <a:xfrm>
              <a:off x="0" y="-38100"/>
              <a:ext cx="3986141" cy="274743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28700" y="2129204"/>
            <a:ext cx="5751775" cy="3843701"/>
          </a:xfrm>
          <a:custGeom>
            <a:avLst/>
            <a:gdLst/>
            <a:ahLst/>
            <a:cxnLst/>
            <a:rect l="l" t="t" r="r" b="b"/>
            <a:pathLst>
              <a:path w="5751775" h="3843701">
                <a:moveTo>
                  <a:pt x="0" y="0"/>
                </a:moveTo>
                <a:lnTo>
                  <a:pt x="5751775" y="0"/>
                </a:lnTo>
                <a:lnTo>
                  <a:pt x="5751775" y="3843702"/>
                </a:lnTo>
                <a:lnTo>
                  <a:pt x="0" y="3843702"/>
                </a:lnTo>
                <a:lnTo>
                  <a:pt x="0" y="0"/>
                </a:lnTo>
                <a:close/>
              </a:path>
            </a:pathLst>
          </a:custGeom>
          <a:blipFill>
            <a:blip r:embed="rId4"/>
            <a:stretch>
              <a:fillRect l="-104" r="-104"/>
            </a:stretch>
          </a:blipFill>
          <a:ln w="38100" cap="sq">
            <a:solidFill>
              <a:srgbClr val="701D1C"/>
            </a:solidFill>
            <a:prstDash val="solid"/>
            <a:miter/>
          </a:ln>
        </p:spPr>
      </p:sp>
      <p:grpSp>
        <p:nvGrpSpPr>
          <p:cNvPr id="7" name="Group 7"/>
          <p:cNvGrpSpPr/>
          <p:nvPr/>
        </p:nvGrpSpPr>
        <p:grpSpPr>
          <a:xfrm>
            <a:off x="7976215" y="5972906"/>
            <a:ext cx="9283085" cy="1642693"/>
            <a:chOff x="0" y="0"/>
            <a:chExt cx="2444928" cy="432643"/>
          </a:xfrm>
        </p:grpSpPr>
        <p:sp>
          <p:nvSpPr>
            <p:cNvPr id="8" name="Freeform 8"/>
            <p:cNvSpPr/>
            <p:nvPr/>
          </p:nvSpPr>
          <p:spPr>
            <a:xfrm>
              <a:off x="0" y="0"/>
              <a:ext cx="2444928" cy="432643"/>
            </a:xfrm>
            <a:custGeom>
              <a:avLst/>
              <a:gdLst/>
              <a:ahLst/>
              <a:cxnLst/>
              <a:rect l="l" t="t" r="r" b="b"/>
              <a:pathLst>
                <a:path w="2444928" h="432643">
                  <a:moveTo>
                    <a:pt x="42533" y="0"/>
                  </a:moveTo>
                  <a:lnTo>
                    <a:pt x="2402395" y="0"/>
                  </a:lnTo>
                  <a:cubicBezTo>
                    <a:pt x="2413675" y="0"/>
                    <a:pt x="2424493" y="4481"/>
                    <a:pt x="2432470" y="12458"/>
                  </a:cubicBezTo>
                  <a:cubicBezTo>
                    <a:pt x="2440447" y="20434"/>
                    <a:pt x="2444928" y="31253"/>
                    <a:pt x="2444928" y="42533"/>
                  </a:cubicBezTo>
                  <a:lnTo>
                    <a:pt x="2444928" y="390110"/>
                  </a:lnTo>
                  <a:cubicBezTo>
                    <a:pt x="2444928" y="401391"/>
                    <a:pt x="2440447" y="412209"/>
                    <a:pt x="2432470" y="420186"/>
                  </a:cubicBezTo>
                  <a:cubicBezTo>
                    <a:pt x="2424493" y="428162"/>
                    <a:pt x="2413675" y="432643"/>
                    <a:pt x="2402395" y="432643"/>
                  </a:cubicBezTo>
                  <a:lnTo>
                    <a:pt x="42533" y="432643"/>
                  </a:lnTo>
                  <a:cubicBezTo>
                    <a:pt x="31253" y="432643"/>
                    <a:pt x="20434" y="428162"/>
                    <a:pt x="12458" y="420186"/>
                  </a:cubicBezTo>
                  <a:cubicBezTo>
                    <a:pt x="4481" y="412209"/>
                    <a:pt x="0" y="401391"/>
                    <a:pt x="0" y="390110"/>
                  </a:cubicBezTo>
                  <a:lnTo>
                    <a:pt x="0" y="42533"/>
                  </a:lnTo>
                  <a:cubicBezTo>
                    <a:pt x="0" y="31253"/>
                    <a:pt x="4481" y="20434"/>
                    <a:pt x="12458" y="12458"/>
                  </a:cubicBezTo>
                  <a:cubicBezTo>
                    <a:pt x="20434" y="4481"/>
                    <a:pt x="31253" y="0"/>
                    <a:pt x="42533" y="0"/>
                  </a:cubicBezTo>
                  <a:close/>
                </a:path>
              </a:pathLst>
            </a:custGeom>
            <a:solidFill>
              <a:srgbClr val="000000">
                <a:alpha val="0"/>
              </a:srgbClr>
            </a:solidFill>
            <a:ln w="38100" cap="rnd">
              <a:solidFill>
                <a:srgbClr val="701D1C"/>
              </a:solidFill>
              <a:prstDash val="solid"/>
              <a:round/>
            </a:ln>
          </p:spPr>
        </p:sp>
        <p:sp>
          <p:nvSpPr>
            <p:cNvPr id="9" name="TextBox 9"/>
            <p:cNvSpPr txBox="1"/>
            <p:nvPr/>
          </p:nvSpPr>
          <p:spPr>
            <a:xfrm>
              <a:off x="0" y="-38100"/>
              <a:ext cx="2444928" cy="470743"/>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7976215" y="2129204"/>
            <a:ext cx="9283085" cy="3714750"/>
          </a:xfrm>
          <a:prstGeom prst="rect">
            <a:avLst/>
          </a:prstGeom>
        </p:spPr>
        <p:txBody>
          <a:bodyPr lIns="0" tIns="0" rIns="0" bIns="0" rtlCol="0" anchor="t">
            <a:spAutoFit/>
          </a:bodyPr>
          <a:lstStyle/>
          <a:p>
            <a:pPr algn="just">
              <a:lnSpc>
                <a:spcPts val="2280"/>
              </a:lnSpc>
            </a:pPr>
            <a:r>
              <a:rPr lang="en-US" sz="1900">
                <a:solidFill>
                  <a:srgbClr val="001E32"/>
                </a:solidFill>
                <a:latin typeface="Montserrat Bold"/>
              </a:rPr>
              <a:t>КАСАЦІЙНЕ ОСКАРЖЕННЯ ЗА Ч. 2 СТ. 114–2 КК УКРАЇНИ - 2 ЗАХИСТ.</a:t>
            </a:r>
          </a:p>
          <a:p>
            <a:pPr algn="just">
              <a:lnSpc>
                <a:spcPts val="2280"/>
              </a:lnSpc>
            </a:pPr>
            <a:endParaRPr lang="en-US" sz="1900">
              <a:solidFill>
                <a:srgbClr val="001E32"/>
              </a:solidFill>
              <a:latin typeface="Montserrat Bold"/>
            </a:endParaRPr>
          </a:p>
          <a:p>
            <a:pPr algn="just">
              <a:lnSpc>
                <a:spcPts val="2280"/>
              </a:lnSpc>
            </a:pPr>
            <a:r>
              <a:rPr lang="en-US" sz="1900">
                <a:solidFill>
                  <a:srgbClr val="001E32"/>
                </a:solidFill>
                <a:latin typeface="Montserrat"/>
              </a:rPr>
              <a:t>ККС ВС – одну задоволено. Апеляція не розглянула довід захисту щодо малозначності кр правопорушення. </a:t>
            </a:r>
          </a:p>
          <a:p>
            <a:pPr algn="just">
              <a:lnSpc>
                <a:spcPts val="2280"/>
              </a:lnSpc>
            </a:pPr>
            <a:endParaRPr lang="en-US" sz="1900">
              <a:solidFill>
                <a:srgbClr val="001E32"/>
              </a:solidFill>
              <a:latin typeface="Montserrat"/>
            </a:endParaRPr>
          </a:p>
          <a:p>
            <a:pPr algn="just">
              <a:lnSpc>
                <a:spcPts val="2280"/>
              </a:lnSpc>
            </a:pPr>
            <a:r>
              <a:rPr lang="en-US" sz="1900">
                <a:solidFill>
                  <a:srgbClr val="001E32"/>
                </a:solidFill>
                <a:latin typeface="Montserrat"/>
              </a:rPr>
              <a:t>Обставини вчинення кримінального правопорушення:</a:t>
            </a:r>
          </a:p>
          <a:p>
            <a:pPr algn="just">
              <a:lnSpc>
                <a:spcPts val="2280"/>
              </a:lnSpc>
            </a:pPr>
            <a:endParaRPr lang="en-US" sz="1900">
              <a:solidFill>
                <a:srgbClr val="001E32"/>
              </a:solidFill>
              <a:latin typeface="Montserrat"/>
            </a:endParaRPr>
          </a:p>
          <a:p>
            <a:pPr algn="just">
              <a:lnSpc>
                <a:spcPts val="2280"/>
              </a:lnSpc>
            </a:pPr>
            <a:r>
              <a:rPr lang="en-US" sz="1900">
                <a:solidFill>
                  <a:srgbClr val="001E32"/>
                </a:solidFill>
                <a:latin typeface="Montserrat"/>
              </a:rPr>
              <a:t>Використовуючи ПК - Інтернет, під час висловлення власних думок на коментар користувача «ССаркин» у соціальній мережі «Facebook.com» під зареєстрованим «ніком» «АТ» (посилання: https: Facebook.com/profile.php?id), із прикріпленим до акаунту мт «+3801234556789», опублікував коментар наступного змісту:</a:t>
            </a:r>
          </a:p>
          <a:p>
            <a:pPr marL="0" lvl="0" indent="0" algn="just">
              <a:lnSpc>
                <a:spcPts val="2280"/>
              </a:lnSpc>
              <a:spcBef>
                <a:spcPct val="0"/>
              </a:spcBef>
            </a:pPr>
            <a:endParaRPr lang="en-US" sz="1900">
              <a:solidFill>
                <a:srgbClr val="001E32"/>
              </a:solidFill>
              <a:latin typeface="Montserrat"/>
            </a:endParaRPr>
          </a:p>
        </p:txBody>
      </p:sp>
      <p:sp>
        <p:nvSpPr>
          <p:cNvPr id="11" name="TextBox 11"/>
          <p:cNvSpPr txBox="1"/>
          <p:nvPr/>
        </p:nvSpPr>
        <p:spPr>
          <a:xfrm>
            <a:off x="8294751" y="6190699"/>
            <a:ext cx="8646013" cy="1143000"/>
          </a:xfrm>
          <a:prstGeom prst="rect">
            <a:avLst/>
          </a:prstGeom>
        </p:spPr>
        <p:txBody>
          <a:bodyPr lIns="0" tIns="0" rIns="0" bIns="0" rtlCol="0" anchor="t">
            <a:spAutoFit/>
          </a:bodyPr>
          <a:lstStyle/>
          <a:p>
            <a:pPr marL="0" lvl="0" indent="0" algn="just">
              <a:lnSpc>
                <a:spcPts val="2280"/>
              </a:lnSpc>
              <a:spcBef>
                <a:spcPct val="0"/>
              </a:spcBef>
            </a:pPr>
            <a:r>
              <a:rPr lang="en-US" sz="1900" u="none" strike="noStrike">
                <a:solidFill>
                  <a:srgbClr val="001E32"/>
                </a:solidFill>
                <a:latin typeface="Montserrat Italics"/>
              </a:rPr>
              <a:t>«так зенитные возле меня стартуют – позиция между МЖК и окружной. Сначала огонь, потом взлетает зенитная ракета (по наклону даже видно в какую сторону улетает), потом тишина и потом начинаешь считать секунды, чтобы оценить расстояние)»</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FDFD"/>
        </a:solidFill>
        <a:effectLst/>
      </p:bgPr>
    </p:bg>
    <p:spTree>
      <p:nvGrpSpPr>
        <p:cNvPr id="1" name=""/>
        <p:cNvGrpSpPr/>
        <p:nvPr/>
      </p:nvGrpSpPr>
      <p:grpSpPr>
        <a:xfrm>
          <a:off x="0" y="0"/>
          <a:ext cx="0" cy="0"/>
          <a:chOff x="0" y="0"/>
          <a:chExt cx="0" cy="0"/>
        </a:xfrm>
      </p:grpSpPr>
      <p:sp>
        <p:nvSpPr>
          <p:cNvPr id="2" name="Freeform 2"/>
          <p:cNvSpPr/>
          <p:nvPr/>
        </p:nvSpPr>
        <p:spPr>
          <a:xfrm>
            <a:off x="16677624" y="8099375"/>
            <a:ext cx="3220753" cy="3278120"/>
          </a:xfrm>
          <a:custGeom>
            <a:avLst/>
            <a:gdLst/>
            <a:ahLst/>
            <a:cxnLst/>
            <a:rect l="l" t="t" r="r" b="b"/>
            <a:pathLst>
              <a:path w="3220753" h="3278120">
                <a:moveTo>
                  <a:pt x="0" y="0"/>
                </a:moveTo>
                <a:lnTo>
                  <a:pt x="3220752" y="0"/>
                </a:lnTo>
                <a:lnTo>
                  <a:pt x="3220752" y="3278120"/>
                </a:lnTo>
                <a:lnTo>
                  <a:pt x="0" y="32781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grpSp>
        <p:nvGrpSpPr>
          <p:cNvPr id="3" name="Group 3"/>
          <p:cNvGrpSpPr/>
          <p:nvPr/>
        </p:nvGrpSpPr>
        <p:grpSpPr>
          <a:xfrm>
            <a:off x="-5874222" y="0"/>
            <a:ext cx="15018222" cy="10287000"/>
            <a:chOff x="0" y="0"/>
            <a:chExt cx="3955417" cy="2709333"/>
          </a:xfrm>
        </p:grpSpPr>
        <p:sp>
          <p:nvSpPr>
            <p:cNvPr id="4" name="Freeform 4"/>
            <p:cNvSpPr/>
            <p:nvPr/>
          </p:nvSpPr>
          <p:spPr>
            <a:xfrm>
              <a:off x="0" y="0"/>
              <a:ext cx="3955417" cy="2709333"/>
            </a:xfrm>
            <a:custGeom>
              <a:avLst/>
              <a:gdLst/>
              <a:ahLst/>
              <a:cxnLst/>
              <a:rect l="l" t="t" r="r" b="b"/>
              <a:pathLst>
                <a:path w="3955417" h="2709333">
                  <a:moveTo>
                    <a:pt x="0" y="0"/>
                  </a:moveTo>
                  <a:lnTo>
                    <a:pt x="3955417" y="0"/>
                  </a:lnTo>
                  <a:lnTo>
                    <a:pt x="3955417" y="2709333"/>
                  </a:lnTo>
                  <a:lnTo>
                    <a:pt x="0" y="2709333"/>
                  </a:lnTo>
                  <a:close/>
                </a:path>
              </a:pathLst>
            </a:custGeom>
            <a:solidFill>
              <a:srgbClr val="E8F3F5"/>
            </a:solidFill>
          </p:spPr>
        </p:sp>
        <p:sp>
          <p:nvSpPr>
            <p:cNvPr id="5" name="TextBox 5"/>
            <p:cNvSpPr txBox="1"/>
            <p:nvPr/>
          </p:nvSpPr>
          <p:spPr>
            <a:xfrm>
              <a:off x="0" y="-38100"/>
              <a:ext cx="3955417" cy="274743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5400000">
            <a:off x="137181" y="-137181"/>
            <a:ext cx="2861202" cy="3135564"/>
          </a:xfrm>
          <a:custGeom>
            <a:avLst/>
            <a:gdLst/>
            <a:ahLst/>
            <a:cxnLst/>
            <a:rect l="l" t="t" r="r" b="b"/>
            <a:pathLst>
              <a:path w="2861202" h="3135564">
                <a:moveTo>
                  <a:pt x="0" y="0"/>
                </a:moveTo>
                <a:lnTo>
                  <a:pt x="2861202" y="0"/>
                </a:lnTo>
                <a:lnTo>
                  <a:pt x="2861202" y="3135564"/>
                </a:lnTo>
                <a:lnTo>
                  <a:pt x="0" y="31355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7" name="Freeform 7"/>
          <p:cNvSpPr/>
          <p:nvPr/>
        </p:nvSpPr>
        <p:spPr>
          <a:xfrm>
            <a:off x="16677624" y="-2240685"/>
            <a:ext cx="3220753" cy="3278120"/>
          </a:xfrm>
          <a:custGeom>
            <a:avLst/>
            <a:gdLst/>
            <a:ahLst/>
            <a:cxnLst/>
            <a:rect l="l" t="t" r="r" b="b"/>
            <a:pathLst>
              <a:path w="3220753" h="3278120">
                <a:moveTo>
                  <a:pt x="0" y="0"/>
                </a:moveTo>
                <a:lnTo>
                  <a:pt x="3220752" y="0"/>
                </a:lnTo>
                <a:lnTo>
                  <a:pt x="3220752" y="3278120"/>
                </a:lnTo>
                <a:lnTo>
                  <a:pt x="0" y="32781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8" name="Freeform 8"/>
          <p:cNvSpPr/>
          <p:nvPr/>
        </p:nvSpPr>
        <p:spPr>
          <a:xfrm>
            <a:off x="10434525" y="2478467"/>
            <a:ext cx="6716860" cy="6716860"/>
          </a:xfrm>
          <a:custGeom>
            <a:avLst/>
            <a:gdLst/>
            <a:ahLst/>
            <a:cxnLst/>
            <a:rect l="l" t="t" r="r" b="b"/>
            <a:pathLst>
              <a:path w="6716860" h="6716860">
                <a:moveTo>
                  <a:pt x="0" y="0"/>
                </a:moveTo>
                <a:lnTo>
                  <a:pt x="6716859" y="0"/>
                </a:lnTo>
                <a:lnTo>
                  <a:pt x="6716859" y="6716860"/>
                </a:lnTo>
                <a:lnTo>
                  <a:pt x="0" y="6716860"/>
                </a:lnTo>
                <a:lnTo>
                  <a:pt x="0" y="0"/>
                </a:lnTo>
                <a:close/>
              </a:path>
            </a:pathLst>
          </a:custGeom>
          <a:blipFill>
            <a:blip r:embed="rId6"/>
            <a:stretch>
              <a:fillRect/>
            </a:stretch>
          </a:blipFill>
          <a:ln w="38100" cap="sq">
            <a:solidFill>
              <a:srgbClr val="701D1C"/>
            </a:solidFill>
            <a:prstDash val="solid"/>
            <a:miter/>
          </a:ln>
        </p:spPr>
      </p:sp>
      <p:sp>
        <p:nvSpPr>
          <p:cNvPr id="9" name="TextBox 9"/>
          <p:cNvSpPr txBox="1"/>
          <p:nvPr/>
        </p:nvSpPr>
        <p:spPr>
          <a:xfrm>
            <a:off x="1028700" y="2861202"/>
            <a:ext cx="7687929" cy="6334125"/>
          </a:xfrm>
          <a:prstGeom prst="rect">
            <a:avLst/>
          </a:prstGeom>
        </p:spPr>
        <p:txBody>
          <a:bodyPr lIns="0" tIns="0" rIns="0" bIns="0" rtlCol="0" anchor="t">
            <a:spAutoFit/>
          </a:bodyPr>
          <a:lstStyle/>
          <a:p>
            <a:pPr algn="just">
              <a:lnSpc>
                <a:spcPts val="2640"/>
              </a:lnSpc>
            </a:pPr>
            <a:r>
              <a:rPr lang="en-US" sz="2200">
                <a:solidFill>
                  <a:srgbClr val="001E32"/>
                </a:solidFill>
                <a:latin typeface="Montserrat Bold"/>
              </a:rPr>
              <a:t>Один з доводів обвинувачення – відповідь ЗСУ:</a:t>
            </a:r>
          </a:p>
          <a:p>
            <a:pPr algn="just">
              <a:lnSpc>
                <a:spcPts val="2640"/>
              </a:lnSpc>
            </a:pPr>
            <a:endParaRPr lang="en-US" sz="2200">
              <a:solidFill>
                <a:srgbClr val="001E32"/>
              </a:solidFill>
              <a:latin typeface="Montserrat Bold"/>
            </a:endParaRPr>
          </a:p>
          <a:p>
            <a:pPr algn="just">
              <a:lnSpc>
                <a:spcPts val="2640"/>
              </a:lnSpc>
            </a:pPr>
            <a:r>
              <a:rPr lang="en-US" sz="2200">
                <a:solidFill>
                  <a:srgbClr val="001E32"/>
                </a:solidFill>
                <a:latin typeface="Montserrat"/>
              </a:rPr>
              <a:t>на місцевості між М та Х (траса Е40), відомості щодо якої опублікував АТ у коментарях на власній сторінці у соціальні мережі, 21.06.2022 року перебували підрозділи ЗСУ, що виконували бойове завдання з відсічі збройної агресії проти України.</a:t>
            </a:r>
          </a:p>
          <a:p>
            <a:pPr algn="just">
              <a:lnSpc>
                <a:spcPts val="2640"/>
              </a:lnSpc>
            </a:pPr>
            <a:endParaRPr lang="en-US" sz="2200">
              <a:solidFill>
                <a:srgbClr val="001E32"/>
              </a:solidFill>
              <a:latin typeface="Montserrat"/>
            </a:endParaRPr>
          </a:p>
          <a:p>
            <a:pPr algn="just">
              <a:lnSpc>
                <a:spcPts val="2640"/>
              </a:lnSpc>
            </a:pPr>
            <a:r>
              <a:rPr lang="en-US" sz="2200">
                <a:solidFill>
                  <a:srgbClr val="001E32"/>
                </a:solidFill>
                <a:latin typeface="Montserrat"/>
              </a:rPr>
              <a:t>На вказаній території була ППО, що здійснювала прикриття міста від засобів повітряного нападу противника, які були обстріляні 26.06.2022, 27.06.2022, 04.07.2022, 10.07.2022 та 30.07.2022.</a:t>
            </a:r>
          </a:p>
          <a:p>
            <a:pPr algn="just">
              <a:lnSpc>
                <a:spcPts val="2640"/>
              </a:lnSpc>
            </a:pPr>
            <a:endParaRPr lang="en-US" sz="2200">
              <a:solidFill>
                <a:srgbClr val="001E32"/>
              </a:solidFill>
              <a:latin typeface="Montserrat"/>
            </a:endParaRPr>
          </a:p>
          <a:p>
            <a:pPr marL="0" lvl="0" indent="0" algn="just">
              <a:lnSpc>
                <a:spcPts val="2640"/>
              </a:lnSpc>
              <a:spcBef>
                <a:spcPct val="0"/>
              </a:spcBef>
            </a:pPr>
            <a:r>
              <a:rPr lang="en-US" sz="2200">
                <a:solidFill>
                  <a:srgbClr val="001E32"/>
                </a:solidFill>
                <a:latin typeface="Montserrat"/>
              </a:rPr>
              <a:t>Інформація про дислокацію підрозділів за вказаною адресою у відкритому доступі офіційними джерелами Генеральним штабом Збройних Сил України, Міністерством оборони України або іншими уповноваженими державними органами не розміщувалась.</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FDFD"/>
        </a:solidFill>
        <a:effectLst/>
      </p:bgPr>
    </p:bg>
    <p:spTree>
      <p:nvGrpSpPr>
        <p:cNvPr id="1" name=""/>
        <p:cNvGrpSpPr/>
        <p:nvPr/>
      </p:nvGrpSpPr>
      <p:grpSpPr>
        <a:xfrm>
          <a:off x="0" y="0"/>
          <a:ext cx="0" cy="0"/>
          <a:chOff x="0" y="0"/>
          <a:chExt cx="0" cy="0"/>
        </a:xfrm>
      </p:grpSpPr>
      <p:grpSp>
        <p:nvGrpSpPr>
          <p:cNvPr id="2" name="Group 2"/>
          <p:cNvGrpSpPr/>
          <p:nvPr/>
        </p:nvGrpSpPr>
        <p:grpSpPr>
          <a:xfrm>
            <a:off x="-1056792" y="-893652"/>
            <a:ext cx="6833318" cy="12074304"/>
            <a:chOff x="0" y="0"/>
            <a:chExt cx="1799722" cy="3180064"/>
          </a:xfrm>
        </p:grpSpPr>
        <p:sp>
          <p:nvSpPr>
            <p:cNvPr id="3" name="Freeform 3"/>
            <p:cNvSpPr/>
            <p:nvPr/>
          </p:nvSpPr>
          <p:spPr>
            <a:xfrm>
              <a:off x="0" y="0"/>
              <a:ext cx="1799722" cy="3180064"/>
            </a:xfrm>
            <a:custGeom>
              <a:avLst/>
              <a:gdLst/>
              <a:ahLst/>
              <a:cxnLst/>
              <a:rect l="l" t="t" r="r" b="b"/>
              <a:pathLst>
                <a:path w="1799722" h="3180064">
                  <a:moveTo>
                    <a:pt x="0" y="0"/>
                  </a:moveTo>
                  <a:lnTo>
                    <a:pt x="1799722" y="0"/>
                  </a:lnTo>
                  <a:lnTo>
                    <a:pt x="1799722" y="3180064"/>
                  </a:lnTo>
                  <a:lnTo>
                    <a:pt x="0" y="3180064"/>
                  </a:lnTo>
                  <a:close/>
                </a:path>
              </a:pathLst>
            </a:custGeom>
            <a:solidFill>
              <a:srgbClr val="E8F3F5"/>
            </a:solidFill>
          </p:spPr>
        </p:sp>
        <p:sp>
          <p:nvSpPr>
            <p:cNvPr id="4" name="TextBox 4"/>
            <p:cNvSpPr txBox="1"/>
            <p:nvPr/>
          </p:nvSpPr>
          <p:spPr>
            <a:xfrm>
              <a:off x="0" y="-38100"/>
              <a:ext cx="1799722" cy="321816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5400000">
            <a:off x="192642" y="-192642"/>
            <a:ext cx="4017970" cy="4403254"/>
          </a:xfrm>
          <a:custGeom>
            <a:avLst/>
            <a:gdLst/>
            <a:ahLst/>
            <a:cxnLst/>
            <a:rect l="l" t="t" r="r" b="b"/>
            <a:pathLst>
              <a:path w="4017970" h="4403254">
                <a:moveTo>
                  <a:pt x="0" y="0"/>
                </a:moveTo>
                <a:lnTo>
                  <a:pt x="4017970" y="0"/>
                </a:lnTo>
                <a:lnTo>
                  <a:pt x="4017970" y="4403254"/>
                </a:lnTo>
                <a:lnTo>
                  <a:pt x="0" y="440325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6" name="Freeform 6"/>
          <p:cNvSpPr/>
          <p:nvPr/>
        </p:nvSpPr>
        <p:spPr>
          <a:xfrm>
            <a:off x="16677624" y="8099375"/>
            <a:ext cx="3220753" cy="3278120"/>
          </a:xfrm>
          <a:custGeom>
            <a:avLst/>
            <a:gdLst/>
            <a:ahLst/>
            <a:cxnLst/>
            <a:rect l="l" t="t" r="r" b="b"/>
            <a:pathLst>
              <a:path w="3220753" h="3278120">
                <a:moveTo>
                  <a:pt x="0" y="0"/>
                </a:moveTo>
                <a:lnTo>
                  <a:pt x="3220752" y="0"/>
                </a:lnTo>
                <a:lnTo>
                  <a:pt x="3220752" y="3278120"/>
                </a:lnTo>
                <a:lnTo>
                  <a:pt x="0" y="32781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7" name="Freeform 7"/>
          <p:cNvSpPr/>
          <p:nvPr/>
        </p:nvSpPr>
        <p:spPr>
          <a:xfrm>
            <a:off x="16677624" y="-2240685"/>
            <a:ext cx="3220753" cy="3278120"/>
          </a:xfrm>
          <a:custGeom>
            <a:avLst/>
            <a:gdLst/>
            <a:ahLst/>
            <a:cxnLst/>
            <a:rect l="l" t="t" r="r" b="b"/>
            <a:pathLst>
              <a:path w="3220753" h="3278120">
                <a:moveTo>
                  <a:pt x="0" y="0"/>
                </a:moveTo>
                <a:lnTo>
                  <a:pt x="3220752" y="0"/>
                </a:lnTo>
                <a:lnTo>
                  <a:pt x="3220752" y="3278120"/>
                </a:lnTo>
                <a:lnTo>
                  <a:pt x="0" y="32781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8" name="AutoShape 8"/>
          <p:cNvSpPr/>
          <p:nvPr/>
        </p:nvSpPr>
        <p:spPr>
          <a:xfrm flipV="1">
            <a:off x="6372637" y="900275"/>
            <a:ext cx="0" cy="8486450"/>
          </a:xfrm>
          <a:prstGeom prst="line">
            <a:avLst/>
          </a:prstGeom>
          <a:ln w="38100" cap="flat">
            <a:solidFill>
              <a:srgbClr val="701D1C"/>
            </a:solidFill>
            <a:prstDash val="solid"/>
            <a:headEnd type="none" w="sm" len="sm"/>
            <a:tailEnd type="none" w="sm" len="sm"/>
          </a:ln>
        </p:spPr>
      </p:sp>
      <p:sp>
        <p:nvSpPr>
          <p:cNvPr id="9" name="TextBox 9"/>
          <p:cNvSpPr txBox="1"/>
          <p:nvPr/>
        </p:nvSpPr>
        <p:spPr>
          <a:xfrm>
            <a:off x="1219200" y="4457700"/>
            <a:ext cx="4149675" cy="2676525"/>
          </a:xfrm>
          <a:prstGeom prst="rect">
            <a:avLst/>
          </a:prstGeom>
        </p:spPr>
        <p:txBody>
          <a:bodyPr lIns="0" tIns="0" rIns="0" bIns="0" rtlCol="0" anchor="t">
            <a:spAutoFit/>
          </a:bodyPr>
          <a:lstStyle/>
          <a:p>
            <a:pPr marL="0" lvl="0" indent="0" algn="l">
              <a:lnSpc>
                <a:spcPts val="4200"/>
              </a:lnSpc>
              <a:spcBef>
                <a:spcPct val="0"/>
              </a:spcBef>
            </a:pPr>
            <a:r>
              <a:rPr lang="en-US" sz="3500" spc="262">
                <a:solidFill>
                  <a:srgbClr val="202528"/>
                </a:solidFill>
                <a:latin typeface="Montserrat Semi-Bold"/>
              </a:rPr>
              <a:t>МОТИВИ ККС ВС ПРИ ЗАДОВОЛЕННІ СКАРГИ ЗАХИСТУ</a:t>
            </a:r>
          </a:p>
        </p:txBody>
      </p:sp>
      <p:sp>
        <p:nvSpPr>
          <p:cNvPr id="10" name="TextBox 10"/>
          <p:cNvSpPr txBox="1"/>
          <p:nvPr/>
        </p:nvSpPr>
        <p:spPr>
          <a:xfrm>
            <a:off x="6972712" y="2247900"/>
            <a:ext cx="9740448" cy="5791200"/>
          </a:xfrm>
          <a:prstGeom prst="rect">
            <a:avLst/>
          </a:prstGeom>
        </p:spPr>
        <p:txBody>
          <a:bodyPr lIns="0" tIns="0" rIns="0" bIns="0" rtlCol="0" anchor="t">
            <a:spAutoFit/>
          </a:bodyPr>
          <a:lstStyle/>
          <a:p>
            <a:pPr algn="just">
              <a:lnSpc>
                <a:spcPts val="2400"/>
              </a:lnSpc>
            </a:pPr>
            <a:r>
              <a:rPr lang="en-US" sz="2000">
                <a:solidFill>
                  <a:srgbClr val="001E32"/>
                </a:solidFill>
                <a:latin typeface="Montserrat"/>
              </a:rPr>
              <a:t>З апеляційної скарги захисника вбачається, що згідно положень ч. 2 ст. 11 КК України не є злочином дія або бездіяльність, яка формально містить ознаки діяння, передбаченого цим Кодексом, але через малозначність не становить суспільної небезпеки, тобто не заподіяла і не могла заподіяти істотної шкоди фізичній чи юридичній особі, суспільству або державі.</a:t>
            </a:r>
          </a:p>
          <a:p>
            <a:pPr algn="just">
              <a:lnSpc>
                <a:spcPts val="2400"/>
              </a:lnSpc>
            </a:pPr>
            <a:endParaRPr lang="en-US" sz="2000">
              <a:solidFill>
                <a:srgbClr val="001E32"/>
              </a:solidFill>
              <a:latin typeface="Montserrat"/>
            </a:endParaRPr>
          </a:p>
          <a:p>
            <a:pPr algn="just">
              <a:lnSpc>
                <a:spcPts val="2400"/>
              </a:lnSpc>
            </a:pPr>
            <a:r>
              <a:rPr lang="en-US" sz="2000">
                <a:solidFill>
                  <a:srgbClr val="001E32"/>
                </a:solidFill>
                <a:latin typeface="Montserrat"/>
              </a:rPr>
              <a:t>Захисник вважає, що дії АТ не є злочинними, оскільки не спричинили істотної шкоди інтересам безпеки держави Україна. </a:t>
            </a:r>
          </a:p>
          <a:p>
            <a:pPr algn="just">
              <a:lnSpc>
                <a:spcPts val="2400"/>
              </a:lnSpc>
            </a:pPr>
            <a:endParaRPr lang="en-US" sz="2000">
              <a:solidFill>
                <a:srgbClr val="001E32"/>
              </a:solidFill>
              <a:latin typeface="Montserrat"/>
            </a:endParaRPr>
          </a:p>
          <a:p>
            <a:pPr algn="just">
              <a:lnSpc>
                <a:spcPts val="2400"/>
              </a:lnSpc>
            </a:pPr>
            <a:r>
              <a:rPr lang="en-US" sz="2000">
                <a:solidFill>
                  <a:srgbClr val="001E32"/>
                </a:solidFill>
                <a:latin typeface="Montserrat"/>
              </a:rPr>
              <a:t> Обвинуваченням не надано доказів про те, що начебто інформація в «Фейсбуку», яка поширена АТ, знаходиться </a:t>
            </a:r>
            <a:r>
              <a:rPr lang="en-US" sz="2000">
                <a:solidFill>
                  <a:srgbClr val="001E32"/>
                </a:solidFill>
                <a:latin typeface="Montserrat Bold"/>
              </a:rPr>
              <a:t>в причинному зв’язку з обстрілами в кінці червня та на початку липня 2022 року м. Харкова</a:t>
            </a:r>
            <a:r>
              <a:rPr lang="en-US" sz="2000">
                <a:solidFill>
                  <a:srgbClr val="001E32"/>
                </a:solidFill>
                <a:latin typeface="Montserrat"/>
              </a:rPr>
              <a:t>. Крім того, ніякої шкоди ця інформація безпеці держави Україна не спричинила, а тому в діях обвинуваченого відсутній склад за ч. 2 ст. 114-2 КК України, оскільки його дії є малозначними та не становлять суспільної небезпеки (т. 1 а. п.).</a:t>
            </a:r>
          </a:p>
          <a:p>
            <a:pPr algn="just">
              <a:lnSpc>
                <a:spcPts val="2400"/>
              </a:lnSpc>
            </a:pPr>
            <a:endParaRPr lang="en-US" sz="2000">
              <a:solidFill>
                <a:srgbClr val="001E32"/>
              </a:solidFill>
              <a:latin typeface="Montserrat"/>
            </a:endParaRPr>
          </a:p>
          <a:p>
            <a:pPr marL="0" lvl="0" indent="0" algn="just">
              <a:lnSpc>
                <a:spcPts val="2400"/>
              </a:lnSpc>
              <a:spcBef>
                <a:spcPct val="0"/>
              </a:spcBef>
            </a:pPr>
            <a:r>
              <a:rPr lang="en-US" sz="2000">
                <a:solidFill>
                  <a:srgbClr val="001E32"/>
                </a:solidFill>
                <a:latin typeface="Montserrat"/>
              </a:rPr>
              <a:t>Апеляційним судом 28.03.2024 вирок залишено без змін. </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FDF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9091435" cy="10287000"/>
            <a:chOff x="0" y="0"/>
            <a:chExt cx="5028197" cy="2709333"/>
          </a:xfrm>
        </p:grpSpPr>
        <p:sp>
          <p:nvSpPr>
            <p:cNvPr id="3" name="Freeform 3"/>
            <p:cNvSpPr/>
            <p:nvPr/>
          </p:nvSpPr>
          <p:spPr>
            <a:xfrm>
              <a:off x="0" y="0"/>
              <a:ext cx="5028197" cy="2709333"/>
            </a:xfrm>
            <a:custGeom>
              <a:avLst/>
              <a:gdLst/>
              <a:ahLst/>
              <a:cxnLst/>
              <a:rect l="l" t="t" r="r" b="b"/>
              <a:pathLst>
                <a:path w="5028197" h="2709333">
                  <a:moveTo>
                    <a:pt x="0" y="0"/>
                  </a:moveTo>
                  <a:lnTo>
                    <a:pt x="5028197" y="0"/>
                  </a:lnTo>
                  <a:lnTo>
                    <a:pt x="5028197" y="2709333"/>
                  </a:lnTo>
                  <a:lnTo>
                    <a:pt x="0" y="2709333"/>
                  </a:lnTo>
                  <a:close/>
                </a:path>
              </a:pathLst>
            </a:custGeom>
            <a:solidFill>
              <a:srgbClr val="E8F3F5"/>
            </a:solidFill>
          </p:spPr>
        </p:sp>
        <p:sp>
          <p:nvSpPr>
            <p:cNvPr id="4" name="TextBox 4"/>
            <p:cNvSpPr txBox="1"/>
            <p:nvPr/>
          </p:nvSpPr>
          <p:spPr>
            <a:xfrm>
              <a:off x="0" y="-38100"/>
              <a:ext cx="5028197" cy="274743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49203" y="-2021758"/>
            <a:ext cx="18437203" cy="6667836"/>
          </a:xfrm>
          <a:custGeom>
            <a:avLst/>
            <a:gdLst/>
            <a:ahLst/>
            <a:cxnLst/>
            <a:rect l="l" t="t" r="r" b="b"/>
            <a:pathLst>
              <a:path w="18437203" h="6667836">
                <a:moveTo>
                  <a:pt x="0" y="0"/>
                </a:moveTo>
                <a:lnTo>
                  <a:pt x="18437203" y="0"/>
                </a:lnTo>
                <a:lnTo>
                  <a:pt x="18437203" y="6667836"/>
                </a:lnTo>
                <a:lnTo>
                  <a:pt x="0" y="6667836"/>
                </a:lnTo>
                <a:lnTo>
                  <a:pt x="0" y="0"/>
                </a:lnTo>
                <a:close/>
              </a:path>
            </a:pathLst>
          </a:custGeom>
          <a:blipFill>
            <a:blip r:embed="rId2"/>
            <a:stretch>
              <a:fillRect t="-1950" b="-53585"/>
            </a:stretch>
          </a:blipFill>
        </p:spPr>
      </p:sp>
      <p:sp>
        <p:nvSpPr>
          <p:cNvPr id="6" name="Freeform 6"/>
          <p:cNvSpPr/>
          <p:nvPr/>
        </p:nvSpPr>
        <p:spPr>
          <a:xfrm>
            <a:off x="0" y="-197828"/>
            <a:ext cx="18288000" cy="5981603"/>
          </a:xfrm>
          <a:custGeom>
            <a:avLst/>
            <a:gdLst/>
            <a:ahLst/>
            <a:cxnLst/>
            <a:rect l="l" t="t" r="r" b="b"/>
            <a:pathLst>
              <a:path w="18288000" h="5981603">
                <a:moveTo>
                  <a:pt x="0" y="0"/>
                </a:moveTo>
                <a:lnTo>
                  <a:pt x="18288000" y="0"/>
                </a:lnTo>
                <a:lnTo>
                  <a:pt x="18288000" y="5981603"/>
                </a:lnTo>
                <a:lnTo>
                  <a:pt x="0" y="5981603"/>
                </a:lnTo>
                <a:lnTo>
                  <a:pt x="0" y="0"/>
                </a:lnTo>
                <a:close/>
              </a:path>
            </a:pathLst>
          </a:custGeom>
          <a:blipFill>
            <a:blip r:embed="rId3"/>
            <a:stretch>
              <a:fillRect t="-35988" b="-35988"/>
            </a:stretch>
          </a:blipFill>
        </p:spPr>
      </p:sp>
      <p:grpSp>
        <p:nvGrpSpPr>
          <p:cNvPr id="7" name="Group 7"/>
          <p:cNvGrpSpPr/>
          <p:nvPr/>
        </p:nvGrpSpPr>
        <p:grpSpPr>
          <a:xfrm>
            <a:off x="-1580442" y="4303015"/>
            <a:ext cx="21448884" cy="6037152"/>
            <a:chOff x="0" y="0"/>
            <a:chExt cx="5649089" cy="1590032"/>
          </a:xfrm>
        </p:grpSpPr>
        <p:sp>
          <p:nvSpPr>
            <p:cNvPr id="8" name="Freeform 8"/>
            <p:cNvSpPr/>
            <p:nvPr/>
          </p:nvSpPr>
          <p:spPr>
            <a:xfrm>
              <a:off x="0" y="0"/>
              <a:ext cx="5649089" cy="1590032"/>
            </a:xfrm>
            <a:custGeom>
              <a:avLst/>
              <a:gdLst/>
              <a:ahLst/>
              <a:cxnLst/>
              <a:rect l="l" t="t" r="r" b="b"/>
              <a:pathLst>
                <a:path w="5649089" h="1590032">
                  <a:moveTo>
                    <a:pt x="0" y="0"/>
                  </a:moveTo>
                  <a:lnTo>
                    <a:pt x="5649089" y="0"/>
                  </a:lnTo>
                  <a:lnTo>
                    <a:pt x="5649089" y="1590032"/>
                  </a:lnTo>
                  <a:lnTo>
                    <a:pt x="0" y="1590032"/>
                  </a:lnTo>
                  <a:close/>
                </a:path>
              </a:pathLst>
            </a:custGeom>
            <a:solidFill>
              <a:srgbClr val="E8F3F5"/>
            </a:solidFill>
          </p:spPr>
        </p:sp>
        <p:sp>
          <p:nvSpPr>
            <p:cNvPr id="9" name="TextBox 9"/>
            <p:cNvSpPr txBox="1"/>
            <p:nvPr/>
          </p:nvSpPr>
          <p:spPr>
            <a:xfrm>
              <a:off x="0" y="-38100"/>
              <a:ext cx="5649089" cy="1628132"/>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1986430" y="4283692"/>
            <a:ext cx="16853312" cy="509470"/>
            <a:chOff x="0" y="0"/>
            <a:chExt cx="4438732" cy="134181"/>
          </a:xfrm>
        </p:grpSpPr>
        <p:sp>
          <p:nvSpPr>
            <p:cNvPr id="11" name="Freeform 11"/>
            <p:cNvSpPr/>
            <p:nvPr/>
          </p:nvSpPr>
          <p:spPr>
            <a:xfrm>
              <a:off x="0" y="0"/>
              <a:ext cx="4438733" cy="134181"/>
            </a:xfrm>
            <a:custGeom>
              <a:avLst/>
              <a:gdLst/>
              <a:ahLst/>
              <a:cxnLst/>
              <a:rect l="l" t="t" r="r" b="b"/>
              <a:pathLst>
                <a:path w="4438733" h="134181">
                  <a:moveTo>
                    <a:pt x="0" y="0"/>
                  </a:moveTo>
                  <a:lnTo>
                    <a:pt x="4438733" y="0"/>
                  </a:lnTo>
                  <a:lnTo>
                    <a:pt x="4438733" y="134181"/>
                  </a:lnTo>
                  <a:lnTo>
                    <a:pt x="0" y="134181"/>
                  </a:lnTo>
                  <a:close/>
                </a:path>
              </a:pathLst>
            </a:custGeom>
            <a:solidFill>
              <a:srgbClr val="AEB9AF"/>
            </a:solidFill>
            <a:ln cap="sq">
              <a:noFill/>
              <a:prstDash val="solid"/>
              <a:miter/>
            </a:ln>
          </p:spPr>
        </p:sp>
        <p:sp>
          <p:nvSpPr>
            <p:cNvPr id="12" name="TextBox 12"/>
            <p:cNvSpPr txBox="1"/>
            <p:nvPr/>
          </p:nvSpPr>
          <p:spPr>
            <a:xfrm>
              <a:off x="0" y="-38100"/>
              <a:ext cx="4438732" cy="172281"/>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3" name="Freeform 13"/>
          <p:cNvSpPr/>
          <p:nvPr/>
        </p:nvSpPr>
        <p:spPr>
          <a:xfrm rot="5400000" flipV="1">
            <a:off x="14435751" y="4107445"/>
            <a:ext cx="3676003" cy="4028496"/>
          </a:xfrm>
          <a:custGeom>
            <a:avLst/>
            <a:gdLst/>
            <a:ahLst/>
            <a:cxnLst/>
            <a:rect l="l" t="t" r="r" b="b"/>
            <a:pathLst>
              <a:path w="3676003" h="4028496">
                <a:moveTo>
                  <a:pt x="0" y="4028497"/>
                </a:moveTo>
                <a:lnTo>
                  <a:pt x="3676002" y="4028497"/>
                </a:lnTo>
                <a:lnTo>
                  <a:pt x="3676002" y="0"/>
                </a:lnTo>
                <a:lnTo>
                  <a:pt x="0" y="0"/>
                </a:lnTo>
                <a:lnTo>
                  <a:pt x="0" y="4028497"/>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4" name="Freeform 14"/>
          <p:cNvSpPr/>
          <p:nvPr/>
        </p:nvSpPr>
        <p:spPr>
          <a:xfrm>
            <a:off x="-3544416" y="-656966"/>
            <a:ext cx="16669196" cy="4940659"/>
          </a:xfrm>
          <a:custGeom>
            <a:avLst/>
            <a:gdLst/>
            <a:ahLst/>
            <a:cxnLst/>
            <a:rect l="l" t="t" r="r" b="b"/>
            <a:pathLst>
              <a:path w="16669196" h="4940659">
                <a:moveTo>
                  <a:pt x="0" y="0"/>
                </a:moveTo>
                <a:lnTo>
                  <a:pt x="16669197" y="0"/>
                </a:lnTo>
                <a:lnTo>
                  <a:pt x="16669197" y="4940658"/>
                </a:lnTo>
                <a:lnTo>
                  <a:pt x="0" y="4940658"/>
                </a:lnTo>
                <a:lnTo>
                  <a:pt x="0" y="0"/>
                </a:lnTo>
                <a:close/>
              </a:path>
            </a:pathLst>
          </a:custGeom>
          <a:blipFill>
            <a:blip r:embed="rId6">
              <a:extLst>
                <a:ext uri="{96DAC541-7B7A-43D3-8B79-37D633B846F1}">
                  <asvg:svgBlip xmlns:asvg="http://schemas.microsoft.com/office/drawing/2016/SVG/main" xmlns="" r:embed="rId7"/>
                </a:ext>
              </a:extLst>
            </a:blip>
            <a:stretch>
              <a:fillRect b="-237388"/>
            </a:stretch>
          </a:blipFill>
        </p:spPr>
      </p:sp>
      <p:sp>
        <p:nvSpPr>
          <p:cNvPr id="15" name="TextBox 15"/>
          <p:cNvSpPr txBox="1"/>
          <p:nvPr/>
        </p:nvSpPr>
        <p:spPr>
          <a:xfrm>
            <a:off x="1223974" y="6121693"/>
            <a:ext cx="11194226" cy="1524000"/>
          </a:xfrm>
          <a:prstGeom prst="rect">
            <a:avLst/>
          </a:prstGeom>
        </p:spPr>
        <p:txBody>
          <a:bodyPr lIns="0" tIns="0" rIns="0" bIns="0" rtlCol="0" anchor="t">
            <a:spAutoFit/>
          </a:bodyPr>
          <a:lstStyle/>
          <a:p>
            <a:pPr algn="just">
              <a:lnSpc>
                <a:spcPts val="3000"/>
              </a:lnSpc>
            </a:pPr>
            <a:r>
              <a:rPr lang="en-US" sz="2500" dirty="0" err="1">
                <a:solidFill>
                  <a:srgbClr val="001E32"/>
                </a:solidFill>
                <a:latin typeface="Montserrat"/>
              </a:rPr>
              <a:t>Від</a:t>
            </a:r>
            <a:r>
              <a:rPr lang="en-US" sz="2500" dirty="0">
                <a:solidFill>
                  <a:srgbClr val="001E32"/>
                </a:solidFill>
                <a:latin typeface="Montserrat"/>
              </a:rPr>
              <a:t> </a:t>
            </a:r>
            <a:r>
              <a:rPr lang="en-US" sz="2500" dirty="0" err="1">
                <a:solidFill>
                  <a:srgbClr val="001E32"/>
                </a:solidFill>
                <a:latin typeface="Montserrat"/>
              </a:rPr>
              <a:t>початку</a:t>
            </a:r>
            <a:r>
              <a:rPr lang="en-US" sz="2500" dirty="0">
                <a:solidFill>
                  <a:srgbClr val="001E32"/>
                </a:solidFill>
                <a:latin typeface="Montserrat"/>
              </a:rPr>
              <a:t> повномасштабної </a:t>
            </a:r>
            <a:r>
              <a:rPr lang="en-US" sz="2500" dirty="0" err="1">
                <a:solidFill>
                  <a:srgbClr val="001E32"/>
                </a:solidFill>
                <a:latin typeface="Montserrat"/>
              </a:rPr>
              <a:t>війни</a:t>
            </a:r>
            <a:r>
              <a:rPr lang="en-US" sz="2500" dirty="0">
                <a:solidFill>
                  <a:srgbClr val="001E32"/>
                </a:solidFill>
                <a:latin typeface="Montserrat"/>
              </a:rPr>
              <a:t> </a:t>
            </a:r>
            <a:r>
              <a:rPr lang="en-US" sz="2500" dirty="0" err="1">
                <a:solidFill>
                  <a:srgbClr val="001E32"/>
                </a:solidFill>
                <a:latin typeface="Montserrat"/>
              </a:rPr>
              <a:t>Росії</a:t>
            </a:r>
            <a:r>
              <a:rPr lang="en-US" sz="2500" dirty="0">
                <a:solidFill>
                  <a:srgbClr val="001E32"/>
                </a:solidFill>
                <a:latin typeface="Montserrat"/>
              </a:rPr>
              <a:t> </a:t>
            </a:r>
            <a:r>
              <a:rPr lang="en-US" sz="2500" dirty="0" err="1">
                <a:solidFill>
                  <a:srgbClr val="001E32"/>
                </a:solidFill>
                <a:latin typeface="Montserrat"/>
              </a:rPr>
              <a:t>проти</a:t>
            </a:r>
            <a:r>
              <a:rPr lang="en-US" sz="2500" dirty="0">
                <a:solidFill>
                  <a:srgbClr val="001E32"/>
                </a:solidFill>
                <a:latin typeface="Montserrat"/>
              </a:rPr>
              <a:t> </a:t>
            </a:r>
            <a:r>
              <a:rPr lang="en-US" sz="2500" dirty="0" err="1">
                <a:solidFill>
                  <a:srgbClr val="001E32"/>
                </a:solidFill>
                <a:latin typeface="Montserrat"/>
              </a:rPr>
              <a:t>України</a:t>
            </a:r>
            <a:r>
              <a:rPr lang="en-US" sz="2500" dirty="0">
                <a:solidFill>
                  <a:srgbClr val="001E32"/>
                </a:solidFill>
                <a:latin typeface="Montserrat"/>
              </a:rPr>
              <a:t> </a:t>
            </a:r>
            <a:r>
              <a:rPr lang="en-US" sz="2500" dirty="0" err="1">
                <a:solidFill>
                  <a:srgbClr val="001E32"/>
                </a:solidFill>
                <a:latin typeface="Montserrat Bold"/>
              </a:rPr>
              <a:t>понад</a:t>
            </a:r>
            <a:r>
              <a:rPr lang="en-US" sz="2500" dirty="0">
                <a:solidFill>
                  <a:srgbClr val="001E32"/>
                </a:solidFill>
                <a:latin typeface="Montserrat Bold"/>
              </a:rPr>
              <a:t> 300 </a:t>
            </a:r>
            <a:r>
              <a:rPr lang="en-US" sz="2500" dirty="0" err="1">
                <a:solidFill>
                  <a:srgbClr val="001E32"/>
                </a:solidFill>
                <a:latin typeface="Montserrat Bold"/>
              </a:rPr>
              <a:t>людей</a:t>
            </a:r>
            <a:r>
              <a:rPr lang="en-US" sz="2500" dirty="0">
                <a:solidFill>
                  <a:srgbClr val="001E32"/>
                </a:solidFill>
                <a:latin typeface="Montserrat"/>
              </a:rPr>
              <a:t>, </a:t>
            </a:r>
            <a:r>
              <a:rPr lang="en-US" sz="2500" dirty="0" err="1">
                <a:solidFill>
                  <a:srgbClr val="001E32"/>
                </a:solidFill>
                <a:latin typeface="Montserrat"/>
              </a:rPr>
              <a:t>які</a:t>
            </a:r>
            <a:r>
              <a:rPr lang="en-US" sz="2500" dirty="0">
                <a:solidFill>
                  <a:srgbClr val="001E32"/>
                </a:solidFill>
                <a:latin typeface="Montserrat"/>
              </a:rPr>
              <a:t> </a:t>
            </a:r>
            <a:r>
              <a:rPr lang="en-US" sz="2500" dirty="0" err="1">
                <a:solidFill>
                  <a:srgbClr val="001E32"/>
                </a:solidFill>
                <a:latin typeface="Montserrat"/>
              </a:rPr>
              <a:t>поширювали</a:t>
            </a:r>
            <a:r>
              <a:rPr lang="en-US" sz="2500" dirty="0">
                <a:solidFill>
                  <a:srgbClr val="001E32"/>
                </a:solidFill>
                <a:latin typeface="Montserrat"/>
              </a:rPr>
              <a:t> </a:t>
            </a:r>
            <a:r>
              <a:rPr lang="en-US" sz="2500" dirty="0" err="1">
                <a:solidFill>
                  <a:srgbClr val="001E32"/>
                </a:solidFill>
                <a:latin typeface="Montserrat"/>
              </a:rPr>
              <a:t>інформацію</a:t>
            </a:r>
            <a:r>
              <a:rPr lang="en-US" sz="2500" dirty="0">
                <a:solidFill>
                  <a:srgbClr val="001E32"/>
                </a:solidFill>
                <a:latin typeface="Montserrat"/>
              </a:rPr>
              <a:t> </a:t>
            </a:r>
            <a:r>
              <a:rPr lang="en-US" sz="2500" dirty="0" err="1">
                <a:solidFill>
                  <a:srgbClr val="001E32"/>
                </a:solidFill>
                <a:latin typeface="Montserrat"/>
              </a:rPr>
              <a:t>про</a:t>
            </a:r>
            <a:r>
              <a:rPr lang="en-US" sz="2500" dirty="0">
                <a:solidFill>
                  <a:srgbClr val="001E32"/>
                </a:solidFill>
                <a:latin typeface="Montserrat"/>
              </a:rPr>
              <a:t> </a:t>
            </a:r>
            <a:r>
              <a:rPr lang="en-US" sz="2500" dirty="0" err="1">
                <a:solidFill>
                  <a:srgbClr val="001E32"/>
                </a:solidFill>
                <a:latin typeface="Montserrat"/>
              </a:rPr>
              <a:t>роботу</a:t>
            </a:r>
            <a:r>
              <a:rPr lang="en-US" sz="2500" dirty="0">
                <a:solidFill>
                  <a:srgbClr val="001E32"/>
                </a:solidFill>
                <a:latin typeface="Montserrat"/>
              </a:rPr>
              <a:t> </a:t>
            </a:r>
            <a:r>
              <a:rPr lang="en-US" sz="2500" dirty="0" err="1">
                <a:solidFill>
                  <a:srgbClr val="001E32"/>
                </a:solidFill>
                <a:latin typeface="Montserrat"/>
              </a:rPr>
              <a:t>протиповітряної</a:t>
            </a:r>
            <a:r>
              <a:rPr lang="en-US" sz="2500" dirty="0">
                <a:solidFill>
                  <a:srgbClr val="001E32"/>
                </a:solidFill>
                <a:latin typeface="Montserrat"/>
              </a:rPr>
              <a:t> </a:t>
            </a:r>
            <a:r>
              <a:rPr lang="en-US" sz="2500" dirty="0" err="1">
                <a:solidFill>
                  <a:srgbClr val="001E32"/>
                </a:solidFill>
                <a:latin typeface="Montserrat"/>
              </a:rPr>
              <a:t>оборони</a:t>
            </a:r>
            <a:r>
              <a:rPr lang="en-US" sz="2500" dirty="0">
                <a:solidFill>
                  <a:srgbClr val="001E32"/>
                </a:solidFill>
                <a:latin typeface="Montserrat"/>
              </a:rPr>
              <a:t> </a:t>
            </a:r>
            <a:r>
              <a:rPr lang="en-US" sz="2500" dirty="0" err="1">
                <a:solidFill>
                  <a:srgbClr val="001E32"/>
                </a:solidFill>
                <a:latin typeface="Montserrat"/>
              </a:rPr>
              <a:t>та</a:t>
            </a:r>
            <a:r>
              <a:rPr lang="en-US" sz="2500" dirty="0">
                <a:solidFill>
                  <a:srgbClr val="001E32"/>
                </a:solidFill>
                <a:latin typeface="Montserrat"/>
              </a:rPr>
              <a:t> </a:t>
            </a:r>
            <a:r>
              <a:rPr lang="en-US" sz="2500" dirty="0" err="1">
                <a:solidFill>
                  <a:srgbClr val="001E32"/>
                </a:solidFill>
                <a:latin typeface="Montserrat"/>
              </a:rPr>
              <a:t>інших</a:t>
            </a:r>
            <a:r>
              <a:rPr lang="en-US" sz="2500" dirty="0">
                <a:solidFill>
                  <a:srgbClr val="001E32"/>
                </a:solidFill>
                <a:latin typeface="Montserrat"/>
              </a:rPr>
              <a:t> </a:t>
            </a:r>
            <a:r>
              <a:rPr lang="en-US" sz="2500" dirty="0" err="1">
                <a:solidFill>
                  <a:srgbClr val="001E32"/>
                </a:solidFill>
                <a:latin typeface="Montserrat"/>
              </a:rPr>
              <a:t>підрозділів</a:t>
            </a:r>
            <a:r>
              <a:rPr lang="en-US" sz="2500" dirty="0">
                <a:solidFill>
                  <a:srgbClr val="001E32"/>
                </a:solidFill>
                <a:latin typeface="Montserrat"/>
              </a:rPr>
              <a:t> </a:t>
            </a:r>
            <a:r>
              <a:rPr lang="en-US" sz="2500" dirty="0" err="1">
                <a:solidFill>
                  <a:srgbClr val="001E32"/>
                </a:solidFill>
                <a:latin typeface="Montserrat"/>
              </a:rPr>
              <a:t>Сил</a:t>
            </a:r>
            <a:r>
              <a:rPr lang="en-US" sz="2500" dirty="0">
                <a:solidFill>
                  <a:srgbClr val="001E32"/>
                </a:solidFill>
                <a:latin typeface="Montserrat"/>
              </a:rPr>
              <a:t> </a:t>
            </a:r>
            <a:r>
              <a:rPr lang="en-US" sz="2500" dirty="0" err="1">
                <a:solidFill>
                  <a:srgbClr val="001E32"/>
                </a:solidFill>
                <a:latin typeface="Montserrat"/>
              </a:rPr>
              <a:t>оборони</a:t>
            </a:r>
            <a:r>
              <a:rPr lang="en-US" sz="2500" dirty="0">
                <a:solidFill>
                  <a:srgbClr val="001E32"/>
                </a:solidFill>
                <a:latin typeface="Montserrat"/>
              </a:rPr>
              <a:t> </a:t>
            </a:r>
            <a:r>
              <a:rPr lang="en-US" sz="2500" dirty="0" err="1">
                <a:solidFill>
                  <a:srgbClr val="001E32"/>
                </a:solidFill>
                <a:latin typeface="Montserrat"/>
              </a:rPr>
              <a:t>отримали</a:t>
            </a:r>
            <a:r>
              <a:rPr lang="en-US" sz="2500" dirty="0">
                <a:solidFill>
                  <a:srgbClr val="001E32"/>
                </a:solidFill>
                <a:latin typeface="Montserrat"/>
              </a:rPr>
              <a:t> </a:t>
            </a:r>
            <a:r>
              <a:rPr lang="en-US" sz="2500" dirty="0" err="1">
                <a:solidFill>
                  <a:srgbClr val="001E32"/>
                </a:solidFill>
                <a:latin typeface="Montserrat"/>
              </a:rPr>
              <a:t>підозри</a:t>
            </a:r>
            <a:r>
              <a:rPr lang="en-US" sz="2500" dirty="0">
                <a:solidFill>
                  <a:srgbClr val="001E32"/>
                </a:solidFill>
                <a:latin typeface="Montserrat"/>
              </a:rPr>
              <a:t> </a:t>
            </a:r>
            <a:r>
              <a:rPr lang="en-US" sz="2500" dirty="0" err="1">
                <a:solidFill>
                  <a:srgbClr val="001E32"/>
                </a:solidFill>
                <a:latin typeface="Montserrat"/>
              </a:rPr>
              <a:t>від</a:t>
            </a:r>
            <a:r>
              <a:rPr lang="en-US" sz="2500" dirty="0">
                <a:solidFill>
                  <a:srgbClr val="001E32"/>
                </a:solidFill>
                <a:latin typeface="Montserrat"/>
              </a:rPr>
              <a:t> Служби </a:t>
            </a:r>
            <a:r>
              <a:rPr lang="en-US" sz="2500" dirty="0" err="1">
                <a:solidFill>
                  <a:srgbClr val="001E32"/>
                </a:solidFill>
                <a:latin typeface="Montserrat"/>
              </a:rPr>
              <a:t>безпеки</a:t>
            </a:r>
            <a:r>
              <a:rPr lang="en-US" sz="2500" dirty="0">
                <a:solidFill>
                  <a:srgbClr val="001E32"/>
                </a:solidFill>
                <a:latin typeface="Montserrat"/>
              </a:rPr>
              <a:t> </a:t>
            </a:r>
            <a:r>
              <a:rPr lang="en-US" sz="2500" dirty="0" err="1">
                <a:solidFill>
                  <a:srgbClr val="001E32"/>
                </a:solidFill>
                <a:latin typeface="Montserrat"/>
              </a:rPr>
              <a:t>України</a:t>
            </a:r>
            <a:r>
              <a:rPr lang="en-US" sz="2500" dirty="0">
                <a:solidFill>
                  <a:srgbClr val="001E32"/>
                </a:solidFill>
                <a:latin typeface="Montserrat"/>
              </a:rPr>
              <a:t>.</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FDFD"/>
        </a:solidFill>
        <a:effectLst/>
      </p:bgPr>
    </p:bg>
    <p:spTree>
      <p:nvGrpSpPr>
        <p:cNvPr id="1" name=""/>
        <p:cNvGrpSpPr/>
        <p:nvPr/>
      </p:nvGrpSpPr>
      <p:grpSpPr>
        <a:xfrm>
          <a:off x="0" y="0"/>
          <a:ext cx="0" cy="0"/>
          <a:chOff x="0" y="0"/>
          <a:chExt cx="0" cy="0"/>
        </a:xfrm>
      </p:grpSpPr>
      <p:sp>
        <p:nvSpPr>
          <p:cNvPr id="2" name="Freeform 2"/>
          <p:cNvSpPr/>
          <p:nvPr/>
        </p:nvSpPr>
        <p:spPr>
          <a:xfrm rot="5400000">
            <a:off x="121612" y="-121612"/>
            <a:ext cx="2536473" cy="2779697"/>
          </a:xfrm>
          <a:custGeom>
            <a:avLst/>
            <a:gdLst/>
            <a:ahLst/>
            <a:cxnLst/>
            <a:rect l="l" t="t" r="r" b="b"/>
            <a:pathLst>
              <a:path w="2536473" h="2779697">
                <a:moveTo>
                  <a:pt x="0" y="0"/>
                </a:moveTo>
                <a:lnTo>
                  <a:pt x="2536473" y="0"/>
                </a:lnTo>
                <a:lnTo>
                  <a:pt x="2536473" y="2779697"/>
                </a:lnTo>
                <a:lnTo>
                  <a:pt x="0" y="27796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grpSp>
        <p:nvGrpSpPr>
          <p:cNvPr id="3" name="Group 3"/>
          <p:cNvGrpSpPr/>
          <p:nvPr/>
        </p:nvGrpSpPr>
        <p:grpSpPr>
          <a:xfrm>
            <a:off x="7215256" y="0"/>
            <a:ext cx="15134878" cy="10287000"/>
            <a:chOff x="0" y="0"/>
            <a:chExt cx="3986141" cy="2709333"/>
          </a:xfrm>
        </p:grpSpPr>
        <p:sp>
          <p:nvSpPr>
            <p:cNvPr id="4" name="Freeform 4"/>
            <p:cNvSpPr/>
            <p:nvPr/>
          </p:nvSpPr>
          <p:spPr>
            <a:xfrm>
              <a:off x="0" y="0"/>
              <a:ext cx="3986141" cy="2709333"/>
            </a:xfrm>
            <a:custGeom>
              <a:avLst/>
              <a:gdLst/>
              <a:ahLst/>
              <a:cxnLst/>
              <a:rect l="l" t="t" r="r" b="b"/>
              <a:pathLst>
                <a:path w="3986141" h="2709333">
                  <a:moveTo>
                    <a:pt x="0" y="0"/>
                  </a:moveTo>
                  <a:lnTo>
                    <a:pt x="3986141" y="0"/>
                  </a:lnTo>
                  <a:lnTo>
                    <a:pt x="3986141" y="2709333"/>
                  </a:lnTo>
                  <a:lnTo>
                    <a:pt x="0" y="2709333"/>
                  </a:lnTo>
                  <a:close/>
                </a:path>
              </a:pathLst>
            </a:custGeom>
            <a:solidFill>
              <a:srgbClr val="E8F3F5"/>
            </a:solidFill>
          </p:spPr>
        </p:sp>
        <p:sp>
          <p:nvSpPr>
            <p:cNvPr id="5" name="TextBox 5"/>
            <p:cNvSpPr txBox="1"/>
            <p:nvPr/>
          </p:nvSpPr>
          <p:spPr>
            <a:xfrm>
              <a:off x="0" y="-38100"/>
              <a:ext cx="3986141" cy="274743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28700" y="2129204"/>
            <a:ext cx="5751775" cy="3843701"/>
          </a:xfrm>
          <a:custGeom>
            <a:avLst/>
            <a:gdLst/>
            <a:ahLst/>
            <a:cxnLst/>
            <a:rect l="l" t="t" r="r" b="b"/>
            <a:pathLst>
              <a:path w="5751775" h="3843701">
                <a:moveTo>
                  <a:pt x="0" y="0"/>
                </a:moveTo>
                <a:lnTo>
                  <a:pt x="5751775" y="0"/>
                </a:lnTo>
                <a:lnTo>
                  <a:pt x="5751775" y="3843702"/>
                </a:lnTo>
                <a:lnTo>
                  <a:pt x="0" y="3843702"/>
                </a:lnTo>
                <a:lnTo>
                  <a:pt x="0" y="0"/>
                </a:lnTo>
                <a:close/>
              </a:path>
            </a:pathLst>
          </a:custGeom>
          <a:blipFill>
            <a:blip r:embed="rId4"/>
            <a:stretch>
              <a:fillRect l="-9401" r="-9401"/>
            </a:stretch>
          </a:blipFill>
          <a:ln w="38100" cap="sq">
            <a:solidFill>
              <a:srgbClr val="701D1C"/>
            </a:solidFill>
            <a:prstDash val="solid"/>
            <a:miter/>
          </a:ln>
        </p:spPr>
      </p:sp>
      <p:sp>
        <p:nvSpPr>
          <p:cNvPr id="7" name="TextBox 7"/>
          <p:cNvSpPr txBox="1"/>
          <p:nvPr/>
        </p:nvSpPr>
        <p:spPr>
          <a:xfrm>
            <a:off x="7976215" y="1285875"/>
            <a:ext cx="9283085" cy="7963719"/>
          </a:xfrm>
          <a:prstGeom prst="rect">
            <a:avLst/>
          </a:prstGeom>
        </p:spPr>
        <p:txBody>
          <a:bodyPr lIns="0" tIns="0" rIns="0" bIns="0" rtlCol="0" anchor="t">
            <a:spAutoFit/>
          </a:bodyPr>
          <a:lstStyle/>
          <a:p>
            <a:pPr algn="just">
              <a:lnSpc>
                <a:spcPts val="2280"/>
              </a:lnSpc>
            </a:pPr>
            <a:r>
              <a:rPr lang="en-US" sz="1900" dirty="0" err="1">
                <a:solidFill>
                  <a:srgbClr val="001E32"/>
                </a:solidFill>
                <a:latin typeface="Montserrat Bold"/>
              </a:rPr>
              <a:t>Поширення</a:t>
            </a:r>
            <a:r>
              <a:rPr lang="en-US" sz="1900" dirty="0">
                <a:solidFill>
                  <a:srgbClr val="001E32"/>
                </a:solidFill>
                <a:latin typeface="Montserrat Bold"/>
              </a:rPr>
              <a:t> інформації</a:t>
            </a:r>
            <a:r>
              <a:rPr lang="en-US" sz="1900" dirty="0">
                <a:solidFill>
                  <a:srgbClr val="001E32"/>
                </a:solidFill>
                <a:latin typeface="Montserrat"/>
              </a:rPr>
              <a:t> – </a:t>
            </a:r>
            <a:r>
              <a:rPr lang="en-US" sz="1900" dirty="0" err="1">
                <a:solidFill>
                  <a:srgbClr val="001E32"/>
                </a:solidFill>
                <a:latin typeface="Montserrat"/>
              </a:rPr>
              <a:t>будь-які</a:t>
            </a:r>
            <a:r>
              <a:rPr lang="en-US" sz="1900" dirty="0">
                <a:solidFill>
                  <a:srgbClr val="001E32"/>
                </a:solidFill>
                <a:latin typeface="Montserrat"/>
              </a:rPr>
              <a:t> </a:t>
            </a:r>
            <a:r>
              <a:rPr lang="en-US" sz="1900" dirty="0" err="1">
                <a:solidFill>
                  <a:srgbClr val="001E32"/>
                </a:solidFill>
                <a:latin typeface="Montserrat"/>
              </a:rPr>
              <a:t>діяння</a:t>
            </a:r>
            <a:r>
              <a:rPr lang="en-US" sz="1900" dirty="0">
                <a:solidFill>
                  <a:srgbClr val="001E32"/>
                </a:solidFill>
                <a:latin typeface="Montserrat"/>
              </a:rPr>
              <a:t> з </a:t>
            </a:r>
            <a:r>
              <a:rPr lang="en-US" sz="1900" dirty="0" err="1">
                <a:solidFill>
                  <a:srgbClr val="001E32"/>
                </a:solidFill>
                <a:latin typeface="Montserrat"/>
              </a:rPr>
              <a:t>доведення</a:t>
            </a:r>
            <a:r>
              <a:rPr lang="en-US" sz="1900" dirty="0">
                <a:solidFill>
                  <a:srgbClr val="001E32"/>
                </a:solidFill>
                <a:latin typeface="Montserrat"/>
              </a:rPr>
              <a:t> </a:t>
            </a:r>
            <a:r>
              <a:rPr lang="en-US" sz="1900" dirty="0" err="1">
                <a:solidFill>
                  <a:srgbClr val="001E32"/>
                </a:solidFill>
                <a:latin typeface="Montserrat"/>
              </a:rPr>
              <a:t>певної</a:t>
            </a:r>
            <a:r>
              <a:rPr lang="en-US" sz="1900" dirty="0">
                <a:solidFill>
                  <a:srgbClr val="001E32"/>
                </a:solidFill>
                <a:latin typeface="Montserrat"/>
              </a:rPr>
              <a:t> інформації </a:t>
            </a:r>
            <a:r>
              <a:rPr lang="en-US" sz="1900" dirty="0" err="1">
                <a:solidFill>
                  <a:srgbClr val="001E32"/>
                </a:solidFill>
                <a:latin typeface="Montserrat"/>
              </a:rPr>
              <a:t>до</a:t>
            </a:r>
            <a:r>
              <a:rPr lang="en-US" sz="1900" dirty="0">
                <a:solidFill>
                  <a:srgbClr val="001E32"/>
                </a:solidFill>
                <a:latin typeface="Montserrat"/>
              </a:rPr>
              <a:t> </a:t>
            </a:r>
            <a:r>
              <a:rPr lang="en-US" sz="1900" dirty="0" err="1">
                <a:solidFill>
                  <a:srgbClr val="001E32"/>
                </a:solidFill>
                <a:latin typeface="Montserrat"/>
              </a:rPr>
              <a:t>невизначеного</a:t>
            </a:r>
            <a:r>
              <a:rPr lang="en-US" sz="1900" dirty="0">
                <a:solidFill>
                  <a:srgbClr val="001E32"/>
                </a:solidFill>
                <a:latin typeface="Montserrat"/>
              </a:rPr>
              <a:t> </a:t>
            </a:r>
            <a:r>
              <a:rPr lang="en-US" sz="1900" dirty="0" err="1">
                <a:solidFill>
                  <a:srgbClr val="001E32"/>
                </a:solidFill>
                <a:latin typeface="Montserrat"/>
              </a:rPr>
              <a:t>кола</a:t>
            </a:r>
            <a:r>
              <a:rPr lang="en-US" sz="1900" dirty="0">
                <a:solidFill>
                  <a:srgbClr val="001E32"/>
                </a:solidFill>
                <a:latin typeface="Montserrat"/>
              </a:rPr>
              <a:t> </a:t>
            </a:r>
            <a:r>
              <a:rPr lang="en-US" sz="1900" dirty="0" err="1">
                <a:solidFill>
                  <a:srgbClr val="001E32"/>
                </a:solidFill>
                <a:latin typeface="Montserrat"/>
              </a:rPr>
              <a:t>осіб</a:t>
            </a:r>
            <a:r>
              <a:rPr lang="en-US" sz="1900" dirty="0">
                <a:solidFill>
                  <a:srgbClr val="001E32"/>
                </a:solidFill>
                <a:latin typeface="Montserrat"/>
              </a:rPr>
              <a:t>.</a:t>
            </a:r>
          </a:p>
          <a:p>
            <a:pPr algn="just">
              <a:lnSpc>
                <a:spcPts val="2280"/>
              </a:lnSpc>
            </a:pPr>
            <a:endParaRPr lang="en-US" sz="1900" dirty="0">
              <a:solidFill>
                <a:srgbClr val="001E32"/>
              </a:solidFill>
              <a:latin typeface="Montserrat"/>
            </a:endParaRPr>
          </a:p>
          <a:p>
            <a:pPr algn="just">
              <a:lnSpc>
                <a:spcPts val="2280"/>
              </a:lnSpc>
            </a:pPr>
            <a:r>
              <a:rPr lang="en-US" sz="1900" dirty="0" err="1">
                <a:solidFill>
                  <a:srgbClr val="001E32"/>
                </a:solidFill>
                <a:latin typeface="Montserrat"/>
              </a:rPr>
              <a:t>Акцент</a:t>
            </a:r>
            <a:r>
              <a:rPr lang="en-US" sz="1900" dirty="0">
                <a:solidFill>
                  <a:srgbClr val="001E32"/>
                </a:solidFill>
                <a:latin typeface="Montserrat"/>
              </a:rPr>
              <a:t> – </a:t>
            </a:r>
            <a:r>
              <a:rPr lang="en-US" sz="1900" dirty="0" err="1">
                <a:solidFill>
                  <a:srgbClr val="001E32"/>
                </a:solidFill>
                <a:latin typeface="Montserrat"/>
              </a:rPr>
              <a:t>збирання</a:t>
            </a:r>
            <a:r>
              <a:rPr lang="en-US" sz="1900" dirty="0">
                <a:solidFill>
                  <a:srgbClr val="001E32"/>
                </a:solidFill>
                <a:latin typeface="Montserrat"/>
              </a:rPr>
              <a:t>, </a:t>
            </a:r>
            <a:r>
              <a:rPr lang="en-US" sz="1900" dirty="0" err="1">
                <a:solidFill>
                  <a:srgbClr val="001E32"/>
                </a:solidFill>
                <a:latin typeface="Montserrat"/>
              </a:rPr>
              <a:t>зберігання</a:t>
            </a:r>
            <a:r>
              <a:rPr lang="en-US" sz="1900" dirty="0">
                <a:solidFill>
                  <a:srgbClr val="001E32"/>
                </a:solidFill>
                <a:latin typeface="Montserrat"/>
              </a:rPr>
              <a:t>, </a:t>
            </a:r>
            <a:r>
              <a:rPr lang="en-US" sz="1900" dirty="0" err="1">
                <a:solidFill>
                  <a:srgbClr val="001E32"/>
                </a:solidFill>
                <a:latin typeface="Montserrat"/>
              </a:rPr>
              <a:t>відмінних</a:t>
            </a:r>
            <a:r>
              <a:rPr lang="en-US" sz="1900" dirty="0">
                <a:solidFill>
                  <a:srgbClr val="001E32"/>
                </a:solidFill>
                <a:latin typeface="Montserrat"/>
              </a:rPr>
              <a:t> </a:t>
            </a:r>
            <a:r>
              <a:rPr lang="en-US" sz="1900" dirty="0" err="1">
                <a:solidFill>
                  <a:srgbClr val="001E32"/>
                </a:solidFill>
                <a:latin typeface="Montserrat"/>
              </a:rPr>
              <a:t>від</a:t>
            </a:r>
            <a:r>
              <a:rPr lang="en-US" sz="1900" dirty="0">
                <a:solidFill>
                  <a:srgbClr val="001E32"/>
                </a:solidFill>
                <a:latin typeface="Montserrat"/>
              </a:rPr>
              <a:t> </a:t>
            </a:r>
            <a:r>
              <a:rPr lang="en-US" sz="1900" dirty="0" err="1">
                <a:solidFill>
                  <a:srgbClr val="001E32"/>
                </a:solidFill>
                <a:latin typeface="Montserrat"/>
              </a:rPr>
              <a:t>поширення</a:t>
            </a:r>
            <a:r>
              <a:rPr lang="en-US" sz="1900" dirty="0">
                <a:solidFill>
                  <a:srgbClr val="001E32"/>
                </a:solidFill>
                <a:latin typeface="Montserrat"/>
              </a:rPr>
              <a:t> </a:t>
            </a:r>
            <a:r>
              <a:rPr lang="en-US" sz="1900" dirty="0" err="1">
                <a:solidFill>
                  <a:srgbClr val="001E32"/>
                </a:solidFill>
                <a:latin typeface="Montserrat"/>
              </a:rPr>
              <a:t>форм</a:t>
            </a:r>
            <a:r>
              <a:rPr lang="en-US" sz="1900" dirty="0">
                <a:solidFill>
                  <a:srgbClr val="001E32"/>
                </a:solidFill>
                <a:latin typeface="Montserrat"/>
              </a:rPr>
              <a:t> </a:t>
            </a:r>
            <a:r>
              <a:rPr lang="en-US" sz="1900" dirty="0" err="1">
                <a:solidFill>
                  <a:srgbClr val="001E32"/>
                </a:solidFill>
                <a:latin typeface="Montserrat"/>
              </a:rPr>
              <a:t>використання</a:t>
            </a:r>
            <a:r>
              <a:rPr lang="en-US" sz="1900" dirty="0">
                <a:solidFill>
                  <a:srgbClr val="001E32"/>
                </a:solidFill>
                <a:latin typeface="Montserrat"/>
              </a:rPr>
              <a:t> </a:t>
            </a:r>
            <a:r>
              <a:rPr lang="en-US" sz="1900" dirty="0" err="1">
                <a:solidFill>
                  <a:srgbClr val="001E32"/>
                </a:solidFill>
                <a:latin typeface="Montserrat"/>
              </a:rPr>
              <a:t>тощо</a:t>
            </a:r>
            <a:r>
              <a:rPr lang="en-US" sz="1900" dirty="0">
                <a:solidFill>
                  <a:srgbClr val="001E32"/>
                </a:solidFill>
                <a:latin typeface="Montserrat"/>
              </a:rPr>
              <a:t> НЕ </a:t>
            </a:r>
            <a:r>
              <a:rPr lang="en-US" sz="1900" dirty="0" err="1">
                <a:solidFill>
                  <a:srgbClr val="001E32"/>
                </a:solidFill>
                <a:latin typeface="Montserrat"/>
              </a:rPr>
              <a:t>ст</a:t>
            </a:r>
            <a:r>
              <a:rPr lang="en-US" sz="1900" dirty="0">
                <a:solidFill>
                  <a:srgbClr val="001E32"/>
                </a:solidFill>
                <a:latin typeface="Montserrat"/>
              </a:rPr>
              <a:t>. 1142 КК </a:t>
            </a:r>
            <a:r>
              <a:rPr lang="en-US" sz="1900" dirty="0" err="1">
                <a:solidFill>
                  <a:srgbClr val="001E32"/>
                </a:solidFill>
                <a:latin typeface="Montserrat"/>
              </a:rPr>
              <a:t>України</a:t>
            </a:r>
            <a:r>
              <a:rPr lang="en-US" sz="1900" dirty="0">
                <a:solidFill>
                  <a:srgbClr val="001E32"/>
                </a:solidFill>
                <a:latin typeface="Montserrat"/>
              </a:rPr>
              <a:t>.</a:t>
            </a:r>
          </a:p>
          <a:p>
            <a:pPr algn="just">
              <a:lnSpc>
                <a:spcPts val="2280"/>
              </a:lnSpc>
            </a:pPr>
            <a:endParaRPr lang="en-US" sz="1900" dirty="0">
              <a:solidFill>
                <a:srgbClr val="001E32"/>
              </a:solidFill>
              <a:latin typeface="Montserrat"/>
            </a:endParaRPr>
          </a:p>
          <a:p>
            <a:pPr algn="just">
              <a:lnSpc>
                <a:spcPts val="2280"/>
              </a:lnSpc>
            </a:pPr>
            <a:r>
              <a:rPr lang="en-US" sz="1900" dirty="0" err="1">
                <a:solidFill>
                  <a:srgbClr val="001E32"/>
                </a:solidFill>
                <a:latin typeface="Montserrat Italics"/>
              </a:rPr>
              <a:t>За</a:t>
            </a:r>
            <a:r>
              <a:rPr lang="en-US" sz="1900" dirty="0">
                <a:solidFill>
                  <a:srgbClr val="001E32"/>
                </a:solidFill>
                <a:latin typeface="Montserrat Italics"/>
              </a:rPr>
              <a:t> </a:t>
            </a:r>
            <a:r>
              <a:rPr lang="en-US" sz="1900" dirty="0" err="1">
                <a:solidFill>
                  <a:srgbClr val="001E32"/>
                </a:solidFill>
                <a:latin typeface="Montserrat Italics"/>
              </a:rPr>
              <a:t>певних</a:t>
            </a:r>
            <a:r>
              <a:rPr lang="en-US" sz="1900" dirty="0">
                <a:solidFill>
                  <a:srgbClr val="001E32"/>
                </a:solidFill>
                <a:latin typeface="Montserrat Italics"/>
              </a:rPr>
              <a:t> </a:t>
            </a:r>
            <a:r>
              <a:rPr lang="en-US" sz="1900" dirty="0" err="1">
                <a:solidFill>
                  <a:srgbClr val="001E32"/>
                </a:solidFill>
                <a:latin typeface="Montserrat Italics"/>
              </a:rPr>
              <a:t>умов</a:t>
            </a:r>
            <a:r>
              <a:rPr lang="en-US" sz="1900" dirty="0">
                <a:solidFill>
                  <a:srgbClr val="001E32"/>
                </a:solidFill>
                <a:latin typeface="Montserrat Italics"/>
              </a:rPr>
              <a:t> </a:t>
            </a:r>
            <a:r>
              <a:rPr lang="en-US" sz="1900" dirty="0" err="1">
                <a:solidFill>
                  <a:srgbClr val="001E32"/>
                </a:solidFill>
                <a:latin typeface="Montserrat Italics"/>
              </a:rPr>
              <a:t>відповідальність</a:t>
            </a:r>
            <a:r>
              <a:rPr lang="en-US" sz="1900" dirty="0">
                <a:solidFill>
                  <a:srgbClr val="001E32"/>
                </a:solidFill>
                <a:latin typeface="Montserrat Italics"/>
              </a:rPr>
              <a:t> </a:t>
            </a:r>
            <a:r>
              <a:rPr lang="en-US" sz="1900" dirty="0" err="1">
                <a:solidFill>
                  <a:srgbClr val="001E32"/>
                </a:solidFill>
                <a:latin typeface="Montserrat Italics"/>
              </a:rPr>
              <a:t>за</a:t>
            </a:r>
            <a:r>
              <a:rPr lang="en-US" sz="1900" dirty="0">
                <a:solidFill>
                  <a:srgbClr val="001E32"/>
                </a:solidFill>
                <a:latin typeface="Montserrat Italics"/>
              </a:rPr>
              <a:t> </a:t>
            </a:r>
            <a:r>
              <a:rPr lang="en-US" sz="1900" dirty="0" err="1">
                <a:solidFill>
                  <a:srgbClr val="001E32"/>
                </a:solidFill>
                <a:latin typeface="Montserrat Italics"/>
              </a:rPr>
              <a:t>згадані</a:t>
            </a:r>
            <a:r>
              <a:rPr lang="en-US" sz="1900" dirty="0">
                <a:solidFill>
                  <a:srgbClr val="001E32"/>
                </a:solidFill>
                <a:latin typeface="Montserrat Italics"/>
              </a:rPr>
              <a:t> </a:t>
            </a:r>
            <a:r>
              <a:rPr lang="en-US" sz="1900" dirty="0" err="1">
                <a:solidFill>
                  <a:srgbClr val="001E32"/>
                </a:solidFill>
                <a:latin typeface="Montserrat Italics"/>
              </a:rPr>
              <a:t>дії</a:t>
            </a:r>
            <a:r>
              <a:rPr lang="en-US" sz="1900" dirty="0">
                <a:solidFill>
                  <a:srgbClr val="001E32"/>
                </a:solidFill>
                <a:latin typeface="Montserrat Italics"/>
              </a:rPr>
              <a:t> </a:t>
            </a:r>
            <a:r>
              <a:rPr lang="en-US" sz="1900" dirty="0" err="1">
                <a:solidFill>
                  <a:srgbClr val="001E32"/>
                </a:solidFill>
                <a:latin typeface="Montserrat Italics"/>
              </a:rPr>
              <a:t>може</a:t>
            </a:r>
            <a:r>
              <a:rPr lang="en-US" sz="1900" dirty="0">
                <a:solidFill>
                  <a:srgbClr val="001E32"/>
                </a:solidFill>
                <a:latin typeface="Montserrat Italics"/>
              </a:rPr>
              <a:t> </a:t>
            </a:r>
            <a:r>
              <a:rPr lang="en-US" sz="1900" dirty="0" err="1">
                <a:solidFill>
                  <a:srgbClr val="001E32"/>
                </a:solidFill>
                <a:latin typeface="Montserrat Italics"/>
              </a:rPr>
              <a:t>наставати</a:t>
            </a:r>
            <a:r>
              <a:rPr lang="en-US" sz="1900" dirty="0">
                <a:solidFill>
                  <a:srgbClr val="001E32"/>
                </a:solidFill>
                <a:latin typeface="Montserrat Italics"/>
              </a:rPr>
              <a:t> </a:t>
            </a:r>
            <a:r>
              <a:rPr lang="en-US" sz="1900" dirty="0" err="1">
                <a:solidFill>
                  <a:srgbClr val="001E32"/>
                </a:solidFill>
                <a:latin typeface="Montserrat Italics"/>
              </a:rPr>
              <a:t>за</a:t>
            </a:r>
            <a:r>
              <a:rPr lang="en-US" sz="1900" dirty="0">
                <a:solidFill>
                  <a:srgbClr val="001E32"/>
                </a:solidFill>
                <a:latin typeface="Montserrat Italics"/>
              </a:rPr>
              <a:t> </a:t>
            </a:r>
            <a:r>
              <a:rPr lang="en-US" sz="1900" dirty="0" err="1">
                <a:solidFill>
                  <a:srgbClr val="001E32"/>
                </a:solidFill>
                <a:latin typeface="Montserrat Italics"/>
              </a:rPr>
              <a:t>іншими</a:t>
            </a:r>
            <a:r>
              <a:rPr lang="en-US" sz="1900" dirty="0">
                <a:solidFill>
                  <a:srgbClr val="001E32"/>
                </a:solidFill>
                <a:latin typeface="Montserrat Italics"/>
              </a:rPr>
              <a:t> </a:t>
            </a:r>
            <a:r>
              <a:rPr lang="en-US" sz="1900" dirty="0" err="1">
                <a:solidFill>
                  <a:srgbClr val="001E32"/>
                </a:solidFill>
                <a:latin typeface="Montserrat Italics"/>
              </a:rPr>
              <a:t>нормами</a:t>
            </a:r>
            <a:r>
              <a:rPr lang="en-US" sz="1900" dirty="0">
                <a:solidFill>
                  <a:srgbClr val="001E32"/>
                </a:solidFill>
                <a:latin typeface="Montserrat Italics"/>
              </a:rPr>
              <a:t> КК.</a:t>
            </a:r>
          </a:p>
          <a:p>
            <a:pPr algn="just">
              <a:lnSpc>
                <a:spcPts val="2280"/>
              </a:lnSpc>
            </a:pPr>
            <a:r>
              <a:rPr lang="en-US" sz="1900" dirty="0">
                <a:solidFill>
                  <a:srgbClr val="001E32"/>
                </a:solidFill>
                <a:latin typeface="Montserrat"/>
              </a:rPr>
              <a:t> </a:t>
            </a:r>
          </a:p>
          <a:p>
            <a:pPr algn="just">
              <a:lnSpc>
                <a:spcPts val="2280"/>
              </a:lnSpc>
            </a:pPr>
            <a:r>
              <a:rPr lang="en-US" sz="1900" dirty="0" err="1">
                <a:solidFill>
                  <a:srgbClr val="001E32"/>
                </a:solidFill>
                <a:latin typeface="Montserrat"/>
              </a:rPr>
              <a:t>Поширення</a:t>
            </a:r>
            <a:r>
              <a:rPr lang="en-US" sz="1900" dirty="0">
                <a:solidFill>
                  <a:srgbClr val="001E32"/>
                </a:solidFill>
                <a:latin typeface="Montserrat"/>
              </a:rPr>
              <a:t> </a:t>
            </a:r>
            <a:r>
              <a:rPr lang="en-US" sz="1900" dirty="0" err="1">
                <a:solidFill>
                  <a:srgbClr val="001E32"/>
                </a:solidFill>
                <a:latin typeface="Montserrat Bold"/>
              </a:rPr>
              <a:t>будь-яке</a:t>
            </a:r>
            <a:r>
              <a:rPr lang="en-US" sz="1900" dirty="0">
                <a:solidFill>
                  <a:srgbClr val="001E32"/>
                </a:solidFill>
                <a:latin typeface="Montserrat Bold"/>
              </a:rPr>
              <a:t> ( у </a:t>
            </a:r>
            <a:r>
              <a:rPr lang="en-US" sz="1900" dirty="0" err="1">
                <a:solidFill>
                  <a:srgbClr val="001E32"/>
                </a:solidFill>
                <a:latin typeface="Montserrat Bold"/>
              </a:rPr>
              <a:t>тч</a:t>
            </a:r>
            <a:r>
              <a:rPr lang="en-US" sz="1900" dirty="0">
                <a:solidFill>
                  <a:srgbClr val="001E32"/>
                </a:solidFill>
                <a:latin typeface="Montserrat Bold"/>
              </a:rPr>
              <a:t> </a:t>
            </a:r>
            <a:r>
              <a:rPr lang="en-US" sz="1900" dirty="0" err="1">
                <a:solidFill>
                  <a:srgbClr val="001E32"/>
                </a:solidFill>
                <a:latin typeface="Montserrat Bold"/>
              </a:rPr>
              <a:t>вторинне</a:t>
            </a:r>
            <a:r>
              <a:rPr lang="en-US" sz="1900" dirty="0">
                <a:solidFill>
                  <a:srgbClr val="001E32"/>
                </a:solidFill>
                <a:latin typeface="Montserrat"/>
              </a:rPr>
              <a:t> – </a:t>
            </a:r>
            <a:r>
              <a:rPr lang="en-US" sz="1900" dirty="0" err="1">
                <a:solidFill>
                  <a:srgbClr val="001E32"/>
                </a:solidFill>
                <a:latin typeface="Montserrat"/>
              </a:rPr>
              <a:t>репост</a:t>
            </a:r>
            <a:r>
              <a:rPr lang="en-US" sz="1900" dirty="0">
                <a:solidFill>
                  <a:srgbClr val="001E32"/>
                </a:solidFill>
                <a:latin typeface="Montserrat"/>
              </a:rPr>
              <a:t> (</a:t>
            </a:r>
            <a:r>
              <a:rPr lang="en-US" sz="1900" dirty="0" err="1">
                <a:solidFill>
                  <a:srgbClr val="001E32"/>
                </a:solidFill>
                <a:latin typeface="Montserrat"/>
              </a:rPr>
              <a:t>перепост</a:t>
            </a:r>
            <a:r>
              <a:rPr lang="en-US" sz="1900" dirty="0">
                <a:solidFill>
                  <a:srgbClr val="001E32"/>
                </a:solidFill>
                <a:latin typeface="Montserrat"/>
              </a:rPr>
              <a:t>) </a:t>
            </a:r>
            <a:r>
              <a:rPr lang="en-US" sz="1900" dirty="0" err="1">
                <a:solidFill>
                  <a:srgbClr val="001E32"/>
                </a:solidFill>
                <a:latin typeface="Montserrat"/>
              </a:rPr>
              <a:t>вже</a:t>
            </a:r>
            <a:r>
              <a:rPr lang="en-US" sz="1900" dirty="0">
                <a:solidFill>
                  <a:srgbClr val="001E32"/>
                </a:solidFill>
                <a:latin typeface="Montserrat"/>
              </a:rPr>
              <a:t> </a:t>
            </a:r>
            <a:r>
              <a:rPr lang="en-US" sz="1900" dirty="0" err="1">
                <a:solidFill>
                  <a:srgbClr val="001E32"/>
                </a:solidFill>
                <a:latin typeface="Montserrat"/>
              </a:rPr>
              <a:t>опублікованої</a:t>
            </a:r>
            <a:r>
              <a:rPr lang="en-US" sz="1900" dirty="0">
                <a:solidFill>
                  <a:srgbClr val="001E32"/>
                </a:solidFill>
                <a:latin typeface="Montserrat"/>
              </a:rPr>
              <a:t> </a:t>
            </a:r>
            <a:r>
              <a:rPr lang="en-US" sz="1900" dirty="0" err="1">
                <a:solidFill>
                  <a:srgbClr val="001E32"/>
                </a:solidFill>
                <a:latin typeface="Montserrat"/>
              </a:rPr>
              <a:t>інфо</a:t>
            </a:r>
            <a:r>
              <a:rPr lang="en-US" sz="1900" dirty="0">
                <a:solidFill>
                  <a:srgbClr val="001E32"/>
                </a:solidFill>
                <a:latin typeface="Montserrat"/>
              </a:rPr>
              <a:t> у Fb, </a:t>
            </a:r>
            <a:r>
              <a:rPr lang="en-US" sz="1900" dirty="0" err="1">
                <a:solidFill>
                  <a:srgbClr val="001E32"/>
                </a:solidFill>
                <a:latin typeface="Montserrat"/>
              </a:rPr>
              <a:t>соціальних</a:t>
            </a:r>
            <a:r>
              <a:rPr lang="en-US" sz="1900" dirty="0">
                <a:solidFill>
                  <a:srgbClr val="001E32"/>
                </a:solidFill>
                <a:latin typeface="Montserrat"/>
              </a:rPr>
              <a:t> </a:t>
            </a:r>
            <a:r>
              <a:rPr lang="en-US" sz="1900" dirty="0" err="1">
                <a:solidFill>
                  <a:srgbClr val="001E32"/>
                </a:solidFill>
                <a:latin typeface="Montserrat"/>
              </a:rPr>
              <a:t>мережах</a:t>
            </a:r>
            <a:r>
              <a:rPr lang="en-US" sz="1900" dirty="0">
                <a:solidFill>
                  <a:srgbClr val="001E32"/>
                </a:solidFill>
                <a:latin typeface="Montserrat"/>
              </a:rPr>
              <a:t>, </a:t>
            </a:r>
            <a:r>
              <a:rPr lang="en-US" sz="1900" dirty="0" err="1">
                <a:solidFill>
                  <a:srgbClr val="001E32"/>
                </a:solidFill>
                <a:latin typeface="Montserrat"/>
              </a:rPr>
              <a:t>відповідний</a:t>
            </a:r>
            <a:r>
              <a:rPr lang="en-US" sz="1900" dirty="0">
                <a:solidFill>
                  <a:srgbClr val="001E32"/>
                </a:solidFill>
                <a:latin typeface="Montserrat"/>
              </a:rPr>
              <a:t> </a:t>
            </a:r>
            <a:r>
              <a:rPr lang="en-US" sz="1900" dirty="0" err="1">
                <a:solidFill>
                  <a:srgbClr val="001E32"/>
                </a:solidFill>
                <a:latin typeface="Montserrat"/>
              </a:rPr>
              <a:t>ретвіт</a:t>
            </a:r>
            <a:r>
              <a:rPr lang="en-US" sz="1900" dirty="0">
                <a:solidFill>
                  <a:srgbClr val="001E32"/>
                </a:solidFill>
                <a:latin typeface="Montserrat"/>
              </a:rPr>
              <a:t> </a:t>
            </a:r>
            <a:r>
              <a:rPr lang="en-US" sz="1900" dirty="0" err="1">
                <a:solidFill>
                  <a:srgbClr val="001E32"/>
                </a:solidFill>
                <a:latin typeface="Montserrat"/>
              </a:rPr>
              <a:t>тощо</a:t>
            </a:r>
            <a:r>
              <a:rPr lang="en-US" sz="1900" dirty="0">
                <a:solidFill>
                  <a:srgbClr val="001E32"/>
                </a:solidFill>
                <a:latin typeface="Montserrat"/>
              </a:rPr>
              <a:t>), а </a:t>
            </a:r>
            <a:r>
              <a:rPr lang="en-US" sz="1900" dirty="0" err="1">
                <a:solidFill>
                  <a:srgbClr val="001E32"/>
                </a:solidFill>
                <a:latin typeface="Montserrat Bold"/>
              </a:rPr>
              <a:t>не</a:t>
            </a:r>
            <a:r>
              <a:rPr lang="en-US" sz="1900" dirty="0">
                <a:solidFill>
                  <a:srgbClr val="001E32"/>
                </a:solidFill>
                <a:latin typeface="Montserrat Bold"/>
              </a:rPr>
              <a:t> </a:t>
            </a:r>
            <a:r>
              <a:rPr lang="en-US" sz="1900" dirty="0" err="1">
                <a:solidFill>
                  <a:srgbClr val="001E32"/>
                </a:solidFill>
                <a:latin typeface="Montserrat Bold"/>
              </a:rPr>
              <a:t>лише</a:t>
            </a:r>
            <a:r>
              <a:rPr lang="en-US" sz="1900" dirty="0">
                <a:solidFill>
                  <a:srgbClr val="001E32"/>
                </a:solidFill>
                <a:latin typeface="Montserrat Bold"/>
              </a:rPr>
              <a:t> </a:t>
            </a:r>
            <a:r>
              <a:rPr lang="en-US" sz="1900" dirty="0" err="1">
                <a:solidFill>
                  <a:srgbClr val="001E32"/>
                </a:solidFill>
                <a:latin typeface="Montserrat Bold"/>
              </a:rPr>
              <a:t>публічне</a:t>
            </a:r>
            <a:r>
              <a:rPr lang="en-US" sz="1900" dirty="0">
                <a:solidFill>
                  <a:srgbClr val="001E32"/>
                </a:solidFill>
                <a:latin typeface="Montserrat"/>
              </a:rPr>
              <a:t> </a:t>
            </a:r>
            <a:r>
              <a:rPr lang="en-US" sz="1900" dirty="0" err="1">
                <a:solidFill>
                  <a:srgbClr val="001E32"/>
                </a:solidFill>
                <a:latin typeface="Montserrat"/>
              </a:rPr>
              <a:t>забороненої</a:t>
            </a:r>
            <a:r>
              <a:rPr lang="en-US" sz="1900" dirty="0">
                <a:solidFill>
                  <a:srgbClr val="001E32"/>
                </a:solidFill>
                <a:latin typeface="Montserrat"/>
              </a:rPr>
              <a:t> інформації, </a:t>
            </a:r>
            <a:r>
              <a:rPr lang="en-US" sz="1900" dirty="0" err="1">
                <a:solidFill>
                  <a:srgbClr val="001E32"/>
                </a:solidFill>
                <a:latin typeface="Montserrat"/>
              </a:rPr>
              <a:t>тобто</a:t>
            </a:r>
            <a:r>
              <a:rPr lang="en-US" sz="1900" dirty="0">
                <a:solidFill>
                  <a:srgbClr val="001E32"/>
                </a:solidFill>
                <a:latin typeface="Montserrat"/>
              </a:rPr>
              <a:t> </a:t>
            </a:r>
            <a:r>
              <a:rPr lang="en-US" sz="1900" dirty="0" err="1">
                <a:solidFill>
                  <a:srgbClr val="001E32"/>
                </a:solidFill>
                <a:latin typeface="Montserrat"/>
              </a:rPr>
              <a:t>повідомлення</a:t>
            </a:r>
            <a:r>
              <a:rPr lang="en-US" sz="1900" dirty="0">
                <a:solidFill>
                  <a:srgbClr val="001E32"/>
                </a:solidFill>
                <a:latin typeface="Montserrat"/>
              </a:rPr>
              <a:t> </a:t>
            </a:r>
            <a:r>
              <a:rPr lang="en-US" sz="1900" dirty="0" err="1">
                <a:solidFill>
                  <a:srgbClr val="001E32"/>
                </a:solidFill>
                <a:latin typeface="Montserrat"/>
              </a:rPr>
              <a:t>такої</a:t>
            </a:r>
            <a:r>
              <a:rPr lang="en-US" sz="1900" dirty="0">
                <a:solidFill>
                  <a:srgbClr val="001E32"/>
                </a:solidFill>
                <a:latin typeface="Montserrat"/>
              </a:rPr>
              <a:t> інформації </a:t>
            </a:r>
            <a:r>
              <a:rPr lang="en-US" sz="1900" dirty="0" err="1">
                <a:solidFill>
                  <a:srgbClr val="001E32"/>
                </a:solidFill>
                <a:latin typeface="Montserrat"/>
              </a:rPr>
              <a:t>невизначеному</a:t>
            </a:r>
            <a:r>
              <a:rPr lang="en-US" sz="1900" dirty="0">
                <a:solidFill>
                  <a:srgbClr val="001E32"/>
                </a:solidFill>
                <a:latin typeface="Montserrat"/>
              </a:rPr>
              <a:t> </a:t>
            </a:r>
            <a:r>
              <a:rPr lang="en-US" sz="1900" dirty="0" err="1">
                <a:solidFill>
                  <a:srgbClr val="001E32"/>
                </a:solidFill>
                <a:latin typeface="Montserrat"/>
              </a:rPr>
              <a:t>числу</a:t>
            </a:r>
            <a:r>
              <a:rPr lang="en-US" sz="1900" dirty="0">
                <a:solidFill>
                  <a:srgbClr val="001E32"/>
                </a:solidFill>
                <a:latin typeface="Montserrat"/>
              </a:rPr>
              <a:t> </a:t>
            </a:r>
            <a:r>
              <a:rPr lang="en-US" sz="1900" dirty="0" err="1">
                <a:solidFill>
                  <a:srgbClr val="001E32"/>
                </a:solidFill>
                <a:latin typeface="Montserrat"/>
              </a:rPr>
              <a:t>осіб</a:t>
            </a:r>
            <a:r>
              <a:rPr lang="en-US" sz="1900" dirty="0">
                <a:solidFill>
                  <a:srgbClr val="001E32"/>
                </a:solidFill>
                <a:latin typeface="Montserrat"/>
              </a:rPr>
              <a:t> (1 </a:t>
            </a:r>
            <a:r>
              <a:rPr lang="en-US" sz="1900" dirty="0" err="1">
                <a:solidFill>
                  <a:srgbClr val="001E32"/>
                </a:solidFill>
                <a:latin typeface="Montserrat"/>
              </a:rPr>
              <a:t>або</a:t>
            </a:r>
            <a:r>
              <a:rPr lang="en-US" sz="1900" dirty="0">
                <a:solidFill>
                  <a:srgbClr val="001E32"/>
                </a:solidFill>
                <a:latin typeface="Montserrat"/>
              </a:rPr>
              <a:t> </a:t>
            </a:r>
            <a:r>
              <a:rPr lang="en-US" sz="1900" dirty="0" err="1">
                <a:solidFill>
                  <a:srgbClr val="001E32"/>
                </a:solidFill>
                <a:latin typeface="Montserrat"/>
              </a:rPr>
              <a:t>більше</a:t>
            </a:r>
            <a:r>
              <a:rPr lang="en-US" sz="1900" dirty="0">
                <a:solidFill>
                  <a:srgbClr val="001E32"/>
                </a:solidFill>
                <a:latin typeface="Montserrat"/>
              </a:rPr>
              <a:t>) </a:t>
            </a:r>
            <a:r>
              <a:rPr lang="en-US" sz="1900" dirty="0" err="1">
                <a:solidFill>
                  <a:srgbClr val="001E32"/>
                </a:solidFill>
                <a:latin typeface="Montserrat"/>
              </a:rPr>
              <a:t>незалежно</a:t>
            </a:r>
            <a:r>
              <a:rPr lang="en-US" sz="1900" dirty="0">
                <a:solidFill>
                  <a:srgbClr val="001E32"/>
                </a:solidFill>
                <a:latin typeface="Montserrat"/>
              </a:rPr>
              <a:t> </a:t>
            </a:r>
            <a:r>
              <a:rPr lang="en-US" sz="1900" dirty="0" err="1">
                <a:solidFill>
                  <a:srgbClr val="001E32"/>
                </a:solidFill>
                <a:latin typeface="Montserrat"/>
              </a:rPr>
              <a:t>від</a:t>
            </a:r>
            <a:r>
              <a:rPr lang="en-US" sz="1900" dirty="0">
                <a:solidFill>
                  <a:srgbClr val="001E32"/>
                </a:solidFill>
                <a:latin typeface="Montserrat"/>
              </a:rPr>
              <a:t> </a:t>
            </a:r>
            <a:r>
              <a:rPr lang="en-US" sz="1900" dirty="0" err="1">
                <a:solidFill>
                  <a:srgbClr val="001E32"/>
                </a:solidFill>
                <a:latin typeface="Montserrat"/>
              </a:rPr>
              <a:t>способу</a:t>
            </a:r>
            <a:r>
              <a:rPr lang="en-US" sz="1900" dirty="0">
                <a:solidFill>
                  <a:srgbClr val="001E32"/>
                </a:solidFill>
                <a:latin typeface="Montserrat"/>
              </a:rPr>
              <a:t> </a:t>
            </a:r>
            <a:r>
              <a:rPr lang="en-US" sz="1900" dirty="0" err="1">
                <a:solidFill>
                  <a:srgbClr val="001E32"/>
                </a:solidFill>
                <a:latin typeface="Montserrat"/>
              </a:rPr>
              <a:t>таких</a:t>
            </a:r>
            <a:r>
              <a:rPr lang="en-US" sz="1900" dirty="0">
                <a:solidFill>
                  <a:srgbClr val="001E32"/>
                </a:solidFill>
                <a:latin typeface="Montserrat"/>
              </a:rPr>
              <a:t> </a:t>
            </a:r>
            <a:r>
              <a:rPr lang="en-US" sz="1900" dirty="0" err="1">
                <a:solidFill>
                  <a:srgbClr val="001E32"/>
                </a:solidFill>
                <a:latin typeface="Montserrat"/>
              </a:rPr>
              <a:t>дій</a:t>
            </a:r>
            <a:r>
              <a:rPr lang="en-US" sz="1900" dirty="0">
                <a:solidFill>
                  <a:srgbClr val="001E32"/>
                </a:solidFill>
                <a:latin typeface="Montserrat"/>
              </a:rPr>
              <a:t>:</a:t>
            </a:r>
          </a:p>
          <a:p>
            <a:pPr algn="just">
              <a:lnSpc>
                <a:spcPts val="2280"/>
              </a:lnSpc>
            </a:pPr>
            <a:r>
              <a:rPr lang="en-US" sz="1900" dirty="0">
                <a:solidFill>
                  <a:srgbClr val="001E32"/>
                </a:solidFill>
                <a:latin typeface="Montserrat"/>
              </a:rPr>
              <a:t>-</a:t>
            </a:r>
            <a:r>
              <a:rPr lang="en-US" sz="1900" dirty="0" err="1">
                <a:solidFill>
                  <a:srgbClr val="001E32"/>
                </a:solidFill>
                <a:latin typeface="Montserrat"/>
              </a:rPr>
              <a:t>усно</a:t>
            </a:r>
            <a:r>
              <a:rPr lang="en-US" sz="1900" dirty="0">
                <a:solidFill>
                  <a:srgbClr val="001E32"/>
                </a:solidFill>
                <a:latin typeface="Montserrat"/>
              </a:rPr>
              <a:t>, </a:t>
            </a:r>
            <a:r>
              <a:rPr lang="en-US" sz="1900" dirty="0" err="1">
                <a:solidFill>
                  <a:srgbClr val="001E32"/>
                </a:solidFill>
                <a:latin typeface="Montserrat"/>
              </a:rPr>
              <a:t>повідомлення</a:t>
            </a:r>
            <a:r>
              <a:rPr lang="en-US" sz="1900" dirty="0">
                <a:solidFill>
                  <a:srgbClr val="001E32"/>
                </a:solidFill>
                <a:latin typeface="Montserrat"/>
              </a:rPr>
              <a:t> </a:t>
            </a:r>
            <a:r>
              <a:rPr lang="en-US" sz="1900" dirty="0" err="1">
                <a:solidFill>
                  <a:srgbClr val="001E32"/>
                </a:solidFill>
                <a:latin typeface="Montserrat"/>
              </a:rPr>
              <a:t>по</a:t>
            </a:r>
            <a:r>
              <a:rPr lang="en-US" sz="1900" dirty="0">
                <a:solidFill>
                  <a:srgbClr val="001E32"/>
                </a:solidFill>
                <a:latin typeface="Montserrat"/>
              </a:rPr>
              <a:t> </a:t>
            </a:r>
            <a:r>
              <a:rPr lang="en-US" sz="1900" dirty="0" err="1">
                <a:solidFill>
                  <a:srgbClr val="001E32"/>
                </a:solidFill>
                <a:latin typeface="Montserrat"/>
              </a:rPr>
              <a:t>телебаченню</a:t>
            </a:r>
            <a:r>
              <a:rPr lang="en-US" sz="1900" dirty="0">
                <a:solidFill>
                  <a:srgbClr val="001E32"/>
                </a:solidFill>
                <a:latin typeface="Montserrat"/>
              </a:rPr>
              <a:t> </a:t>
            </a:r>
            <a:r>
              <a:rPr lang="en-US" sz="1900" dirty="0" err="1">
                <a:solidFill>
                  <a:srgbClr val="001E32"/>
                </a:solidFill>
                <a:latin typeface="Montserrat"/>
              </a:rPr>
              <a:t>чи</a:t>
            </a:r>
            <a:r>
              <a:rPr lang="en-US" sz="1900" dirty="0">
                <a:solidFill>
                  <a:srgbClr val="001E32"/>
                </a:solidFill>
                <a:latin typeface="Montserrat"/>
              </a:rPr>
              <a:t> </a:t>
            </a:r>
            <a:r>
              <a:rPr lang="en-US" sz="1900" dirty="0" err="1">
                <a:solidFill>
                  <a:srgbClr val="001E32"/>
                </a:solidFill>
                <a:latin typeface="Montserrat"/>
              </a:rPr>
              <a:t>радіо</a:t>
            </a:r>
            <a:r>
              <a:rPr lang="en-US" sz="1900" dirty="0">
                <a:solidFill>
                  <a:srgbClr val="001E32"/>
                </a:solidFill>
                <a:latin typeface="Montserrat"/>
              </a:rPr>
              <a:t>,</a:t>
            </a:r>
          </a:p>
          <a:p>
            <a:pPr algn="just">
              <a:lnSpc>
                <a:spcPts val="2280"/>
              </a:lnSpc>
            </a:pPr>
            <a:r>
              <a:rPr lang="en-US" sz="1900" dirty="0">
                <a:solidFill>
                  <a:srgbClr val="001E32"/>
                </a:solidFill>
                <a:latin typeface="Montserrat"/>
              </a:rPr>
              <a:t>- </a:t>
            </a:r>
            <a:r>
              <a:rPr lang="en-US" sz="1900" dirty="0" err="1">
                <a:solidFill>
                  <a:srgbClr val="001E32"/>
                </a:solidFill>
                <a:latin typeface="Montserrat"/>
              </a:rPr>
              <a:t>письмово</a:t>
            </a:r>
            <a:r>
              <a:rPr lang="en-US" sz="1900" dirty="0">
                <a:solidFill>
                  <a:srgbClr val="001E32"/>
                </a:solidFill>
                <a:latin typeface="Montserrat"/>
              </a:rPr>
              <a:t>, </a:t>
            </a:r>
            <a:r>
              <a:rPr lang="en-US" sz="1900" dirty="0" err="1">
                <a:solidFill>
                  <a:srgbClr val="001E32"/>
                </a:solidFill>
                <a:latin typeface="Montserrat"/>
              </a:rPr>
              <a:t>публікації</a:t>
            </a:r>
            <a:r>
              <a:rPr lang="en-US" sz="1900" dirty="0">
                <a:solidFill>
                  <a:srgbClr val="001E32"/>
                </a:solidFill>
                <a:latin typeface="Montserrat"/>
              </a:rPr>
              <a:t> в </a:t>
            </a:r>
            <a:r>
              <a:rPr lang="en-US" sz="1900" dirty="0" err="1">
                <a:solidFill>
                  <a:srgbClr val="001E32"/>
                </a:solidFill>
                <a:latin typeface="Montserrat"/>
              </a:rPr>
              <a:t>пресі</a:t>
            </a:r>
            <a:endParaRPr lang="en-US" sz="1900" dirty="0">
              <a:solidFill>
                <a:srgbClr val="001E32"/>
              </a:solidFill>
              <a:latin typeface="Montserrat"/>
            </a:endParaRPr>
          </a:p>
          <a:p>
            <a:pPr algn="just">
              <a:lnSpc>
                <a:spcPts val="2280"/>
              </a:lnSpc>
            </a:pPr>
            <a:r>
              <a:rPr lang="en-US" sz="1900" dirty="0">
                <a:solidFill>
                  <a:srgbClr val="001E32"/>
                </a:solidFill>
                <a:latin typeface="Montserrat"/>
              </a:rPr>
              <a:t>- </a:t>
            </a:r>
            <a:r>
              <a:rPr lang="en-US" sz="1900" dirty="0" err="1">
                <a:solidFill>
                  <a:srgbClr val="001E32"/>
                </a:solidFill>
                <a:latin typeface="Montserrat"/>
              </a:rPr>
              <a:t>друкованим</a:t>
            </a:r>
            <a:r>
              <a:rPr lang="en-US" sz="1900" dirty="0">
                <a:solidFill>
                  <a:srgbClr val="001E32"/>
                </a:solidFill>
                <a:latin typeface="Montserrat"/>
              </a:rPr>
              <a:t> </a:t>
            </a:r>
            <a:r>
              <a:rPr lang="en-US" sz="1900" dirty="0" err="1">
                <a:solidFill>
                  <a:srgbClr val="001E32"/>
                </a:solidFill>
                <a:latin typeface="Montserrat"/>
              </a:rPr>
              <a:t>способом</a:t>
            </a:r>
            <a:r>
              <a:rPr lang="en-US" sz="1900" dirty="0">
                <a:solidFill>
                  <a:srgbClr val="001E32"/>
                </a:solidFill>
                <a:latin typeface="Montserrat"/>
              </a:rPr>
              <a:t>,</a:t>
            </a:r>
          </a:p>
          <a:p>
            <a:pPr algn="just">
              <a:lnSpc>
                <a:spcPts val="2280"/>
              </a:lnSpc>
            </a:pPr>
            <a:r>
              <a:rPr lang="en-US" sz="1900" dirty="0">
                <a:solidFill>
                  <a:srgbClr val="001E32"/>
                </a:solidFill>
                <a:latin typeface="Montserrat"/>
              </a:rPr>
              <a:t>- </a:t>
            </a:r>
            <a:r>
              <a:rPr lang="en-US" sz="1900" dirty="0" err="1">
                <a:solidFill>
                  <a:srgbClr val="001E32"/>
                </a:solidFill>
                <a:latin typeface="Montserrat"/>
              </a:rPr>
              <a:t>за</a:t>
            </a:r>
            <a:r>
              <a:rPr lang="en-US" sz="1900" dirty="0">
                <a:solidFill>
                  <a:srgbClr val="001E32"/>
                </a:solidFill>
                <a:latin typeface="Montserrat"/>
              </a:rPr>
              <a:t> </a:t>
            </a:r>
            <a:r>
              <a:rPr lang="en-US" sz="1900" dirty="0" err="1">
                <a:solidFill>
                  <a:srgbClr val="001E32"/>
                </a:solidFill>
                <a:latin typeface="Montserrat"/>
              </a:rPr>
              <a:t>допомогою</a:t>
            </a:r>
            <a:r>
              <a:rPr lang="en-US" sz="1900" dirty="0">
                <a:solidFill>
                  <a:srgbClr val="001E32"/>
                </a:solidFill>
                <a:latin typeface="Montserrat"/>
              </a:rPr>
              <a:t> КМ, </a:t>
            </a:r>
            <a:r>
              <a:rPr lang="en-US" sz="1900" dirty="0" err="1">
                <a:solidFill>
                  <a:srgbClr val="001E32"/>
                </a:solidFill>
                <a:latin typeface="Montserrat"/>
              </a:rPr>
              <a:t>розміщення</a:t>
            </a:r>
            <a:r>
              <a:rPr lang="en-US" sz="1900" dirty="0">
                <a:solidFill>
                  <a:srgbClr val="001E32"/>
                </a:solidFill>
                <a:latin typeface="Montserrat"/>
              </a:rPr>
              <a:t> в </a:t>
            </a:r>
            <a:r>
              <a:rPr lang="en-US" sz="1900" dirty="0" err="1">
                <a:solidFill>
                  <a:srgbClr val="001E32"/>
                </a:solidFill>
                <a:latin typeface="Montserrat"/>
              </a:rPr>
              <a:t>мережі</a:t>
            </a:r>
            <a:r>
              <a:rPr lang="en-US" sz="1900" dirty="0">
                <a:solidFill>
                  <a:srgbClr val="001E32"/>
                </a:solidFill>
                <a:latin typeface="Montserrat"/>
              </a:rPr>
              <a:t> </a:t>
            </a:r>
            <a:r>
              <a:rPr lang="en-US" sz="1900" dirty="0" err="1">
                <a:solidFill>
                  <a:srgbClr val="001E32"/>
                </a:solidFill>
                <a:latin typeface="Montserrat"/>
              </a:rPr>
              <a:t>Інтернет</a:t>
            </a:r>
            <a:r>
              <a:rPr lang="en-US" sz="1900" dirty="0">
                <a:solidFill>
                  <a:srgbClr val="001E32"/>
                </a:solidFill>
                <a:latin typeface="Montserrat"/>
              </a:rPr>
              <a:t>,</a:t>
            </a:r>
          </a:p>
          <a:p>
            <a:pPr algn="just">
              <a:lnSpc>
                <a:spcPts val="2280"/>
              </a:lnSpc>
            </a:pPr>
            <a:r>
              <a:rPr lang="en-US" sz="1900" dirty="0">
                <a:solidFill>
                  <a:srgbClr val="001E32"/>
                </a:solidFill>
                <a:latin typeface="Montserrat"/>
              </a:rPr>
              <a:t>- </a:t>
            </a:r>
            <a:r>
              <a:rPr lang="en-US" sz="1900" dirty="0" err="1">
                <a:solidFill>
                  <a:srgbClr val="001E32"/>
                </a:solidFill>
                <a:latin typeface="Montserrat"/>
              </a:rPr>
              <a:t>оголошення</a:t>
            </a:r>
            <a:r>
              <a:rPr lang="en-US" sz="1900" dirty="0">
                <a:solidFill>
                  <a:srgbClr val="001E32"/>
                </a:solidFill>
                <a:latin typeface="Montserrat"/>
              </a:rPr>
              <a:t> в </a:t>
            </a:r>
            <a:r>
              <a:rPr lang="en-US" sz="1900" dirty="0" err="1">
                <a:solidFill>
                  <a:srgbClr val="001E32"/>
                </a:solidFill>
                <a:latin typeface="Montserrat"/>
              </a:rPr>
              <a:t>публічному</a:t>
            </a:r>
            <a:r>
              <a:rPr lang="en-US" sz="1900" dirty="0">
                <a:solidFill>
                  <a:srgbClr val="001E32"/>
                </a:solidFill>
                <a:latin typeface="Montserrat"/>
              </a:rPr>
              <a:t> </a:t>
            </a:r>
            <a:r>
              <a:rPr lang="en-US" sz="1900" dirty="0" err="1">
                <a:solidFill>
                  <a:srgbClr val="001E32"/>
                </a:solidFill>
                <a:latin typeface="Montserrat"/>
              </a:rPr>
              <a:t>виступі</a:t>
            </a:r>
            <a:r>
              <a:rPr lang="en-US" sz="1900" dirty="0">
                <a:solidFill>
                  <a:srgbClr val="001E32"/>
                </a:solidFill>
                <a:latin typeface="Montserrat"/>
              </a:rPr>
              <a:t> </a:t>
            </a:r>
            <a:r>
              <a:rPr lang="en-US" sz="1900" dirty="0" err="1">
                <a:solidFill>
                  <a:srgbClr val="001E32"/>
                </a:solidFill>
                <a:latin typeface="Montserrat"/>
              </a:rPr>
              <a:t>на</a:t>
            </a:r>
            <a:r>
              <a:rPr lang="en-US" sz="1900" dirty="0">
                <a:solidFill>
                  <a:srgbClr val="001E32"/>
                </a:solidFill>
                <a:latin typeface="Montserrat"/>
              </a:rPr>
              <a:t> </a:t>
            </a:r>
            <a:r>
              <a:rPr lang="en-US" sz="1900" dirty="0" err="1">
                <a:solidFill>
                  <a:srgbClr val="001E32"/>
                </a:solidFill>
                <a:latin typeface="Montserrat"/>
              </a:rPr>
              <a:t>зборах</a:t>
            </a:r>
            <a:r>
              <a:rPr lang="en-US" sz="1900" dirty="0">
                <a:solidFill>
                  <a:srgbClr val="001E32"/>
                </a:solidFill>
                <a:latin typeface="Montserrat"/>
              </a:rPr>
              <a:t>, </a:t>
            </a:r>
            <a:r>
              <a:rPr lang="en-US" sz="1900" dirty="0" err="1">
                <a:solidFill>
                  <a:srgbClr val="001E32"/>
                </a:solidFill>
                <a:latin typeface="Montserrat"/>
              </a:rPr>
              <a:t>мітингу</a:t>
            </a:r>
            <a:r>
              <a:rPr lang="en-US" sz="1900" dirty="0">
                <a:solidFill>
                  <a:srgbClr val="001E32"/>
                </a:solidFill>
                <a:latin typeface="Montserrat"/>
              </a:rPr>
              <a:t>, </a:t>
            </a:r>
            <a:r>
              <a:rPr lang="en-US" sz="1900" dirty="0" err="1">
                <a:solidFill>
                  <a:srgbClr val="001E32"/>
                </a:solidFill>
                <a:latin typeface="Montserrat"/>
              </a:rPr>
              <a:t>засіданні</a:t>
            </a:r>
            <a:r>
              <a:rPr lang="en-US" sz="1900" dirty="0">
                <a:solidFill>
                  <a:srgbClr val="001E32"/>
                </a:solidFill>
                <a:latin typeface="Montserrat"/>
              </a:rPr>
              <a:t> </a:t>
            </a:r>
            <a:r>
              <a:rPr lang="en-US" sz="1900" dirty="0" err="1">
                <a:solidFill>
                  <a:srgbClr val="001E32"/>
                </a:solidFill>
                <a:latin typeface="Montserrat"/>
              </a:rPr>
              <a:t>тощо</a:t>
            </a:r>
            <a:r>
              <a:rPr lang="en-US" sz="1900" dirty="0">
                <a:solidFill>
                  <a:srgbClr val="001E32"/>
                </a:solidFill>
                <a:latin typeface="Montserrat"/>
              </a:rPr>
              <a:t>,</a:t>
            </a:r>
          </a:p>
          <a:p>
            <a:pPr algn="just">
              <a:lnSpc>
                <a:spcPts val="2280"/>
              </a:lnSpc>
            </a:pPr>
            <a:r>
              <a:rPr lang="en-US" sz="1900" dirty="0">
                <a:solidFill>
                  <a:srgbClr val="001E32"/>
                </a:solidFill>
                <a:latin typeface="Montserrat"/>
              </a:rPr>
              <a:t>- у </a:t>
            </a:r>
            <a:r>
              <a:rPr lang="en-US" sz="1900" dirty="0" err="1">
                <a:solidFill>
                  <a:srgbClr val="001E32"/>
                </a:solidFill>
                <a:latin typeface="Montserrat"/>
              </a:rPr>
              <a:t>творі</a:t>
            </a:r>
            <a:r>
              <a:rPr lang="en-US" sz="1900" dirty="0">
                <a:solidFill>
                  <a:srgbClr val="001E32"/>
                </a:solidFill>
                <a:latin typeface="Montserrat"/>
              </a:rPr>
              <a:t>, </a:t>
            </a:r>
            <a:r>
              <a:rPr lang="en-US" sz="1900" dirty="0" err="1">
                <a:solidFill>
                  <a:srgbClr val="001E32"/>
                </a:solidFill>
                <a:latin typeface="Montserrat"/>
              </a:rPr>
              <a:t>що</a:t>
            </a:r>
            <a:r>
              <a:rPr lang="en-US" sz="1900" dirty="0">
                <a:solidFill>
                  <a:srgbClr val="001E32"/>
                </a:solidFill>
                <a:latin typeface="Montserrat"/>
              </a:rPr>
              <a:t> </a:t>
            </a:r>
            <a:r>
              <a:rPr lang="en-US" sz="1900" dirty="0" err="1">
                <a:solidFill>
                  <a:srgbClr val="001E32"/>
                </a:solidFill>
                <a:latin typeface="Montserrat"/>
              </a:rPr>
              <a:t>публічно</a:t>
            </a:r>
            <a:r>
              <a:rPr lang="en-US" sz="1900" dirty="0">
                <a:solidFill>
                  <a:srgbClr val="001E32"/>
                </a:solidFill>
                <a:latin typeface="Montserrat"/>
              </a:rPr>
              <a:t> </a:t>
            </a:r>
            <a:r>
              <a:rPr lang="en-US" sz="1900" dirty="0" err="1">
                <a:solidFill>
                  <a:srgbClr val="001E32"/>
                </a:solidFill>
                <a:latin typeface="Montserrat"/>
              </a:rPr>
              <a:t>демонструється</a:t>
            </a:r>
            <a:r>
              <a:rPr lang="en-US" sz="1900" dirty="0">
                <a:solidFill>
                  <a:srgbClr val="001E32"/>
                </a:solidFill>
                <a:latin typeface="Montserrat"/>
              </a:rPr>
              <a:t> </a:t>
            </a:r>
            <a:r>
              <a:rPr lang="en-US" sz="1900" dirty="0" err="1">
                <a:solidFill>
                  <a:srgbClr val="001E32"/>
                </a:solidFill>
                <a:latin typeface="Montserrat"/>
              </a:rPr>
              <a:t>тощо</a:t>
            </a:r>
            <a:r>
              <a:rPr lang="en-US" sz="1900" dirty="0">
                <a:solidFill>
                  <a:srgbClr val="001E32"/>
                </a:solidFill>
                <a:latin typeface="Montserrat"/>
              </a:rPr>
              <a:t>.</a:t>
            </a:r>
          </a:p>
          <a:p>
            <a:pPr algn="just">
              <a:lnSpc>
                <a:spcPts val="2280"/>
              </a:lnSpc>
            </a:pPr>
            <a:r>
              <a:rPr lang="en-US" sz="1900" dirty="0">
                <a:solidFill>
                  <a:srgbClr val="001E32"/>
                </a:solidFill>
                <a:latin typeface="Montserrat"/>
              </a:rPr>
              <a:t> </a:t>
            </a:r>
          </a:p>
          <a:p>
            <a:pPr algn="just">
              <a:lnSpc>
                <a:spcPts val="2280"/>
              </a:lnSpc>
            </a:pPr>
            <a:r>
              <a:rPr lang="en-US" sz="1900" dirty="0">
                <a:solidFill>
                  <a:srgbClr val="001E32"/>
                </a:solidFill>
                <a:latin typeface="Montserrat"/>
              </a:rPr>
              <a:t> </a:t>
            </a:r>
            <a:r>
              <a:rPr lang="en-US" sz="1900" dirty="0" err="1">
                <a:solidFill>
                  <a:srgbClr val="001E32"/>
                </a:solidFill>
                <a:latin typeface="Montserrat"/>
              </a:rPr>
              <a:t>Поширення</a:t>
            </a:r>
            <a:r>
              <a:rPr lang="en-US" sz="1900" dirty="0">
                <a:solidFill>
                  <a:srgbClr val="001E32"/>
                </a:solidFill>
                <a:latin typeface="Montserrat"/>
              </a:rPr>
              <a:t> </a:t>
            </a:r>
            <a:r>
              <a:rPr lang="en-US" sz="1900" dirty="0" err="1">
                <a:solidFill>
                  <a:srgbClr val="001E32"/>
                </a:solidFill>
                <a:latin typeface="Montserrat Bold"/>
              </a:rPr>
              <a:t>лише</a:t>
            </a:r>
            <a:r>
              <a:rPr lang="en-US" sz="1900" dirty="0">
                <a:solidFill>
                  <a:srgbClr val="001E32"/>
                </a:solidFill>
                <a:latin typeface="Montserrat Bold"/>
              </a:rPr>
              <a:t> </a:t>
            </a:r>
            <a:r>
              <a:rPr lang="en-US" sz="1900" dirty="0" err="1">
                <a:solidFill>
                  <a:srgbClr val="001E32"/>
                </a:solidFill>
                <a:latin typeface="Montserrat Bold"/>
              </a:rPr>
              <a:t>тієї</a:t>
            </a:r>
            <a:r>
              <a:rPr lang="en-US" sz="1900" dirty="0">
                <a:solidFill>
                  <a:srgbClr val="001E32"/>
                </a:solidFill>
                <a:latin typeface="Montserrat Bold"/>
              </a:rPr>
              <a:t> інформації, </a:t>
            </a:r>
            <a:r>
              <a:rPr lang="en-US" sz="1900" dirty="0" err="1">
                <a:solidFill>
                  <a:srgbClr val="001E32"/>
                </a:solidFill>
                <a:latin typeface="Montserrat Bold"/>
              </a:rPr>
              <a:t>вичерпний</a:t>
            </a:r>
            <a:r>
              <a:rPr lang="en-US" sz="1900" dirty="0">
                <a:solidFill>
                  <a:srgbClr val="001E32"/>
                </a:solidFill>
                <a:latin typeface="Montserrat Bold"/>
              </a:rPr>
              <a:t> </a:t>
            </a:r>
            <a:r>
              <a:rPr lang="en-US" sz="1900" dirty="0" err="1">
                <a:solidFill>
                  <a:srgbClr val="001E32"/>
                </a:solidFill>
                <a:latin typeface="Montserrat Bold"/>
              </a:rPr>
              <a:t>перелік</a:t>
            </a:r>
            <a:r>
              <a:rPr lang="en-US" sz="1900" dirty="0">
                <a:solidFill>
                  <a:srgbClr val="001E32"/>
                </a:solidFill>
                <a:latin typeface="Montserrat Bold"/>
              </a:rPr>
              <a:t> </a:t>
            </a:r>
            <a:r>
              <a:rPr lang="en-US" sz="1900" dirty="0" err="1">
                <a:solidFill>
                  <a:srgbClr val="001E32"/>
                </a:solidFill>
                <a:latin typeface="Montserrat Bold"/>
              </a:rPr>
              <a:t>якої</a:t>
            </a:r>
            <a:r>
              <a:rPr lang="en-US" sz="1900" dirty="0">
                <a:solidFill>
                  <a:srgbClr val="001E32"/>
                </a:solidFill>
                <a:latin typeface="Montserrat Bold"/>
              </a:rPr>
              <a:t> </a:t>
            </a:r>
            <a:r>
              <a:rPr lang="en-US" sz="1900" dirty="0" err="1">
                <a:solidFill>
                  <a:srgbClr val="001E32"/>
                </a:solidFill>
                <a:latin typeface="Montserrat Bold"/>
              </a:rPr>
              <a:t>наведено</a:t>
            </a:r>
            <a:r>
              <a:rPr lang="en-US" sz="1900" dirty="0">
                <a:solidFill>
                  <a:srgbClr val="001E32"/>
                </a:solidFill>
                <a:latin typeface="Montserrat Bold"/>
              </a:rPr>
              <a:t> у ч. 1 </a:t>
            </a:r>
            <a:r>
              <a:rPr lang="en-US" sz="1900" dirty="0" err="1">
                <a:solidFill>
                  <a:srgbClr val="001E32"/>
                </a:solidFill>
                <a:latin typeface="Montserrat Bold"/>
              </a:rPr>
              <a:t>та</a:t>
            </a:r>
            <a:r>
              <a:rPr lang="en-US" sz="1900" dirty="0">
                <a:solidFill>
                  <a:srgbClr val="001E32"/>
                </a:solidFill>
                <a:latin typeface="Montserrat Bold"/>
              </a:rPr>
              <a:t> ч. 2 </a:t>
            </a:r>
            <a:r>
              <a:rPr lang="en-US" sz="1900" dirty="0" err="1">
                <a:solidFill>
                  <a:srgbClr val="001E32"/>
                </a:solidFill>
                <a:latin typeface="Montserrat Bold"/>
              </a:rPr>
              <a:t>розглядуваної</a:t>
            </a:r>
            <a:r>
              <a:rPr lang="en-US" sz="1900" dirty="0">
                <a:solidFill>
                  <a:srgbClr val="001E32"/>
                </a:solidFill>
                <a:latin typeface="Montserrat Bold"/>
              </a:rPr>
              <a:t> </a:t>
            </a:r>
            <a:r>
              <a:rPr lang="en-US" sz="1900" dirty="0" err="1">
                <a:solidFill>
                  <a:srgbClr val="001E32"/>
                </a:solidFill>
                <a:latin typeface="Montserrat Bold"/>
              </a:rPr>
              <a:t>кримінально-правової</a:t>
            </a:r>
            <a:r>
              <a:rPr lang="en-US" sz="1900" dirty="0">
                <a:solidFill>
                  <a:srgbClr val="001E32"/>
                </a:solidFill>
                <a:latin typeface="Montserrat Bold"/>
              </a:rPr>
              <a:t> </a:t>
            </a:r>
            <a:r>
              <a:rPr lang="en-US" sz="1900" dirty="0" err="1">
                <a:solidFill>
                  <a:srgbClr val="001E32"/>
                </a:solidFill>
                <a:latin typeface="Montserrat Bold"/>
              </a:rPr>
              <a:t>заборони</a:t>
            </a:r>
            <a:r>
              <a:rPr lang="en-US" sz="1900" dirty="0">
                <a:solidFill>
                  <a:srgbClr val="001E32"/>
                </a:solidFill>
                <a:latin typeface="Montserrat"/>
              </a:rPr>
              <a:t>.</a:t>
            </a:r>
          </a:p>
          <a:p>
            <a:pPr algn="just">
              <a:lnSpc>
                <a:spcPts val="2280"/>
              </a:lnSpc>
            </a:pPr>
            <a:endParaRPr lang="en-US" sz="1900" dirty="0">
              <a:solidFill>
                <a:srgbClr val="001E32"/>
              </a:solidFill>
              <a:latin typeface="Montserrat"/>
            </a:endParaRPr>
          </a:p>
          <a:p>
            <a:pPr marL="0" lvl="0" indent="0" algn="just">
              <a:lnSpc>
                <a:spcPts val="2280"/>
              </a:lnSpc>
              <a:spcBef>
                <a:spcPct val="0"/>
              </a:spcBef>
            </a:pPr>
            <a:r>
              <a:rPr lang="en-US" sz="1900" dirty="0">
                <a:solidFill>
                  <a:srgbClr val="001E32"/>
                </a:solidFill>
                <a:latin typeface="Montserrat"/>
              </a:rPr>
              <a:t> </a:t>
            </a:r>
            <a:r>
              <a:rPr lang="en-US" sz="1900" dirty="0" err="1">
                <a:solidFill>
                  <a:srgbClr val="001E32"/>
                </a:solidFill>
                <a:latin typeface="Montserrat"/>
              </a:rPr>
              <a:t>Тобто</a:t>
            </a:r>
            <a:r>
              <a:rPr lang="en-US" sz="1900" dirty="0">
                <a:solidFill>
                  <a:srgbClr val="001E32"/>
                </a:solidFill>
                <a:latin typeface="Montserrat"/>
              </a:rPr>
              <a:t> </a:t>
            </a:r>
            <a:r>
              <a:rPr lang="en-US" sz="1900" dirty="0" err="1">
                <a:solidFill>
                  <a:srgbClr val="001E32"/>
                </a:solidFill>
                <a:latin typeface="Montserrat"/>
              </a:rPr>
              <a:t>поширення</a:t>
            </a:r>
            <a:r>
              <a:rPr lang="en-US" sz="1900" dirty="0">
                <a:solidFill>
                  <a:srgbClr val="001E32"/>
                </a:solidFill>
                <a:latin typeface="Montserrat"/>
              </a:rPr>
              <a:t> </a:t>
            </a:r>
            <a:r>
              <a:rPr lang="en-US" sz="1900" dirty="0" err="1">
                <a:solidFill>
                  <a:srgbClr val="001E32"/>
                </a:solidFill>
                <a:latin typeface="Montserrat"/>
              </a:rPr>
              <a:t>деякої</a:t>
            </a:r>
            <a:r>
              <a:rPr lang="en-US" sz="1900" dirty="0">
                <a:solidFill>
                  <a:srgbClr val="001E32"/>
                </a:solidFill>
                <a:latin typeface="Montserrat"/>
              </a:rPr>
              <a:t> </a:t>
            </a:r>
            <a:r>
              <a:rPr lang="en-US" sz="1900" dirty="0" err="1">
                <a:solidFill>
                  <a:srgbClr val="001E32"/>
                </a:solidFill>
                <a:latin typeface="Montserrat"/>
              </a:rPr>
              <a:t>іншої</a:t>
            </a:r>
            <a:r>
              <a:rPr lang="en-US" sz="1900" dirty="0">
                <a:solidFill>
                  <a:srgbClr val="001E32"/>
                </a:solidFill>
                <a:latin typeface="Montserrat"/>
              </a:rPr>
              <a:t> </a:t>
            </a:r>
            <a:r>
              <a:rPr lang="en-US" sz="1900" dirty="0" err="1">
                <a:solidFill>
                  <a:srgbClr val="001E32"/>
                </a:solidFill>
                <a:latin typeface="Montserrat"/>
              </a:rPr>
              <a:t>стратегічно</a:t>
            </a:r>
            <a:r>
              <a:rPr lang="en-US" sz="1900" dirty="0">
                <a:solidFill>
                  <a:srgbClr val="001E32"/>
                </a:solidFill>
                <a:latin typeface="Montserrat"/>
              </a:rPr>
              <a:t> </a:t>
            </a:r>
            <a:r>
              <a:rPr lang="en-US" sz="1900" dirty="0" err="1">
                <a:solidFill>
                  <a:srgbClr val="001E32"/>
                </a:solidFill>
                <a:latin typeface="Montserrat"/>
              </a:rPr>
              <a:t>важливої</a:t>
            </a:r>
            <a:r>
              <a:rPr lang="en-US" sz="1900" dirty="0">
                <a:solidFill>
                  <a:srgbClr val="001E32"/>
                </a:solidFill>
                <a:latin typeface="Montserrat"/>
              </a:rPr>
              <a:t> інформації, </a:t>
            </a:r>
            <a:r>
              <a:rPr lang="en-US" sz="1900" dirty="0" err="1">
                <a:solidFill>
                  <a:srgbClr val="001E32"/>
                </a:solidFill>
                <a:latin typeface="Montserrat"/>
              </a:rPr>
              <a:t>яке</a:t>
            </a:r>
            <a:r>
              <a:rPr lang="en-US" sz="1900" dirty="0">
                <a:solidFill>
                  <a:srgbClr val="001E32"/>
                </a:solidFill>
                <a:latin typeface="Montserrat"/>
              </a:rPr>
              <a:t> </a:t>
            </a:r>
            <a:r>
              <a:rPr lang="en-US" sz="1900" dirty="0" err="1">
                <a:solidFill>
                  <a:srgbClr val="001E32"/>
                </a:solidFill>
                <a:latin typeface="Montserrat"/>
              </a:rPr>
              <a:t>може</a:t>
            </a:r>
            <a:r>
              <a:rPr lang="en-US" sz="1900" dirty="0">
                <a:solidFill>
                  <a:srgbClr val="001E32"/>
                </a:solidFill>
                <a:latin typeface="Montserrat"/>
              </a:rPr>
              <a:t> </a:t>
            </a:r>
            <a:r>
              <a:rPr lang="en-US" sz="1900" dirty="0" err="1">
                <a:solidFill>
                  <a:srgbClr val="001E32"/>
                </a:solidFill>
                <a:latin typeface="Montserrat"/>
              </a:rPr>
              <a:t>бути</a:t>
            </a:r>
            <a:r>
              <a:rPr lang="en-US" sz="1900" dirty="0">
                <a:solidFill>
                  <a:srgbClr val="001E32"/>
                </a:solidFill>
                <a:latin typeface="Montserrat"/>
              </a:rPr>
              <a:t> </a:t>
            </a:r>
            <a:r>
              <a:rPr lang="en-US" sz="1900" dirty="0" err="1">
                <a:solidFill>
                  <a:srgbClr val="001E32"/>
                </a:solidFill>
                <a:latin typeface="Montserrat"/>
              </a:rPr>
              <a:t>шкідливим</a:t>
            </a:r>
            <a:r>
              <a:rPr lang="en-US" sz="1900" dirty="0">
                <a:solidFill>
                  <a:srgbClr val="001E32"/>
                </a:solidFill>
                <a:latin typeface="Montserrat"/>
              </a:rPr>
              <a:t> з </a:t>
            </a:r>
            <a:r>
              <a:rPr lang="en-US" sz="1900" dirty="0" err="1">
                <a:solidFill>
                  <a:srgbClr val="001E32"/>
                </a:solidFill>
                <a:latin typeface="Montserrat"/>
              </a:rPr>
              <a:t>військової</a:t>
            </a:r>
            <a:r>
              <a:rPr lang="en-US" sz="1900" dirty="0">
                <a:solidFill>
                  <a:srgbClr val="001E32"/>
                </a:solidFill>
                <a:latin typeface="Montserrat"/>
              </a:rPr>
              <a:t> </a:t>
            </a:r>
            <a:r>
              <a:rPr lang="en-US" sz="1900" dirty="0" err="1">
                <a:solidFill>
                  <a:srgbClr val="001E32"/>
                </a:solidFill>
                <a:latin typeface="Montserrat"/>
              </a:rPr>
              <a:t>точки</a:t>
            </a:r>
            <a:r>
              <a:rPr lang="en-US" sz="1900" dirty="0">
                <a:solidFill>
                  <a:srgbClr val="001E32"/>
                </a:solidFill>
                <a:latin typeface="Montserrat"/>
              </a:rPr>
              <a:t> </a:t>
            </a:r>
            <a:r>
              <a:rPr lang="en-US" sz="1900" dirty="0" err="1">
                <a:solidFill>
                  <a:srgbClr val="001E32"/>
                </a:solidFill>
                <a:latin typeface="Montserrat"/>
              </a:rPr>
              <a:t>зору</a:t>
            </a:r>
            <a:r>
              <a:rPr lang="en-US" sz="1900" dirty="0">
                <a:solidFill>
                  <a:srgbClr val="001E32"/>
                </a:solidFill>
                <a:latin typeface="Montserrat"/>
              </a:rPr>
              <a:t>, </a:t>
            </a:r>
            <a:r>
              <a:rPr lang="en-US" sz="1900" dirty="0" err="1">
                <a:solidFill>
                  <a:srgbClr val="001E32"/>
                </a:solidFill>
                <a:latin typeface="Montserrat"/>
              </a:rPr>
              <a:t>але</a:t>
            </a:r>
            <a:r>
              <a:rPr lang="en-US" sz="1900" dirty="0">
                <a:solidFill>
                  <a:srgbClr val="001E32"/>
                </a:solidFill>
                <a:latin typeface="Montserrat"/>
              </a:rPr>
              <a:t> </a:t>
            </a:r>
            <a:r>
              <a:rPr lang="en-US" sz="1900" dirty="0" err="1">
                <a:solidFill>
                  <a:srgbClr val="001E32"/>
                </a:solidFill>
                <a:latin typeface="Montserrat"/>
              </a:rPr>
              <a:t>не</a:t>
            </a:r>
            <a:r>
              <a:rPr lang="en-US" sz="1900" dirty="0">
                <a:solidFill>
                  <a:srgbClr val="001E32"/>
                </a:solidFill>
                <a:latin typeface="Montserrat"/>
              </a:rPr>
              <a:t> </a:t>
            </a:r>
            <a:r>
              <a:rPr lang="en-US" sz="1900" dirty="0" err="1">
                <a:solidFill>
                  <a:srgbClr val="001E32"/>
                </a:solidFill>
                <a:latin typeface="Montserrat"/>
              </a:rPr>
              <a:t>входить</a:t>
            </a:r>
            <a:r>
              <a:rPr lang="en-US" sz="1900" dirty="0">
                <a:solidFill>
                  <a:srgbClr val="001E32"/>
                </a:solidFill>
                <a:latin typeface="Montserrat"/>
              </a:rPr>
              <a:t> у </a:t>
            </a:r>
            <a:r>
              <a:rPr lang="en-US" sz="1900" dirty="0" err="1">
                <a:solidFill>
                  <a:srgbClr val="001E32"/>
                </a:solidFill>
                <a:latin typeface="Montserrat"/>
              </a:rPr>
              <a:t>диспозицію</a:t>
            </a:r>
            <a:r>
              <a:rPr lang="en-US" sz="1900" dirty="0">
                <a:solidFill>
                  <a:srgbClr val="001E32"/>
                </a:solidFill>
                <a:latin typeface="Montserrat"/>
              </a:rPr>
              <a:t>, НЕ </a:t>
            </a:r>
            <a:r>
              <a:rPr lang="en-US" sz="1900" dirty="0" err="1">
                <a:solidFill>
                  <a:srgbClr val="001E32"/>
                </a:solidFill>
                <a:latin typeface="Montserrat"/>
              </a:rPr>
              <a:t>ст</a:t>
            </a:r>
            <a:r>
              <a:rPr lang="en-US" sz="1900" dirty="0">
                <a:solidFill>
                  <a:srgbClr val="001E32"/>
                </a:solidFill>
                <a:latin typeface="Montserrat"/>
              </a:rPr>
              <a:t>. </a:t>
            </a:r>
            <a:r>
              <a:rPr lang="en-US" sz="1900" dirty="0" smtClean="0">
                <a:solidFill>
                  <a:srgbClr val="001E32"/>
                </a:solidFill>
                <a:latin typeface="Montserrat"/>
              </a:rPr>
              <a:t>114² </a:t>
            </a:r>
            <a:r>
              <a:rPr lang="en-US" sz="1900" dirty="0">
                <a:solidFill>
                  <a:srgbClr val="001E32"/>
                </a:solidFill>
                <a:latin typeface="Montserrat"/>
              </a:rPr>
              <a:t>КК </a:t>
            </a:r>
            <a:r>
              <a:rPr lang="en-US" sz="1900" dirty="0" err="1">
                <a:solidFill>
                  <a:srgbClr val="001E32"/>
                </a:solidFill>
                <a:latin typeface="Montserrat"/>
              </a:rPr>
              <a:t>України</a:t>
            </a:r>
            <a:r>
              <a:rPr lang="en-US" sz="1900" dirty="0">
                <a:solidFill>
                  <a:srgbClr val="001E32"/>
                </a:solidFill>
                <a:latin typeface="Montserrat"/>
              </a:rPr>
              <a:t>.</a:t>
            </a:r>
          </a:p>
        </p:txBody>
      </p:sp>
      <p:sp>
        <p:nvSpPr>
          <p:cNvPr id="8" name="Freeform 8"/>
          <p:cNvSpPr/>
          <p:nvPr/>
        </p:nvSpPr>
        <p:spPr>
          <a:xfrm>
            <a:off x="7665305" y="3002126"/>
            <a:ext cx="157254" cy="582423"/>
          </a:xfrm>
          <a:custGeom>
            <a:avLst/>
            <a:gdLst/>
            <a:ahLst/>
            <a:cxnLst/>
            <a:rect l="l" t="t" r="r" b="b"/>
            <a:pathLst>
              <a:path w="157254" h="582423">
                <a:moveTo>
                  <a:pt x="0" y="0"/>
                </a:moveTo>
                <a:lnTo>
                  <a:pt x="157255" y="0"/>
                </a:lnTo>
                <a:lnTo>
                  <a:pt x="157255" y="582423"/>
                </a:lnTo>
                <a:lnTo>
                  <a:pt x="0" y="58242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FDFD"/>
        </a:solidFill>
        <a:effectLst/>
      </p:bgPr>
    </p:bg>
    <p:spTree>
      <p:nvGrpSpPr>
        <p:cNvPr id="1" name=""/>
        <p:cNvGrpSpPr/>
        <p:nvPr/>
      </p:nvGrpSpPr>
      <p:grpSpPr>
        <a:xfrm>
          <a:off x="0" y="0"/>
          <a:ext cx="0" cy="0"/>
          <a:chOff x="0" y="0"/>
          <a:chExt cx="0" cy="0"/>
        </a:xfrm>
      </p:grpSpPr>
      <p:sp>
        <p:nvSpPr>
          <p:cNvPr id="2" name="Freeform 2"/>
          <p:cNvSpPr/>
          <p:nvPr/>
        </p:nvSpPr>
        <p:spPr>
          <a:xfrm>
            <a:off x="16677624" y="8099375"/>
            <a:ext cx="3220753" cy="3278120"/>
          </a:xfrm>
          <a:custGeom>
            <a:avLst/>
            <a:gdLst/>
            <a:ahLst/>
            <a:cxnLst/>
            <a:rect l="l" t="t" r="r" b="b"/>
            <a:pathLst>
              <a:path w="3220753" h="3278120">
                <a:moveTo>
                  <a:pt x="0" y="0"/>
                </a:moveTo>
                <a:lnTo>
                  <a:pt x="3220752" y="0"/>
                </a:lnTo>
                <a:lnTo>
                  <a:pt x="3220752" y="3278120"/>
                </a:lnTo>
                <a:lnTo>
                  <a:pt x="0" y="32781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grpSp>
        <p:nvGrpSpPr>
          <p:cNvPr id="3" name="Group 3"/>
          <p:cNvGrpSpPr/>
          <p:nvPr/>
        </p:nvGrpSpPr>
        <p:grpSpPr>
          <a:xfrm>
            <a:off x="-5874222" y="0"/>
            <a:ext cx="15018222" cy="10287000"/>
            <a:chOff x="0" y="0"/>
            <a:chExt cx="3955417" cy="2709333"/>
          </a:xfrm>
        </p:grpSpPr>
        <p:sp>
          <p:nvSpPr>
            <p:cNvPr id="4" name="Freeform 4"/>
            <p:cNvSpPr/>
            <p:nvPr/>
          </p:nvSpPr>
          <p:spPr>
            <a:xfrm>
              <a:off x="0" y="0"/>
              <a:ext cx="3955417" cy="2709333"/>
            </a:xfrm>
            <a:custGeom>
              <a:avLst/>
              <a:gdLst/>
              <a:ahLst/>
              <a:cxnLst/>
              <a:rect l="l" t="t" r="r" b="b"/>
              <a:pathLst>
                <a:path w="3955417" h="2709333">
                  <a:moveTo>
                    <a:pt x="0" y="0"/>
                  </a:moveTo>
                  <a:lnTo>
                    <a:pt x="3955417" y="0"/>
                  </a:lnTo>
                  <a:lnTo>
                    <a:pt x="3955417" y="2709333"/>
                  </a:lnTo>
                  <a:lnTo>
                    <a:pt x="0" y="2709333"/>
                  </a:lnTo>
                  <a:close/>
                </a:path>
              </a:pathLst>
            </a:custGeom>
            <a:solidFill>
              <a:srgbClr val="E8F3F5"/>
            </a:solidFill>
          </p:spPr>
        </p:sp>
        <p:sp>
          <p:nvSpPr>
            <p:cNvPr id="5" name="TextBox 5"/>
            <p:cNvSpPr txBox="1"/>
            <p:nvPr/>
          </p:nvSpPr>
          <p:spPr>
            <a:xfrm>
              <a:off x="0" y="-38100"/>
              <a:ext cx="3955417" cy="274743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5400000">
            <a:off x="137181" y="-137181"/>
            <a:ext cx="2861202" cy="3135564"/>
          </a:xfrm>
          <a:custGeom>
            <a:avLst/>
            <a:gdLst/>
            <a:ahLst/>
            <a:cxnLst/>
            <a:rect l="l" t="t" r="r" b="b"/>
            <a:pathLst>
              <a:path w="2861202" h="3135564">
                <a:moveTo>
                  <a:pt x="0" y="0"/>
                </a:moveTo>
                <a:lnTo>
                  <a:pt x="2861202" y="0"/>
                </a:lnTo>
                <a:lnTo>
                  <a:pt x="2861202" y="3135564"/>
                </a:lnTo>
                <a:lnTo>
                  <a:pt x="0" y="31355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7" name="Freeform 7"/>
          <p:cNvSpPr/>
          <p:nvPr/>
        </p:nvSpPr>
        <p:spPr>
          <a:xfrm>
            <a:off x="15882933" y="-2240685"/>
            <a:ext cx="4015443" cy="4086965"/>
          </a:xfrm>
          <a:custGeom>
            <a:avLst/>
            <a:gdLst/>
            <a:ahLst/>
            <a:cxnLst/>
            <a:rect l="l" t="t" r="r" b="b"/>
            <a:pathLst>
              <a:path w="4015443" h="4086965">
                <a:moveTo>
                  <a:pt x="0" y="0"/>
                </a:moveTo>
                <a:lnTo>
                  <a:pt x="4015443" y="0"/>
                </a:lnTo>
                <a:lnTo>
                  <a:pt x="4015443" y="4086965"/>
                </a:lnTo>
                <a:lnTo>
                  <a:pt x="0" y="40869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8" name="Freeform 8"/>
          <p:cNvSpPr/>
          <p:nvPr/>
        </p:nvSpPr>
        <p:spPr>
          <a:xfrm>
            <a:off x="10542440" y="2861202"/>
            <a:ext cx="6716860" cy="6716860"/>
          </a:xfrm>
          <a:custGeom>
            <a:avLst/>
            <a:gdLst/>
            <a:ahLst/>
            <a:cxnLst/>
            <a:rect l="l" t="t" r="r" b="b"/>
            <a:pathLst>
              <a:path w="6716860" h="6716860">
                <a:moveTo>
                  <a:pt x="0" y="0"/>
                </a:moveTo>
                <a:lnTo>
                  <a:pt x="6716860" y="0"/>
                </a:lnTo>
                <a:lnTo>
                  <a:pt x="6716860" y="6716860"/>
                </a:lnTo>
                <a:lnTo>
                  <a:pt x="0" y="6716860"/>
                </a:lnTo>
                <a:lnTo>
                  <a:pt x="0" y="0"/>
                </a:lnTo>
                <a:close/>
              </a:path>
            </a:pathLst>
          </a:custGeom>
          <a:blipFill>
            <a:blip r:embed="rId6"/>
            <a:stretch>
              <a:fillRect l="-25117" r="-25117"/>
            </a:stretch>
          </a:blipFill>
          <a:ln w="38100" cap="sq">
            <a:solidFill>
              <a:srgbClr val="701D1C"/>
            </a:solidFill>
            <a:prstDash val="solid"/>
            <a:miter/>
          </a:ln>
        </p:spPr>
      </p:sp>
      <p:sp>
        <p:nvSpPr>
          <p:cNvPr id="9" name="TextBox 9"/>
          <p:cNvSpPr txBox="1"/>
          <p:nvPr/>
        </p:nvSpPr>
        <p:spPr>
          <a:xfrm>
            <a:off x="1259499" y="2478467"/>
            <a:ext cx="7687929" cy="7143750"/>
          </a:xfrm>
          <a:prstGeom prst="rect">
            <a:avLst/>
          </a:prstGeom>
        </p:spPr>
        <p:txBody>
          <a:bodyPr lIns="0" tIns="0" rIns="0" bIns="0" rtlCol="0" anchor="t">
            <a:spAutoFit/>
          </a:bodyPr>
          <a:lstStyle/>
          <a:p>
            <a:pPr algn="just">
              <a:lnSpc>
                <a:spcPts val="2280"/>
              </a:lnSpc>
            </a:pPr>
            <a:r>
              <a:rPr lang="en-US" sz="1900">
                <a:solidFill>
                  <a:srgbClr val="001E32"/>
                </a:solidFill>
                <a:latin typeface="Montserrat Italics"/>
              </a:rPr>
              <a:t>Що таке зброя і озброєння?</a:t>
            </a:r>
          </a:p>
          <a:p>
            <a:pPr algn="just">
              <a:lnSpc>
                <a:spcPts val="2280"/>
              </a:lnSpc>
            </a:pPr>
            <a:r>
              <a:rPr lang="en-US" sz="1900">
                <a:solidFill>
                  <a:srgbClr val="001E32"/>
                </a:solidFill>
                <a:latin typeface="Montserrat"/>
              </a:rPr>
              <a:t> </a:t>
            </a:r>
          </a:p>
          <a:p>
            <a:pPr algn="just">
              <a:lnSpc>
                <a:spcPts val="2280"/>
              </a:lnSpc>
            </a:pPr>
            <a:r>
              <a:rPr lang="en-US" sz="1900">
                <a:solidFill>
                  <a:srgbClr val="001E32"/>
                </a:solidFill>
                <a:latin typeface="Montserrat"/>
              </a:rPr>
              <a:t>Слова – синоніми (ст. 1 Закону України «Про оборону України», тлумачний словник укр. мови, Звід відомостей, що становлять державну таємницю (далі – ЗВДТ, відомчий документ СБУ).</a:t>
            </a:r>
          </a:p>
          <a:p>
            <a:pPr algn="just">
              <a:lnSpc>
                <a:spcPts val="2280"/>
              </a:lnSpc>
            </a:pPr>
            <a:r>
              <a:rPr lang="en-US" sz="1900">
                <a:solidFill>
                  <a:srgbClr val="001E32"/>
                </a:solidFill>
                <a:latin typeface="Montserrat"/>
              </a:rPr>
              <a:t> </a:t>
            </a:r>
          </a:p>
          <a:p>
            <a:pPr algn="just">
              <a:lnSpc>
                <a:spcPts val="2280"/>
              </a:lnSpc>
            </a:pPr>
            <a:r>
              <a:rPr lang="en-US" sz="1900">
                <a:solidFill>
                  <a:srgbClr val="001E32"/>
                </a:solidFill>
                <a:latin typeface="Montserrat"/>
              </a:rPr>
              <a:t> </a:t>
            </a:r>
          </a:p>
          <a:p>
            <a:pPr algn="just">
              <a:lnSpc>
                <a:spcPts val="2280"/>
              </a:lnSpc>
            </a:pPr>
            <a:r>
              <a:rPr lang="en-US" sz="1900">
                <a:solidFill>
                  <a:srgbClr val="001E32"/>
                </a:solidFill>
                <a:latin typeface="Montserrat"/>
              </a:rPr>
              <a:t>Літаки, гелікоптери, безпілотники, танки, бойові машини, бронетранспортери, технічні засоби захисту апаратури, апаратурі для розвідки тощо НЕ відносяться до зброї чи озброєння. Це військова або військова спеціальна техніка.</a:t>
            </a:r>
          </a:p>
          <a:p>
            <a:pPr algn="just">
              <a:lnSpc>
                <a:spcPts val="2280"/>
              </a:lnSpc>
            </a:pPr>
            <a:r>
              <a:rPr lang="en-US" sz="1900">
                <a:solidFill>
                  <a:srgbClr val="001E32"/>
                </a:solidFill>
                <a:latin typeface="Montserrat"/>
              </a:rPr>
              <a:t> </a:t>
            </a:r>
          </a:p>
          <a:p>
            <a:pPr algn="just">
              <a:lnSpc>
                <a:spcPts val="2280"/>
              </a:lnSpc>
            </a:pPr>
            <a:r>
              <a:rPr lang="en-US" sz="1900">
                <a:solidFill>
                  <a:srgbClr val="001E32"/>
                </a:solidFill>
                <a:latin typeface="Montserrat Italics"/>
              </a:rPr>
              <a:t>А боєприпаси?</a:t>
            </a:r>
          </a:p>
          <a:p>
            <a:pPr algn="just">
              <a:lnSpc>
                <a:spcPts val="2280"/>
              </a:lnSpc>
            </a:pPr>
            <a:r>
              <a:rPr lang="en-US" sz="1900">
                <a:solidFill>
                  <a:srgbClr val="001E32"/>
                </a:solidFill>
                <a:latin typeface="Montserrat"/>
              </a:rPr>
              <a:t> </a:t>
            </a:r>
          </a:p>
          <a:p>
            <a:pPr algn="just">
              <a:lnSpc>
                <a:spcPts val="2280"/>
              </a:lnSpc>
            </a:pPr>
            <a:r>
              <a:rPr lang="en-US" sz="1900">
                <a:solidFill>
                  <a:srgbClr val="001E32"/>
                </a:solidFill>
                <a:latin typeface="Montserrat"/>
              </a:rPr>
              <a:t>Боєприпаси, військова та спеціальна техніка є </a:t>
            </a:r>
            <a:r>
              <a:rPr lang="en-US" sz="1900">
                <a:solidFill>
                  <a:srgbClr val="001E32"/>
                </a:solidFill>
                <a:latin typeface="Montserrat Bold"/>
              </a:rPr>
              <a:t>виробами військового призначення</a:t>
            </a:r>
            <a:r>
              <a:rPr lang="en-US" sz="1900">
                <a:solidFill>
                  <a:srgbClr val="001E32"/>
                </a:solidFill>
                <a:latin typeface="Montserrat"/>
              </a:rPr>
              <a:t>, які є лише </a:t>
            </a:r>
            <a:r>
              <a:rPr lang="en-US" sz="1900">
                <a:solidFill>
                  <a:srgbClr val="001E32"/>
                </a:solidFill>
                <a:latin typeface="Montserrat Bold"/>
              </a:rPr>
              <a:t>одним із</a:t>
            </a:r>
            <a:r>
              <a:rPr lang="en-US" sz="1900">
                <a:solidFill>
                  <a:srgbClr val="001E32"/>
                </a:solidFill>
                <a:latin typeface="Montserrat"/>
              </a:rPr>
              <a:t> перерахованих у ЗВДТ </a:t>
            </a:r>
            <a:r>
              <a:rPr lang="en-US" sz="1900">
                <a:solidFill>
                  <a:srgbClr val="001E32"/>
                </a:solidFill>
                <a:latin typeface="Montserrat Bold"/>
              </a:rPr>
              <a:t>різновидів</a:t>
            </a:r>
            <a:r>
              <a:rPr lang="en-US" sz="1900">
                <a:solidFill>
                  <a:srgbClr val="001E32"/>
                </a:solidFill>
                <a:latin typeface="Montserrat"/>
              </a:rPr>
              <a:t> більш широкого поняття – </a:t>
            </a:r>
            <a:r>
              <a:rPr lang="en-US" sz="1900">
                <a:solidFill>
                  <a:srgbClr val="001E32"/>
                </a:solidFill>
                <a:latin typeface="Montserrat Bold"/>
              </a:rPr>
              <a:t>товарів військового призначення</a:t>
            </a:r>
            <a:r>
              <a:rPr lang="en-US" sz="1900">
                <a:solidFill>
                  <a:srgbClr val="001E32"/>
                </a:solidFill>
                <a:latin typeface="Montserrat"/>
              </a:rPr>
              <a:t>, котрими також є:</a:t>
            </a:r>
          </a:p>
          <a:p>
            <a:pPr algn="just">
              <a:lnSpc>
                <a:spcPts val="2280"/>
              </a:lnSpc>
            </a:pPr>
            <a:endParaRPr lang="en-US" sz="1900">
              <a:solidFill>
                <a:srgbClr val="001E32"/>
              </a:solidFill>
              <a:latin typeface="Montserrat"/>
            </a:endParaRPr>
          </a:p>
          <a:p>
            <a:pPr algn="just">
              <a:lnSpc>
                <a:spcPts val="2280"/>
              </a:lnSpc>
            </a:pPr>
            <a:r>
              <a:rPr lang="en-US" sz="1900">
                <a:solidFill>
                  <a:srgbClr val="001E32"/>
                </a:solidFill>
                <a:latin typeface="Montserrat"/>
              </a:rPr>
              <a:t>– технології військового призначення;</a:t>
            </a:r>
          </a:p>
          <a:p>
            <a:pPr algn="just">
              <a:lnSpc>
                <a:spcPts val="2280"/>
              </a:lnSpc>
            </a:pPr>
            <a:r>
              <a:rPr lang="en-US" sz="1900">
                <a:solidFill>
                  <a:srgbClr val="001E32"/>
                </a:solidFill>
                <a:latin typeface="Montserrat"/>
              </a:rPr>
              <a:t>– технічна допомога;</a:t>
            </a:r>
          </a:p>
          <a:p>
            <a:pPr algn="just">
              <a:lnSpc>
                <a:spcPts val="2280"/>
              </a:lnSpc>
            </a:pPr>
            <a:r>
              <a:rPr lang="en-US" sz="1900">
                <a:solidFill>
                  <a:srgbClr val="001E32"/>
                </a:solidFill>
                <a:latin typeface="Montserrat"/>
              </a:rPr>
              <a:t>– базові технології тощо.</a:t>
            </a:r>
          </a:p>
          <a:p>
            <a:pPr algn="just">
              <a:lnSpc>
                <a:spcPts val="2280"/>
              </a:lnSpc>
            </a:pPr>
            <a:r>
              <a:rPr lang="en-US" sz="1900">
                <a:solidFill>
                  <a:srgbClr val="001E32"/>
                </a:solidFill>
                <a:latin typeface="Montserrat"/>
              </a:rPr>
              <a:t> </a:t>
            </a:r>
          </a:p>
          <a:p>
            <a:pPr marL="0" lvl="0" indent="0" algn="just">
              <a:lnSpc>
                <a:spcPts val="2280"/>
              </a:lnSpc>
              <a:spcBef>
                <a:spcPct val="0"/>
              </a:spcBef>
            </a:pPr>
            <a:r>
              <a:rPr lang="en-US" sz="1900">
                <a:solidFill>
                  <a:srgbClr val="001E32"/>
                </a:solidFill>
                <a:latin typeface="Montserrat"/>
              </a:rPr>
              <a:t> Є питання, котрі потребують законодачого врегулювання.</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FDFD"/>
        </a:solidFill>
        <a:effectLst/>
      </p:bgPr>
    </p:bg>
    <p:spTree>
      <p:nvGrpSpPr>
        <p:cNvPr id="1" name=""/>
        <p:cNvGrpSpPr/>
        <p:nvPr/>
      </p:nvGrpSpPr>
      <p:grpSpPr>
        <a:xfrm>
          <a:off x="0" y="0"/>
          <a:ext cx="0" cy="0"/>
          <a:chOff x="0" y="0"/>
          <a:chExt cx="0" cy="0"/>
        </a:xfrm>
      </p:grpSpPr>
      <p:grpSp>
        <p:nvGrpSpPr>
          <p:cNvPr id="2" name="Group 2"/>
          <p:cNvGrpSpPr/>
          <p:nvPr/>
        </p:nvGrpSpPr>
        <p:grpSpPr>
          <a:xfrm>
            <a:off x="-1056792" y="-893652"/>
            <a:ext cx="6833318" cy="12074304"/>
            <a:chOff x="0" y="0"/>
            <a:chExt cx="1799722" cy="3180064"/>
          </a:xfrm>
        </p:grpSpPr>
        <p:sp>
          <p:nvSpPr>
            <p:cNvPr id="3" name="Freeform 3"/>
            <p:cNvSpPr/>
            <p:nvPr/>
          </p:nvSpPr>
          <p:spPr>
            <a:xfrm>
              <a:off x="0" y="0"/>
              <a:ext cx="1799722" cy="3180064"/>
            </a:xfrm>
            <a:custGeom>
              <a:avLst/>
              <a:gdLst/>
              <a:ahLst/>
              <a:cxnLst/>
              <a:rect l="l" t="t" r="r" b="b"/>
              <a:pathLst>
                <a:path w="1799722" h="3180064">
                  <a:moveTo>
                    <a:pt x="0" y="0"/>
                  </a:moveTo>
                  <a:lnTo>
                    <a:pt x="1799722" y="0"/>
                  </a:lnTo>
                  <a:lnTo>
                    <a:pt x="1799722" y="3180064"/>
                  </a:lnTo>
                  <a:lnTo>
                    <a:pt x="0" y="3180064"/>
                  </a:lnTo>
                  <a:close/>
                </a:path>
              </a:pathLst>
            </a:custGeom>
            <a:solidFill>
              <a:srgbClr val="E8F3F5"/>
            </a:solidFill>
          </p:spPr>
        </p:sp>
        <p:sp>
          <p:nvSpPr>
            <p:cNvPr id="4" name="TextBox 4"/>
            <p:cNvSpPr txBox="1"/>
            <p:nvPr/>
          </p:nvSpPr>
          <p:spPr>
            <a:xfrm>
              <a:off x="0" y="-38100"/>
              <a:ext cx="1799722" cy="321816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5400000">
            <a:off x="192642" y="-192642"/>
            <a:ext cx="4017970" cy="4403254"/>
          </a:xfrm>
          <a:custGeom>
            <a:avLst/>
            <a:gdLst/>
            <a:ahLst/>
            <a:cxnLst/>
            <a:rect l="l" t="t" r="r" b="b"/>
            <a:pathLst>
              <a:path w="4017970" h="4403254">
                <a:moveTo>
                  <a:pt x="0" y="0"/>
                </a:moveTo>
                <a:lnTo>
                  <a:pt x="4017970" y="0"/>
                </a:lnTo>
                <a:lnTo>
                  <a:pt x="4017970" y="4403254"/>
                </a:lnTo>
                <a:lnTo>
                  <a:pt x="0" y="440325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6" name="Freeform 6"/>
          <p:cNvSpPr/>
          <p:nvPr/>
        </p:nvSpPr>
        <p:spPr>
          <a:xfrm>
            <a:off x="16677624" y="8099375"/>
            <a:ext cx="3220753" cy="3278120"/>
          </a:xfrm>
          <a:custGeom>
            <a:avLst/>
            <a:gdLst/>
            <a:ahLst/>
            <a:cxnLst/>
            <a:rect l="l" t="t" r="r" b="b"/>
            <a:pathLst>
              <a:path w="3220753" h="3278120">
                <a:moveTo>
                  <a:pt x="0" y="0"/>
                </a:moveTo>
                <a:lnTo>
                  <a:pt x="3220752" y="0"/>
                </a:lnTo>
                <a:lnTo>
                  <a:pt x="3220752" y="3278120"/>
                </a:lnTo>
                <a:lnTo>
                  <a:pt x="0" y="32781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7" name="Freeform 7"/>
          <p:cNvSpPr/>
          <p:nvPr/>
        </p:nvSpPr>
        <p:spPr>
          <a:xfrm>
            <a:off x="16677624" y="-2240685"/>
            <a:ext cx="3220753" cy="3278120"/>
          </a:xfrm>
          <a:custGeom>
            <a:avLst/>
            <a:gdLst/>
            <a:ahLst/>
            <a:cxnLst/>
            <a:rect l="l" t="t" r="r" b="b"/>
            <a:pathLst>
              <a:path w="3220753" h="3278120">
                <a:moveTo>
                  <a:pt x="0" y="0"/>
                </a:moveTo>
                <a:lnTo>
                  <a:pt x="3220752" y="0"/>
                </a:lnTo>
                <a:lnTo>
                  <a:pt x="3220752" y="3278120"/>
                </a:lnTo>
                <a:lnTo>
                  <a:pt x="0" y="32781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8" name="AutoShape 8"/>
          <p:cNvSpPr/>
          <p:nvPr/>
        </p:nvSpPr>
        <p:spPr>
          <a:xfrm flipV="1">
            <a:off x="6372637" y="900275"/>
            <a:ext cx="0" cy="8486450"/>
          </a:xfrm>
          <a:prstGeom prst="line">
            <a:avLst/>
          </a:prstGeom>
          <a:ln w="38100" cap="flat">
            <a:solidFill>
              <a:srgbClr val="701D1C"/>
            </a:solidFill>
            <a:prstDash val="solid"/>
            <a:headEnd type="none" w="sm" len="sm"/>
            <a:tailEnd type="none" w="sm" len="sm"/>
          </a:ln>
        </p:spPr>
      </p:sp>
      <p:sp>
        <p:nvSpPr>
          <p:cNvPr id="9" name="TextBox 9"/>
          <p:cNvSpPr txBox="1"/>
          <p:nvPr/>
        </p:nvSpPr>
        <p:spPr>
          <a:xfrm>
            <a:off x="927136" y="4430905"/>
            <a:ext cx="4372820" cy="2143125"/>
          </a:xfrm>
          <a:prstGeom prst="rect">
            <a:avLst/>
          </a:prstGeom>
        </p:spPr>
        <p:txBody>
          <a:bodyPr lIns="0" tIns="0" rIns="0" bIns="0" rtlCol="0" anchor="t">
            <a:spAutoFit/>
          </a:bodyPr>
          <a:lstStyle/>
          <a:p>
            <a:pPr marL="0" lvl="0" indent="0" algn="l">
              <a:lnSpc>
                <a:spcPts val="4200"/>
              </a:lnSpc>
              <a:spcBef>
                <a:spcPct val="0"/>
              </a:spcBef>
            </a:pPr>
            <a:r>
              <a:rPr lang="en-US" sz="3500" spc="262">
                <a:solidFill>
                  <a:srgbClr val="202528"/>
                </a:solidFill>
                <a:latin typeface="Montserrat Semi-Bold"/>
              </a:rPr>
              <a:t>КВАЛІФІКУЮЧА ОЗНАКА Ч. 3 СТ. 114-2 КК УКРАЇНИ</a:t>
            </a:r>
          </a:p>
        </p:txBody>
      </p:sp>
      <p:sp>
        <p:nvSpPr>
          <p:cNvPr id="10" name="TextBox 10"/>
          <p:cNvSpPr txBox="1"/>
          <p:nvPr/>
        </p:nvSpPr>
        <p:spPr>
          <a:xfrm>
            <a:off x="6937176" y="852325"/>
            <a:ext cx="9740448" cy="8534400"/>
          </a:xfrm>
          <a:prstGeom prst="rect">
            <a:avLst/>
          </a:prstGeom>
        </p:spPr>
        <p:txBody>
          <a:bodyPr lIns="0" tIns="0" rIns="0" bIns="0" rtlCol="0" anchor="t">
            <a:spAutoFit/>
          </a:bodyPr>
          <a:lstStyle/>
          <a:p>
            <a:pPr algn="just">
              <a:lnSpc>
                <a:spcPts val="2400"/>
              </a:lnSpc>
            </a:pPr>
            <a:r>
              <a:rPr lang="en-US" sz="2000" dirty="0" err="1">
                <a:solidFill>
                  <a:srgbClr val="001E32"/>
                </a:solidFill>
                <a:latin typeface="Montserrat Italics"/>
              </a:rPr>
              <a:t>Вчинення</a:t>
            </a:r>
            <a:r>
              <a:rPr lang="en-US" sz="2000" dirty="0">
                <a:solidFill>
                  <a:srgbClr val="001E32"/>
                </a:solidFill>
                <a:latin typeface="Montserrat Italics"/>
              </a:rPr>
              <a:t> </a:t>
            </a:r>
            <a:r>
              <a:rPr lang="en-US" sz="2000" dirty="0" err="1">
                <a:solidFill>
                  <a:srgbClr val="001E32"/>
                </a:solidFill>
                <a:latin typeface="Montserrat Italics"/>
              </a:rPr>
              <a:t>відповідних</a:t>
            </a:r>
            <a:r>
              <a:rPr lang="en-US" sz="2000" dirty="0">
                <a:solidFill>
                  <a:srgbClr val="001E32"/>
                </a:solidFill>
                <a:latin typeface="Montserrat Italics"/>
              </a:rPr>
              <a:t> </a:t>
            </a:r>
            <a:r>
              <a:rPr lang="en-US" sz="2000" dirty="0" err="1">
                <a:solidFill>
                  <a:srgbClr val="001E32"/>
                </a:solidFill>
                <a:latin typeface="Montserrat Italics"/>
              </a:rPr>
              <a:t>дій</a:t>
            </a:r>
            <a:r>
              <a:rPr lang="en-US" sz="2000" dirty="0">
                <a:solidFill>
                  <a:srgbClr val="001E32"/>
                </a:solidFill>
                <a:latin typeface="Montserrat Italics"/>
              </a:rPr>
              <a:t> (</a:t>
            </a:r>
            <a:r>
              <a:rPr lang="en-US" sz="2000" dirty="0" err="1">
                <a:solidFill>
                  <a:srgbClr val="001E32"/>
                </a:solidFill>
                <a:latin typeface="Montserrat Italics"/>
              </a:rPr>
              <a:t>поширення</a:t>
            </a:r>
            <a:r>
              <a:rPr lang="en-US" sz="2000" dirty="0">
                <a:solidFill>
                  <a:srgbClr val="001E32"/>
                </a:solidFill>
                <a:latin typeface="Montserrat Italics"/>
              </a:rPr>
              <a:t> </a:t>
            </a:r>
            <a:r>
              <a:rPr lang="en-US" sz="2000" dirty="0" err="1">
                <a:solidFill>
                  <a:srgbClr val="001E32"/>
                </a:solidFill>
                <a:latin typeface="Montserrat Italics"/>
              </a:rPr>
              <a:t>відповідної</a:t>
            </a:r>
            <a:r>
              <a:rPr lang="en-US" sz="2000" dirty="0">
                <a:solidFill>
                  <a:srgbClr val="001E32"/>
                </a:solidFill>
                <a:latin typeface="Montserrat Italics"/>
              </a:rPr>
              <a:t> інформації) </a:t>
            </a:r>
            <a:r>
              <a:rPr lang="en-US" sz="2000" dirty="0">
                <a:solidFill>
                  <a:srgbClr val="001E32"/>
                </a:solidFill>
                <a:latin typeface="Montserrat Bold Italics"/>
              </a:rPr>
              <a:t>«з </a:t>
            </a:r>
            <a:r>
              <a:rPr lang="en-US" sz="2000" dirty="0" err="1">
                <a:solidFill>
                  <a:srgbClr val="001E32"/>
                </a:solidFill>
                <a:latin typeface="Montserrat Bold Italics"/>
              </a:rPr>
              <a:t>метою</a:t>
            </a:r>
            <a:r>
              <a:rPr lang="en-US" sz="2000" dirty="0">
                <a:solidFill>
                  <a:srgbClr val="001E32"/>
                </a:solidFill>
                <a:latin typeface="Montserrat Bold Italics"/>
              </a:rPr>
              <a:t> </a:t>
            </a:r>
            <a:r>
              <a:rPr lang="en-US" sz="2000" dirty="0" err="1">
                <a:solidFill>
                  <a:srgbClr val="001E32"/>
                </a:solidFill>
                <a:latin typeface="Montserrat Bold Italics"/>
              </a:rPr>
              <a:t>надання</a:t>
            </a:r>
            <a:r>
              <a:rPr lang="en-US" sz="2000" dirty="0">
                <a:solidFill>
                  <a:srgbClr val="001E32"/>
                </a:solidFill>
                <a:latin typeface="Montserrat Bold Italics"/>
              </a:rPr>
              <a:t> </a:t>
            </a:r>
            <a:r>
              <a:rPr lang="en-US" sz="2000" dirty="0" err="1">
                <a:solidFill>
                  <a:srgbClr val="001E32"/>
                </a:solidFill>
                <a:latin typeface="Montserrat Bold Italics"/>
              </a:rPr>
              <a:t>такої</a:t>
            </a:r>
            <a:r>
              <a:rPr lang="en-US" sz="2000" dirty="0">
                <a:solidFill>
                  <a:srgbClr val="001E32"/>
                </a:solidFill>
                <a:latin typeface="Montserrat Bold Italics"/>
              </a:rPr>
              <a:t> інформації </a:t>
            </a:r>
            <a:r>
              <a:rPr lang="en-US" sz="2000" dirty="0" err="1">
                <a:solidFill>
                  <a:srgbClr val="001E32"/>
                </a:solidFill>
                <a:latin typeface="Montserrat Bold Italics"/>
              </a:rPr>
              <a:t>державі</a:t>
            </a:r>
            <a:r>
              <a:rPr lang="en-US" sz="2000" dirty="0">
                <a:solidFill>
                  <a:srgbClr val="001E32"/>
                </a:solidFill>
                <a:latin typeface="Montserrat Bold Italics"/>
              </a:rPr>
              <a:t>, </a:t>
            </a:r>
            <a:r>
              <a:rPr lang="en-US" sz="2000" dirty="0" err="1">
                <a:solidFill>
                  <a:srgbClr val="001E32"/>
                </a:solidFill>
                <a:latin typeface="Montserrat Bold Italics"/>
              </a:rPr>
              <a:t>що</a:t>
            </a:r>
            <a:r>
              <a:rPr lang="en-US" sz="2000" dirty="0">
                <a:solidFill>
                  <a:srgbClr val="001E32"/>
                </a:solidFill>
                <a:latin typeface="Montserrat Bold Italics"/>
              </a:rPr>
              <a:t> </a:t>
            </a:r>
            <a:r>
              <a:rPr lang="en-US" sz="2000" dirty="0" err="1">
                <a:solidFill>
                  <a:srgbClr val="001E32"/>
                </a:solidFill>
                <a:latin typeface="Montserrat Bold Italics"/>
              </a:rPr>
              <a:t>здійснює</a:t>
            </a:r>
            <a:r>
              <a:rPr lang="en-US" sz="2000" dirty="0">
                <a:solidFill>
                  <a:srgbClr val="001E32"/>
                </a:solidFill>
                <a:latin typeface="Montserrat Bold Italics"/>
              </a:rPr>
              <a:t> </a:t>
            </a:r>
            <a:r>
              <a:rPr lang="en-US" sz="2000" dirty="0" err="1">
                <a:solidFill>
                  <a:srgbClr val="001E32"/>
                </a:solidFill>
                <a:latin typeface="Montserrat Bold Italics"/>
              </a:rPr>
              <a:t>збройну</a:t>
            </a:r>
            <a:r>
              <a:rPr lang="en-US" sz="2000" dirty="0">
                <a:solidFill>
                  <a:srgbClr val="001E32"/>
                </a:solidFill>
                <a:latin typeface="Montserrat Bold Italics"/>
              </a:rPr>
              <a:t> </a:t>
            </a:r>
            <a:r>
              <a:rPr lang="en-US" sz="2000" dirty="0" err="1">
                <a:solidFill>
                  <a:srgbClr val="001E32"/>
                </a:solidFill>
                <a:latin typeface="Montserrat Bold Italics"/>
              </a:rPr>
              <a:t>агресію</a:t>
            </a:r>
            <a:r>
              <a:rPr lang="en-US" sz="2000" dirty="0">
                <a:solidFill>
                  <a:srgbClr val="001E32"/>
                </a:solidFill>
                <a:latin typeface="Montserrat Bold Italics"/>
              </a:rPr>
              <a:t> </a:t>
            </a:r>
            <a:r>
              <a:rPr lang="en-US" sz="2000" dirty="0" err="1">
                <a:solidFill>
                  <a:srgbClr val="001E32"/>
                </a:solidFill>
                <a:latin typeface="Montserrat Bold Italics"/>
              </a:rPr>
              <a:t>проти</a:t>
            </a:r>
            <a:r>
              <a:rPr lang="en-US" sz="2000" dirty="0">
                <a:solidFill>
                  <a:srgbClr val="001E32"/>
                </a:solidFill>
                <a:latin typeface="Montserrat Bold Italics"/>
              </a:rPr>
              <a:t> </a:t>
            </a:r>
            <a:r>
              <a:rPr lang="en-US" sz="2000" dirty="0" err="1">
                <a:solidFill>
                  <a:srgbClr val="001E32"/>
                </a:solidFill>
                <a:latin typeface="Montserrat Bold Italics"/>
              </a:rPr>
              <a:t>України</a:t>
            </a:r>
            <a:r>
              <a:rPr lang="en-US" sz="2000" dirty="0">
                <a:solidFill>
                  <a:srgbClr val="001E32"/>
                </a:solidFill>
                <a:latin typeface="Montserrat Bold Italics"/>
              </a:rPr>
              <a:t>, </a:t>
            </a:r>
            <a:r>
              <a:rPr lang="en-US" sz="2000" dirty="0" err="1">
                <a:solidFill>
                  <a:srgbClr val="001E32"/>
                </a:solidFill>
                <a:latin typeface="Montserrat Bold Italics"/>
              </a:rPr>
              <a:t>чи</a:t>
            </a:r>
            <a:r>
              <a:rPr lang="en-US" sz="2000" dirty="0">
                <a:solidFill>
                  <a:srgbClr val="001E32"/>
                </a:solidFill>
                <a:latin typeface="Montserrat Bold Italics"/>
              </a:rPr>
              <a:t> </a:t>
            </a:r>
            <a:r>
              <a:rPr lang="en-US" sz="2000" dirty="0" err="1">
                <a:solidFill>
                  <a:srgbClr val="001E32"/>
                </a:solidFill>
                <a:latin typeface="Montserrat Bold Italics"/>
              </a:rPr>
              <a:t>незаконним</a:t>
            </a:r>
            <a:r>
              <a:rPr lang="en-US" sz="2000" dirty="0">
                <a:solidFill>
                  <a:srgbClr val="001E32"/>
                </a:solidFill>
                <a:latin typeface="Montserrat Bold Italics"/>
              </a:rPr>
              <a:t> </a:t>
            </a:r>
            <a:r>
              <a:rPr lang="en-US" sz="2000" dirty="0" err="1">
                <a:solidFill>
                  <a:srgbClr val="001E32"/>
                </a:solidFill>
                <a:latin typeface="Montserrat Bold Italics"/>
              </a:rPr>
              <a:t>збройним</a:t>
            </a:r>
            <a:r>
              <a:rPr lang="en-US" sz="2000" dirty="0">
                <a:solidFill>
                  <a:srgbClr val="001E32"/>
                </a:solidFill>
                <a:latin typeface="Montserrat Bold Italics"/>
              </a:rPr>
              <a:t> </a:t>
            </a:r>
            <a:r>
              <a:rPr lang="en-US" sz="2000" dirty="0" err="1">
                <a:solidFill>
                  <a:srgbClr val="001E32"/>
                </a:solidFill>
                <a:latin typeface="Montserrat Bold Italics"/>
              </a:rPr>
              <a:t>формуванням</a:t>
            </a:r>
            <a:r>
              <a:rPr lang="en-US" sz="2000" dirty="0">
                <a:solidFill>
                  <a:srgbClr val="001E32"/>
                </a:solidFill>
                <a:latin typeface="Montserrat Bold Italics"/>
              </a:rPr>
              <a:t>»</a:t>
            </a:r>
            <a:r>
              <a:rPr lang="en-US" sz="2000" dirty="0">
                <a:solidFill>
                  <a:srgbClr val="001E32"/>
                </a:solidFill>
                <a:latin typeface="Montserrat Italics"/>
              </a:rPr>
              <a:t>.</a:t>
            </a:r>
          </a:p>
          <a:p>
            <a:pPr algn="just">
              <a:lnSpc>
                <a:spcPts val="2400"/>
              </a:lnSpc>
            </a:pPr>
            <a:r>
              <a:rPr lang="en-US" sz="2000" dirty="0">
                <a:solidFill>
                  <a:srgbClr val="001E32"/>
                </a:solidFill>
                <a:latin typeface="Montserrat"/>
              </a:rPr>
              <a:t>  </a:t>
            </a:r>
          </a:p>
          <a:p>
            <a:pPr algn="just">
              <a:lnSpc>
                <a:spcPts val="2400"/>
              </a:lnSpc>
            </a:pPr>
            <a:r>
              <a:rPr lang="en-US" sz="2000" dirty="0">
                <a:solidFill>
                  <a:srgbClr val="001E32"/>
                </a:solidFill>
                <a:latin typeface="Montserrat"/>
              </a:rPr>
              <a:t> </a:t>
            </a:r>
            <a:r>
              <a:rPr lang="en-US" sz="2000" dirty="0" err="1">
                <a:solidFill>
                  <a:srgbClr val="001E32"/>
                </a:solidFill>
                <a:latin typeface="Montserrat"/>
              </a:rPr>
              <a:t>Що</a:t>
            </a:r>
            <a:r>
              <a:rPr lang="en-US" sz="2000" dirty="0">
                <a:solidFill>
                  <a:srgbClr val="001E32"/>
                </a:solidFill>
                <a:latin typeface="Montserrat"/>
              </a:rPr>
              <a:t> </a:t>
            </a:r>
            <a:r>
              <a:rPr lang="en-US" sz="2000" dirty="0" err="1">
                <a:solidFill>
                  <a:srgbClr val="001E32"/>
                </a:solidFill>
                <a:latin typeface="Montserrat"/>
              </a:rPr>
              <a:t>це</a:t>
            </a:r>
            <a:r>
              <a:rPr lang="en-US" sz="2000" dirty="0">
                <a:solidFill>
                  <a:srgbClr val="001E32"/>
                </a:solidFill>
                <a:latin typeface="Montserrat"/>
              </a:rPr>
              <a:t>?</a:t>
            </a:r>
          </a:p>
          <a:p>
            <a:pPr algn="just">
              <a:lnSpc>
                <a:spcPts val="2400"/>
              </a:lnSpc>
            </a:pPr>
            <a:endParaRPr lang="en-US" sz="2000" dirty="0">
              <a:solidFill>
                <a:srgbClr val="001E32"/>
              </a:solidFill>
              <a:latin typeface="Montserrat"/>
            </a:endParaRPr>
          </a:p>
          <a:p>
            <a:pPr algn="just">
              <a:lnSpc>
                <a:spcPts val="2400"/>
              </a:lnSpc>
            </a:pPr>
            <a:r>
              <a:rPr lang="en-US" sz="2000" dirty="0">
                <a:solidFill>
                  <a:srgbClr val="001E32"/>
                </a:solidFill>
                <a:latin typeface="Montserrat"/>
              </a:rPr>
              <a:t> - </a:t>
            </a:r>
            <a:r>
              <a:rPr lang="en-US" sz="2000" dirty="0" err="1">
                <a:solidFill>
                  <a:srgbClr val="001E32"/>
                </a:solidFill>
                <a:latin typeface="Montserrat"/>
              </a:rPr>
              <a:t>державна</a:t>
            </a:r>
            <a:r>
              <a:rPr lang="en-US" sz="2000" dirty="0">
                <a:solidFill>
                  <a:srgbClr val="001E32"/>
                </a:solidFill>
                <a:latin typeface="Montserrat"/>
              </a:rPr>
              <a:t> </a:t>
            </a:r>
            <a:r>
              <a:rPr lang="en-US" sz="2000" dirty="0" err="1">
                <a:solidFill>
                  <a:srgbClr val="001E32"/>
                </a:solidFill>
                <a:latin typeface="Montserrat"/>
              </a:rPr>
              <a:t>зрада</a:t>
            </a:r>
            <a:r>
              <a:rPr lang="en-US" sz="2000" dirty="0">
                <a:solidFill>
                  <a:srgbClr val="001E32"/>
                </a:solidFill>
                <a:latin typeface="Montserrat"/>
              </a:rPr>
              <a:t> (</a:t>
            </a:r>
            <a:r>
              <a:rPr lang="en-US" sz="2000" dirty="0" err="1">
                <a:solidFill>
                  <a:srgbClr val="001E32"/>
                </a:solidFill>
                <a:latin typeface="Montserrat"/>
              </a:rPr>
              <a:t>ст</a:t>
            </a:r>
            <a:r>
              <a:rPr lang="en-US" sz="2000" dirty="0">
                <a:solidFill>
                  <a:srgbClr val="001E32"/>
                </a:solidFill>
                <a:latin typeface="Montserrat"/>
              </a:rPr>
              <a:t>. 111)? </a:t>
            </a:r>
            <a:r>
              <a:rPr lang="en-US" sz="2000" dirty="0" err="1">
                <a:solidFill>
                  <a:srgbClr val="001E32"/>
                </a:solidFill>
                <a:latin typeface="Montserrat"/>
              </a:rPr>
              <a:t>Шпигунство</a:t>
            </a:r>
            <a:r>
              <a:rPr lang="en-US" sz="2000" dirty="0">
                <a:solidFill>
                  <a:srgbClr val="001E32"/>
                </a:solidFill>
                <a:latin typeface="Montserrat"/>
              </a:rPr>
              <a:t> (</a:t>
            </a:r>
            <a:r>
              <a:rPr lang="en-US" sz="2000" dirty="0" err="1">
                <a:solidFill>
                  <a:srgbClr val="001E32"/>
                </a:solidFill>
                <a:latin typeface="Montserrat"/>
              </a:rPr>
              <a:t>ст</a:t>
            </a:r>
            <a:r>
              <a:rPr lang="en-US" sz="2000" dirty="0">
                <a:solidFill>
                  <a:srgbClr val="001E32"/>
                </a:solidFill>
                <a:latin typeface="Montserrat"/>
              </a:rPr>
              <a:t>. 114)?</a:t>
            </a:r>
          </a:p>
          <a:p>
            <a:pPr algn="just">
              <a:lnSpc>
                <a:spcPts val="2400"/>
              </a:lnSpc>
            </a:pPr>
            <a:endParaRPr lang="en-US" sz="2000" dirty="0">
              <a:solidFill>
                <a:srgbClr val="001E32"/>
              </a:solidFill>
              <a:latin typeface="Montserrat"/>
            </a:endParaRPr>
          </a:p>
          <a:p>
            <a:pPr algn="just">
              <a:lnSpc>
                <a:spcPts val="2400"/>
              </a:lnSpc>
            </a:pPr>
            <a:r>
              <a:rPr lang="en-US" sz="2000" dirty="0" err="1">
                <a:solidFill>
                  <a:srgbClr val="001E32"/>
                </a:solidFill>
                <a:latin typeface="Montserrat"/>
              </a:rPr>
              <a:t>Дійсно</a:t>
            </a:r>
            <a:r>
              <a:rPr lang="en-US" sz="2000" dirty="0">
                <a:solidFill>
                  <a:srgbClr val="001E32"/>
                </a:solidFill>
                <a:latin typeface="Montserrat"/>
              </a:rPr>
              <a:t>, </a:t>
            </a:r>
            <a:r>
              <a:rPr lang="en-US" sz="2000" dirty="0" err="1">
                <a:solidFill>
                  <a:srgbClr val="001E32"/>
                </a:solidFill>
                <a:latin typeface="Montserrat"/>
              </a:rPr>
              <a:t>надання</a:t>
            </a:r>
            <a:r>
              <a:rPr lang="en-US" sz="2000" dirty="0">
                <a:solidFill>
                  <a:srgbClr val="001E32"/>
                </a:solidFill>
                <a:latin typeface="Montserrat"/>
              </a:rPr>
              <a:t> </a:t>
            </a:r>
            <a:r>
              <a:rPr lang="en-US" sz="2000" dirty="0" err="1">
                <a:solidFill>
                  <a:srgbClr val="001E32"/>
                </a:solidFill>
                <a:latin typeface="Montserrat"/>
              </a:rPr>
              <a:t>іноземній</a:t>
            </a:r>
            <a:r>
              <a:rPr lang="en-US" sz="2000" dirty="0">
                <a:solidFill>
                  <a:srgbClr val="001E32"/>
                </a:solidFill>
                <a:latin typeface="Montserrat"/>
              </a:rPr>
              <a:t> </a:t>
            </a:r>
            <a:r>
              <a:rPr lang="en-US" sz="2000" dirty="0" err="1">
                <a:solidFill>
                  <a:srgbClr val="001E32"/>
                </a:solidFill>
                <a:latin typeface="Montserrat"/>
              </a:rPr>
              <a:t>державі</a:t>
            </a:r>
            <a:r>
              <a:rPr lang="en-US" sz="2000" dirty="0">
                <a:solidFill>
                  <a:srgbClr val="001E32"/>
                </a:solidFill>
                <a:latin typeface="Montserrat"/>
              </a:rPr>
              <a:t>, </a:t>
            </a:r>
            <a:r>
              <a:rPr lang="en-US" sz="2000" dirty="0" err="1">
                <a:solidFill>
                  <a:srgbClr val="001E32"/>
                </a:solidFill>
                <a:latin typeface="Montserrat"/>
              </a:rPr>
              <a:t>іноземній</a:t>
            </a:r>
            <a:r>
              <a:rPr lang="en-US" sz="2000" dirty="0">
                <a:solidFill>
                  <a:srgbClr val="001E32"/>
                </a:solidFill>
                <a:latin typeface="Montserrat"/>
              </a:rPr>
              <a:t> </a:t>
            </a:r>
            <a:r>
              <a:rPr lang="en-US" sz="2000" dirty="0" err="1">
                <a:solidFill>
                  <a:srgbClr val="001E32"/>
                </a:solidFill>
                <a:latin typeface="Montserrat"/>
              </a:rPr>
              <a:t>організації</a:t>
            </a:r>
            <a:r>
              <a:rPr lang="en-US" sz="2000" dirty="0">
                <a:solidFill>
                  <a:srgbClr val="001E32"/>
                </a:solidFill>
                <a:latin typeface="Montserrat"/>
              </a:rPr>
              <a:t> </a:t>
            </a:r>
            <a:r>
              <a:rPr lang="en-US" sz="2000" dirty="0" err="1">
                <a:solidFill>
                  <a:srgbClr val="001E32"/>
                </a:solidFill>
                <a:latin typeface="Montserrat"/>
              </a:rPr>
              <a:t>або</a:t>
            </a:r>
            <a:r>
              <a:rPr lang="en-US" sz="2000" dirty="0">
                <a:solidFill>
                  <a:srgbClr val="001E32"/>
                </a:solidFill>
                <a:latin typeface="Montserrat"/>
              </a:rPr>
              <a:t> </a:t>
            </a:r>
            <a:r>
              <a:rPr lang="en-US" sz="2000" dirty="0" err="1">
                <a:solidFill>
                  <a:srgbClr val="001E32"/>
                </a:solidFill>
                <a:latin typeface="Montserrat"/>
              </a:rPr>
              <a:t>їх</a:t>
            </a:r>
            <a:r>
              <a:rPr lang="en-US" sz="2000" dirty="0">
                <a:solidFill>
                  <a:srgbClr val="001E32"/>
                </a:solidFill>
                <a:latin typeface="Montserrat"/>
              </a:rPr>
              <a:t> </a:t>
            </a:r>
            <a:r>
              <a:rPr lang="en-US" sz="2000" dirty="0" err="1">
                <a:solidFill>
                  <a:srgbClr val="001E32"/>
                </a:solidFill>
                <a:latin typeface="Montserrat"/>
              </a:rPr>
              <a:t>представникам</a:t>
            </a:r>
            <a:r>
              <a:rPr lang="en-US" sz="2000" dirty="0">
                <a:solidFill>
                  <a:srgbClr val="001E32"/>
                </a:solidFill>
                <a:latin typeface="Montserrat"/>
              </a:rPr>
              <a:t> </a:t>
            </a:r>
            <a:r>
              <a:rPr lang="en-US" sz="2000" dirty="0" err="1">
                <a:solidFill>
                  <a:srgbClr val="001E32"/>
                </a:solidFill>
                <a:latin typeface="Montserrat"/>
              </a:rPr>
              <a:t>допомоги</a:t>
            </a:r>
            <a:r>
              <a:rPr lang="en-US" sz="2000" dirty="0">
                <a:solidFill>
                  <a:srgbClr val="001E32"/>
                </a:solidFill>
                <a:latin typeface="Montserrat"/>
              </a:rPr>
              <a:t> в </a:t>
            </a:r>
            <a:r>
              <a:rPr lang="en-US" sz="2000" dirty="0" err="1">
                <a:solidFill>
                  <a:srgbClr val="001E32"/>
                </a:solidFill>
                <a:latin typeface="Montserrat"/>
              </a:rPr>
              <a:t>проведенні</a:t>
            </a:r>
            <a:r>
              <a:rPr lang="en-US" sz="2000" dirty="0">
                <a:solidFill>
                  <a:srgbClr val="001E32"/>
                </a:solidFill>
                <a:latin typeface="Montserrat"/>
              </a:rPr>
              <a:t> </a:t>
            </a:r>
            <a:r>
              <a:rPr lang="en-US" sz="2000" dirty="0" err="1">
                <a:solidFill>
                  <a:srgbClr val="001E32"/>
                </a:solidFill>
                <a:latin typeface="Montserrat"/>
              </a:rPr>
              <a:t>підривної</a:t>
            </a:r>
            <a:r>
              <a:rPr lang="en-US" sz="2000" dirty="0">
                <a:solidFill>
                  <a:srgbClr val="001E32"/>
                </a:solidFill>
                <a:latin typeface="Montserrat"/>
              </a:rPr>
              <a:t> </a:t>
            </a:r>
            <a:r>
              <a:rPr lang="en-US" sz="2000" dirty="0" err="1">
                <a:solidFill>
                  <a:srgbClr val="001E32"/>
                </a:solidFill>
                <a:latin typeface="Montserrat"/>
              </a:rPr>
              <a:t>діяльності</a:t>
            </a:r>
            <a:r>
              <a:rPr lang="en-US" sz="2000" dirty="0">
                <a:solidFill>
                  <a:srgbClr val="001E32"/>
                </a:solidFill>
                <a:latin typeface="Montserrat"/>
              </a:rPr>
              <a:t> </a:t>
            </a:r>
            <a:r>
              <a:rPr lang="en-US" sz="2000" dirty="0" err="1">
                <a:solidFill>
                  <a:srgbClr val="001E32"/>
                </a:solidFill>
                <a:latin typeface="Montserrat"/>
              </a:rPr>
              <a:t>проти</a:t>
            </a:r>
            <a:r>
              <a:rPr lang="en-US" sz="2000" dirty="0">
                <a:solidFill>
                  <a:srgbClr val="001E32"/>
                </a:solidFill>
                <a:latin typeface="Montserrat"/>
              </a:rPr>
              <a:t> </a:t>
            </a:r>
            <a:r>
              <a:rPr lang="en-US" sz="2000" dirty="0" err="1">
                <a:solidFill>
                  <a:srgbClr val="001E32"/>
                </a:solidFill>
                <a:latin typeface="Montserrat"/>
              </a:rPr>
              <a:t>України</a:t>
            </a:r>
            <a:r>
              <a:rPr lang="en-US" sz="2000" dirty="0">
                <a:solidFill>
                  <a:srgbClr val="001E32"/>
                </a:solidFill>
                <a:latin typeface="Montserrat"/>
              </a:rPr>
              <a:t>, </a:t>
            </a:r>
            <a:r>
              <a:rPr lang="en-US" sz="2000" dirty="0" err="1">
                <a:solidFill>
                  <a:srgbClr val="001E32"/>
                </a:solidFill>
                <a:latin typeface="Montserrat"/>
              </a:rPr>
              <a:t>може</a:t>
            </a:r>
            <a:r>
              <a:rPr lang="en-US" sz="2000" dirty="0">
                <a:solidFill>
                  <a:srgbClr val="001E32"/>
                </a:solidFill>
                <a:latin typeface="Montserrat"/>
              </a:rPr>
              <a:t> </a:t>
            </a:r>
            <a:r>
              <a:rPr lang="en-US" sz="2000" dirty="0" err="1">
                <a:solidFill>
                  <a:srgbClr val="001E32"/>
                </a:solidFill>
                <a:latin typeface="Montserrat"/>
              </a:rPr>
              <a:t>бути</a:t>
            </a:r>
            <a:r>
              <a:rPr lang="en-US" sz="2000" dirty="0">
                <a:solidFill>
                  <a:srgbClr val="001E32"/>
                </a:solidFill>
                <a:latin typeface="Montserrat"/>
              </a:rPr>
              <a:t> </a:t>
            </a:r>
            <a:r>
              <a:rPr lang="en-US" sz="2000" dirty="0" err="1">
                <a:solidFill>
                  <a:srgbClr val="001E32"/>
                </a:solidFill>
                <a:latin typeface="Montserrat"/>
              </a:rPr>
              <a:t>визнана</a:t>
            </a:r>
            <a:r>
              <a:rPr lang="en-US" sz="2000" dirty="0">
                <a:solidFill>
                  <a:srgbClr val="001E32"/>
                </a:solidFill>
                <a:latin typeface="Montserrat"/>
              </a:rPr>
              <a:t> </a:t>
            </a:r>
            <a:r>
              <a:rPr lang="en-US" sz="2000" dirty="0" err="1">
                <a:solidFill>
                  <a:srgbClr val="001E32"/>
                </a:solidFill>
                <a:latin typeface="Montserrat Bold"/>
              </a:rPr>
              <a:t>будь-яка</a:t>
            </a:r>
            <a:r>
              <a:rPr lang="en-US" sz="2000" dirty="0">
                <a:solidFill>
                  <a:srgbClr val="001E32"/>
                </a:solidFill>
                <a:latin typeface="Montserrat Bold"/>
              </a:rPr>
              <a:t> діяльність, </a:t>
            </a:r>
            <a:r>
              <a:rPr lang="en-US" sz="2000" dirty="0" err="1">
                <a:solidFill>
                  <a:srgbClr val="001E32"/>
                </a:solidFill>
                <a:latin typeface="Montserrat Bold"/>
              </a:rPr>
              <a:t>яка</a:t>
            </a:r>
            <a:r>
              <a:rPr lang="en-US" sz="2000" dirty="0">
                <a:solidFill>
                  <a:srgbClr val="001E32"/>
                </a:solidFill>
                <a:latin typeface="Montserrat Bold"/>
              </a:rPr>
              <a:t> </a:t>
            </a:r>
            <a:r>
              <a:rPr lang="en-US" sz="2000" dirty="0" err="1">
                <a:solidFill>
                  <a:srgbClr val="001E32"/>
                </a:solidFill>
                <a:latin typeface="Montserrat Bold"/>
              </a:rPr>
              <a:t>створює</a:t>
            </a:r>
            <a:r>
              <a:rPr lang="en-US" sz="2000" dirty="0">
                <a:solidFill>
                  <a:srgbClr val="001E32"/>
                </a:solidFill>
                <a:latin typeface="Montserrat Bold"/>
              </a:rPr>
              <a:t> </a:t>
            </a:r>
            <a:r>
              <a:rPr lang="en-US" sz="2000" dirty="0" err="1">
                <a:solidFill>
                  <a:srgbClr val="001E32"/>
                </a:solidFill>
                <a:latin typeface="Montserrat Bold"/>
              </a:rPr>
              <a:t>загрозу</a:t>
            </a:r>
            <a:r>
              <a:rPr lang="en-US" sz="2000" dirty="0">
                <a:solidFill>
                  <a:srgbClr val="001E32"/>
                </a:solidFill>
                <a:latin typeface="Montserrat Bold"/>
              </a:rPr>
              <a:t> </a:t>
            </a:r>
            <a:r>
              <a:rPr lang="en-US" sz="2000" dirty="0" err="1">
                <a:solidFill>
                  <a:srgbClr val="001E32"/>
                </a:solidFill>
                <a:latin typeface="Montserrat Bold"/>
              </a:rPr>
              <a:t>національній</a:t>
            </a:r>
            <a:r>
              <a:rPr lang="en-US" sz="2000" dirty="0">
                <a:solidFill>
                  <a:srgbClr val="001E32"/>
                </a:solidFill>
                <a:latin typeface="Montserrat Bold"/>
              </a:rPr>
              <a:t> </a:t>
            </a:r>
            <a:r>
              <a:rPr lang="en-US" sz="2000" dirty="0" err="1">
                <a:solidFill>
                  <a:srgbClr val="001E32"/>
                </a:solidFill>
                <a:latin typeface="Montserrat Bold"/>
              </a:rPr>
              <a:t>безпеці</a:t>
            </a:r>
            <a:r>
              <a:rPr lang="en-US" sz="2000" dirty="0">
                <a:solidFill>
                  <a:srgbClr val="001E32"/>
                </a:solidFill>
                <a:latin typeface="Montserrat Bold"/>
              </a:rPr>
              <a:t> </a:t>
            </a:r>
            <a:r>
              <a:rPr lang="en-US" sz="2000" dirty="0" err="1">
                <a:solidFill>
                  <a:srgbClr val="001E32"/>
                </a:solidFill>
                <a:latin typeface="Montserrat Bold"/>
              </a:rPr>
              <a:t>України</a:t>
            </a:r>
            <a:r>
              <a:rPr lang="en-US" sz="2000" dirty="0">
                <a:solidFill>
                  <a:srgbClr val="001E32"/>
                </a:solidFill>
                <a:latin typeface="Montserrat"/>
              </a:rPr>
              <a:t>, </a:t>
            </a:r>
            <a:r>
              <a:rPr lang="en-US" sz="2000" dirty="0" err="1">
                <a:solidFill>
                  <a:srgbClr val="001E32"/>
                </a:solidFill>
                <a:latin typeface="Montserrat"/>
              </a:rPr>
              <a:t>що</a:t>
            </a:r>
            <a:r>
              <a:rPr lang="en-US" sz="2000" dirty="0">
                <a:solidFill>
                  <a:srgbClr val="001E32"/>
                </a:solidFill>
                <a:latin typeface="Montserrat"/>
              </a:rPr>
              <a:t>, </a:t>
            </a:r>
            <a:r>
              <a:rPr lang="en-US" sz="2000" dirty="0" err="1">
                <a:solidFill>
                  <a:srgbClr val="001E32"/>
                </a:solidFill>
                <a:latin typeface="Montserrat"/>
              </a:rPr>
              <a:t>безумовно</a:t>
            </a:r>
            <a:r>
              <a:rPr lang="en-US" sz="2000" dirty="0">
                <a:solidFill>
                  <a:srgbClr val="001E32"/>
                </a:solidFill>
                <a:latin typeface="Montserrat"/>
              </a:rPr>
              <a:t>, </a:t>
            </a:r>
            <a:r>
              <a:rPr lang="en-US" sz="2000" dirty="0" err="1">
                <a:solidFill>
                  <a:srgbClr val="001E32"/>
                </a:solidFill>
                <a:latin typeface="Montserrat"/>
              </a:rPr>
              <a:t>має</a:t>
            </a:r>
            <a:r>
              <a:rPr lang="en-US" sz="2000" dirty="0">
                <a:solidFill>
                  <a:srgbClr val="001E32"/>
                </a:solidFill>
                <a:latin typeface="Montserrat"/>
              </a:rPr>
              <a:t> </a:t>
            </a:r>
            <a:r>
              <a:rPr lang="en-US" sz="2000" dirty="0" err="1">
                <a:solidFill>
                  <a:srgbClr val="001E32"/>
                </a:solidFill>
                <a:latin typeface="Montserrat"/>
              </a:rPr>
              <a:t>місце</a:t>
            </a:r>
            <a:r>
              <a:rPr lang="en-US" sz="2000" dirty="0">
                <a:solidFill>
                  <a:srgbClr val="001E32"/>
                </a:solidFill>
                <a:latin typeface="Montserrat"/>
              </a:rPr>
              <a:t> і у </a:t>
            </a:r>
            <a:r>
              <a:rPr lang="en-US" sz="2000" dirty="0" err="1">
                <a:solidFill>
                  <a:srgbClr val="001E32"/>
                </a:solidFill>
                <a:latin typeface="Montserrat"/>
              </a:rPr>
              <a:t>випадку</a:t>
            </a:r>
            <a:r>
              <a:rPr lang="en-US" sz="2000" dirty="0">
                <a:solidFill>
                  <a:srgbClr val="001E32"/>
                </a:solidFill>
                <a:latin typeface="Montserrat"/>
              </a:rPr>
              <a:t> </a:t>
            </a:r>
            <a:r>
              <a:rPr lang="en-US" sz="2000" dirty="0" err="1">
                <a:solidFill>
                  <a:srgbClr val="001E32"/>
                </a:solidFill>
                <a:latin typeface="Montserrat"/>
              </a:rPr>
              <a:t>передання</a:t>
            </a:r>
            <a:r>
              <a:rPr lang="en-US" sz="2000" dirty="0">
                <a:solidFill>
                  <a:srgbClr val="001E32"/>
                </a:solidFill>
                <a:latin typeface="Montserrat"/>
              </a:rPr>
              <a:t> </a:t>
            </a:r>
            <a:r>
              <a:rPr lang="en-US" sz="2000" dirty="0" err="1">
                <a:solidFill>
                  <a:srgbClr val="001E32"/>
                </a:solidFill>
                <a:latin typeface="Montserrat"/>
              </a:rPr>
              <a:t>ворогу</a:t>
            </a:r>
            <a:r>
              <a:rPr lang="en-US" sz="2000" dirty="0">
                <a:solidFill>
                  <a:srgbClr val="001E32"/>
                </a:solidFill>
                <a:latin typeface="Montserrat"/>
              </a:rPr>
              <a:t> (</a:t>
            </a:r>
            <a:r>
              <a:rPr lang="en-US" sz="2000" dirty="0" err="1">
                <a:solidFill>
                  <a:srgbClr val="001E32"/>
                </a:solidFill>
                <a:latin typeface="Montserrat"/>
              </a:rPr>
              <a:t>рф</a:t>
            </a:r>
            <a:r>
              <a:rPr lang="en-US" sz="2000" dirty="0">
                <a:solidFill>
                  <a:srgbClr val="001E32"/>
                </a:solidFill>
                <a:latin typeface="Montserrat"/>
              </a:rPr>
              <a:t>) </a:t>
            </a:r>
            <a:r>
              <a:rPr lang="en-US" sz="2000" dirty="0" err="1">
                <a:solidFill>
                  <a:srgbClr val="001E32"/>
                </a:solidFill>
                <a:latin typeface="Montserrat"/>
              </a:rPr>
              <a:t>відповідної</a:t>
            </a:r>
            <a:r>
              <a:rPr lang="en-US" sz="2000" dirty="0">
                <a:solidFill>
                  <a:srgbClr val="001E32"/>
                </a:solidFill>
                <a:latin typeface="Montserrat"/>
              </a:rPr>
              <a:t> інформації.</a:t>
            </a:r>
          </a:p>
          <a:p>
            <a:pPr algn="just">
              <a:lnSpc>
                <a:spcPts val="2400"/>
              </a:lnSpc>
            </a:pPr>
            <a:endParaRPr lang="en-US" sz="2000" dirty="0">
              <a:solidFill>
                <a:srgbClr val="001E32"/>
              </a:solidFill>
              <a:latin typeface="Montserrat"/>
            </a:endParaRPr>
          </a:p>
          <a:p>
            <a:pPr algn="just">
              <a:lnSpc>
                <a:spcPts val="2400"/>
              </a:lnSpc>
            </a:pPr>
            <a:r>
              <a:rPr lang="en-US" sz="2000" dirty="0">
                <a:solidFill>
                  <a:srgbClr val="001E32"/>
                </a:solidFill>
                <a:latin typeface="Montserrat"/>
              </a:rPr>
              <a:t> </a:t>
            </a:r>
            <a:r>
              <a:rPr lang="en-US" sz="2000" dirty="0" err="1">
                <a:solidFill>
                  <a:srgbClr val="001E32"/>
                </a:solidFill>
                <a:latin typeface="Montserrat"/>
              </a:rPr>
              <a:t>Державна</a:t>
            </a:r>
            <a:r>
              <a:rPr lang="en-US" sz="2000" dirty="0">
                <a:solidFill>
                  <a:srgbClr val="001E32"/>
                </a:solidFill>
                <a:latin typeface="Montserrat"/>
              </a:rPr>
              <a:t> </a:t>
            </a:r>
            <a:r>
              <a:rPr lang="en-US" sz="2000" dirty="0" err="1">
                <a:solidFill>
                  <a:srgbClr val="001E32"/>
                </a:solidFill>
                <a:latin typeface="Montserrat"/>
              </a:rPr>
              <a:t>таємниця</a:t>
            </a:r>
            <a:r>
              <a:rPr lang="en-US" sz="2000" dirty="0">
                <a:solidFill>
                  <a:srgbClr val="001E32"/>
                </a:solidFill>
                <a:latin typeface="Montserrat"/>
              </a:rPr>
              <a:t> </a:t>
            </a:r>
            <a:r>
              <a:rPr lang="en-US" sz="2000" dirty="0" err="1">
                <a:solidFill>
                  <a:srgbClr val="001E32"/>
                </a:solidFill>
                <a:latin typeface="Montserrat"/>
              </a:rPr>
              <a:t>це</a:t>
            </a:r>
            <a:r>
              <a:rPr lang="en-US" sz="2000" dirty="0">
                <a:solidFill>
                  <a:srgbClr val="001E32"/>
                </a:solidFill>
                <a:latin typeface="Montserrat"/>
              </a:rPr>
              <a:t> –</a:t>
            </a:r>
            <a:r>
              <a:rPr lang="en-US" sz="2000" dirty="0" err="1">
                <a:solidFill>
                  <a:srgbClr val="001E32"/>
                </a:solidFill>
                <a:latin typeface="Montserrat"/>
              </a:rPr>
              <a:t>відомості</a:t>
            </a:r>
            <a:r>
              <a:rPr lang="en-US" sz="2000" dirty="0">
                <a:solidFill>
                  <a:srgbClr val="001E32"/>
                </a:solidFill>
                <a:latin typeface="Montserrat"/>
              </a:rPr>
              <a:t> </a:t>
            </a:r>
            <a:r>
              <a:rPr lang="en-US" sz="2000" dirty="0" err="1">
                <a:solidFill>
                  <a:srgbClr val="001E32"/>
                </a:solidFill>
                <a:latin typeface="Montserrat"/>
              </a:rPr>
              <a:t>наприклад</a:t>
            </a:r>
            <a:r>
              <a:rPr lang="en-US" sz="2000" dirty="0">
                <a:solidFill>
                  <a:srgbClr val="001E32"/>
                </a:solidFill>
                <a:latin typeface="Montserrat"/>
              </a:rPr>
              <a:t>, </a:t>
            </a:r>
            <a:r>
              <a:rPr lang="en-US" sz="2000" dirty="0" err="1">
                <a:solidFill>
                  <a:srgbClr val="001E32"/>
                </a:solidFill>
                <a:latin typeface="Montserrat"/>
              </a:rPr>
              <a:t>про</a:t>
            </a:r>
            <a:r>
              <a:rPr lang="en-US" sz="2000" dirty="0">
                <a:solidFill>
                  <a:srgbClr val="001E32"/>
                </a:solidFill>
                <a:latin typeface="Montserrat"/>
              </a:rPr>
              <a:t> </a:t>
            </a:r>
            <a:r>
              <a:rPr lang="en-US" sz="2000" dirty="0" err="1">
                <a:solidFill>
                  <a:srgbClr val="001E32"/>
                </a:solidFill>
                <a:latin typeface="Montserrat"/>
              </a:rPr>
              <a:t>дислокацію</a:t>
            </a:r>
            <a:r>
              <a:rPr lang="en-US" sz="2000" dirty="0">
                <a:solidFill>
                  <a:srgbClr val="001E32"/>
                </a:solidFill>
                <a:latin typeface="Montserrat"/>
              </a:rPr>
              <a:t> в/ч у </a:t>
            </a:r>
            <a:r>
              <a:rPr lang="en-US" sz="2000" dirty="0" err="1">
                <a:solidFill>
                  <a:srgbClr val="001E32"/>
                </a:solidFill>
                <a:latin typeface="Montserrat"/>
              </a:rPr>
              <a:t>період</a:t>
            </a:r>
            <a:r>
              <a:rPr lang="en-US" sz="2000" dirty="0">
                <a:solidFill>
                  <a:srgbClr val="001E32"/>
                </a:solidFill>
                <a:latin typeface="Montserrat"/>
              </a:rPr>
              <a:t> </a:t>
            </a:r>
            <a:r>
              <a:rPr lang="en-US" sz="2000" dirty="0" err="1">
                <a:solidFill>
                  <a:srgbClr val="001E32"/>
                </a:solidFill>
                <a:latin typeface="Montserrat"/>
              </a:rPr>
              <a:t>дії</a:t>
            </a:r>
            <a:r>
              <a:rPr lang="en-US" sz="2000" dirty="0">
                <a:solidFill>
                  <a:srgbClr val="001E32"/>
                </a:solidFill>
                <a:latin typeface="Montserrat"/>
              </a:rPr>
              <a:t> </a:t>
            </a:r>
            <a:r>
              <a:rPr lang="en-US" sz="2000" dirty="0" err="1">
                <a:solidFill>
                  <a:srgbClr val="001E32"/>
                </a:solidFill>
                <a:latin typeface="Montserrat"/>
              </a:rPr>
              <a:t>воєнного</a:t>
            </a:r>
            <a:r>
              <a:rPr lang="en-US" sz="2000" dirty="0">
                <a:solidFill>
                  <a:srgbClr val="001E32"/>
                </a:solidFill>
                <a:latin typeface="Montserrat"/>
              </a:rPr>
              <a:t> </a:t>
            </a:r>
            <a:r>
              <a:rPr lang="en-US" sz="2000" dirty="0" err="1">
                <a:solidFill>
                  <a:srgbClr val="001E32"/>
                </a:solidFill>
                <a:latin typeface="Montserrat"/>
              </a:rPr>
              <a:t>часу</a:t>
            </a:r>
            <a:r>
              <a:rPr lang="en-US" sz="2000" dirty="0">
                <a:solidFill>
                  <a:srgbClr val="001E32"/>
                </a:solidFill>
                <a:latin typeface="Montserrat"/>
              </a:rPr>
              <a:t> </a:t>
            </a:r>
            <a:r>
              <a:rPr lang="en-US" sz="2000" dirty="0" err="1">
                <a:solidFill>
                  <a:srgbClr val="001E32"/>
                </a:solidFill>
                <a:latin typeface="Montserrat"/>
              </a:rPr>
              <a:t>та</a:t>
            </a:r>
            <a:r>
              <a:rPr lang="en-US" sz="2000" dirty="0">
                <a:solidFill>
                  <a:srgbClr val="001E32"/>
                </a:solidFill>
                <a:latin typeface="Montserrat"/>
              </a:rPr>
              <a:t> </a:t>
            </a:r>
            <a:r>
              <a:rPr lang="en-US" sz="2000" dirty="0" err="1">
                <a:solidFill>
                  <a:srgbClr val="001E32"/>
                </a:solidFill>
                <a:latin typeface="Montserrat"/>
              </a:rPr>
              <a:t>особливого</a:t>
            </a:r>
            <a:r>
              <a:rPr lang="en-US" sz="2000" dirty="0">
                <a:solidFill>
                  <a:srgbClr val="001E32"/>
                </a:solidFill>
                <a:latin typeface="Montserrat"/>
              </a:rPr>
              <a:t> </a:t>
            </a:r>
            <a:r>
              <a:rPr lang="en-US" sz="2000" dirty="0" err="1">
                <a:solidFill>
                  <a:srgbClr val="001E32"/>
                </a:solidFill>
                <a:latin typeface="Montserrat"/>
              </a:rPr>
              <a:t>періоду</a:t>
            </a:r>
            <a:r>
              <a:rPr lang="en-US" sz="2000" dirty="0">
                <a:solidFill>
                  <a:srgbClr val="001E32"/>
                </a:solidFill>
                <a:latin typeface="Montserrat"/>
              </a:rPr>
              <a:t> (п. 1.4.3) – </a:t>
            </a:r>
            <a:r>
              <a:rPr lang="en-US" sz="2000" dirty="0" err="1">
                <a:solidFill>
                  <a:srgbClr val="001E32"/>
                </a:solidFill>
                <a:latin typeface="Montserrat"/>
              </a:rPr>
              <a:t>тобто</a:t>
            </a:r>
            <a:r>
              <a:rPr lang="en-US" sz="2000" dirty="0">
                <a:solidFill>
                  <a:srgbClr val="001E32"/>
                </a:solidFill>
                <a:latin typeface="Montserrat"/>
              </a:rPr>
              <a:t> </a:t>
            </a:r>
            <a:r>
              <a:rPr lang="en-US" sz="2000" dirty="0" err="1">
                <a:solidFill>
                  <a:srgbClr val="001E32"/>
                </a:solidFill>
                <a:latin typeface="Montserrat"/>
              </a:rPr>
              <a:t>певні</a:t>
            </a:r>
            <a:r>
              <a:rPr lang="en-US" sz="2000" dirty="0">
                <a:solidFill>
                  <a:srgbClr val="001E32"/>
                </a:solidFill>
                <a:latin typeface="Montserrat"/>
              </a:rPr>
              <a:t> </a:t>
            </a:r>
            <a:r>
              <a:rPr lang="en-US" sz="2000" dirty="0" err="1">
                <a:solidFill>
                  <a:srgbClr val="001E32"/>
                </a:solidFill>
                <a:latin typeface="Montserrat"/>
              </a:rPr>
              <a:t>різновиди</a:t>
            </a:r>
            <a:r>
              <a:rPr lang="en-US" sz="2000" dirty="0">
                <a:solidFill>
                  <a:srgbClr val="001E32"/>
                </a:solidFill>
                <a:latin typeface="Montserrat"/>
              </a:rPr>
              <a:t> інформації, </a:t>
            </a:r>
            <a:r>
              <a:rPr lang="en-US" sz="2000" dirty="0" err="1">
                <a:solidFill>
                  <a:srgbClr val="001E32"/>
                </a:solidFill>
                <a:latin typeface="Montserrat"/>
              </a:rPr>
              <a:t>про</a:t>
            </a:r>
            <a:r>
              <a:rPr lang="en-US" sz="2000" dirty="0">
                <a:solidFill>
                  <a:srgbClr val="001E32"/>
                </a:solidFill>
                <a:latin typeface="Montserrat"/>
              </a:rPr>
              <a:t> </a:t>
            </a:r>
            <a:r>
              <a:rPr lang="en-US" sz="2000" dirty="0" err="1">
                <a:solidFill>
                  <a:srgbClr val="001E32"/>
                </a:solidFill>
                <a:latin typeface="Montserrat"/>
              </a:rPr>
              <a:t>які</a:t>
            </a:r>
            <a:r>
              <a:rPr lang="en-US" sz="2000" dirty="0">
                <a:solidFill>
                  <a:srgbClr val="001E32"/>
                </a:solidFill>
                <a:latin typeface="Montserrat"/>
              </a:rPr>
              <a:t> </a:t>
            </a:r>
            <a:r>
              <a:rPr lang="en-US" sz="2000" dirty="0" err="1">
                <a:solidFill>
                  <a:srgbClr val="001E32"/>
                </a:solidFill>
                <a:latin typeface="Montserrat"/>
              </a:rPr>
              <a:t>йдеться</a:t>
            </a:r>
            <a:r>
              <a:rPr lang="en-US" sz="2000" dirty="0">
                <a:solidFill>
                  <a:srgbClr val="001E32"/>
                </a:solidFill>
                <a:latin typeface="Montserrat"/>
              </a:rPr>
              <a:t> у ч. 2 </a:t>
            </a:r>
            <a:r>
              <a:rPr lang="en-US" sz="2000" dirty="0" err="1">
                <a:solidFill>
                  <a:srgbClr val="001E32"/>
                </a:solidFill>
                <a:latin typeface="Montserrat"/>
              </a:rPr>
              <a:t>ст</a:t>
            </a:r>
            <a:r>
              <a:rPr lang="en-US" sz="2000" dirty="0">
                <a:solidFill>
                  <a:srgbClr val="001E32"/>
                </a:solidFill>
                <a:latin typeface="Montserrat"/>
              </a:rPr>
              <a:t>. 111-2 КК;</a:t>
            </a:r>
          </a:p>
          <a:p>
            <a:pPr algn="just">
              <a:lnSpc>
                <a:spcPts val="2400"/>
              </a:lnSpc>
            </a:pPr>
            <a:endParaRPr lang="en-US" sz="2000" dirty="0">
              <a:solidFill>
                <a:srgbClr val="001E32"/>
              </a:solidFill>
              <a:latin typeface="Montserrat"/>
            </a:endParaRPr>
          </a:p>
          <a:p>
            <a:pPr algn="just">
              <a:lnSpc>
                <a:spcPts val="2400"/>
              </a:lnSpc>
            </a:pPr>
            <a:r>
              <a:rPr lang="en-US" sz="2000" dirty="0" err="1">
                <a:solidFill>
                  <a:srgbClr val="001E32"/>
                </a:solidFill>
                <a:latin typeface="Montserrat"/>
              </a:rPr>
              <a:t>Державна</a:t>
            </a:r>
            <a:r>
              <a:rPr lang="en-US" sz="2000" dirty="0">
                <a:solidFill>
                  <a:srgbClr val="001E32"/>
                </a:solidFill>
                <a:latin typeface="Montserrat"/>
              </a:rPr>
              <a:t> </a:t>
            </a:r>
            <a:r>
              <a:rPr lang="en-US" sz="2000" dirty="0" err="1">
                <a:solidFill>
                  <a:srgbClr val="001E32"/>
                </a:solidFill>
                <a:latin typeface="Montserrat"/>
              </a:rPr>
              <a:t>таємниця</a:t>
            </a:r>
            <a:r>
              <a:rPr lang="en-US" sz="2000" dirty="0">
                <a:solidFill>
                  <a:srgbClr val="001E32"/>
                </a:solidFill>
                <a:latin typeface="Montserrat"/>
              </a:rPr>
              <a:t> </a:t>
            </a:r>
            <a:r>
              <a:rPr lang="en-US" sz="2000" dirty="0" err="1">
                <a:solidFill>
                  <a:srgbClr val="001E32"/>
                </a:solidFill>
                <a:latin typeface="Montserrat"/>
              </a:rPr>
              <a:t>це</a:t>
            </a:r>
            <a:r>
              <a:rPr lang="en-US" sz="2000" dirty="0">
                <a:solidFill>
                  <a:srgbClr val="001E32"/>
                </a:solidFill>
                <a:latin typeface="Montserrat"/>
              </a:rPr>
              <a:t> – </a:t>
            </a:r>
            <a:r>
              <a:rPr lang="en-US" sz="2000" dirty="0" err="1">
                <a:solidFill>
                  <a:srgbClr val="001E32"/>
                </a:solidFill>
                <a:latin typeface="Montserrat"/>
              </a:rPr>
              <a:t>всі</a:t>
            </a:r>
            <a:r>
              <a:rPr lang="en-US" sz="2000" dirty="0">
                <a:solidFill>
                  <a:srgbClr val="001E32"/>
                </a:solidFill>
                <a:latin typeface="Montserrat"/>
              </a:rPr>
              <a:t> </a:t>
            </a:r>
            <a:r>
              <a:rPr lang="en-US" sz="2000" dirty="0" err="1">
                <a:solidFill>
                  <a:srgbClr val="001E32"/>
                </a:solidFill>
                <a:latin typeface="Montserrat"/>
              </a:rPr>
              <a:t>показники</a:t>
            </a:r>
            <a:r>
              <a:rPr lang="en-US" sz="2000" dirty="0">
                <a:solidFill>
                  <a:srgbClr val="001E32"/>
                </a:solidFill>
                <a:latin typeface="Montserrat"/>
              </a:rPr>
              <a:t> </a:t>
            </a:r>
            <a:r>
              <a:rPr lang="en-US" sz="2000" dirty="0" err="1">
                <a:solidFill>
                  <a:srgbClr val="001E32"/>
                </a:solidFill>
                <a:latin typeface="Montserrat"/>
              </a:rPr>
              <a:t>про</a:t>
            </a:r>
            <a:r>
              <a:rPr lang="en-US" sz="2000" dirty="0">
                <a:solidFill>
                  <a:srgbClr val="001E32"/>
                </a:solidFill>
                <a:latin typeface="Montserrat"/>
              </a:rPr>
              <a:t> </a:t>
            </a:r>
            <a:r>
              <a:rPr lang="en-US" sz="2000" dirty="0" err="1">
                <a:solidFill>
                  <a:srgbClr val="001E32"/>
                </a:solidFill>
                <a:latin typeface="Montserrat"/>
              </a:rPr>
              <a:t>найменування</a:t>
            </a:r>
            <a:r>
              <a:rPr lang="en-US" sz="2000" dirty="0">
                <a:solidFill>
                  <a:srgbClr val="001E32"/>
                </a:solidFill>
                <a:latin typeface="Montserrat"/>
              </a:rPr>
              <a:t>, </a:t>
            </a:r>
            <a:r>
              <a:rPr lang="en-US" sz="2000" dirty="0" err="1">
                <a:solidFill>
                  <a:srgbClr val="001E32"/>
                </a:solidFill>
                <a:latin typeface="Montserrat"/>
              </a:rPr>
              <a:t>кількість</a:t>
            </a:r>
            <a:r>
              <a:rPr lang="en-US" sz="2000" dirty="0">
                <a:solidFill>
                  <a:srgbClr val="001E32"/>
                </a:solidFill>
                <a:latin typeface="Montserrat"/>
              </a:rPr>
              <a:t> </a:t>
            </a:r>
            <a:r>
              <a:rPr lang="en-US" sz="2000" dirty="0" err="1">
                <a:solidFill>
                  <a:srgbClr val="001E32"/>
                </a:solidFill>
                <a:latin typeface="Montserrat"/>
              </a:rPr>
              <a:t>озброєння</a:t>
            </a:r>
            <a:r>
              <a:rPr lang="en-US" sz="2000" dirty="0">
                <a:solidFill>
                  <a:srgbClr val="001E32"/>
                </a:solidFill>
                <a:latin typeface="Montserrat"/>
              </a:rPr>
              <a:t> - </a:t>
            </a:r>
            <a:r>
              <a:rPr lang="en-US" sz="2000" dirty="0" err="1">
                <a:solidFill>
                  <a:srgbClr val="001E32"/>
                </a:solidFill>
                <a:latin typeface="Montserrat"/>
              </a:rPr>
              <a:t>тобто</a:t>
            </a:r>
            <a:r>
              <a:rPr lang="en-US" sz="2000" dirty="0">
                <a:solidFill>
                  <a:srgbClr val="001E32"/>
                </a:solidFill>
                <a:latin typeface="Montserrat"/>
              </a:rPr>
              <a:t> </a:t>
            </a:r>
            <a:r>
              <a:rPr lang="en-US" sz="2000" dirty="0" err="1">
                <a:solidFill>
                  <a:srgbClr val="001E32"/>
                </a:solidFill>
                <a:latin typeface="Montserrat"/>
              </a:rPr>
              <a:t>певні</a:t>
            </a:r>
            <a:r>
              <a:rPr lang="en-US" sz="2000" dirty="0">
                <a:solidFill>
                  <a:srgbClr val="001E32"/>
                </a:solidFill>
                <a:latin typeface="Montserrat"/>
              </a:rPr>
              <a:t> </a:t>
            </a:r>
            <a:r>
              <a:rPr lang="en-US" sz="2000" dirty="0" err="1">
                <a:solidFill>
                  <a:srgbClr val="001E32"/>
                </a:solidFill>
                <a:latin typeface="Montserrat"/>
              </a:rPr>
              <a:t>різновиди</a:t>
            </a:r>
            <a:r>
              <a:rPr lang="en-US" sz="2000" dirty="0">
                <a:solidFill>
                  <a:srgbClr val="001E32"/>
                </a:solidFill>
                <a:latin typeface="Montserrat"/>
              </a:rPr>
              <a:t> інформації, </a:t>
            </a:r>
            <a:r>
              <a:rPr lang="en-US" sz="2000" dirty="0" err="1">
                <a:solidFill>
                  <a:srgbClr val="001E32"/>
                </a:solidFill>
                <a:latin typeface="Montserrat"/>
              </a:rPr>
              <a:t>про</a:t>
            </a:r>
            <a:r>
              <a:rPr lang="en-US" sz="2000" dirty="0">
                <a:solidFill>
                  <a:srgbClr val="001E32"/>
                </a:solidFill>
                <a:latin typeface="Montserrat"/>
              </a:rPr>
              <a:t> </a:t>
            </a:r>
            <a:r>
              <a:rPr lang="en-US" sz="2000" dirty="0" err="1">
                <a:solidFill>
                  <a:srgbClr val="001E32"/>
                </a:solidFill>
                <a:latin typeface="Montserrat"/>
              </a:rPr>
              <a:t>які</a:t>
            </a:r>
            <a:r>
              <a:rPr lang="en-US" sz="2000" dirty="0">
                <a:solidFill>
                  <a:srgbClr val="001E32"/>
                </a:solidFill>
                <a:latin typeface="Montserrat"/>
              </a:rPr>
              <a:t> </a:t>
            </a:r>
            <a:r>
              <a:rPr lang="en-US" sz="2000" dirty="0" err="1">
                <a:solidFill>
                  <a:srgbClr val="001E32"/>
                </a:solidFill>
                <a:latin typeface="Montserrat"/>
              </a:rPr>
              <a:t>йдеться</a:t>
            </a:r>
            <a:r>
              <a:rPr lang="en-US" sz="2000" dirty="0">
                <a:solidFill>
                  <a:srgbClr val="001E32"/>
                </a:solidFill>
                <a:latin typeface="Montserrat"/>
              </a:rPr>
              <a:t> </a:t>
            </a:r>
            <a:r>
              <a:rPr lang="en-US" sz="2000" dirty="0" err="1">
                <a:solidFill>
                  <a:srgbClr val="001E32"/>
                </a:solidFill>
                <a:latin typeface="Montserrat"/>
              </a:rPr>
              <a:t>вже</a:t>
            </a:r>
            <a:r>
              <a:rPr lang="en-US" sz="2000" dirty="0">
                <a:solidFill>
                  <a:srgbClr val="001E32"/>
                </a:solidFill>
                <a:latin typeface="Montserrat"/>
              </a:rPr>
              <a:t> у ч. 1 </a:t>
            </a:r>
            <a:r>
              <a:rPr lang="en-US" sz="2000" dirty="0" err="1">
                <a:solidFill>
                  <a:srgbClr val="001E32"/>
                </a:solidFill>
                <a:latin typeface="Montserrat"/>
              </a:rPr>
              <a:t>ст</a:t>
            </a:r>
            <a:r>
              <a:rPr lang="en-US" sz="2000" dirty="0">
                <a:solidFill>
                  <a:srgbClr val="001E32"/>
                </a:solidFill>
                <a:latin typeface="Montserrat"/>
              </a:rPr>
              <a:t>. 1112 КК.</a:t>
            </a:r>
          </a:p>
          <a:p>
            <a:pPr algn="just">
              <a:lnSpc>
                <a:spcPts val="2400"/>
              </a:lnSpc>
            </a:pPr>
            <a:r>
              <a:rPr lang="en-US" sz="2000" dirty="0">
                <a:solidFill>
                  <a:srgbClr val="001E32"/>
                </a:solidFill>
                <a:latin typeface="Montserrat"/>
              </a:rPr>
              <a:t>  </a:t>
            </a:r>
          </a:p>
          <a:p>
            <a:pPr marL="0" lvl="0" indent="0" algn="just">
              <a:lnSpc>
                <a:spcPts val="2400"/>
              </a:lnSpc>
              <a:spcBef>
                <a:spcPct val="0"/>
              </a:spcBef>
            </a:pPr>
            <a:r>
              <a:rPr lang="en-US" sz="2000" dirty="0" err="1">
                <a:solidFill>
                  <a:srgbClr val="001E32"/>
                </a:solidFill>
                <a:latin typeface="Montserrat"/>
              </a:rPr>
              <a:t>Отже</a:t>
            </a:r>
            <a:r>
              <a:rPr lang="en-US" sz="2000" dirty="0">
                <a:solidFill>
                  <a:srgbClr val="001E32"/>
                </a:solidFill>
                <a:latin typeface="Montserrat"/>
              </a:rPr>
              <a:t>, </a:t>
            </a:r>
            <a:r>
              <a:rPr lang="en-US" sz="2000" dirty="0" err="1">
                <a:solidFill>
                  <a:srgbClr val="001E32"/>
                </a:solidFill>
                <a:latin typeface="Montserrat"/>
              </a:rPr>
              <a:t>якщо</a:t>
            </a:r>
            <a:r>
              <a:rPr lang="en-US" sz="2000" dirty="0">
                <a:solidFill>
                  <a:srgbClr val="001E32"/>
                </a:solidFill>
                <a:latin typeface="Montserrat"/>
              </a:rPr>
              <a:t> </a:t>
            </a:r>
            <a:r>
              <a:rPr lang="en-US" sz="2000" dirty="0" err="1">
                <a:solidFill>
                  <a:srgbClr val="001E32"/>
                </a:solidFill>
                <a:latin typeface="Montserrat"/>
              </a:rPr>
              <a:t>відповідне</a:t>
            </a:r>
            <a:r>
              <a:rPr lang="en-US" sz="2000" dirty="0">
                <a:solidFill>
                  <a:srgbClr val="001E32"/>
                </a:solidFill>
                <a:latin typeface="Montserrat"/>
              </a:rPr>
              <a:t> </a:t>
            </a:r>
            <a:r>
              <a:rPr lang="en-US" sz="2000" dirty="0" err="1">
                <a:solidFill>
                  <a:srgbClr val="001E32"/>
                </a:solidFill>
                <a:latin typeface="Montserrat"/>
              </a:rPr>
              <a:t>поширення</a:t>
            </a:r>
            <a:r>
              <a:rPr lang="en-US" sz="2000" dirty="0">
                <a:solidFill>
                  <a:srgbClr val="001E32"/>
                </a:solidFill>
                <a:latin typeface="Montserrat"/>
              </a:rPr>
              <a:t> </a:t>
            </a:r>
            <a:r>
              <a:rPr lang="en-US" sz="2000" dirty="0">
                <a:solidFill>
                  <a:srgbClr val="001E32"/>
                </a:solidFill>
                <a:latin typeface="Montserrat Bold"/>
              </a:rPr>
              <a:t>з </a:t>
            </a:r>
            <a:r>
              <a:rPr lang="en-US" sz="2000" dirty="0" err="1">
                <a:solidFill>
                  <a:srgbClr val="001E32"/>
                </a:solidFill>
                <a:latin typeface="Montserrat Bold"/>
              </a:rPr>
              <a:t>метою</a:t>
            </a:r>
            <a:r>
              <a:rPr lang="en-US" sz="2000" dirty="0">
                <a:solidFill>
                  <a:srgbClr val="001E32"/>
                </a:solidFill>
                <a:latin typeface="Montserrat"/>
              </a:rPr>
              <a:t> (</a:t>
            </a:r>
            <a:r>
              <a:rPr lang="en-US" sz="2000" dirty="0" err="1">
                <a:solidFill>
                  <a:srgbClr val="001E32"/>
                </a:solidFill>
                <a:latin typeface="Montserrat"/>
              </a:rPr>
              <a:t>щоб</a:t>
            </a:r>
            <a:r>
              <a:rPr lang="en-US" sz="2000" dirty="0">
                <a:solidFill>
                  <a:srgbClr val="001E32"/>
                </a:solidFill>
                <a:latin typeface="Montserrat"/>
              </a:rPr>
              <a:t> </a:t>
            </a:r>
            <a:r>
              <a:rPr lang="en-US" sz="2000" dirty="0" err="1">
                <a:solidFill>
                  <a:srgbClr val="001E32"/>
                </a:solidFill>
                <a:latin typeface="Montserrat"/>
              </a:rPr>
              <a:t>вона</a:t>
            </a:r>
            <a:r>
              <a:rPr lang="en-US" sz="2000" dirty="0">
                <a:solidFill>
                  <a:srgbClr val="001E32"/>
                </a:solidFill>
                <a:latin typeface="Montserrat"/>
              </a:rPr>
              <a:t> </a:t>
            </a:r>
            <a:r>
              <a:rPr lang="en-US" sz="2000" dirty="0" err="1">
                <a:solidFill>
                  <a:srgbClr val="001E32"/>
                </a:solidFill>
                <a:latin typeface="Montserrat"/>
              </a:rPr>
              <a:t>стала</a:t>
            </a:r>
            <a:r>
              <a:rPr lang="en-US" sz="2000" dirty="0">
                <a:solidFill>
                  <a:srgbClr val="001E32"/>
                </a:solidFill>
                <a:latin typeface="Montserrat"/>
              </a:rPr>
              <a:t> </a:t>
            </a:r>
            <a:r>
              <a:rPr lang="en-US" sz="2000" dirty="0" err="1">
                <a:solidFill>
                  <a:srgbClr val="001E32"/>
                </a:solidFill>
                <a:latin typeface="Montserrat"/>
              </a:rPr>
              <a:t>відома</a:t>
            </a:r>
            <a:r>
              <a:rPr lang="en-US" sz="2000" dirty="0">
                <a:solidFill>
                  <a:srgbClr val="001E32"/>
                </a:solidFill>
                <a:latin typeface="Montserrat"/>
              </a:rPr>
              <a:t> </a:t>
            </a:r>
            <a:r>
              <a:rPr lang="en-US" sz="2000" dirty="0" err="1">
                <a:solidFill>
                  <a:srgbClr val="001E32"/>
                </a:solidFill>
                <a:latin typeface="Montserrat"/>
              </a:rPr>
              <a:t>військовим</a:t>
            </a:r>
            <a:r>
              <a:rPr lang="en-US" sz="2000" dirty="0">
                <a:solidFill>
                  <a:srgbClr val="001E32"/>
                </a:solidFill>
                <a:latin typeface="Montserrat"/>
              </a:rPr>
              <a:t> </a:t>
            </a:r>
            <a:r>
              <a:rPr lang="en-US" sz="2000" dirty="0" err="1">
                <a:solidFill>
                  <a:srgbClr val="001E32"/>
                </a:solidFill>
                <a:latin typeface="Montserrat"/>
              </a:rPr>
              <a:t>рф</a:t>
            </a:r>
            <a:r>
              <a:rPr lang="en-US" sz="2000" dirty="0">
                <a:solidFill>
                  <a:srgbClr val="001E32"/>
                </a:solidFill>
                <a:latin typeface="Montserrat"/>
              </a:rPr>
              <a:t>) </a:t>
            </a:r>
            <a:r>
              <a:rPr lang="en-US" sz="2000" dirty="0" err="1">
                <a:solidFill>
                  <a:srgbClr val="001E32"/>
                </a:solidFill>
                <a:latin typeface="Montserrat"/>
              </a:rPr>
              <a:t>здійснює</a:t>
            </a:r>
            <a:r>
              <a:rPr lang="en-US" sz="2000" dirty="0">
                <a:solidFill>
                  <a:srgbClr val="001E32"/>
                </a:solidFill>
                <a:latin typeface="Montserrat"/>
              </a:rPr>
              <a:t> </a:t>
            </a:r>
            <a:r>
              <a:rPr lang="en-US" sz="2000" dirty="0" err="1">
                <a:solidFill>
                  <a:srgbClr val="001E32"/>
                </a:solidFill>
                <a:latin typeface="Montserrat"/>
              </a:rPr>
              <a:t>громадянин</a:t>
            </a:r>
            <a:r>
              <a:rPr lang="en-US" sz="2000" dirty="0">
                <a:solidFill>
                  <a:srgbClr val="001E32"/>
                </a:solidFill>
                <a:latin typeface="Montserrat"/>
              </a:rPr>
              <a:t> </a:t>
            </a:r>
            <a:r>
              <a:rPr lang="en-US" sz="2000" dirty="0" err="1">
                <a:solidFill>
                  <a:srgbClr val="001E32"/>
                </a:solidFill>
                <a:latin typeface="Montserrat"/>
              </a:rPr>
              <a:t>України</a:t>
            </a:r>
            <a:r>
              <a:rPr lang="en-US" sz="2000" dirty="0">
                <a:solidFill>
                  <a:srgbClr val="001E32"/>
                </a:solidFill>
                <a:latin typeface="Montserrat"/>
              </a:rPr>
              <a:t>, </a:t>
            </a:r>
            <a:r>
              <a:rPr lang="en-US" sz="2000" dirty="0" err="1">
                <a:solidFill>
                  <a:srgbClr val="001E32"/>
                </a:solidFill>
                <a:latin typeface="Montserrat"/>
              </a:rPr>
              <a:t>то</a:t>
            </a:r>
            <a:r>
              <a:rPr lang="en-US" sz="2000" dirty="0">
                <a:solidFill>
                  <a:srgbClr val="001E32"/>
                </a:solidFill>
                <a:latin typeface="Montserrat"/>
              </a:rPr>
              <a:t> </a:t>
            </a:r>
            <a:r>
              <a:rPr lang="en-US" sz="2000" dirty="0" err="1">
                <a:solidFill>
                  <a:srgbClr val="001E32"/>
                </a:solidFill>
                <a:latin typeface="Montserrat"/>
              </a:rPr>
              <a:t>такі</a:t>
            </a:r>
            <a:r>
              <a:rPr lang="en-US" sz="2000" dirty="0">
                <a:solidFill>
                  <a:srgbClr val="001E32"/>
                </a:solidFill>
                <a:latin typeface="Montserrat"/>
              </a:rPr>
              <a:t> </a:t>
            </a:r>
            <a:r>
              <a:rPr lang="en-US" sz="2000" dirty="0" err="1">
                <a:solidFill>
                  <a:srgbClr val="001E32"/>
                </a:solidFill>
                <a:latin typeface="Montserrat"/>
              </a:rPr>
              <a:t>діяння</a:t>
            </a:r>
            <a:r>
              <a:rPr lang="en-US" sz="2000" dirty="0">
                <a:solidFill>
                  <a:srgbClr val="001E32"/>
                </a:solidFill>
                <a:latin typeface="Montserrat"/>
              </a:rPr>
              <a:t>, </a:t>
            </a:r>
            <a:r>
              <a:rPr lang="en-US" sz="2000" dirty="0" err="1">
                <a:solidFill>
                  <a:srgbClr val="001E32"/>
                </a:solidFill>
                <a:latin typeface="Montserrat"/>
              </a:rPr>
              <a:t>навіть</a:t>
            </a:r>
            <a:r>
              <a:rPr lang="en-US" sz="2000" dirty="0">
                <a:solidFill>
                  <a:srgbClr val="001E32"/>
                </a:solidFill>
                <a:latin typeface="Montserrat"/>
              </a:rPr>
              <a:t> </a:t>
            </a:r>
            <a:r>
              <a:rPr lang="en-US" sz="2000" dirty="0" err="1">
                <a:solidFill>
                  <a:srgbClr val="001E32"/>
                </a:solidFill>
                <a:latin typeface="Montserrat"/>
              </a:rPr>
              <a:t>якщо</a:t>
            </a:r>
            <a:r>
              <a:rPr lang="en-US" sz="2000" dirty="0">
                <a:solidFill>
                  <a:srgbClr val="001E32"/>
                </a:solidFill>
                <a:latin typeface="Montserrat"/>
              </a:rPr>
              <a:t> </a:t>
            </a:r>
            <a:r>
              <a:rPr lang="en-US" sz="2000" dirty="0" err="1">
                <a:solidFill>
                  <a:srgbClr val="001E32"/>
                </a:solidFill>
                <a:latin typeface="Montserrat"/>
              </a:rPr>
              <a:t>вони</a:t>
            </a:r>
            <a:r>
              <a:rPr lang="en-US" sz="2000" dirty="0">
                <a:solidFill>
                  <a:srgbClr val="001E32"/>
                </a:solidFill>
                <a:latin typeface="Montserrat"/>
              </a:rPr>
              <a:t> </a:t>
            </a:r>
            <a:r>
              <a:rPr lang="en-US" sz="2000" dirty="0" err="1">
                <a:solidFill>
                  <a:srgbClr val="001E32"/>
                </a:solidFill>
                <a:latin typeface="Montserrat"/>
              </a:rPr>
              <a:t>скоєні</a:t>
            </a:r>
            <a:r>
              <a:rPr lang="en-US" sz="2000" dirty="0">
                <a:solidFill>
                  <a:srgbClr val="001E32"/>
                </a:solidFill>
                <a:latin typeface="Montserrat"/>
              </a:rPr>
              <a:t> </a:t>
            </a:r>
            <a:r>
              <a:rPr lang="en-US" sz="2000" dirty="0" err="1">
                <a:solidFill>
                  <a:srgbClr val="001E32"/>
                </a:solidFill>
                <a:latin typeface="Montserrat"/>
              </a:rPr>
              <a:t>без</a:t>
            </a:r>
            <a:r>
              <a:rPr lang="en-US" sz="2000" dirty="0">
                <a:solidFill>
                  <a:srgbClr val="001E32"/>
                </a:solidFill>
                <a:latin typeface="Montserrat"/>
              </a:rPr>
              <a:t> </a:t>
            </a:r>
            <a:r>
              <a:rPr lang="en-US" sz="2000" dirty="0" err="1">
                <a:solidFill>
                  <a:srgbClr val="001E32"/>
                </a:solidFill>
                <a:latin typeface="Montserrat"/>
              </a:rPr>
              <a:t>отримання</a:t>
            </a:r>
            <a:r>
              <a:rPr lang="en-US" sz="2000" dirty="0">
                <a:solidFill>
                  <a:srgbClr val="001E32"/>
                </a:solidFill>
                <a:latin typeface="Montserrat"/>
              </a:rPr>
              <a:t> </a:t>
            </a:r>
            <a:r>
              <a:rPr lang="en-US" sz="2000" dirty="0" err="1">
                <a:solidFill>
                  <a:srgbClr val="001E32"/>
                </a:solidFill>
                <a:latin typeface="Montserrat"/>
              </a:rPr>
              <a:t>завдання</a:t>
            </a:r>
            <a:r>
              <a:rPr lang="en-US" sz="2000" dirty="0">
                <a:solidFill>
                  <a:srgbClr val="001E32"/>
                </a:solidFill>
                <a:latin typeface="Montserrat"/>
              </a:rPr>
              <a:t> (</a:t>
            </a:r>
            <a:r>
              <a:rPr lang="en-US" sz="2000" dirty="0" err="1">
                <a:solidFill>
                  <a:srgbClr val="001E32"/>
                </a:solidFill>
                <a:latin typeface="Montserrat"/>
              </a:rPr>
              <a:t>за</a:t>
            </a:r>
            <a:r>
              <a:rPr lang="en-US" sz="2000" dirty="0">
                <a:solidFill>
                  <a:srgbClr val="001E32"/>
                </a:solidFill>
                <a:latin typeface="Montserrat"/>
              </a:rPr>
              <a:t> </a:t>
            </a:r>
            <a:r>
              <a:rPr lang="en-US" sz="2000" dirty="0" err="1">
                <a:solidFill>
                  <a:srgbClr val="001E32"/>
                </a:solidFill>
                <a:latin typeface="Montserrat"/>
              </a:rPr>
              <a:t>власною</a:t>
            </a:r>
            <a:r>
              <a:rPr lang="en-US" sz="2000" dirty="0">
                <a:solidFill>
                  <a:srgbClr val="001E32"/>
                </a:solidFill>
                <a:latin typeface="Montserrat"/>
              </a:rPr>
              <a:t> </a:t>
            </a:r>
            <a:r>
              <a:rPr lang="en-US" sz="2000" dirty="0" err="1">
                <a:solidFill>
                  <a:srgbClr val="001E32"/>
                </a:solidFill>
                <a:latin typeface="Montserrat"/>
              </a:rPr>
              <a:t>ініціативою</a:t>
            </a:r>
            <a:r>
              <a:rPr lang="en-US" sz="2000" dirty="0">
                <a:solidFill>
                  <a:srgbClr val="001E32"/>
                </a:solidFill>
                <a:latin typeface="Montserrat"/>
              </a:rPr>
              <a:t>) і </a:t>
            </a:r>
            <a:r>
              <a:rPr lang="en-US" sz="2000" dirty="0" err="1">
                <a:solidFill>
                  <a:srgbClr val="001E32"/>
                </a:solidFill>
                <a:latin typeface="Montserrat"/>
              </a:rPr>
              <a:t>здійснюються</a:t>
            </a:r>
            <a:r>
              <a:rPr lang="en-US" sz="2000" dirty="0">
                <a:solidFill>
                  <a:srgbClr val="001E32"/>
                </a:solidFill>
                <a:latin typeface="Montserrat"/>
              </a:rPr>
              <a:t> </a:t>
            </a:r>
            <a:r>
              <a:rPr lang="en-US" sz="2000" dirty="0" err="1">
                <a:solidFill>
                  <a:srgbClr val="001E32"/>
                </a:solidFill>
                <a:latin typeface="Montserrat"/>
              </a:rPr>
              <a:t>публічно</a:t>
            </a:r>
            <a:r>
              <a:rPr lang="en-US" sz="2000" dirty="0">
                <a:solidFill>
                  <a:srgbClr val="001E32"/>
                </a:solidFill>
                <a:latin typeface="Montserrat"/>
              </a:rPr>
              <a:t> (</a:t>
            </a:r>
            <a:r>
              <a:rPr lang="en-US" sz="2000" dirty="0" err="1">
                <a:solidFill>
                  <a:srgbClr val="001E32"/>
                </a:solidFill>
                <a:latin typeface="Montserrat"/>
              </a:rPr>
              <a:t>скажімо</a:t>
            </a:r>
            <a:r>
              <a:rPr lang="en-US" sz="2000" dirty="0">
                <a:solidFill>
                  <a:srgbClr val="001E32"/>
                </a:solidFill>
                <a:latin typeface="Montserrat"/>
              </a:rPr>
              <a:t>, </a:t>
            </a:r>
            <a:r>
              <a:rPr lang="en-US" sz="2000" dirty="0" err="1">
                <a:solidFill>
                  <a:srgbClr val="001E32"/>
                </a:solidFill>
                <a:latin typeface="Montserrat"/>
              </a:rPr>
              <a:t>через</a:t>
            </a:r>
            <a:r>
              <a:rPr lang="en-US" sz="2000" dirty="0">
                <a:solidFill>
                  <a:srgbClr val="001E32"/>
                </a:solidFill>
                <a:latin typeface="Montserrat"/>
              </a:rPr>
              <a:t> </a:t>
            </a:r>
            <a:r>
              <a:rPr lang="en-US" sz="2000" dirty="0" err="1">
                <a:solidFill>
                  <a:srgbClr val="001E32"/>
                </a:solidFill>
                <a:latin typeface="Montserrat"/>
              </a:rPr>
              <a:t>соціальні</a:t>
            </a:r>
            <a:r>
              <a:rPr lang="en-US" sz="2000" dirty="0">
                <a:solidFill>
                  <a:srgbClr val="001E32"/>
                </a:solidFill>
                <a:latin typeface="Montserrat"/>
              </a:rPr>
              <a:t> </a:t>
            </a:r>
            <a:r>
              <a:rPr lang="en-US" sz="2000" dirty="0" err="1">
                <a:solidFill>
                  <a:srgbClr val="001E32"/>
                </a:solidFill>
                <a:latin typeface="Montserrat"/>
              </a:rPr>
              <a:t>мережі</a:t>
            </a:r>
            <a:r>
              <a:rPr lang="en-US" sz="2000" dirty="0">
                <a:solidFill>
                  <a:srgbClr val="001E32"/>
                </a:solidFill>
                <a:latin typeface="Montserrat"/>
              </a:rPr>
              <a:t>), </a:t>
            </a:r>
            <a:r>
              <a:rPr lang="en-US" sz="2000" dirty="0" err="1">
                <a:solidFill>
                  <a:srgbClr val="001E32"/>
                </a:solidFill>
                <a:latin typeface="Montserrat"/>
              </a:rPr>
              <a:t>то</a:t>
            </a:r>
            <a:r>
              <a:rPr lang="en-US" sz="2000" dirty="0">
                <a:solidFill>
                  <a:srgbClr val="001E32"/>
                </a:solidFill>
                <a:latin typeface="Montserrat"/>
              </a:rPr>
              <a:t> </a:t>
            </a:r>
            <a:r>
              <a:rPr lang="en-US" sz="2000" dirty="0" err="1">
                <a:solidFill>
                  <a:srgbClr val="001E32"/>
                </a:solidFill>
                <a:latin typeface="Montserrat"/>
              </a:rPr>
              <a:t>його</a:t>
            </a:r>
            <a:r>
              <a:rPr lang="en-US" sz="2000" dirty="0">
                <a:solidFill>
                  <a:srgbClr val="001E32"/>
                </a:solidFill>
                <a:latin typeface="Montserrat"/>
              </a:rPr>
              <a:t> </a:t>
            </a:r>
            <a:r>
              <a:rPr lang="en-US" sz="2000" dirty="0" err="1">
                <a:solidFill>
                  <a:srgbClr val="001E32"/>
                </a:solidFill>
                <a:latin typeface="Montserrat"/>
              </a:rPr>
              <a:t>незаконні</a:t>
            </a:r>
            <a:r>
              <a:rPr lang="en-US" sz="2000" dirty="0">
                <a:solidFill>
                  <a:srgbClr val="001E32"/>
                </a:solidFill>
                <a:latin typeface="Montserrat"/>
              </a:rPr>
              <a:t> </a:t>
            </a:r>
            <a:r>
              <a:rPr lang="en-US" sz="2000" dirty="0" err="1">
                <a:solidFill>
                  <a:srgbClr val="001E32"/>
                </a:solidFill>
                <a:latin typeface="Montserrat"/>
              </a:rPr>
              <a:t>дії</a:t>
            </a:r>
            <a:r>
              <a:rPr lang="en-US" sz="2000" dirty="0">
                <a:solidFill>
                  <a:srgbClr val="001E32"/>
                </a:solidFill>
                <a:latin typeface="Montserrat"/>
              </a:rPr>
              <a:t> </a:t>
            </a:r>
            <a:r>
              <a:rPr lang="en-US" sz="2000" dirty="0" err="1">
                <a:solidFill>
                  <a:srgbClr val="001E32"/>
                </a:solidFill>
                <a:latin typeface="Montserrat"/>
              </a:rPr>
              <a:t>підлягають</a:t>
            </a:r>
            <a:r>
              <a:rPr lang="en-US" sz="2000" dirty="0">
                <a:solidFill>
                  <a:srgbClr val="001E32"/>
                </a:solidFill>
                <a:latin typeface="Montserrat"/>
              </a:rPr>
              <a:t> </a:t>
            </a:r>
            <a:r>
              <a:rPr lang="en-US" sz="2000" dirty="0" err="1">
                <a:solidFill>
                  <a:srgbClr val="001E32"/>
                </a:solidFill>
                <a:latin typeface="Montserrat"/>
              </a:rPr>
              <a:t>кваліфікації</a:t>
            </a:r>
            <a:r>
              <a:rPr lang="en-US" sz="2000" dirty="0">
                <a:solidFill>
                  <a:srgbClr val="001E32"/>
                </a:solidFill>
                <a:latin typeface="Montserrat"/>
              </a:rPr>
              <a:t> а ч. 2 </a:t>
            </a:r>
            <a:r>
              <a:rPr lang="en-US" sz="2000" dirty="0" err="1">
                <a:solidFill>
                  <a:srgbClr val="001E32"/>
                </a:solidFill>
                <a:latin typeface="Montserrat"/>
              </a:rPr>
              <a:t>ст</a:t>
            </a:r>
            <a:r>
              <a:rPr lang="en-US" sz="2000" dirty="0">
                <a:solidFill>
                  <a:srgbClr val="001E32"/>
                </a:solidFill>
                <a:latin typeface="Montserrat"/>
              </a:rPr>
              <a:t>. 111 КК; </a:t>
            </a:r>
            <a:r>
              <a:rPr lang="en-US" sz="2000" dirty="0" err="1">
                <a:solidFill>
                  <a:srgbClr val="001E32"/>
                </a:solidFill>
                <a:latin typeface="Montserrat"/>
              </a:rPr>
              <a:t>або</a:t>
            </a:r>
            <a:r>
              <a:rPr lang="en-US" sz="2000" dirty="0">
                <a:solidFill>
                  <a:srgbClr val="001E32"/>
                </a:solidFill>
                <a:latin typeface="Montserrat"/>
              </a:rPr>
              <a:t> </a:t>
            </a:r>
            <a:r>
              <a:rPr lang="en-US" sz="2000" dirty="0" err="1">
                <a:solidFill>
                  <a:srgbClr val="001E32"/>
                </a:solidFill>
                <a:latin typeface="Montserrat"/>
              </a:rPr>
              <a:t>шпигунством</a:t>
            </a:r>
            <a:r>
              <a:rPr lang="en-US" sz="2000" dirty="0">
                <a:solidFill>
                  <a:srgbClr val="001E32"/>
                </a:solidFill>
                <a:latin typeface="Montserrat"/>
              </a:rPr>
              <a:t> (</a:t>
            </a:r>
            <a:r>
              <a:rPr lang="en-US" sz="2000" dirty="0" err="1">
                <a:solidFill>
                  <a:srgbClr val="001E32"/>
                </a:solidFill>
                <a:latin typeface="Montserrat"/>
              </a:rPr>
              <a:t>ст</a:t>
            </a:r>
            <a:r>
              <a:rPr lang="en-US" sz="2000" dirty="0">
                <a:solidFill>
                  <a:srgbClr val="001E32"/>
                </a:solidFill>
                <a:latin typeface="Montserrat"/>
              </a:rPr>
              <a:t>. 114 КК).</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FDFD"/>
        </a:soli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l="74"/>
          <a:stretch/>
        </p:blipFill>
        <p:spPr>
          <a:xfrm>
            <a:off x="0" y="0"/>
            <a:ext cx="18288001" cy="7048500"/>
          </a:xfrm>
          <a:prstGeom prst="rect">
            <a:avLst/>
          </a:prstGeom>
        </p:spPr>
      </p:pic>
      <p:grpSp>
        <p:nvGrpSpPr>
          <p:cNvPr id="7" name="Group 7"/>
          <p:cNvGrpSpPr/>
          <p:nvPr/>
        </p:nvGrpSpPr>
        <p:grpSpPr>
          <a:xfrm>
            <a:off x="0" y="3448273"/>
            <a:ext cx="18288002" cy="6821302"/>
            <a:chOff x="0" y="-225118"/>
            <a:chExt cx="5649089" cy="1815150"/>
          </a:xfrm>
        </p:grpSpPr>
        <p:sp>
          <p:nvSpPr>
            <p:cNvPr id="8" name="Freeform 8"/>
            <p:cNvSpPr/>
            <p:nvPr/>
          </p:nvSpPr>
          <p:spPr>
            <a:xfrm>
              <a:off x="0" y="-225118"/>
              <a:ext cx="5649089" cy="1815150"/>
            </a:xfrm>
            <a:custGeom>
              <a:avLst/>
              <a:gdLst/>
              <a:ahLst/>
              <a:cxnLst/>
              <a:rect l="l" t="t" r="r" b="b"/>
              <a:pathLst>
                <a:path w="5649089" h="1590032">
                  <a:moveTo>
                    <a:pt x="0" y="0"/>
                  </a:moveTo>
                  <a:lnTo>
                    <a:pt x="5649089" y="0"/>
                  </a:lnTo>
                  <a:lnTo>
                    <a:pt x="5649089" y="1590032"/>
                  </a:lnTo>
                  <a:lnTo>
                    <a:pt x="0" y="1590032"/>
                  </a:lnTo>
                  <a:close/>
                </a:path>
              </a:pathLst>
            </a:custGeom>
            <a:solidFill>
              <a:srgbClr val="E8F3F5"/>
            </a:solidFill>
          </p:spPr>
        </p:sp>
        <p:sp>
          <p:nvSpPr>
            <p:cNvPr id="9" name="TextBox 9"/>
            <p:cNvSpPr txBox="1"/>
            <p:nvPr/>
          </p:nvSpPr>
          <p:spPr>
            <a:xfrm>
              <a:off x="0" y="-38100"/>
              <a:ext cx="5649089" cy="1628132"/>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1" y="2938803"/>
            <a:ext cx="15085705" cy="509470"/>
            <a:chOff x="0" y="0"/>
            <a:chExt cx="4438732" cy="134181"/>
          </a:xfrm>
        </p:grpSpPr>
        <p:sp>
          <p:nvSpPr>
            <p:cNvPr id="11" name="Freeform 11"/>
            <p:cNvSpPr/>
            <p:nvPr/>
          </p:nvSpPr>
          <p:spPr>
            <a:xfrm>
              <a:off x="0" y="0"/>
              <a:ext cx="4438733" cy="134181"/>
            </a:xfrm>
            <a:custGeom>
              <a:avLst/>
              <a:gdLst/>
              <a:ahLst/>
              <a:cxnLst/>
              <a:rect l="l" t="t" r="r" b="b"/>
              <a:pathLst>
                <a:path w="4438733" h="134181">
                  <a:moveTo>
                    <a:pt x="0" y="0"/>
                  </a:moveTo>
                  <a:lnTo>
                    <a:pt x="4438733" y="0"/>
                  </a:lnTo>
                  <a:lnTo>
                    <a:pt x="4438733" y="134181"/>
                  </a:lnTo>
                  <a:lnTo>
                    <a:pt x="0" y="134181"/>
                  </a:lnTo>
                  <a:close/>
                </a:path>
              </a:pathLst>
            </a:custGeom>
            <a:solidFill>
              <a:srgbClr val="AEB9AF"/>
            </a:solidFill>
            <a:ln cap="sq">
              <a:noFill/>
              <a:prstDash val="solid"/>
              <a:miter/>
            </a:ln>
          </p:spPr>
        </p:sp>
        <p:sp>
          <p:nvSpPr>
            <p:cNvPr id="12" name="TextBox 12"/>
            <p:cNvSpPr txBox="1"/>
            <p:nvPr/>
          </p:nvSpPr>
          <p:spPr>
            <a:xfrm>
              <a:off x="0" y="-38100"/>
              <a:ext cx="4438732" cy="172281"/>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3" name="Freeform 13"/>
          <p:cNvSpPr/>
          <p:nvPr/>
        </p:nvSpPr>
        <p:spPr>
          <a:xfrm rot="5400000" flipV="1">
            <a:off x="14435751" y="4107445"/>
            <a:ext cx="3676003" cy="4028496"/>
          </a:xfrm>
          <a:custGeom>
            <a:avLst/>
            <a:gdLst/>
            <a:ahLst/>
            <a:cxnLst/>
            <a:rect l="l" t="t" r="r" b="b"/>
            <a:pathLst>
              <a:path w="3676003" h="4028496">
                <a:moveTo>
                  <a:pt x="0" y="4028497"/>
                </a:moveTo>
                <a:lnTo>
                  <a:pt x="3676002" y="4028497"/>
                </a:lnTo>
                <a:lnTo>
                  <a:pt x="3676002" y="0"/>
                </a:lnTo>
                <a:lnTo>
                  <a:pt x="0" y="0"/>
                </a:lnTo>
                <a:lnTo>
                  <a:pt x="0" y="4028497"/>
                </a:lnTo>
                <a:close/>
              </a:path>
            </a:pathLst>
          </a:custGeom>
          <a:blipFill>
            <a:blip r:embed="rId3">
              <a:extLst>
                <a:ext uri="{96DAC541-7B7A-43D3-8B79-37D633B846F1}">
                  <asvg:svgBlip xmlns:asvg="http://schemas.microsoft.com/office/drawing/2016/SVG/main" xmlns="" r:embed="rId5"/>
                </a:ext>
              </a:extLst>
            </a:blip>
            <a:stretch>
              <a:fillRect/>
            </a:stretch>
          </a:blipFill>
          <a:ln cap="sq">
            <a:noFill/>
            <a:prstDash val="solid"/>
            <a:miter/>
          </a:ln>
        </p:spPr>
      </p:sp>
      <p:sp>
        <p:nvSpPr>
          <p:cNvPr id="14" name="Freeform 14"/>
          <p:cNvSpPr/>
          <p:nvPr/>
        </p:nvSpPr>
        <p:spPr>
          <a:xfrm>
            <a:off x="0" y="0"/>
            <a:ext cx="9144000" cy="3448273"/>
          </a:xfrm>
          <a:custGeom>
            <a:avLst/>
            <a:gdLst/>
            <a:ahLst/>
            <a:cxnLst/>
            <a:rect l="l" t="t" r="r" b="b"/>
            <a:pathLst>
              <a:path w="16669196" h="4940659">
                <a:moveTo>
                  <a:pt x="0" y="0"/>
                </a:moveTo>
                <a:lnTo>
                  <a:pt x="16669197" y="0"/>
                </a:lnTo>
                <a:lnTo>
                  <a:pt x="16669197" y="4940658"/>
                </a:lnTo>
                <a:lnTo>
                  <a:pt x="0" y="4940658"/>
                </a:lnTo>
                <a:lnTo>
                  <a:pt x="0" y="0"/>
                </a:lnTo>
                <a:close/>
              </a:path>
            </a:pathLst>
          </a:custGeom>
          <a:blipFill>
            <a:blip r:embed="rId6">
              <a:extLst>
                <a:ext uri="{96DAC541-7B7A-43D3-8B79-37D633B846F1}">
                  <asvg:svgBlip xmlns:asvg="http://schemas.microsoft.com/office/drawing/2016/SVG/main" xmlns="" r:embed="rId7"/>
                </a:ext>
              </a:extLst>
            </a:blip>
            <a:srcRect/>
            <a:stretch>
              <a:fillRect l="-43130" b="-237388"/>
            </a:stretch>
          </a:blipFill>
        </p:spPr>
      </p:sp>
      <p:sp>
        <p:nvSpPr>
          <p:cNvPr id="17" name="Прямоугольник 16"/>
          <p:cNvSpPr/>
          <p:nvPr/>
        </p:nvSpPr>
        <p:spPr>
          <a:xfrm>
            <a:off x="1439801" y="3516788"/>
            <a:ext cx="12801600" cy="830997"/>
          </a:xfrm>
          <a:prstGeom prst="rect">
            <a:avLst/>
          </a:prstGeom>
        </p:spPr>
        <p:txBody>
          <a:bodyPr wrap="square">
            <a:spAutoFit/>
          </a:bodyPr>
          <a:lstStyle/>
          <a:p>
            <a:r>
              <a:rPr lang="ru-RU" sz="2400" b="1" dirty="0" err="1">
                <a:latin typeface="Montserrat" panose="020B0604020202020204" charset="-52"/>
              </a:rPr>
              <a:t>Верховна</a:t>
            </a:r>
            <a:r>
              <a:rPr lang="ru-RU" sz="2400" b="1" dirty="0">
                <a:latin typeface="Montserrat" panose="020B0604020202020204" charset="-52"/>
              </a:rPr>
              <a:t> Радо </a:t>
            </a:r>
            <a:r>
              <a:rPr lang="ru-RU" sz="2400" b="1" dirty="0" err="1">
                <a:latin typeface="Montserrat" panose="020B0604020202020204" charset="-52"/>
              </a:rPr>
              <a:t>України</a:t>
            </a:r>
            <a:r>
              <a:rPr lang="ru-RU" sz="2400" b="1" dirty="0">
                <a:latin typeface="Montserrat" panose="020B0604020202020204" charset="-52"/>
              </a:rPr>
              <a:t>!</a:t>
            </a:r>
          </a:p>
          <a:p>
            <a:r>
              <a:rPr lang="ru-RU" sz="2400" b="1" dirty="0">
                <a:latin typeface="Montserrat" panose="020B0604020202020204" charset="-52"/>
              </a:rPr>
              <a:t>Є </a:t>
            </a:r>
            <a:r>
              <a:rPr lang="ru-RU" sz="2400" b="1" dirty="0" err="1">
                <a:latin typeface="Montserrat" panose="020B0604020202020204" charset="-52"/>
              </a:rPr>
              <a:t>пропозиція</a:t>
            </a:r>
            <a:endParaRPr lang="ru-RU" sz="2400" b="1" dirty="0">
              <a:latin typeface="Montserrat" panose="020B0604020202020204" charset="-52"/>
            </a:endParaRPr>
          </a:p>
        </p:txBody>
      </p:sp>
      <p:graphicFrame>
        <p:nvGraphicFramePr>
          <p:cNvPr id="15" name="Таблица 14"/>
          <p:cNvGraphicFramePr>
            <a:graphicFrameLocks noGrp="1"/>
          </p:cNvGraphicFramePr>
          <p:nvPr>
            <p:extLst>
              <p:ext uri="{D42A27DB-BD31-4B8C-83A1-F6EECF244321}">
                <p14:modId xmlns:p14="http://schemas.microsoft.com/office/powerpoint/2010/main" val="2083453457"/>
              </p:ext>
            </p:extLst>
          </p:nvPr>
        </p:nvGraphicFramePr>
        <p:xfrm>
          <a:off x="1476954" y="4525658"/>
          <a:ext cx="12192000" cy="4968240"/>
        </p:xfrm>
        <a:graphic>
          <a:graphicData uri="http://schemas.openxmlformats.org/drawingml/2006/table">
            <a:tbl>
              <a:tblPr firstRow="1" bandRow="1">
                <a:tableStyleId>{5940675A-B579-460E-94D1-54222C63F5DA}</a:tableStyleId>
              </a:tblPr>
              <a:tblGrid>
                <a:gridCol w="6096000">
                  <a:extLst>
                    <a:ext uri="{9D8B030D-6E8A-4147-A177-3AD203B41FA5}">
                      <a16:colId xmlns:a16="http://schemas.microsoft.com/office/drawing/2014/main" val="1929794004"/>
                    </a:ext>
                  </a:extLst>
                </a:gridCol>
                <a:gridCol w="6096000">
                  <a:extLst>
                    <a:ext uri="{9D8B030D-6E8A-4147-A177-3AD203B41FA5}">
                      <a16:colId xmlns:a16="http://schemas.microsoft.com/office/drawing/2014/main" val="644849257"/>
                    </a:ext>
                  </a:extLst>
                </a:gridCol>
              </a:tblGrid>
              <a:tr h="370840">
                <a:tc>
                  <a:txBody>
                    <a:bodyPr/>
                    <a:lstStyle/>
                    <a:p>
                      <a:pPr algn="just"/>
                      <a:r>
                        <a:rPr lang="uk-UA" sz="1600" dirty="0" smtClean="0">
                          <a:latin typeface="Montserrat" panose="020B0604020202020204" charset="-52"/>
                        </a:rPr>
                        <a:t>Стаття 114-2. Несанкціоноване поширення інформації про направлення, переміщення зброї, озброєння та бойових припасів в Україну, рух, переміщення або розміщення Збройних Сил України чи інших утворених відповідно до законів України військових формувань, вчинене в умовах воєнного або надзвичайного стану</a:t>
                      </a:r>
                    </a:p>
                    <a:p>
                      <a:pPr algn="just"/>
                      <a:r>
                        <a:rPr lang="uk-UA" sz="1600" dirty="0" smtClean="0">
                          <a:latin typeface="Montserrat" panose="020B0604020202020204" charset="-52"/>
                        </a:rPr>
                        <a:t> </a:t>
                      </a:r>
                    </a:p>
                    <a:p>
                      <a:pPr algn="just"/>
                      <a:r>
                        <a:rPr lang="uk-UA" sz="1600" dirty="0" smtClean="0">
                          <a:latin typeface="Montserrat" panose="020B0604020202020204" charset="-52"/>
                        </a:rPr>
                        <a:t>1. Поширення інформації про направлення, переміщення зброї, озброєння та бойових припасів в Україну, у тому числі про їх переміщення територією України, якщо така інформація не розміщувалася (не поширювалася) у відкритому доступі Генеральним штабом Збройних Сил України, Міністерством оборони України, Головним управлінням розвідки Міністерства оборони України чи Службою безпеки України або в офіційних джерелах країн-партнерів, вчинене в умовах воєнного або надзвичайного стану, –</a:t>
                      </a:r>
                    </a:p>
                    <a:p>
                      <a:pPr algn="just"/>
                      <a:r>
                        <a:rPr lang="uk-UA" sz="1600" dirty="0" smtClean="0">
                          <a:latin typeface="Montserrat" panose="020B0604020202020204" charset="-52"/>
                        </a:rPr>
                        <a:t>карається позбавленням волі на строк від трьох до п’яти років.</a:t>
                      </a:r>
                      <a:endParaRPr lang="uk-UA" sz="1600" dirty="0">
                        <a:latin typeface="Montserrat" panose="020B0604020202020204" charset="-52"/>
                      </a:endParaRPr>
                    </a:p>
                  </a:txBody>
                  <a:tcPr>
                    <a:noFill/>
                  </a:tcPr>
                </a:tc>
                <a:tc>
                  <a:txBody>
                    <a:bodyPr/>
                    <a:lstStyle/>
                    <a:p>
                      <a:pPr algn="just"/>
                      <a:r>
                        <a:rPr lang="uk-UA" sz="1600" dirty="0" smtClean="0">
                          <a:latin typeface="Montserrat" panose="020B0604020202020204" charset="-52"/>
                        </a:rPr>
                        <a:t>Стаття 114-2. Несанкціоноване поширення інформації про розташування чи рух військового майна та/або військових формувань, вчинене в умовах воєнного або надзвичайного стану</a:t>
                      </a:r>
                    </a:p>
                    <a:p>
                      <a:pPr algn="just"/>
                      <a:r>
                        <a:rPr lang="uk-UA" sz="1600" dirty="0" smtClean="0">
                          <a:latin typeface="Montserrat" panose="020B0604020202020204" charset="-52"/>
                        </a:rPr>
                        <a:t> </a:t>
                      </a:r>
                    </a:p>
                    <a:p>
                      <a:pPr algn="just"/>
                      <a:r>
                        <a:rPr lang="uk-UA" sz="1600" dirty="0" smtClean="0">
                          <a:latin typeface="Montserrat" panose="020B0604020202020204" charset="-52"/>
                        </a:rPr>
                        <a:t> </a:t>
                      </a:r>
                    </a:p>
                    <a:p>
                      <a:pPr algn="just"/>
                      <a:endParaRPr lang="uk-UA" sz="1600" dirty="0" smtClean="0">
                        <a:latin typeface="Montserrat" panose="020B0604020202020204" charset="-52"/>
                      </a:endParaRPr>
                    </a:p>
                    <a:p>
                      <a:pPr algn="just"/>
                      <a:r>
                        <a:rPr lang="uk-UA" sz="1600" dirty="0" smtClean="0">
                          <a:latin typeface="Montserrat" panose="020B0604020202020204" charset="-52"/>
                        </a:rPr>
                        <a:t> </a:t>
                      </a:r>
                    </a:p>
                    <a:p>
                      <a:pPr algn="just"/>
                      <a:r>
                        <a:rPr lang="uk-UA" sz="1600" dirty="0" smtClean="0">
                          <a:latin typeface="Montserrat" panose="020B0604020202020204" charset="-52"/>
                        </a:rPr>
                        <a:t>1. Поширення інформації про рух та/або  розташування військового майна та/або військових формувань, якщо така інформація не розміщувалася у відкритому доступі уповноваженими державними органами або в офіційних джерелах країн-партнерів, вчинене в умовах воєнного або надзвичайного стану, –</a:t>
                      </a:r>
                      <a:r>
                        <a:rPr lang="uk-UA" sz="1600" baseline="0" dirty="0" smtClean="0">
                          <a:latin typeface="Montserrat" panose="020B0604020202020204" charset="-52"/>
                        </a:rPr>
                        <a:t> </a:t>
                      </a:r>
                      <a:r>
                        <a:rPr lang="uk-UA" sz="1600" dirty="0" smtClean="0">
                          <a:latin typeface="Montserrat" panose="020B0604020202020204" charset="-52"/>
                        </a:rPr>
                        <a:t>карається позбавленням волі на строк від трьох до п’яти років.</a:t>
                      </a:r>
                      <a:endParaRPr lang="uk-UA" sz="1600" dirty="0">
                        <a:latin typeface="Montserrat" panose="020B0604020202020204" charset="-52"/>
                      </a:endParaRPr>
                    </a:p>
                  </a:txBody>
                  <a:tcPr>
                    <a:noFill/>
                  </a:tcPr>
                </a:tc>
                <a:extLst>
                  <a:ext uri="{0D108BD9-81ED-4DB2-BD59-A6C34878D82A}">
                    <a16:rowId xmlns:a16="http://schemas.microsoft.com/office/drawing/2014/main" val="1342260194"/>
                  </a:ext>
                </a:extLst>
              </a:tr>
            </a:tbl>
          </a:graphicData>
        </a:graphic>
      </p:graphicFrame>
    </p:spTree>
    <p:extLst>
      <p:ext uri="{BB962C8B-B14F-4D97-AF65-F5344CB8AC3E}">
        <p14:creationId xmlns:p14="http://schemas.microsoft.com/office/powerpoint/2010/main" val="7238695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FDFD"/>
        </a:solid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a:extLst>
              <a:ext uri="{28A0092B-C50C-407E-A947-70E740481C1C}">
                <a14:useLocalDpi xmlns:a14="http://schemas.microsoft.com/office/drawing/2010/main" val="0"/>
              </a:ext>
            </a:extLst>
          </a:blip>
          <a:srcRect l="198" t="27638" r="-198" b="44109"/>
          <a:stretch/>
        </p:blipFill>
        <p:spPr>
          <a:xfrm>
            <a:off x="-39995" y="-38099"/>
            <a:ext cx="18480395" cy="3505200"/>
          </a:xfrm>
          <a:prstGeom prst="rect">
            <a:avLst/>
          </a:prstGeom>
        </p:spPr>
      </p:pic>
      <p:grpSp>
        <p:nvGrpSpPr>
          <p:cNvPr id="7" name="Group 7"/>
          <p:cNvGrpSpPr/>
          <p:nvPr/>
        </p:nvGrpSpPr>
        <p:grpSpPr>
          <a:xfrm>
            <a:off x="0" y="3448273"/>
            <a:ext cx="18288002" cy="6821302"/>
            <a:chOff x="0" y="-225118"/>
            <a:chExt cx="5649089" cy="1815150"/>
          </a:xfrm>
        </p:grpSpPr>
        <p:sp>
          <p:nvSpPr>
            <p:cNvPr id="8" name="Freeform 8"/>
            <p:cNvSpPr/>
            <p:nvPr/>
          </p:nvSpPr>
          <p:spPr>
            <a:xfrm>
              <a:off x="0" y="-225118"/>
              <a:ext cx="5649089" cy="1815150"/>
            </a:xfrm>
            <a:custGeom>
              <a:avLst/>
              <a:gdLst/>
              <a:ahLst/>
              <a:cxnLst/>
              <a:rect l="l" t="t" r="r" b="b"/>
              <a:pathLst>
                <a:path w="5649089" h="1590032">
                  <a:moveTo>
                    <a:pt x="0" y="0"/>
                  </a:moveTo>
                  <a:lnTo>
                    <a:pt x="5649089" y="0"/>
                  </a:lnTo>
                  <a:lnTo>
                    <a:pt x="5649089" y="1590032"/>
                  </a:lnTo>
                  <a:lnTo>
                    <a:pt x="0" y="1590032"/>
                  </a:lnTo>
                  <a:close/>
                </a:path>
              </a:pathLst>
            </a:custGeom>
            <a:solidFill>
              <a:srgbClr val="E8F3F5"/>
            </a:solidFill>
          </p:spPr>
        </p:sp>
        <p:sp>
          <p:nvSpPr>
            <p:cNvPr id="9" name="TextBox 9"/>
            <p:cNvSpPr txBox="1"/>
            <p:nvPr/>
          </p:nvSpPr>
          <p:spPr>
            <a:xfrm>
              <a:off x="0" y="-38100"/>
              <a:ext cx="5649089" cy="1628132"/>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1" y="2938803"/>
            <a:ext cx="15085705" cy="509470"/>
            <a:chOff x="0" y="0"/>
            <a:chExt cx="4438732" cy="134181"/>
          </a:xfrm>
        </p:grpSpPr>
        <p:sp>
          <p:nvSpPr>
            <p:cNvPr id="11" name="Freeform 11"/>
            <p:cNvSpPr/>
            <p:nvPr/>
          </p:nvSpPr>
          <p:spPr>
            <a:xfrm>
              <a:off x="0" y="0"/>
              <a:ext cx="4438733" cy="134181"/>
            </a:xfrm>
            <a:custGeom>
              <a:avLst/>
              <a:gdLst/>
              <a:ahLst/>
              <a:cxnLst/>
              <a:rect l="l" t="t" r="r" b="b"/>
              <a:pathLst>
                <a:path w="4438733" h="134181">
                  <a:moveTo>
                    <a:pt x="0" y="0"/>
                  </a:moveTo>
                  <a:lnTo>
                    <a:pt x="4438733" y="0"/>
                  </a:lnTo>
                  <a:lnTo>
                    <a:pt x="4438733" y="134181"/>
                  </a:lnTo>
                  <a:lnTo>
                    <a:pt x="0" y="134181"/>
                  </a:lnTo>
                  <a:close/>
                </a:path>
              </a:pathLst>
            </a:custGeom>
            <a:solidFill>
              <a:srgbClr val="AEB9AF"/>
            </a:solidFill>
            <a:ln cap="sq">
              <a:noFill/>
              <a:prstDash val="solid"/>
              <a:miter/>
            </a:ln>
          </p:spPr>
        </p:sp>
        <p:sp>
          <p:nvSpPr>
            <p:cNvPr id="12" name="TextBox 12"/>
            <p:cNvSpPr txBox="1"/>
            <p:nvPr/>
          </p:nvSpPr>
          <p:spPr>
            <a:xfrm>
              <a:off x="0" y="-38100"/>
              <a:ext cx="4438732" cy="172281"/>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3" name="Freeform 13"/>
          <p:cNvSpPr/>
          <p:nvPr/>
        </p:nvSpPr>
        <p:spPr>
          <a:xfrm rot="5400000" flipV="1">
            <a:off x="14435751" y="4107445"/>
            <a:ext cx="3676003" cy="4028496"/>
          </a:xfrm>
          <a:custGeom>
            <a:avLst/>
            <a:gdLst/>
            <a:ahLst/>
            <a:cxnLst/>
            <a:rect l="l" t="t" r="r" b="b"/>
            <a:pathLst>
              <a:path w="3676003" h="4028496">
                <a:moveTo>
                  <a:pt x="0" y="4028497"/>
                </a:moveTo>
                <a:lnTo>
                  <a:pt x="3676002" y="4028497"/>
                </a:lnTo>
                <a:lnTo>
                  <a:pt x="3676002" y="0"/>
                </a:lnTo>
                <a:lnTo>
                  <a:pt x="0" y="0"/>
                </a:lnTo>
                <a:lnTo>
                  <a:pt x="0" y="4028497"/>
                </a:lnTo>
                <a:close/>
              </a:path>
            </a:pathLst>
          </a:custGeom>
          <a:blipFill>
            <a:blip r:embed="rId3">
              <a:extLst>
                <a:ext uri="{96DAC541-7B7A-43D3-8B79-37D633B846F1}">
                  <asvg:svgBlip xmlns:asvg="http://schemas.microsoft.com/office/drawing/2016/SVG/main" xmlns="" r:embed="rId5"/>
                </a:ext>
              </a:extLst>
            </a:blip>
            <a:stretch>
              <a:fillRect/>
            </a:stretch>
          </a:blipFill>
          <a:ln cap="sq">
            <a:noFill/>
            <a:prstDash val="solid"/>
            <a:miter/>
          </a:ln>
        </p:spPr>
      </p:sp>
      <p:sp>
        <p:nvSpPr>
          <p:cNvPr id="14" name="Freeform 14"/>
          <p:cNvSpPr/>
          <p:nvPr/>
        </p:nvSpPr>
        <p:spPr>
          <a:xfrm>
            <a:off x="0" y="0"/>
            <a:ext cx="9144000" cy="3448273"/>
          </a:xfrm>
          <a:custGeom>
            <a:avLst/>
            <a:gdLst/>
            <a:ahLst/>
            <a:cxnLst/>
            <a:rect l="l" t="t" r="r" b="b"/>
            <a:pathLst>
              <a:path w="16669196" h="4940659">
                <a:moveTo>
                  <a:pt x="0" y="0"/>
                </a:moveTo>
                <a:lnTo>
                  <a:pt x="16669197" y="0"/>
                </a:lnTo>
                <a:lnTo>
                  <a:pt x="16669197" y="4940658"/>
                </a:lnTo>
                <a:lnTo>
                  <a:pt x="0" y="4940658"/>
                </a:lnTo>
                <a:lnTo>
                  <a:pt x="0" y="0"/>
                </a:lnTo>
                <a:close/>
              </a:path>
            </a:pathLst>
          </a:custGeom>
          <a:blipFill>
            <a:blip r:embed="rId6">
              <a:extLst>
                <a:ext uri="{96DAC541-7B7A-43D3-8B79-37D633B846F1}">
                  <asvg:svgBlip xmlns:asvg="http://schemas.microsoft.com/office/drawing/2016/SVG/main" xmlns="" r:embed="rId7"/>
                </a:ext>
              </a:extLst>
            </a:blip>
            <a:srcRect/>
            <a:stretch>
              <a:fillRect l="-43130" b="-237388"/>
            </a:stretch>
          </a:blipFill>
        </p:spPr>
      </p:sp>
      <p:graphicFrame>
        <p:nvGraphicFramePr>
          <p:cNvPr id="15" name="Таблица 14"/>
          <p:cNvGraphicFramePr>
            <a:graphicFrameLocks noGrp="1"/>
          </p:cNvGraphicFramePr>
          <p:nvPr>
            <p:extLst>
              <p:ext uri="{D42A27DB-BD31-4B8C-83A1-F6EECF244321}">
                <p14:modId xmlns:p14="http://schemas.microsoft.com/office/powerpoint/2010/main" val="476489026"/>
              </p:ext>
            </p:extLst>
          </p:nvPr>
        </p:nvGraphicFramePr>
        <p:xfrm>
          <a:off x="1476954" y="4525658"/>
          <a:ext cx="12192000" cy="2773680"/>
        </p:xfrm>
        <a:graphic>
          <a:graphicData uri="http://schemas.openxmlformats.org/drawingml/2006/table">
            <a:tbl>
              <a:tblPr firstRow="1" bandRow="1">
                <a:tableStyleId>{5940675A-B579-460E-94D1-54222C63F5DA}</a:tableStyleId>
              </a:tblPr>
              <a:tblGrid>
                <a:gridCol w="6096000">
                  <a:extLst>
                    <a:ext uri="{9D8B030D-6E8A-4147-A177-3AD203B41FA5}">
                      <a16:colId xmlns:a16="http://schemas.microsoft.com/office/drawing/2014/main" val="1929794004"/>
                    </a:ext>
                  </a:extLst>
                </a:gridCol>
                <a:gridCol w="6096000">
                  <a:extLst>
                    <a:ext uri="{9D8B030D-6E8A-4147-A177-3AD203B41FA5}">
                      <a16:colId xmlns:a16="http://schemas.microsoft.com/office/drawing/2014/main" val="644849257"/>
                    </a:ext>
                  </a:extLst>
                </a:gridCol>
              </a:tblGrid>
              <a:tr h="370840">
                <a:tc>
                  <a:txBody>
                    <a:bodyPr/>
                    <a:lstStyle/>
                    <a:p>
                      <a:pPr algn="just"/>
                      <a:r>
                        <a:rPr lang="uk-UA" sz="1600" smtClean="0">
                          <a:latin typeface="Montserrat" panose="020B0604020202020204" charset="-52"/>
                        </a:rPr>
                        <a:t>2. Поширення інформації про переміщення, рух або розташування Збройних Сил України чи інших утворених відповідно до законів України військових формувань, за можливості їх ідентифікації на місцевості, якщо така інформація не розміщувалася у відкритому доступі Генеральним штабом Збройних Сил України, Міністерством оборони України або іншими уповноваженими державними органами, вчинене в умовах воєнного або надзвичайного стану, -</a:t>
                      </a:r>
                    </a:p>
                    <a:p>
                      <a:pPr algn="just"/>
                      <a:r>
                        <a:rPr lang="uk-UA" sz="1600" smtClean="0">
                          <a:latin typeface="Montserrat" panose="020B0604020202020204" charset="-52"/>
                        </a:rPr>
                        <a:t>карається позбавленням волі на строк від п’яти до восьми років.</a:t>
                      </a:r>
                      <a:endParaRPr lang="uk-UA" sz="1600" dirty="0" smtClean="0">
                        <a:latin typeface="Montserrat" panose="020B0604020202020204" charset="-52"/>
                      </a:endParaRPr>
                    </a:p>
                  </a:txBody>
                  <a:tcPr>
                    <a:noFill/>
                  </a:tcPr>
                </a:tc>
                <a:tc>
                  <a:txBody>
                    <a:bodyPr/>
                    <a:lstStyle/>
                    <a:p>
                      <a:pPr algn="just"/>
                      <a:r>
                        <a:rPr lang="uk-UA" sz="1600" dirty="0" smtClean="0">
                          <a:latin typeface="Montserrat" panose="020B0604020202020204" charset="-52"/>
                        </a:rPr>
                        <a:t>2. Поширення інформації про рух та/або розташування військових формувань, за можливості їх ідентифікації на місцевості, якщо така інформація не розміщувалася у відкритому доступі уповноваженими державними органами, вчинене в умовах воєнного або надзвичайного стану, - карається позбавленням волі на строк від п’яти до восьми років.</a:t>
                      </a:r>
                    </a:p>
                  </a:txBody>
                  <a:tcPr>
                    <a:noFill/>
                  </a:tcPr>
                </a:tc>
                <a:extLst>
                  <a:ext uri="{0D108BD9-81ED-4DB2-BD59-A6C34878D82A}">
                    <a16:rowId xmlns:a16="http://schemas.microsoft.com/office/drawing/2014/main" val="1342260194"/>
                  </a:ext>
                </a:extLst>
              </a:tr>
            </a:tbl>
          </a:graphicData>
        </a:graphic>
      </p:graphicFrame>
    </p:spTree>
    <p:extLst>
      <p:ext uri="{BB962C8B-B14F-4D97-AF65-F5344CB8AC3E}">
        <p14:creationId xmlns:p14="http://schemas.microsoft.com/office/powerpoint/2010/main" val="29696419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FDFD"/>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t="36831"/>
          <a:stretch/>
        </p:blipFill>
        <p:spPr>
          <a:xfrm>
            <a:off x="-1" y="-36966"/>
            <a:ext cx="18288000" cy="3485240"/>
          </a:xfrm>
          <a:prstGeom prst="rect">
            <a:avLst/>
          </a:prstGeom>
        </p:spPr>
      </p:pic>
      <p:grpSp>
        <p:nvGrpSpPr>
          <p:cNvPr id="7" name="Group 7"/>
          <p:cNvGrpSpPr/>
          <p:nvPr/>
        </p:nvGrpSpPr>
        <p:grpSpPr>
          <a:xfrm>
            <a:off x="0" y="3448273"/>
            <a:ext cx="18288002" cy="6821302"/>
            <a:chOff x="0" y="-225118"/>
            <a:chExt cx="5649089" cy="1815150"/>
          </a:xfrm>
        </p:grpSpPr>
        <p:sp>
          <p:nvSpPr>
            <p:cNvPr id="8" name="Freeform 8"/>
            <p:cNvSpPr/>
            <p:nvPr/>
          </p:nvSpPr>
          <p:spPr>
            <a:xfrm>
              <a:off x="0" y="-225118"/>
              <a:ext cx="5649089" cy="1815150"/>
            </a:xfrm>
            <a:custGeom>
              <a:avLst/>
              <a:gdLst/>
              <a:ahLst/>
              <a:cxnLst/>
              <a:rect l="l" t="t" r="r" b="b"/>
              <a:pathLst>
                <a:path w="5649089" h="1590032">
                  <a:moveTo>
                    <a:pt x="0" y="0"/>
                  </a:moveTo>
                  <a:lnTo>
                    <a:pt x="5649089" y="0"/>
                  </a:lnTo>
                  <a:lnTo>
                    <a:pt x="5649089" y="1590032"/>
                  </a:lnTo>
                  <a:lnTo>
                    <a:pt x="0" y="1590032"/>
                  </a:lnTo>
                  <a:close/>
                </a:path>
              </a:pathLst>
            </a:custGeom>
            <a:solidFill>
              <a:srgbClr val="E8F3F5"/>
            </a:solidFill>
          </p:spPr>
        </p:sp>
        <p:sp>
          <p:nvSpPr>
            <p:cNvPr id="9" name="TextBox 9"/>
            <p:cNvSpPr txBox="1"/>
            <p:nvPr/>
          </p:nvSpPr>
          <p:spPr>
            <a:xfrm>
              <a:off x="0" y="-38100"/>
              <a:ext cx="5649089" cy="1628132"/>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1" y="2938803"/>
            <a:ext cx="15085705" cy="509470"/>
            <a:chOff x="0" y="0"/>
            <a:chExt cx="4438732" cy="134181"/>
          </a:xfrm>
        </p:grpSpPr>
        <p:sp>
          <p:nvSpPr>
            <p:cNvPr id="11" name="Freeform 11"/>
            <p:cNvSpPr/>
            <p:nvPr/>
          </p:nvSpPr>
          <p:spPr>
            <a:xfrm>
              <a:off x="0" y="0"/>
              <a:ext cx="4438733" cy="134181"/>
            </a:xfrm>
            <a:custGeom>
              <a:avLst/>
              <a:gdLst/>
              <a:ahLst/>
              <a:cxnLst/>
              <a:rect l="l" t="t" r="r" b="b"/>
              <a:pathLst>
                <a:path w="4438733" h="134181">
                  <a:moveTo>
                    <a:pt x="0" y="0"/>
                  </a:moveTo>
                  <a:lnTo>
                    <a:pt x="4438733" y="0"/>
                  </a:lnTo>
                  <a:lnTo>
                    <a:pt x="4438733" y="134181"/>
                  </a:lnTo>
                  <a:lnTo>
                    <a:pt x="0" y="134181"/>
                  </a:lnTo>
                  <a:close/>
                </a:path>
              </a:pathLst>
            </a:custGeom>
            <a:solidFill>
              <a:srgbClr val="AEB9AF"/>
            </a:solidFill>
            <a:ln cap="sq">
              <a:noFill/>
              <a:prstDash val="solid"/>
              <a:miter/>
            </a:ln>
          </p:spPr>
        </p:sp>
        <p:sp>
          <p:nvSpPr>
            <p:cNvPr id="12" name="TextBox 12"/>
            <p:cNvSpPr txBox="1"/>
            <p:nvPr/>
          </p:nvSpPr>
          <p:spPr>
            <a:xfrm>
              <a:off x="0" y="-38100"/>
              <a:ext cx="4438732" cy="172281"/>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3" name="Freeform 13"/>
          <p:cNvSpPr/>
          <p:nvPr/>
        </p:nvSpPr>
        <p:spPr>
          <a:xfrm rot="5400000" flipV="1">
            <a:off x="14435751" y="4107445"/>
            <a:ext cx="3676003" cy="4028496"/>
          </a:xfrm>
          <a:custGeom>
            <a:avLst/>
            <a:gdLst/>
            <a:ahLst/>
            <a:cxnLst/>
            <a:rect l="l" t="t" r="r" b="b"/>
            <a:pathLst>
              <a:path w="3676003" h="4028496">
                <a:moveTo>
                  <a:pt x="0" y="4028497"/>
                </a:moveTo>
                <a:lnTo>
                  <a:pt x="3676002" y="4028497"/>
                </a:lnTo>
                <a:lnTo>
                  <a:pt x="3676002" y="0"/>
                </a:lnTo>
                <a:lnTo>
                  <a:pt x="0" y="0"/>
                </a:lnTo>
                <a:lnTo>
                  <a:pt x="0" y="4028497"/>
                </a:lnTo>
                <a:close/>
              </a:path>
            </a:pathLst>
          </a:custGeom>
          <a:blipFill>
            <a:blip r:embed="rId3">
              <a:extLst>
                <a:ext uri="{96DAC541-7B7A-43D3-8B79-37D633B846F1}">
                  <asvg:svgBlip xmlns:asvg="http://schemas.microsoft.com/office/drawing/2016/SVG/main" xmlns="" r:embed="rId5"/>
                </a:ext>
              </a:extLst>
            </a:blip>
            <a:stretch>
              <a:fillRect/>
            </a:stretch>
          </a:blipFill>
          <a:ln cap="sq">
            <a:noFill/>
            <a:prstDash val="solid"/>
            <a:miter/>
          </a:ln>
        </p:spPr>
      </p:sp>
      <p:sp>
        <p:nvSpPr>
          <p:cNvPr id="14" name="Freeform 14"/>
          <p:cNvSpPr/>
          <p:nvPr/>
        </p:nvSpPr>
        <p:spPr>
          <a:xfrm>
            <a:off x="0" y="0"/>
            <a:ext cx="9144000" cy="3448273"/>
          </a:xfrm>
          <a:custGeom>
            <a:avLst/>
            <a:gdLst/>
            <a:ahLst/>
            <a:cxnLst/>
            <a:rect l="l" t="t" r="r" b="b"/>
            <a:pathLst>
              <a:path w="16669196" h="4940659">
                <a:moveTo>
                  <a:pt x="0" y="0"/>
                </a:moveTo>
                <a:lnTo>
                  <a:pt x="16669197" y="0"/>
                </a:lnTo>
                <a:lnTo>
                  <a:pt x="16669197" y="4940658"/>
                </a:lnTo>
                <a:lnTo>
                  <a:pt x="0" y="4940658"/>
                </a:lnTo>
                <a:lnTo>
                  <a:pt x="0" y="0"/>
                </a:lnTo>
                <a:close/>
              </a:path>
            </a:pathLst>
          </a:custGeom>
          <a:blipFill>
            <a:blip r:embed="rId6">
              <a:extLst>
                <a:ext uri="{96DAC541-7B7A-43D3-8B79-37D633B846F1}">
                  <asvg:svgBlip xmlns:asvg="http://schemas.microsoft.com/office/drawing/2016/SVG/main" xmlns="" r:embed="rId7"/>
                </a:ext>
              </a:extLst>
            </a:blip>
            <a:srcRect/>
            <a:stretch>
              <a:fillRect l="-43130" b="-237388"/>
            </a:stretch>
          </a:blipFill>
        </p:spPr>
      </p:sp>
      <p:graphicFrame>
        <p:nvGraphicFramePr>
          <p:cNvPr id="15" name="Таблица 14"/>
          <p:cNvGraphicFramePr>
            <a:graphicFrameLocks noGrp="1"/>
          </p:cNvGraphicFramePr>
          <p:nvPr>
            <p:extLst>
              <p:ext uri="{D42A27DB-BD31-4B8C-83A1-F6EECF244321}">
                <p14:modId xmlns:p14="http://schemas.microsoft.com/office/powerpoint/2010/main" val="2734714534"/>
              </p:ext>
            </p:extLst>
          </p:nvPr>
        </p:nvGraphicFramePr>
        <p:xfrm>
          <a:off x="1476954" y="4525658"/>
          <a:ext cx="12192000" cy="2529840"/>
        </p:xfrm>
        <a:graphic>
          <a:graphicData uri="http://schemas.openxmlformats.org/drawingml/2006/table">
            <a:tbl>
              <a:tblPr firstRow="1" bandRow="1">
                <a:tableStyleId>{5940675A-B579-460E-94D1-54222C63F5DA}</a:tableStyleId>
              </a:tblPr>
              <a:tblGrid>
                <a:gridCol w="6096000">
                  <a:extLst>
                    <a:ext uri="{9D8B030D-6E8A-4147-A177-3AD203B41FA5}">
                      <a16:colId xmlns:a16="http://schemas.microsoft.com/office/drawing/2014/main" val="1929794004"/>
                    </a:ext>
                  </a:extLst>
                </a:gridCol>
                <a:gridCol w="6096000">
                  <a:extLst>
                    <a:ext uri="{9D8B030D-6E8A-4147-A177-3AD203B41FA5}">
                      <a16:colId xmlns:a16="http://schemas.microsoft.com/office/drawing/2014/main" val="644849257"/>
                    </a:ext>
                  </a:extLst>
                </a:gridCol>
              </a:tblGrid>
              <a:tr h="370840">
                <a:tc>
                  <a:txBody>
                    <a:bodyPr/>
                    <a:lstStyle/>
                    <a:p>
                      <a:pPr algn="just"/>
                      <a:r>
                        <a:rPr lang="uk-UA" sz="1600" smtClean="0">
                          <a:latin typeface="Montserrat" panose="020B0604020202020204" charset="-52"/>
                        </a:rPr>
                        <a:t>3. Дії, передбачені частиною першою або другою цієї статті, вчинені за попередньою змовою групою осіб або з корисливих мотивів, або з метою надання такої інформації державі, що здійснює збройну агресію проти України, або її представникам, або іншим незаконним збройним формуванням, або якщо вони спричинили тяжкі наслідки, за відсутності ознак державної зради або шпигунства – караються позбавленням волі на строк від восьми до дванадцяти років.</a:t>
                      </a:r>
                      <a:endParaRPr lang="uk-UA" sz="1600" dirty="0" smtClean="0">
                        <a:latin typeface="Montserrat" panose="020B0604020202020204" charset="-52"/>
                      </a:endParaRPr>
                    </a:p>
                  </a:txBody>
                  <a:tcPr>
                    <a:noFill/>
                  </a:tcPr>
                </a:tc>
                <a:tc>
                  <a:txBody>
                    <a:bodyPr/>
                    <a:lstStyle/>
                    <a:p>
                      <a:pPr algn="just"/>
                      <a:r>
                        <a:rPr lang="uk-UA" sz="1600" dirty="0" smtClean="0">
                          <a:latin typeface="Montserrat" panose="020B0604020202020204" charset="-52"/>
                        </a:rPr>
                        <a:t>3. Дії, передбачені частиною першою або другою цієї статті, вчинені за попередньою змовою групою осіб або з корисливих мотивів, або якщо вони спричинили тяжкі наслідки – караються позбавленням волі на строк від восьми до дванадцяти років.</a:t>
                      </a:r>
                    </a:p>
                  </a:txBody>
                  <a:tcPr>
                    <a:noFill/>
                  </a:tcPr>
                </a:tc>
                <a:extLst>
                  <a:ext uri="{0D108BD9-81ED-4DB2-BD59-A6C34878D82A}">
                    <a16:rowId xmlns:a16="http://schemas.microsoft.com/office/drawing/2014/main" val="1342260194"/>
                  </a:ext>
                </a:extLst>
              </a:tr>
            </a:tbl>
          </a:graphicData>
        </a:graphic>
      </p:graphicFrame>
    </p:spTree>
    <p:extLst>
      <p:ext uri="{BB962C8B-B14F-4D97-AF65-F5344CB8AC3E}">
        <p14:creationId xmlns:p14="http://schemas.microsoft.com/office/powerpoint/2010/main" val="36492174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DF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9091435" cy="10287000"/>
            <a:chOff x="0" y="0"/>
            <a:chExt cx="5028197" cy="2709333"/>
          </a:xfrm>
        </p:grpSpPr>
        <p:sp>
          <p:nvSpPr>
            <p:cNvPr id="3" name="Freeform 3"/>
            <p:cNvSpPr/>
            <p:nvPr/>
          </p:nvSpPr>
          <p:spPr>
            <a:xfrm>
              <a:off x="0" y="0"/>
              <a:ext cx="5028197" cy="2709333"/>
            </a:xfrm>
            <a:custGeom>
              <a:avLst/>
              <a:gdLst/>
              <a:ahLst/>
              <a:cxnLst/>
              <a:rect l="l" t="t" r="r" b="b"/>
              <a:pathLst>
                <a:path w="5028197" h="2709333">
                  <a:moveTo>
                    <a:pt x="0" y="0"/>
                  </a:moveTo>
                  <a:lnTo>
                    <a:pt x="5028197" y="0"/>
                  </a:lnTo>
                  <a:lnTo>
                    <a:pt x="5028197" y="2709333"/>
                  </a:lnTo>
                  <a:lnTo>
                    <a:pt x="0" y="2709333"/>
                  </a:lnTo>
                  <a:close/>
                </a:path>
              </a:pathLst>
            </a:custGeom>
            <a:solidFill>
              <a:srgbClr val="E8F3F5"/>
            </a:solidFill>
          </p:spPr>
        </p:sp>
        <p:sp>
          <p:nvSpPr>
            <p:cNvPr id="4" name="TextBox 4"/>
            <p:cNvSpPr txBox="1"/>
            <p:nvPr/>
          </p:nvSpPr>
          <p:spPr>
            <a:xfrm>
              <a:off x="0" y="-38100"/>
              <a:ext cx="5028197" cy="2747433"/>
            </a:xfrm>
            <a:prstGeom prst="rect">
              <a:avLst/>
            </a:prstGeom>
          </p:spPr>
          <p:txBody>
            <a:bodyPr lIns="50800" tIns="50800" rIns="50800" bIns="50800" rtlCol="0" anchor="ctr"/>
            <a:lstStyle/>
            <a:p>
              <a:pPr algn="ctr">
                <a:lnSpc>
                  <a:spcPts val="2659"/>
                </a:lnSpc>
                <a:spcBef>
                  <a:spcPct val="0"/>
                </a:spcBef>
              </a:pPr>
              <a:endParaRPr dirty="0"/>
            </a:p>
          </p:txBody>
        </p:sp>
      </p:grpSp>
      <p:sp>
        <p:nvSpPr>
          <p:cNvPr id="5" name="Freeform 5"/>
          <p:cNvSpPr/>
          <p:nvPr/>
        </p:nvSpPr>
        <p:spPr>
          <a:xfrm>
            <a:off x="0" y="0"/>
            <a:ext cx="18288000" cy="7864576"/>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98" b="-5598"/>
            </a:stretch>
          </a:blipFill>
        </p:spPr>
      </p:sp>
      <p:grpSp>
        <p:nvGrpSpPr>
          <p:cNvPr id="6" name="Group 6"/>
          <p:cNvGrpSpPr/>
          <p:nvPr/>
        </p:nvGrpSpPr>
        <p:grpSpPr>
          <a:xfrm>
            <a:off x="-1580442" y="4283692"/>
            <a:ext cx="21448884" cy="6037152"/>
            <a:chOff x="0" y="0"/>
            <a:chExt cx="5649089" cy="1590032"/>
          </a:xfrm>
        </p:grpSpPr>
        <p:sp>
          <p:nvSpPr>
            <p:cNvPr id="7" name="Freeform 7"/>
            <p:cNvSpPr/>
            <p:nvPr/>
          </p:nvSpPr>
          <p:spPr>
            <a:xfrm>
              <a:off x="0" y="0"/>
              <a:ext cx="5649089" cy="1590032"/>
            </a:xfrm>
            <a:custGeom>
              <a:avLst/>
              <a:gdLst/>
              <a:ahLst/>
              <a:cxnLst/>
              <a:rect l="l" t="t" r="r" b="b"/>
              <a:pathLst>
                <a:path w="5649089" h="1590032">
                  <a:moveTo>
                    <a:pt x="0" y="0"/>
                  </a:moveTo>
                  <a:lnTo>
                    <a:pt x="5649089" y="0"/>
                  </a:lnTo>
                  <a:lnTo>
                    <a:pt x="5649089" y="1590032"/>
                  </a:lnTo>
                  <a:lnTo>
                    <a:pt x="0" y="1590032"/>
                  </a:lnTo>
                  <a:close/>
                </a:path>
              </a:pathLst>
            </a:custGeom>
            <a:solidFill>
              <a:srgbClr val="E8F3F5"/>
            </a:solidFill>
          </p:spPr>
        </p:sp>
        <p:sp>
          <p:nvSpPr>
            <p:cNvPr id="8" name="TextBox 8"/>
            <p:cNvSpPr txBox="1"/>
            <p:nvPr/>
          </p:nvSpPr>
          <p:spPr>
            <a:xfrm>
              <a:off x="0" y="-38100"/>
              <a:ext cx="5649089" cy="1628132"/>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9" name="Group 9"/>
          <p:cNvGrpSpPr/>
          <p:nvPr/>
        </p:nvGrpSpPr>
        <p:grpSpPr>
          <a:xfrm>
            <a:off x="-1580442" y="4283692"/>
            <a:ext cx="16447324" cy="375046"/>
            <a:chOff x="0" y="0"/>
            <a:chExt cx="4438732" cy="134181"/>
          </a:xfrm>
        </p:grpSpPr>
        <p:sp>
          <p:nvSpPr>
            <p:cNvPr id="10" name="Freeform 10"/>
            <p:cNvSpPr/>
            <p:nvPr/>
          </p:nvSpPr>
          <p:spPr>
            <a:xfrm>
              <a:off x="0" y="0"/>
              <a:ext cx="4438733" cy="134181"/>
            </a:xfrm>
            <a:custGeom>
              <a:avLst/>
              <a:gdLst/>
              <a:ahLst/>
              <a:cxnLst/>
              <a:rect l="l" t="t" r="r" b="b"/>
              <a:pathLst>
                <a:path w="4438733" h="134181">
                  <a:moveTo>
                    <a:pt x="0" y="0"/>
                  </a:moveTo>
                  <a:lnTo>
                    <a:pt x="4438733" y="0"/>
                  </a:lnTo>
                  <a:lnTo>
                    <a:pt x="4438733" y="134181"/>
                  </a:lnTo>
                  <a:lnTo>
                    <a:pt x="0" y="134181"/>
                  </a:lnTo>
                  <a:close/>
                </a:path>
              </a:pathLst>
            </a:custGeom>
            <a:solidFill>
              <a:srgbClr val="AEB9AF"/>
            </a:solidFill>
            <a:ln cap="sq">
              <a:noFill/>
              <a:prstDash val="solid"/>
              <a:miter/>
            </a:ln>
          </p:spPr>
        </p:sp>
        <p:sp>
          <p:nvSpPr>
            <p:cNvPr id="11" name="TextBox 11"/>
            <p:cNvSpPr txBox="1"/>
            <p:nvPr/>
          </p:nvSpPr>
          <p:spPr>
            <a:xfrm>
              <a:off x="0" y="-38100"/>
              <a:ext cx="4438732" cy="172281"/>
            </a:xfrm>
            <a:prstGeom prst="rect">
              <a:avLst/>
            </a:prstGeom>
          </p:spPr>
          <p:txBody>
            <a:bodyPr lIns="50800" tIns="50800" rIns="50800" bIns="50800" rtlCol="0" anchor="ctr"/>
            <a:lstStyle/>
            <a:p>
              <a:pPr marL="0" lvl="0" indent="0" algn="ctr">
                <a:lnSpc>
                  <a:spcPts val="2659"/>
                </a:lnSpc>
                <a:spcBef>
                  <a:spcPct val="0"/>
                </a:spcBef>
              </a:pPr>
              <a:endParaRPr dirty="0"/>
            </a:p>
          </p:txBody>
        </p:sp>
      </p:grpSp>
      <p:sp>
        <p:nvSpPr>
          <p:cNvPr id="12" name="Freeform 12"/>
          <p:cNvSpPr/>
          <p:nvPr/>
        </p:nvSpPr>
        <p:spPr>
          <a:xfrm rot="5400000" flipV="1">
            <a:off x="14435751" y="4107445"/>
            <a:ext cx="3676003" cy="4028496"/>
          </a:xfrm>
          <a:custGeom>
            <a:avLst/>
            <a:gdLst/>
            <a:ahLst/>
            <a:cxnLst/>
            <a:rect l="l" t="t" r="r" b="b"/>
            <a:pathLst>
              <a:path w="3676003" h="4028496">
                <a:moveTo>
                  <a:pt x="0" y="4028497"/>
                </a:moveTo>
                <a:lnTo>
                  <a:pt x="3676002" y="4028497"/>
                </a:lnTo>
                <a:lnTo>
                  <a:pt x="3676002" y="0"/>
                </a:lnTo>
                <a:lnTo>
                  <a:pt x="0" y="0"/>
                </a:lnTo>
                <a:lnTo>
                  <a:pt x="0" y="4028497"/>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13" name="Freeform 13"/>
          <p:cNvSpPr/>
          <p:nvPr/>
        </p:nvSpPr>
        <p:spPr>
          <a:xfrm>
            <a:off x="-1580442" y="-656966"/>
            <a:ext cx="14705222" cy="4940659"/>
          </a:xfrm>
          <a:custGeom>
            <a:avLst/>
            <a:gdLst/>
            <a:ahLst/>
            <a:cxnLst/>
            <a:rect l="l" t="t" r="r" b="b"/>
            <a:pathLst>
              <a:path w="16669196" h="4940659">
                <a:moveTo>
                  <a:pt x="0" y="0"/>
                </a:moveTo>
                <a:lnTo>
                  <a:pt x="16669197" y="0"/>
                </a:lnTo>
                <a:lnTo>
                  <a:pt x="16669197" y="4940658"/>
                </a:lnTo>
                <a:lnTo>
                  <a:pt x="0" y="4940658"/>
                </a:lnTo>
                <a:lnTo>
                  <a:pt x="0" y="0"/>
                </a:lnTo>
                <a:close/>
              </a:path>
            </a:pathLst>
          </a:custGeom>
          <a:blipFill>
            <a:blip r:embed="rId5">
              <a:extLst>
                <a:ext uri="{96DAC541-7B7A-43D3-8B79-37D633B846F1}">
                  <asvg:svgBlip xmlns:asvg="http://schemas.microsoft.com/office/drawing/2016/SVG/main" xmlns="" r:embed="rId6"/>
                </a:ext>
              </a:extLst>
            </a:blip>
            <a:stretch>
              <a:fillRect b="-237388"/>
            </a:stretch>
          </a:blipFill>
        </p:spPr>
      </p:sp>
      <p:sp>
        <p:nvSpPr>
          <p:cNvPr id="14" name="TextBox 14"/>
          <p:cNvSpPr txBox="1"/>
          <p:nvPr/>
        </p:nvSpPr>
        <p:spPr>
          <a:xfrm>
            <a:off x="778861" y="4996369"/>
            <a:ext cx="13683560" cy="4953000"/>
          </a:xfrm>
          <a:prstGeom prst="rect">
            <a:avLst/>
          </a:prstGeom>
        </p:spPr>
        <p:txBody>
          <a:bodyPr lIns="0" tIns="0" rIns="0" bIns="0" rtlCol="0" anchor="t">
            <a:spAutoFit/>
          </a:bodyPr>
          <a:lstStyle/>
          <a:p>
            <a:pPr algn="l">
              <a:lnSpc>
                <a:spcPts val="3000"/>
              </a:lnSpc>
            </a:pPr>
            <a:r>
              <a:rPr lang="en-US" sz="2500" dirty="0">
                <a:solidFill>
                  <a:srgbClr val="001E32"/>
                </a:solidFill>
                <a:latin typeface="Montserrat"/>
              </a:rPr>
              <a:t>Розвідувальні служби різних країн проводять свою діяльність, </a:t>
            </a:r>
            <a:r>
              <a:rPr lang="en-US" sz="2500" dirty="0" err="1">
                <a:solidFill>
                  <a:srgbClr val="001E32"/>
                </a:solidFill>
                <a:latin typeface="Montserrat"/>
              </a:rPr>
              <a:t>здебільшого</a:t>
            </a:r>
            <a:r>
              <a:rPr lang="en-US" sz="2500" dirty="0">
                <a:solidFill>
                  <a:srgbClr val="001E32"/>
                </a:solidFill>
                <a:latin typeface="Montserrat"/>
              </a:rPr>
              <a:t> </a:t>
            </a:r>
            <a:r>
              <a:rPr lang="en-US" sz="2500" dirty="0" err="1">
                <a:solidFill>
                  <a:srgbClr val="001E32"/>
                </a:solidFill>
                <a:latin typeface="Montserrat"/>
              </a:rPr>
              <a:t>використовуючи</a:t>
            </a:r>
            <a:r>
              <a:rPr lang="en-US" sz="2500" dirty="0">
                <a:solidFill>
                  <a:srgbClr val="001E32"/>
                </a:solidFill>
                <a:latin typeface="Montserrat"/>
              </a:rPr>
              <a:t> </a:t>
            </a:r>
            <a:r>
              <a:rPr lang="en-US" sz="2500" dirty="0" err="1">
                <a:solidFill>
                  <a:srgbClr val="001E32"/>
                </a:solidFill>
                <a:latin typeface="Montserrat"/>
              </a:rPr>
              <a:t>технології</a:t>
            </a:r>
            <a:r>
              <a:rPr lang="en-US" sz="2500" dirty="0">
                <a:solidFill>
                  <a:srgbClr val="001E32"/>
                </a:solidFill>
                <a:latin typeface="Montserrat"/>
              </a:rPr>
              <a:t> </a:t>
            </a:r>
            <a:r>
              <a:rPr lang="en-US" sz="2500" dirty="0">
                <a:solidFill>
                  <a:srgbClr val="001E32"/>
                </a:solidFill>
                <a:latin typeface="Montserrat Bold"/>
              </a:rPr>
              <a:t>OSINT (Open Source Intelligence)</a:t>
            </a:r>
          </a:p>
          <a:p>
            <a:pPr algn="l">
              <a:lnSpc>
                <a:spcPts val="3000"/>
              </a:lnSpc>
            </a:pPr>
            <a:r>
              <a:rPr lang="en-US" sz="2500" dirty="0">
                <a:solidFill>
                  <a:srgbClr val="001E32"/>
                </a:solidFill>
                <a:latin typeface="Montserrat"/>
              </a:rPr>
              <a:t>(</a:t>
            </a:r>
            <a:r>
              <a:rPr lang="en-US" sz="2500" dirty="0" err="1">
                <a:solidFill>
                  <a:srgbClr val="001E32"/>
                </a:solidFill>
                <a:latin typeface="Montserrat"/>
              </a:rPr>
              <a:t>технології</a:t>
            </a:r>
            <a:r>
              <a:rPr lang="en-US" sz="2500" dirty="0">
                <a:solidFill>
                  <a:srgbClr val="001E32"/>
                </a:solidFill>
                <a:latin typeface="Montserrat"/>
              </a:rPr>
              <a:t> </a:t>
            </a:r>
            <a:r>
              <a:rPr lang="en-US" sz="2500" dirty="0" err="1">
                <a:solidFill>
                  <a:srgbClr val="001E32"/>
                </a:solidFill>
                <a:latin typeface="Montserrat"/>
              </a:rPr>
              <a:t>отримання</a:t>
            </a:r>
            <a:r>
              <a:rPr lang="en-US" sz="2500" dirty="0">
                <a:solidFill>
                  <a:srgbClr val="001E32"/>
                </a:solidFill>
                <a:latin typeface="Montserrat"/>
              </a:rPr>
              <a:t> </a:t>
            </a:r>
            <a:r>
              <a:rPr lang="en-US" sz="2500" dirty="0" err="1">
                <a:solidFill>
                  <a:srgbClr val="001E32"/>
                </a:solidFill>
                <a:latin typeface="Montserrat"/>
              </a:rPr>
              <a:t>для</a:t>
            </a:r>
            <a:r>
              <a:rPr lang="en-US" sz="2500" dirty="0">
                <a:solidFill>
                  <a:srgbClr val="001E32"/>
                </a:solidFill>
                <a:latin typeface="Montserrat"/>
              </a:rPr>
              <a:t> </a:t>
            </a:r>
            <a:r>
              <a:rPr lang="en-US" sz="2500" dirty="0" err="1">
                <a:solidFill>
                  <a:srgbClr val="001E32"/>
                </a:solidFill>
                <a:latin typeface="Montserrat"/>
              </a:rPr>
              <a:t>розвідувальних</a:t>
            </a:r>
            <a:r>
              <a:rPr lang="en-US" sz="2500" dirty="0">
                <a:solidFill>
                  <a:srgbClr val="001E32"/>
                </a:solidFill>
                <a:latin typeface="Montserrat"/>
              </a:rPr>
              <a:t> </a:t>
            </a:r>
            <a:r>
              <a:rPr lang="en-US" sz="2500" dirty="0" err="1">
                <a:solidFill>
                  <a:srgbClr val="001E32"/>
                </a:solidFill>
                <a:latin typeface="Montserrat"/>
              </a:rPr>
              <a:t>цілей</a:t>
            </a:r>
            <a:r>
              <a:rPr lang="en-US" sz="2500" dirty="0">
                <a:solidFill>
                  <a:srgbClr val="001E32"/>
                </a:solidFill>
                <a:latin typeface="Montserrat"/>
              </a:rPr>
              <a:t> </a:t>
            </a:r>
            <a:r>
              <a:rPr lang="en-US" sz="2500" dirty="0" err="1">
                <a:solidFill>
                  <a:srgbClr val="001E32"/>
                </a:solidFill>
                <a:latin typeface="Montserrat"/>
              </a:rPr>
              <a:t>військової</a:t>
            </a:r>
            <a:r>
              <a:rPr lang="en-US" sz="2500" dirty="0">
                <a:solidFill>
                  <a:srgbClr val="001E32"/>
                </a:solidFill>
                <a:latin typeface="Montserrat"/>
              </a:rPr>
              <a:t>, </a:t>
            </a:r>
            <a:r>
              <a:rPr lang="en-US" sz="2500" dirty="0" err="1">
                <a:solidFill>
                  <a:srgbClr val="001E32"/>
                </a:solidFill>
                <a:latin typeface="Montserrat"/>
              </a:rPr>
              <a:t>політичної</a:t>
            </a:r>
            <a:r>
              <a:rPr lang="en-US" sz="2500" dirty="0">
                <a:solidFill>
                  <a:srgbClr val="001E32"/>
                </a:solidFill>
                <a:latin typeface="Montserrat"/>
              </a:rPr>
              <a:t>, </a:t>
            </a:r>
            <a:r>
              <a:rPr lang="en-US" sz="2500" dirty="0" err="1">
                <a:solidFill>
                  <a:srgbClr val="001E32"/>
                </a:solidFill>
                <a:latin typeface="Montserrat"/>
              </a:rPr>
              <a:t>економічної</a:t>
            </a:r>
            <a:r>
              <a:rPr lang="en-US" sz="2500" dirty="0">
                <a:solidFill>
                  <a:srgbClr val="001E32"/>
                </a:solidFill>
                <a:latin typeface="Montserrat"/>
              </a:rPr>
              <a:t> </a:t>
            </a:r>
            <a:r>
              <a:rPr lang="en-US" sz="2500" dirty="0" err="1">
                <a:solidFill>
                  <a:srgbClr val="001E32"/>
                </a:solidFill>
                <a:latin typeface="Montserrat"/>
              </a:rPr>
              <a:t>чи</a:t>
            </a:r>
            <a:r>
              <a:rPr lang="en-US" sz="2500" dirty="0">
                <a:solidFill>
                  <a:srgbClr val="001E32"/>
                </a:solidFill>
                <a:latin typeface="Montserrat"/>
              </a:rPr>
              <a:t> </a:t>
            </a:r>
            <a:r>
              <a:rPr lang="en-US" sz="2500" dirty="0" err="1">
                <a:solidFill>
                  <a:srgbClr val="001E32"/>
                </a:solidFill>
                <a:latin typeface="Montserrat"/>
              </a:rPr>
              <a:t>іншої</a:t>
            </a:r>
            <a:r>
              <a:rPr lang="en-US" sz="2500" dirty="0">
                <a:solidFill>
                  <a:srgbClr val="001E32"/>
                </a:solidFill>
                <a:latin typeface="Montserrat"/>
              </a:rPr>
              <a:t> інформації </a:t>
            </a:r>
            <a:r>
              <a:rPr lang="en-US" sz="2500" dirty="0" err="1">
                <a:solidFill>
                  <a:srgbClr val="001E32"/>
                </a:solidFill>
                <a:latin typeface="Montserrat"/>
              </a:rPr>
              <a:t>за</a:t>
            </a:r>
            <a:r>
              <a:rPr lang="en-US" sz="2500" dirty="0">
                <a:solidFill>
                  <a:srgbClr val="001E32"/>
                </a:solidFill>
                <a:latin typeface="Montserrat"/>
              </a:rPr>
              <a:t> </a:t>
            </a:r>
            <a:r>
              <a:rPr lang="en-US" sz="2500" dirty="0" err="1">
                <a:solidFill>
                  <a:srgbClr val="001E32"/>
                </a:solidFill>
                <a:latin typeface="Montserrat"/>
              </a:rPr>
              <a:t>допомогою</a:t>
            </a:r>
            <a:r>
              <a:rPr lang="en-US" sz="2500" dirty="0">
                <a:solidFill>
                  <a:srgbClr val="001E32"/>
                </a:solidFill>
                <a:latin typeface="Montserrat"/>
              </a:rPr>
              <a:t> </a:t>
            </a:r>
            <a:r>
              <a:rPr lang="en-US" sz="2500" dirty="0" err="1">
                <a:solidFill>
                  <a:srgbClr val="001E32"/>
                </a:solidFill>
                <a:latin typeface="Montserrat"/>
              </a:rPr>
              <a:t>відкритих</a:t>
            </a:r>
            <a:r>
              <a:rPr lang="en-US" sz="2500" dirty="0">
                <a:solidFill>
                  <a:srgbClr val="001E32"/>
                </a:solidFill>
                <a:latin typeface="Montserrat"/>
              </a:rPr>
              <a:t> </a:t>
            </a:r>
            <a:r>
              <a:rPr lang="en-US" sz="2500" dirty="0" err="1">
                <a:solidFill>
                  <a:srgbClr val="001E32"/>
                </a:solidFill>
                <a:latin typeface="Montserrat"/>
              </a:rPr>
              <a:t>джерел</a:t>
            </a:r>
            <a:r>
              <a:rPr lang="en-US" sz="2500" dirty="0">
                <a:solidFill>
                  <a:srgbClr val="001E32"/>
                </a:solidFill>
                <a:latin typeface="Montserrat"/>
              </a:rPr>
              <a:t>). </a:t>
            </a:r>
          </a:p>
          <a:p>
            <a:pPr algn="l">
              <a:lnSpc>
                <a:spcPts val="3000"/>
              </a:lnSpc>
            </a:pPr>
            <a:endParaRPr lang="en-US" sz="2500" dirty="0">
              <a:solidFill>
                <a:srgbClr val="001E32"/>
              </a:solidFill>
              <a:latin typeface="Montserrat"/>
            </a:endParaRPr>
          </a:p>
          <a:p>
            <a:pPr algn="l">
              <a:lnSpc>
                <a:spcPts val="3000"/>
              </a:lnSpc>
            </a:pPr>
            <a:r>
              <a:rPr lang="en-US" sz="2500" dirty="0" err="1">
                <a:solidFill>
                  <a:srgbClr val="001E32"/>
                </a:solidFill>
                <a:latin typeface="Montserrat"/>
              </a:rPr>
              <a:t>Ще</a:t>
            </a:r>
            <a:r>
              <a:rPr lang="en-US" sz="2500" dirty="0">
                <a:solidFill>
                  <a:srgbClr val="001E32"/>
                </a:solidFill>
                <a:latin typeface="Montserrat"/>
              </a:rPr>
              <a:t> у 1997 </a:t>
            </a:r>
            <a:r>
              <a:rPr lang="en-US" sz="2500" dirty="0" err="1">
                <a:solidFill>
                  <a:srgbClr val="001E32"/>
                </a:solidFill>
                <a:latin typeface="Montserrat"/>
              </a:rPr>
              <a:t>році</a:t>
            </a:r>
            <a:r>
              <a:rPr lang="en-US" sz="2500" dirty="0">
                <a:solidFill>
                  <a:srgbClr val="001E32"/>
                </a:solidFill>
                <a:latin typeface="Montserrat"/>
              </a:rPr>
              <a:t> </a:t>
            </a:r>
            <a:r>
              <a:rPr lang="en-US" sz="2500" dirty="0" err="1">
                <a:solidFill>
                  <a:srgbClr val="001E32"/>
                </a:solidFill>
                <a:latin typeface="Montserrat"/>
              </a:rPr>
              <a:t>ексочільник</a:t>
            </a:r>
            <a:r>
              <a:rPr lang="en-US" sz="2500" dirty="0">
                <a:solidFill>
                  <a:srgbClr val="001E32"/>
                </a:solidFill>
                <a:latin typeface="Montserrat"/>
              </a:rPr>
              <a:t> </a:t>
            </a:r>
            <a:r>
              <a:rPr lang="en-US" sz="2500" dirty="0" err="1">
                <a:solidFill>
                  <a:srgbClr val="001E32"/>
                </a:solidFill>
                <a:latin typeface="Montserrat"/>
              </a:rPr>
              <a:t>розвідуправління</a:t>
            </a:r>
            <a:r>
              <a:rPr lang="en-US" sz="2500" dirty="0">
                <a:solidFill>
                  <a:srgbClr val="001E32"/>
                </a:solidFill>
                <a:latin typeface="Montserrat"/>
              </a:rPr>
              <a:t> </a:t>
            </a:r>
            <a:r>
              <a:rPr lang="en-US" sz="2500" dirty="0" err="1">
                <a:solidFill>
                  <a:srgbClr val="001E32"/>
                </a:solidFill>
                <a:latin typeface="Montserrat"/>
              </a:rPr>
              <a:t>Міноборони</a:t>
            </a:r>
            <a:r>
              <a:rPr lang="en-US" sz="2500" dirty="0">
                <a:solidFill>
                  <a:srgbClr val="001E32"/>
                </a:solidFill>
                <a:latin typeface="Montserrat"/>
              </a:rPr>
              <a:t> США, </a:t>
            </a:r>
            <a:r>
              <a:rPr lang="en-US" sz="2500" dirty="0" err="1">
                <a:solidFill>
                  <a:srgbClr val="001E32"/>
                </a:solidFill>
                <a:latin typeface="Montserrat"/>
              </a:rPr>
              <a:t>Сем</a:t>
            </a:r>
            <a:r>
              <a:rPr lang="en-US" sz="2500" dirty="0">
                <a:solidFill>
                  <a:srgbClr val="001E32"/>
                </a:solidFill>
                <a:latin typeface="Montserrat"/>
              </a:rPr>
              <a:t> </a:t>
            </a:r>
            <a:r>
              <a:rPr lang="en-US" sz="2500" dirty="0" err="1">
                <a:solidFill>
                  <a:srgbClr val="001E32"/>
                </a:solidFill>
                <a:latin typeface="Montserrat"/>
              </a:rPr>
              <a:t>Вілсон</a:t>
            </a:r>
            <a:r>
              <a:rPr lang="en-US" sz="2500" dirty="0">
                <a:solidFill>
                  <a:srgbClr val="001E32"/>
                </a:solidFill>
                <a:latin typeface="Montserrat"/>
              </a:rPr>
              <a:t> зазначив, </a:t>
            </a:r>
            <a:r>
              <a:rPr lang="en-US" sz="2500" dirty="0" err="1">
                <a:solidFill>
                  <a:srgbClr val="001E32"/>
                </a:solidFill>
                <a:latin typeface="Montserrat"/>
              </a:rPr>
              <a:t>що</a:t>
            </a:r>
            <a:r>
              <a:rPr lang="en-US" sz="2500" dirty="0">
                <a:solidFill>
                  <a:srgbClr val="001E32"/>
                </a:solidFill>
                <a:latin typeface="Montserrat"/>
              </a:rPr>
              <a:t> 90% </a:t>
            </a:r>
            <a:r>
              <a:rPr lang="en-US" sz="2500" dirty="0" err="1">
                <a:solidFill>
                  <a:srgbClr val="001E32"/>
                </a:solidFill>
                <a:latin typeface="Montserrat"/>
              </a:rPr>
              <a:t>розвідувальної</a:t>
            </a:r>
            <a:r>
              <a:rPr lang="en-US" sz="2500" dirty="0">
                <a:solidFill>
                  <a:srgbClr val="001E32"/>
                </a:solidFill>
                <a:latin typeface="Montserrat"/>
              </a:rPr>
              <a:t> інформації </a:t>
            </a:r>
            <a:r>
              <a:rPr lang="en-US" sz="2500" dirty="0" err="1">
                <a:solidFill>
                  <a:srgbClr val="001E32"/>
                </a:solidFill>
                <a:latin typeface="Montserrat"/>
              </a:rPr>
              <a:t>надходить</a:t>
            </a:r>
            <a:r>
              <a:rPr lang="en-US" sz="2500" dirty="0">
                <a:solidFill>
                  <a:srgbClr val="001E32"/>
                </a:solidFill>
                <a:latin typeface="Montserrat"/>
              </a:rPr>
              <a:t> з </a:t>
            </a:r>
            <a:r>
              <a:rPr lang="en-US" sz="2500" dirty="0" err="1">
                <a:solidFill>
                  <a:srgbClr val="001E32"/>
                </a:solidFill>
                <a:latin typeface="Montserrat"/>
              </a:rPr>
              <a:t>відкритих</a:t>
            </a:r>
            <a:r>
              <a:rPr lang="en-US" sz="2500" dirty="0">
                <a:solidFill>
                  <a:srgbClr val="001E32"/>
                </a:solidFill>
                <a:latin typeface="Montserrat"/>
              </a:rPr>
              <a:t> </a:t>
            </a:r>
            <a:r>
              <a:rPr lang="en-US" sz="2500" dirty="0" err="1">
                <a:solidFill>
                  <a:srgbClr val="001E32"/>
                </a:solidFill>
                <a:latin typeface="Montserrat"/>
              </a:rPr>
              <a:t>джерел</a:t>
            </a:r>
            <a:r>
              <a:rPr lang="en-US" sz="2500" dirty="0">
                <a:solidFill>
                  <a:srgbClr val="001E32"/>
                </a:solidFill>
                <a:latin typeface="Montserrat"/>
              </a:rPr>
              <a:t>.</a:t>
            </a:r>
          </a:p>
          <a:p>
            <a:pPr algn="l">
              <a:lnSpc>
                <a:spcPts val="3000"/>
              </a:lnSpc>
            </a:pPr>
            <a:endParaRPr lang="en-US" sz="2500" dirty="0">
              <a:solidFill>
                <a:srgbClr val="001E32"/>
              </a:solidFill>
              <a:latin typeface="Montserrat"/>
            </a:endParaRPr>
          </a:p>
          <a:p>
            <a:pPr algn="l">
              <a:lnSpc>
                <a:spcPts val="3000"/>
              </a:lnSpc>
            </a:pPr>
            <a:r>
              <a:rPr lang="en-US" sz="2500" dirty="0" err="1">
                <a:solidFill>
                  <a:srgbClr val="001E32"/>
                </a:solidFill>
                <a:latin typeface="Montserrat"/>
              </a:rPr>
              <a:t>Ведучи</a:t>
            </a:r>
            <a:r>
              <a:rPr lang="en-US" sz="2500" dirty="0">
                <a:solidFill>
                  <a:srgbClr val="001E32"/>
                </a:solidFill>
                <a:latin typeface="Montserrat"/>
              </a:rPr>
              <a:t> </a:t>
            </a:r>
            <a:r>
              <a:rPr lang="en-US" sz="2500" dirty="0" err="1">
                <a:solidFill>
                  <a:srgbClr val="001E32"/>
                </a:solidFill>
                <a:latin typeface="Montserrat"/>
              </a:rPr>
              <a:t>війну</a:t>
            </a:r>
            <a:r>
              <a:rPr lang="en-US" sz="2500" dirty="0">
                <a:solidFill>
                  <a:srgbClr val="001E32"/>
                </a:solidFill>
                <a:latin typeface="Montserrat"/>
              </a:rPr>
              <a:t> </a:t>
            </a:r>
            <a:r>
              <a:rPr lang="en-US" sz="2500" dirty="0" err="1">
                <a:solidFill>
                  <a:srgbClr val="001E32"/>
                </a:solidFill>
                <a:latin typeface="Montserrat"/>
              </a:rPr>
              <a:t>проти</a:t>
            </a:r>
            <a:r>
              <a:rPr lang="en-US" sz="2500" dirty="0">
                <a:solidFill>
                  <a:srgbClr val="001E32"/>
                </a:solidFill>
                <a:latin typeface="Montserrat"/>
              </a:rPr>
              <a:t> </a:t>
            </a:r>
            <a:r>
              <a:rPr lang="en-US" sz="2500" dirty="0" err="1">
                <a:solidFill>
                  <a:srgbClr val="001E32"/>
                </a:solidFill>
                <a:latin typeface="Montserrat"/>
              </a:rPr>
              <a:t>нашої</a:t>
            </a:r>
            <a:r>
              <a:rPr lang="en-US" sz="2500" dirty="0">
                <a:solidFill>
                  <a:srgbClr val="001E32"/>
                </a:solidFill>
                <a:latin typeface="Montserrat"/>
              </a:rPr>
              <a:t> </a:t>
            </a:r>
            <a:r>
              <a:rPr lang="en-US" sz="2500" dirty="0" err="1">
                <a:solidFill>
                  <a:srgbClr val="001E32"/>
                </a:solidFill>
                <a:latin typeface="Montserrat"/>
              </a:rPr>
              <a:t>країни</a:t>
            </a:r>
            <a:r>
              <a:rPr lang="en-US" sz="2500" dirty="0">
                <a:solidFill>
                  <a:srgbClr val="001E32"/>
                </a:solidFill>
                <a:latin typeface="Montserrat"/>
              </a:rPr>
              <a:t>, </a:t>
            </a:r>
            <a:r>
              <a:rPr lang="en-US" sz="2500" dirty="0" err="1">
                <a:solidFill>
                  <a:srgbClr val="001E32"/>
                </a:solidFill>
                <a:latin typeface="Montserrat"/>
              </a:rPr>
              <a:t>розвідувальні</a:t>
            </a:r>
            <a:r>
              <a:rPr lang="en-US" sz="2500" dirty="0">
                <a:solidFill>
                  <a:srgbClr val="001E32"/>
                </a:solidFill>
                <a:latin typeface="Montserrat"/>
              </a:rPr>
              <a:t> служби </a:t>
            </a:r>
            <a:r>
              <a:rPr lang="en-US" sz="2500" dirty="0" err="1">
                <a:solidFill>
                  <a:srgbClr val="001E32"/>
                </a:solidFill>
                <a:latin typeface="Montserrat"/>
              </a:rPr>
              <a:t>рф</a:t>
            </a:r>
            <a:r>
              <a:rPr lang="en-US" sz="2500" dirty="0">
                <a:solidFill>
                  <a:srgbClr val="001E32"/>
                </a:solidFill>
                <a:latin typeface="Montserrat"/>
              </a:rPr>
              <a:t> </a:t>
            </a:r>
            <a:r>
              <a:rPr lang="en-US" sz="2500" dirty="0" err="1">
                <a:solidFill>
                  <a:srgbClr val="001E32"/>
                </a:solidFill>
                <a:latin typeface="Montserrat"/>
              </a:rPr>
              <a:t>аналізують</a:t>
            </a:r>
            <a:r>
              <a:rPr lang="en-US" sz="2500" dirty="0">
                <a:solidFill>
                  <a:srgbClr val="001E32"/>
                </a:solidFill>
                <a:latin typeface="Montserrat"/>
              </a:rPr>
              <a:t> </a:t>
            </a:r>
            <a:r>
              <a:rPr lang="en-US" sz="2500" dirty="0" err="1">
                <a:solidFill>
                  <a:srgbClr val="001E32"/>
                </a:solidFill>
                <a:latin typeface="Montserrat"/>
              </a:rPr>
              <a:t>соціальні</a:t>
            </a:r>
            <a:r>
              <a:rPr lang="en-US" sz="2500" dirty="0">
                <a:solidFill>
                  <a:srgbClr val="001E32"/>
                </a:solidFill>
                <a:latin typeface="Montserrat"/>
              </a:rPr>
              <a:t> </a:t>
            </a:r>
            <a:r>
              <a:rPr lang="en-US" sz="2500" dirty="0" err="1">
                <a:solidFill>
                  <a:srgbClr val="001E32"/>
                </a:solidFill>
                <a:latin typeface="Montserrat"/>
              </a:rPr>
              <a:t>мережі</a:t>
            </a:r>
            <a:r>
              <a:rPr lang="en-US" sz="2500" dirty="0">
                <a:solidFill>
                  <a:srgbClr val="001E32"/>
                </a:solidFill>
                <a:latin typeface="Montserrat"/>
              </a:rPr>
              <a:t>, </a:t>
            </a:r>
            <a:r>
              <a:rPr lang="en-US" sz="2500" dirty="0" err="1">
                <a:solidFill>
                  <a:srgbClr val="001E32"/>
                </a:solidFill>
                <a:latin typeface="Montserrat"/>
              </a:rPr>
              <a:t>маючи</a:t>
            </a:r>
            <a:r>
              <a:rPr lang="en-US" sz="2500" dirty="0">
                <a:solidFill>
                  <a:srgbClr val="001E32"/>
                </a:solidFill>
                <a:latin typeface="Montserrat"/>
              </a:rPr>
              <a:t> </a:t>
            </a:r>
            <a:r>
              <a:rPr lang="en-US" sz="2500" dirty="0" err="1">
                <a:solidFill>
                  <a:srgbClr val="001E32"/>
                </a:solidFill>
                <a:latin typeface="Montserrat"/>
              </a:rPr>
              <a:t>на</a:t>
            </a:r>
            <a:r>
              <a:rPr lang="en-US" sz="2500" dirty="0">
                <a:solidFill>
                  <a:srgbClr val="001E32"/>
                </a:solidFill>
                <a:latin typeface="Montserrat"/>
              </a:rPr>
              <a:t> </a:t>
            </a:r>
            <a:r>
              <a:rPr lang="en-US" sz="2500" dirty="0" err="1">
                <a:solidFill>
                  <a:srgbClr val="001E32"/>
                </a:solidFill>
                <a:latin typeface="Montserrat"/>
              </a:rPr>
              <a:t>меті</a:t>
            </a:r>
            <a:r>
              <a:rPr lang="en-US" sz="2500" dirty="0">
                <a:solidFill>
                  <a:srgbClr val="001E32"/>
                </a:solidFill>
                <a:latin typeface="Montserrat"/>
              </a:rPr>
              <a:t> </a:t>
            </a:r>
            <a:r>
              <a:rPr lang="en-US" sz="2500" dirty="0" err="1">
                <a:solidFill>
                  <a:srgbClr val="001E32"/>
                </a:solidFill>
                <a:latin typeface="Montserrat"/>
              </a:rPr>
              <a:t>отримати</a:t>
            </a:r>
            <a:r>
              <a:rPr lang="en-US" sz="2500" dirty="0">
                <a:solidFill>
                  <a:srgbClr val="001E32"/>
                </a:solidFill>
                <a:latin typeface="Montserrat"/>
              </a:rPr>
              <a:t> </a:t>
            </a:r>
            <a:r>
              <a:rPr lang="en-US" sz="2500" dirty="0" err="1">
                <a:solidFill>
                  <a:srgbClr val="001E32"/>
                </a:solidFill>
                <a:latin typeface="Montserrat"/>
              </a:rPr>
              <a:t>інформацію</a:t>
            </a:r>
            <a:r>
              <a:rPr lang="en-US" sz="2500" dirty="0">
                <a:solidFill>
                  <a:srgbClr val="001E32"/>
                </a:solidFill>
                <a:latin typeface="Montserrat"/>
              </a:rPr>
              <a:t> </a:t>
            </a:r>
            <a:r>
              <a:rPr lang="en-US" sz="2500" dirty="0" err="1">
                <a:solidFill>
                  <a:srgbClr val="001E32"/>
                </a:solidFill>
                <a:latin typeface="Montserrat"/>
              </a:rPr>
              <a:t>про</a:t>
            </a:r>
            <a:r>
              <a:rPr lang="en-US" sz="2500" dirty="0">
                <a:solidFill>
                  <a:srgbClr val="001E32"/>
                </a:solidFill>
                <a:latin typeface="Montserrat"/>
              </a:rPr>
              <a:t> </a:t>
            </a:r>
            <a:r>
              <a:rPr lang="en-US" sz="2500" dirty="0" err="1">
                <a:solidFill>
                  <a:srgbClr val="001E32"/>
                </a:solidFill>
                <a:latin typeface="Montserrat"/>
              </a:rPr>
              <a:t>переміщення</a:t>
            </a:r>
            <a:r>
              <a:rPr lang="en-US" sz="2500" dirty="0">
                <a:solidFill>
                  <a:srgbClr val="001E32"/>
                </a:solidFill>
                <a:latin typeface="Montserrat"/>
              </a:rPr>
              <a:t> </a:t>
            </a:r>
            <a:r>
              <a:rPr lang="en-US" sz="2500" dirty="0" err="1">
                <a:solidFill>
                  <a:srgbClr val="001E32"/>
                </a:solidFill>
                <a:latin typeface="Montserrat"/>
              </a:rPr>
              <a:t>захисників</a:t>
            </a:r>
            <a:r>
              <a:rPr lang="en-US" sz="2500" dirty="0">
                <a:solidFill>
                  <a:srgbClr val="001E32"/>
                </a:solidFill>
                <a:latin typeface="Montserrat"/>
              </a:rPr>
              <a:t> </a:t>
            </a:r>
            <a:r>
              <a:rPr lang="en-US" sz="2500" dirty="0" err="1">
                <a:solidFill>
                  <a:srgbClr val="001E32"/>
                </a:solidFill>
                <a:latin typeface="Montserrat"/>
              </a:rPr>
              <a:t>України</a:t>
            </a:r>
            <a:r>
              <a:rPr lang="en-US" sz="2500" dirty="0">
                <a:solidFill>
                  <a:srgbClr val="001E32"/>
                </a:solidFill>
                <a:latin typeface="Montserrat"/>
              </a:rPr>
              <a:t>, </a:t>
            </a:r>
            <a:r>
              <a:rPr lang="en-US" sz="2500" dirty="0" err="1">
                <a:solidFill>
                  <a:srgbClr val="001E32"/>
                </a:solidFill>
                <a:latin typeface="Montserrat"/>
              </a:rPr>
              <a:t>тому</a:t>
            </a:r>
            <a:r>
              <a:rPr lang="en-US" sz="2500" dirty="0">
                <a:solidFill>
                  <a:srgbClr val="001E32"/>
                </a:solidFill>
                <a:latin typeface="Montserrat"/>
              </a:rPr>
              <a:t> </a:t>
            </a:r>
            <a:r>
              <a:rPr lang="en-US" sz="2500" dirty="0" err="1">
                <a:solidFill>
                  <a:srgbClr val="001E32"/>
                </a:solidFill>
                <a:latin typeface="Montserrat"/>
              </a:rPr>
              <a:t>за</a:t>
            </a:r>
            <a:r>
              <a:rPr lang="en-US" sz="2500" dirty="0">
                <a:solidFill>
                  <a:srgbClr val="001E32"/>
                </a:solidFill>
                <a:latin typeface="Montserrat"/>
              </a:rPr>
              <a:t> </a:t>
            </a:r>
            <a:r>
              <a:rPr lang="en-US" sz="2500" dirty="0" err="1">
                <a:solidFill>
                  <a:srgbClr val="001E32"/>
                </a:solidFill>
                <a:latin typeface="Montserrat"/>
              </a:rPr>
              <a:t>сучасних</a:t>
            </a:r>
            <a:r>
              <a:rPr lang="en-US" sz="2500" dirty="0">
                <a:solidFill>
                  <a:srgbClr val="001E32"/>
                </a:solidFill>
                <a:latin typeface="Montserrat"/>
              </a:rPr>
              <a:t> </a:t>
            </a:r>
            <a:r>
              <a:rPr lang="en-US" sz="2500" dirty="0" err="1">
                <a:solidFill>
                  <a:srgbClr val="001E32"/>
                </a:solidFill>
                <a:latin typeface="Montserrat"/>
              </a:rPr>
              <a:t>умов</a:t>
            </a:r>
            <a:r>
              <a:rPr lang="en-US" sz="2500" dirty="0">
                <a:solidFill>
                  <a:srgbClr val="001E32"/>
                </a:solidFill>
                <a:latin typeface="Montserrat"/>
              </a:rPr>
              <a:t> </a:t>
            </a:r>
            <a:r>
              <a:rPr lang="en-US" sz="2500" dirty="0" err="1">
                <a:solidFill>
                  <a:srgbClr val="001E32"/>
                </a:solidFill>
                <a:latin typeface="Montserrat"/>
              </a:rPr>
              <a:t>неабиякого</a:t>
            </a:r>
            <a:r>
              <a:rPr lang="en-US" sz="2500" dirty="0">
                <a:solidFill>
                  <a:srgbClr val="001E32"/>
                </a:solidFill>
                <a:latin typeface="Montserrat"/>
              </a:rPr>
              <a:t> </a:t>
            </a:r>
            <a:r>
              <a:rPr lang="en-US" sz="2500" dirty="0" err="1">
                <a:solidFill>
                  <a:srgbClr val="001E32"/>
                </a:solidFill>
                <a:latin typeface="Montserrat"/>
              </a:rPr>
              <a:t>поширення</a:t>
            </a:r>
            <a:r>
              <a:rPr lang="en-US" sz="2500" dirty="0">
                <a:solidFill>
                  <a:srgbClr val="001E32"/>
                </a:solidFill>
                <a:latin typeface="Montserrat"/>
              </a:rPr>
              <a:t> </a:t>
            </a:r>
            <a:r>
              <a:rPr lang="en-US" sz="2500" dirty="0" err="1">
                <a:solidFill>
                  <a:srgbClr val="001E32"/>
                </a:solidFill>
                <a:latin typeface="Montserrat"/>
              </a:rPr>
              <a:t>соціальних</a:t>
            </a:r>
            <a:r>
              <a:rPr lang="en-US" sz="2500" dirty="0">
                <a:solidFill>
                  <a:srgbClr val="001E32"/>
                </a:solidFill>
                <a:latin typeface="Montserrat"/>
              </a:rPr>
              <a:t> </a:t>
            </a:r>
            <a:r>
              <a:rPr lang="en-US" sz="2500" dirty="0" err="1">
                <a:solidFill>
                  <a:srgbClr val="001E32"/>
                </a:solidFill>
                <a:latin typeface="Montserrat"/>
              </a:rPr>
              <a:t>мереж</a:t>
            </a:r>
            <a:r>
              <a:rPr lang="en-US" sz="2500" dirty="0">
                <a:solidFill>
                  <a:srgbClr val="001E32"/>
                </a:solidFill>
                <a:latin typeface="Montserrat"/>
              </a:rPr>
              <a:t> </a:t>
            </a:r>
            <a:r>
              <a:rPr lang="en-US" sz="2500" dirty="0" err="1">
                <a:solidFill>
                  <a:srgbClr val="001E32"/>
                </a:solidFill>
                <a:latin typeface="Montserrat"/>
              </a:rPr>
              <a:t>кожен</a:t>
            </a:r>
            <a:r>
              <a:rPr lang="en-US" sz="2500" dirty="0">
                <a:solidFill>
                  <a:srgbClr val="001E32"/>
                </a:solidFill>
                <a:latin typeface="Montserrat"/>
              </a:rPr>
              <a:t> </a:t>
            </a:r>
            <a:r>
              <a:rPr lang="en-US" sz="2500" dirty="0" err="1">
                <a:solidFill>
                  <a:srgbClr val="001E32"/>
                </a:solidFill>
                <a:latin typeface="Montserrat"/>
              </a:rPr>
              <a:t>смартфон</a:t>
            </a:r>
            <a:r>
              <a:rPr lang="en-US" sz="2500" dirty="0">
                <a:solidFill>
                  <a:srgbClr val="001E32"/>
                </a:solidFill>
                <a:latin typeface="Montserrat"/>
              </a:rPr>
              <a:t> стає </a:t>
            </a:r>
            <a:r>
              <a:rPr lang="en-US" sz="2500" dirty="0" err="1">
                <a:solidFill>
                  <a:srgbClr val="001E32"/>
                </a:solidFill>
                <a:latin typeface="Montserrat"/>
              </a:rPr>
              <a:t>зброєю</a:t>
            </a:r>
            <a:r>
              <a:rPr lang="en-US" sz="2500" dirty="0">
                <a:solidFill>
                  <a:srgbClr val="001E32"/>
                </a:solidFill>
                <a:latin typeface="Montserrat"/>
              </a:rPr>
              <a:t>.</a:t>
            </a:r>
          </a:p>
          <a:p>
            <a:pPr algn="l">
              <a:lnSpc>
                <a:spcPts val="3000"/>
              </a:lnSpc>
            </a:pPr>
            <a:endParaRPr lang="en-US" sz="2500" dirty="0">
              <a:solidFill>
                <a:srgbClr val="001E32"/>
              </a:solidFill>
              <a:latin typeface="Montserrat"/>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CFDFD"/>
        </a:solidFill>
        <a:effectLst/>
      </p:bgPr>
    </p:bg>
    <p:spTree>
      <p:nvGrpSpPr>
        <p:cNvPr id="1" name=""/>
        <p:cNvGrpSpPr/>
        <p:nvPr/>
      </p:nvGrpSpPr>
      <p:grpSpPr>
        <a:xfrm>
          <a:off x="0" y="0"/>
          <a:ext cx="0" cy="0"/>
          <a:chOff x="0" y="0"/>
          <a:chExt cx="0" cy="0"/>
        </a:xfrm>
      </p:grpSpPr>
      <p:sp>
        <p:nvSpPr>
          <p:cNvPr id="2" name="Freeform 2"/>
          <p:cNvSpPr/>
          <p:nvPr/>
        </p:nvSpPr>
        <p:spPr>
          <a:xfrm>
            <a:off x="16677624" y="8099375"/>
            <a:ext cx="3220753" cy="3278120"/>
          </a:xfrm>
          <a:custGeom>
            <a:avLst/>
            <a:gdLst/>
            <a:ahLst/>
            <a:cxnLst/>
            <a:rect l="l" t="t" r="r" b="b"/>
            <a:pathLst>
              <a:path w="3220753" h="3278120">
                <a:moveTo>
                  <a:pt x="0" y="0"/>
                </a:moveTo>
                <a:lnTo>
                  <a:pt x="3220752" y="0"/>
                </a:lnTo>
                <a:lnTo>
                  <a:pt x="3220752" y="3278120"/>
                </a:lnTo>
                <a:lnTo>
                  <a:pt x="0" y="32781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grpSp>
        <p:nvGrpSpPr>
          <p:cNvPr id="3" name="Group 3"/>
          <p:cNvGrpSpPr/>
          <p:nvPr/>
        </p:nvGrpSpPr>
        <p:grpSpPr>
          <a:xfrm>
            <a:off x="-5874222" y="0"/>
            <a:ext cx="15018222" cy="10287000"/>
            <a:chOff x="0" y="0"/>
            <a:chExt cx="3955417" cy="2709333"/>
          </a:xfrm>
        </p:grpSpPr>
        <p:sp>
          <p:nvSpPr>
            <p:cNvPr id="4" name="Freeform 4"/>
            <p:cNvSpPr/>
            <p:nvPr/>
          </p:nvSpPr>
          <p:spPr>
            <a:xfrm>
              <a:off x="0" y="0"/>
              <a:ext cx="3955417" cy="2709333"/>
            </a:xfrm>
            <a:custGeom>
              <a:avLst/>
              <a:gdLst/>
              <a:ahLst/>
              <a:cxnLst/>
              <a:rect l="l" t="t" r="r" b="b"/>
              <a:pathLst>
                <a:path w="3955417" h="2709333">
                  <a:moveTo>
                    <a:pt x="0" y="0"/>
                  </a:moveTo>
                  <a:lnTo>
                    <a:pt x="3955417" y="0"/>
                  </a:lnTo>
                  <a:lnTo>
                    <a:pt x="3955417" y="2709333"/>
                  </a:lnTo>
                  <a:lnTo>
                    <a:pt x="0" y="2709333"/>
                  </a:lnTo>
                  <a:close/>
                </a:path>
              </a:pathLst>
            </a:custGeom>
            <a:solidFill>
              <a:srgbClr val="E8F3F5"/>
            </a:solidFill>
          </p:spPr>
        </p:sp>
        <p:sp>
          <p:nvSpPr>
            <p:cNvPr id="5" name="TextBox 5"/>
            <p:cNvSpPr txBox="1"/>
            <p:nvPr/>
          </p:nvSpPr>
          <p:spPr>
            <a:xfrm>
              <a:off x="0" y="-38100"/>
              <a:ext cx="3955417" cy="274743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5400000">
            <a:off x="137181" y="-137181"/>
            <a:ext cx="2861202" cy="3135564"/>
          </a:xfrm>
          <a:custGeom>
            <a:avLst/>
            <a:gdLst/>
            <a:ahLst/>
            <a:cxnLst/>
            <a:rect l="l" t="t" r="r" b="b"/>
            <a:pathLst>
              <a:path w="2861202" h="3135564">
                <a:moveTo>
                  <a:pt x="0" y="0"/>
                </a:moveTo>
                <a:lnTo>
                  <a:pt x="2861202" y="0"/>
                </a:lnTo>
                <a:lnTo>
                  <a:pt x="2861202" y="3135564"/>
                </a:lnTo>
                <a:lnTo>
                  <a:pt x="0" y="31355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7" name="Freeform 7"/>
          <p:cNvSpPr/>
          <p:nvPr/>
        </p:nvSpPr>
        <p:spPr>
          <a:xfrm>
            <a:off x="15882933" y="-2240685"/>
            <a:ext cx="4015443" cy="4086965"/>
          </a:xfrm>
          <a:custGeom>
            <a:avLst/>
            <a:gdLst/>
            <a:ahLst/>
            <a:cxnLst/>
            <a:rect l="l" t="t" r="r" b="b"/>
            <a:pathLst>
              <a:path w="4015443" h="4086965">
                <a:moveTo>
                  <a:pt x="0" y="0"/>
                </a:moveTo>
                <a:lnTo>
                  <a:pt x="4015443" y="0"/>
                </a:lnTo>
                <a:lnTo>
                  <a:pt x="4015443" y="4086965"/>
                </a:lnTo>
                <a:lnTo>
                  <a:pt x="0" y="40869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8" name="Freeform 8"/>
          <p:cNvSpPr/>
          <p:nvPr/>
        </p:nvSpPr>
        <p:spPr>
          <a:xfrm>
            <a:off x="10542440" y="2861202"/>
            <a:ext cx="6716860" cy="6716860"/>
          </a:xfrm>
          <a:custGeom>
            <a:avLst/>
            <a:gdLst/>
            <a:ahLst/>
            <a:cxnLst/>
            <a:rect l="l" t="t" r="r" b="b"/>
            <a:pathLst>
              <a:path w="6716860" h="6716860">
                <a:moveTo>
                  <a:pt x="0" y="0"/>
                </a:moveTo>
                <a:lnTo>
                  <a:pt x="6716860" y="0"/>
                </a:lnTo>
                <a:lnTo>
                  <a:pt x="6716860" y="6716860"/>
                </a:lnTo>
                <a:lnTo>
                  <a:pt x="0" y="6716860"/>
                </a:lnTo>
                <a:lnTo>
                  <a:pt x="0" y="0"/>
                </a:lnTo>
                <a:close/>
              </a:path>
            </a:pathLst>
          </a:custGeom>
          <a:blipFill>
            <a:blip r:embed="rId6"/>
            <a:stretch>
              <a:fillRect l="-25117" r="-25117"/>
            </a:stretch>
          </a:blipFill>
          <a:ln w="38100" cap="sq">
            <a:solidFill>
              <a:srgbClr val="701D1C"/>
            </a:solidFill>
            <a:prstDash val="solid"/>
            <a:miter/>
          </a:ln>
        </p:spPr>
      </p:sp>
      <p:sp>
        <p:nvSpPr>
          <p:cNvPr id="9" name="TextBox 9"/>
          <p:cNvSpPr txBox="1"/>
          <p:nvPr/>
        </p:nvSpPr>
        <p:spPr>
          <a:xfrm>
            <a:off x="1219200" y="4461098"/>
            <a:ext cx="7687929" cy="3230308"/>
          </a:xfrm>
          <a:prstGeom prst="rect">
            <a:avLst/>
          </a:prstGeom>
        </p:spPr>
        <p:txBody>
          <a:bodyPr lIns="0" tIns="0" rIns="0" bIns="0" rtlCol="0" anchor="t">
            <a:spAutoFit/>
          </a:bodyPr>
          <a:lstStyle/>
          <a:p>
            <a:pPr algn="just">
              <a:lnSpc>
                <a:spcPct val="150000"/>
              </a:lnSpc>
            </a:pPr>
            <a:r>
              <a:rPr lang="ru-RU" sz="3600" b="1" dirty="0" err="1">
                <a:solidFill>
                  <a:srgbClr val="001E32"/>
                </a:solidFill>
                <a:latin typeface="Montserrat Italics"/>
              </a:rPr>
              <a:t>Юридична</a:t>
            </a:r>
            <a:r>
              <a:rPr lang="ru-RU" sz="3600" b="1" dirty="0">
                <a:solidFill>
                  <a:srgbClr val="001E32"/>
                </a:solidFill>
                <a:latin typeface="Montserrat Italics"/>
              </a:rPr>
              <a:t> </a:t>
            </a:r>
            <a:r>
              <a:rPr lang="ru-RU" sz="3600" b="1" dirty="0" err="1">
                <a:solidFill>
                  <a:srgbClr val="001E32"/>
                </a:solidFill>
                <a:latin typeface="Montserrat Italics"/>
              </a:rPr>
              <a:t>спільното</a:t>
            </a:r>
            <a:r>
              <a:rPr lang="ru-RU" sz="3600" b="1" dirty="0">
                <a:solidFill>
                  <a:srgbClr val="001E32"/>
                </a:solidFill>
                <a:latin typeface="Montserrat Italics"/>
              </a:rPr>
              <a:t>!</a:t>
            </a:r>
          </a:p>
          <a:p>
            <a:pPr algn="just">
              <a:lnSpc>
                <a:spcPct val="150000"/>
              </a:lnSpc>
            </a:pPr>
            <a:r>
              <a:rPr lang="ru-RU" sz="3600" b="1" dirty="0">
                <a:solidFill>
                  <a:srgbClr val="001E32"/>
                </a:solidFill>
                <a:latin typeface="Montserrat Italics"/>
              </a:rPr>
              <a:t> </a:t>
            </a:r>
          </a:p>
          <a:p>
            <a:pPr algn="just">
              <a:lnSpc>
                <a:spcPct val="150000"/>
              </a:lnSpc>
            </a:pPr>
            <a:r>
              <a:rPr lang="ru-RU" sz="3600" b="1" dirty="0">
                <a:solidFill>
                  <a:srgbClr val="001E32"/>
                </a:solidFill>
                <a:latin typeface="Montserrat Italics"/>
              </a:rPr>
              <a:t>Як вам </a:t>
            </a:r>
            <a:r>
              <a:rPr lang="ru-RU" sz="3600" b="1" dirty="0" err="1">
                <a:solidFill>
                  <a:srgbClr val="001E32"/>
                </a:solidFill>
                <a:latin typeface="Montserrat Italics"/>
              </a:rPr>
              <a:t>така</a:t>
            </a:r>
            <a:r>
              <a:rPr lang="ru-RU" sz="3600" b="1" dirty="0">
                <a:solidFill>
                  <a:srgbClr val="001E32"/>
                </a:solidFill>
                <a:latin typeface="Montserrat Italics"/>
              </a:rPr>
              <a:t> </a:t>
            </a:r>
            <a:r>
              <a:rPr lang="ru-RU" sz="3600" b="1" dirty="0" err="1">
                <a:solidFill>
                  <a:srgbClr val="001E32"/>
                </a:solidFill>
                <a:latin typeface="Montserrat Italics"/>
              </a:rPr>
              <a:t>пропозиція</a:t>
            </a:r>
            <a:r>
              <a:rPr lang="ru-RU" sz="3600" b="1" dirty="0">
                <a:solidFill>
                  <a:srgbClr val="001E32"/>
                </a:solidFill>
                <a:latin typeface="Montserrat Italics"/>
              </a:rPr>
              <a:t>?</a:t>
            </a:r>
          </a:p>
          <a:p>
            <a:pPr algn="just">
              <a:lnSpc>
                <a:spcPct val="150000"/>
              </a:lnSpc>
            </a:pPr>
            <a:r>
              <a:rPr lang="ru-RU" sz="3600" b="1" dirty="0" err="1">
                <a:solidFill>
                  <a:srgbClr val="001E32"/>
                </a:solidFill>
                <a:latin typeface="Montserrat Italics"/>
              </a:rPr>
              <a:t>Обговоримо</a:t>
            </a:r>
            <a:r>
              <a:rPr lang="ru-RU" sz="3600" b="1" dirty="0">
                <a:solidFill>
                  <a:srgbClr val="001E32"/>
                </a:solidFill>
                <a:latin typeface="Montserrat Italics"/>
              </a:rPr>
              <a:t>?</a:t>
            </a:r>
            <a:endParaRPr lang="en-US" sz="3600" b="1" dirty="0">
              <a:solidFill>
                <a:srgbClr val="001E32"/>
              </a:solidFill>
              <a:latin typeface="Montserrat"/>
            </a:endParaRPr>
          </a:p>
        </p:txBody>
      </p:sp>
    </p:spTree>
    <p:extLst>
      <p:ext uri="{BB962C8B-B14F-4D97-AF65-F5344CB8AC3E}">
        <p14:creationId xmlns:p14="http://schemas.microsoft.com/office/powerpoint/2010/main" val="28446130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CFDFD"/>
        </a:solidFill>
        <a:effectLst/>
      </p:bgPr>
    </p:bg>
    <p:spTree>
      <p:nvGrpSpPr>
        <p:cNvPr id="1" name=""/>
        <p:cNvGrpSpPr/>
        <p:nvPr/>
      </p:nvGrpSpPr>
      <p:grpSpPr>
        <a:xfrm>
          <a:off x="0" y="0"/>
          <a:ext cx="0" cy="0"/>
          <a:chOff x="0" y="0"/>
          <a:chExt cx="0" cy="0"/>
        </a:xfrm>
      </p:grpSpPr>
      <p:sp>
        <p:nvSpPr>
          <p:cNvPr id="2" name="Freeform 2"/>
          <p:cNvSpPr/>
          <p:nvPr/>
        </p:nvSpPr>
        <p:spPr>
          <a:xfrm rot="5400000">
            <a:off x="121612" y="-121612"/>
            <a:ext cx="2536473" cy="2779697"/>
          </a:xfrm>
          <a:custGeom>
            <a:avLst/>
            <a:gdLst/>
            <a:ahLst/>
            <a:cxnLst/>
            <a:rect l="l" t="t" r="r" b="b"/>
            <a:pathLst>
              <a:path w="2536473" h="2779697">
                <a:moveTo>
                  <a:pt x="0" y="0"/>
                </a:moveTo>
                <a:lnTo>
                  <a:pt x="2536473" y="0"/>
                </a:lnTo>
                <a:lnTo>
                  <a:pt x="2536473" y="2779697"/>
                </a:lnTo>
                <a:lnTo>
                  <a:pt x="0" y="27796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grpSp>
        <p:nvGrpSpPr>
          <p:cNvPr id="3" name="Group 3"/>
          <p:cNvGrpSpPr/>
          <p:nvPr/>
        </p:nvGrpSpPr>
        <p:grpSpPr>
          <a:xfrm>
            <a:off x="7215256" y="0"/>
            <a:ext cx="15134878" cy="10287000"/>
            <a:chOff x="0" y="0"/>
            <a:chExt cx="3986141" cy="2709333"/>
          </a:xfrm>
        </p:grpSpPr>
        <p:sp>
          <p:nvSpPr>
            <p:cNvPr id="4" name="Freeform 4"/>
            <p:cNvSpPr/>
            <p:nvPr/>
          </p:nvSpPr>
          <p:spPr>
            <a:xfrm>
              <a:off x="0" y="0"/>
              <a:ext cx="3986141" cy="2709333"/>
            </a:xfrm>
            <a:custGeom>
              <a:avLst/>
              <a:gdLst/>
              <a:ahLst/>
              <a:cxnLst/>
              <a:rect l="l" t="t" r="r" b="b"/>
              <a:pathLst>
                <a:path w="3986141" h="2709333">
                  <a:moveTo>
                    <a:pt x="0" y="0"/>
                  </a:moveTo>
                  <a:lnTo>
                    <a:pt x="3986141" y="0"/>
                  </a:lnTo>
                  <a:lnTo>
                    <a:pt x="3986141" y="2709333"/>
                  </a:lnTo>
                  <a:lnTo>
                    <a:pt x="0" y="2709333"/>
                  </a:lnTo>
                  <a:close/>
                </a:path>
              </a:pathLst>
            </a:custGeom>
            <a:solidFill>
              <a:srgbClr val="E8F3F5"/>
            </a:solidFill>
          </p:spPr>
        </p:sp>
        <p:sp>
          <p:nvSpPr>
            <p:cNvPr id="5" name="TextBox 5"/>
            <p:cNvSpPr txBox="1"/>
            <p:nvPr/>
          </p:nvSpPr>
          <p:spPr>
            <a:xfrm>
              <a:off x="0" y="-38100"/>
              <a:ext cx="3986141" cy="274743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9181254" y="1028700"/>
            <a:ext cx="8078046" cy="8078046"/>
          </a:xfrm>
          <a:custGeom>
            <a:avLst/>
            <a:gdLst/>
            <a:ahLst/>
            <a:cxnLst/>
            <a:rect l="l" t="t" r="r" b="b"/>
            <a:pathLst>
              <a:path w="8078046" h="8078046">
                <a:moveTo>
                  <a:pt x="0" y="0"/>
                </a:moveTo>
                <a:lnTo>
                  <a:pt x="8078046" y="0"/>
                </a:lnTo>
                <a:lnTo>
                  <a:pt x="8078046" y="8078046"/>
                </a:lnTo>
                <a:lnTo>
                  <a:pt x="0" y="8078046"/>
                </a:lnTo>
                <a:lnTo>
                  <a:pt x="0" y="0"/>
                </a:lnTo>
                <a:close/>
              </a:path>
            </a:pathLst>
          </a:custGeom>
          <a:blipFill>
            <a:blip r:embed="rId4"/>
            <a:stretch>
              <a:fillRect/>
            </a:stretch>
          </a:blipFill>
          <a:ln w="38100" cap="sq">
            <a:solidFill>
              <a:srgbClr val="701D1C"/>
            </a:solidFill>
            <a:prstDash val="solid"/>
            <a:miter/>
          </a:ln>
        </p:spPr>
      </p:sp>
      <p:sp>
        <p:nvSpPr>
          <p:cNvPr id="7" name="TextBox 7"/>
          <p:cNvSpPr txBox="1"/>
          <p:nvPr/>
        </p:nvSpPr>
        <p:spPr>
          <a:xfrm>
            <a:off x="1028700" y="4600575"/>
            <a:ext cx="4372820" cy="1076325"/>
          </a:xfrm>
          <a:prstGeom prst="rect">
            <a:avLst/>
          </a:prstGeom>
        </p:spPr>
        <p:txBody>
          <a:bodyPr lIns="0" tIns="0" rIns="0" bIns="0" rtlCol="0" anchor="t">
            <a:spAutoFit/>
          </a:bodyPr>
          <a:lstStyle/>
          <a:p>
            <a:pPr marL="0" lvl="0" indent="0" algn="l">
              <a:lnSpc>
                <a:spcPts val="4200"/>
              </a:lnSpc>
              <a:spcBef>
                <a:spcPct val="0"/>
              </a:spcBef>
            </a:pPr>
            <a:r>
              <a:rPr lang="en-US" sz="3500" spc="262">
                <a:solidFill>
                  <a:srgbClr val="202528"/>
                </a:solidFill>
                <a:latin typeface="Montserrat Semi-Bold"/>
              </a:rPr>
              <a:t>ПЕРЕМОГА БУДЕ ЗА НАМИ!</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DFD"/>
        </a:solidFill>
        <a:effectLst/>
      </p:bgPr>
    </p:bg>
    <p:spTree>
      <p:nvGrpSpPr>
        <p:cNvPr id="1" name=""/>
        <p:cNvGrpSpPr/>
        <p:nvPr/>
      </p:nvGrpSpPr>
      <p:grpSpPr>
        <a:xfrm>
          <a:off x="0" y="0"/>
          <a:ext cx="0" cy="0"/>
          <a:chOff x="0" y="0"/>
          <a:chExt cx="0" cy="0"/>
        </a:xfrm>
      </p:grpSpPr>
      <p:sp>
        <p:nvSpPr>
          <p:cNvPr id="2" name="Freeform 2"/>
          <p:cNvSpPr/>
          <p:nvPr/>
        </p:nvSpPr>
        <p:spPr>
          <a:xfrm rot="5400000">
            <a:off x="121612" y="-121612"/>
            <a:ext cx="2536473" cy="2779697"/>
          </a:xfrm>
          <a:custGeom>
            <a:avLst/>
            <a:gdLst/>
            <a:ahLst/>
            <a:cxnLst/>
            <a:rect l="l" t="t" r="r" b="b"/>
            <a:pathLst>
              <a:path w="2536473" h="2779697">
                <a:moveTo>
                  <a:pt x="0" y="0"/>
                </a:moveTo>
                <a:lnTo>
                  <a:pt x="2536473" y="0"/>
                </a:lnTo>
                <a:lnTo>
                  <a:pt x="2536473" y="2779697"/>
                </a:lnTo>
                <a:lnTo>
                  <a:pt x="0" y="27796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1028700" y="5425281"/>
            <a:ext cx="5751775" cy="3833019"/>
          </a:xfrm>
          <a:custGeom>
            <a:avLst/>
            <a:gdLst/>
            <a:ahLst/>
            <a:cxnLst/>
            <a:rect l="l" t="t" r="r" b="b"/>
            <a:pathLst>
              <a:path w="5751775" h="3833019">
                <a:moveTo>
                  <a:pt x="0" y="0"/>
                </a:moveTo>
                <a:lnTo>
                  <a:pt x="5751775" y="0"/>
                </a:lnTo>
                <a:lnTo>
                  <a:pt x="5751775" y="3833019"/>
                </a:lnTo>
                <a:lnTo>
                  <a:pt x="0" y="3833019"/>
                </a:lnTo>
                <a:lnTo>
                  <a:pt x="0" y="0"/>
                </a:lnTo>
                <a:close/>
              </a:path>
            </a:pathLst>
          </a:custGeom>
          <a:blipFill>
            <a:blip r:embed="rId4"/>
            <a:stretch>
              <a:fillRect/>
            </a:stretch>
          </a:blipFill>
          <a:ln w="38100" cap="sq">
            <a:solidFill>
              <a:srgbClr val="701D1C"/>
            </a:solidFill>
            <a:prstDash val="solid"/>
            <a:miter/>
          </a:ln>
        </p:spPr>
      </p:sp>
      <p:grpSp>
        <p:nvGrpSpPr>
          <p:cNvPr id="4" name="Group 4"/>
          <p:cNvGrpSpPr/>
          <p:nvPr/>
        </p:nvGrpSpPr>
        <p:grpSpPr>
          <a:xfrm>
            <a:off x="7215256" y="0"/>
            <a:ext cx="15134878" cy="10287000"/>
            <a:chOff x="0" y="0"/>
            <a:chExt cx="3986141" cy="2709333"/>
          </a:xfrm>
        </p:grpSpPr>
        <p:sp>
          <p:nvSpPr>
            <p:cNvPr id="5" name="Freeform 5"/>
            <p:cNvSpPr/>
            <p:nvPr/>
          </p:nvSpPr>
          <p:spPr>
            <a:xfrm>
              <a:off x="0" y="0"/>
              <a:ext cx="3986141" cy="2709333"/>
            </a:xfrm>
            <a:custGeom>
              <a:avLst/>
              <a:gdLst/>
              <a:ahLst/>
              <a:cxnLst/>
              <a:rect l="l" t="t" r="r" b="b"/>
              <a:pathLst>
                <a:path w="3986141" h="2709333">
                  <a:moveTo>
                    <a:pt x="0" y="0"/>
                  </a:moveTo>
                  <a:lnTo>
                    <a:pt x="3986141" y="0"/>
                  </a:lnTo>
                  <a:lnTo>
                    <a:pt x="3986141" y="2709333"/>
                  </a:lnTo>
                  <a:lnTo>
                    <a:pt x="0" y="2709333"/>
                  </a:lnTo>
                  <a:close/>
                </a:path>
              </a:pathLst>
            </a:custGeom>
            <a:solidFill>
              <a:srgbClr val="E8F3F5"/>
            </a:solidFill>
          </p:spPr>
        </p:sp>
        <p:sp>
          <p:nvSpPr>
            <p:cNvPr id="6" name="TextBox 6"/>
            <p:cNvSpPr txBox="1"/>
            <p:nvPr/>
          </p:nvSpPr>
          <p:spPr>
            <a:xfrm>
              <a:off x="0" y="-38100"/>
              <a:ext cx="3986141" cy="274743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028700" y="1028700"/>
            <a:ext cx="5751775" cy="3843701"/>
          </a:xfrm>
          <a:custGeom>
            <a:avLst/>
            <a:gdLst/>
            <a:ahLst/>
            <a:cxnLst/>
            <a:rect l="l" t="t" r="r" b="b"/>
            <a:pathLst>
              <a:path w="5751775" h="3843701">
                <a:moveTo>
                  <a:pt x="0" y="0"/>
                </a:moveTo>
                <a:lnTo>
                  <a:pt x="5751775" y="0"/>
                </a:lnTo>
                <a:lnTo>
                  <a:pt x="5751775" y="3843701"/>
                </a:lnTo>
                <a:lnTo>
                  <a:pt x="0" y="3843701"/>
                </a:lnTo>
                <a:lnTo>
                  <a:pt x="0" y="0"/>
                </a:lnTo>
                <a:close/>
              </a:path>
            </a:pathLst>
          </a:custGeom>
          <a:blipFill>
            <a:blip r:embed="rId5"/>
            <a:stretch>
              <a:fillRect/>
            </a:stretch>
          </a:blipFill>
          <a:ln w="38100" cap="sq">
            <a:solidFill>
              <a:srgbClr val="701D1C"/>
            </a:solidFill>
            <a:prstDash val="solid"/>
            <a:miter/>
          </a:ln>
        </p:spPr>
      </p:sp>
      <p:sp>
        <p:nvSpPr>
          <p:cNvPr id="8" name="TextBox 8"/>
          <p:cNvSpPr txBox="1"/>
          <p:nvPr/>
        </p:nvSpPr>
        <p:spPr>
          <a:xfrm>
            <a:off x="7976215" y="1000125"/>
            <a:ext cx="9283085" cy="8286750"/>
          </a:xfrm>
          <a:prstGeom prst="rect">
            <a:avLst/>
          </a:prstGeom>
        </p:spPr>
        <p:txBody>
          <a:bodyPr lIns="0" tIns="0" rIns="0" bIns="0" rtlCol="0" anchor="t">
            <a:spAutoFit/>
          </a:bodyPr>
          <a:lstStyle/>
          <a:p>
            <a:pPr marL="0" lvl="0" indent="0" algn="just">
              <a:lnSpc>
                <a:spcPts val="2280"/>
              </a:lnSpc>
              <a:spcBef>
                <a:spcPct val="0"/>
              </a:spcBef>
            </a:pPr>
            <a:r>
              <a:rPr lang="en-US" sz="1900" strike="noStrike" dirty="0" err="1">
                <a:solidFill>
                  <a:srgbClr val="001E32"/>
                </a:solidFill>
                <a:latin typeface="Montserrat"/>
              </a:rPr>
              <a:t>Наумович</a:t>
            </a:r>
            <a:r>
              <a:rPr lang="en-US" sz="1900" strike="noStrike" dirty="0">
                <a:solidFill>
                  <a:srgbClr val="001E32"/>
                </a:solidFill>
                <a:latin typeface="Montserrat"/>
              </a:rPr>
              <a:t> </a:t>
            </a:r>
            <a:r>
              <a:rPr lang="en-US" sz="1900" strike="noStrike" dirty="0" err="1">
                <a:solidFill>
                  <a:srgbClr val="001E32"/>
                </a:solidFill>
                <a:latin typeface="Montserrat"/>
              </a:rPr>
              <a:t>звернувся</a:t>
            </a:r>
            <a:r>
              <a:rPr lang="en-US" sz="1900" strike="noStrike" dirty="0">
                <a:solidFill>
                  <a:srgbClr val="001E32"/>
                </a:solidFill>
                <a:latin typeface="Montserrat"/>
              </a:rPr>
              <a:t> </a:t>
            </a:r>
            <a:r>
              <a:rPr lang="en-US" sz="1900" strike="noStrike" dirty="0" err="1">
                <a:solidFill>
                  <a:srgbClr val="001E32"/>
                </a:solidFill>
                <a:latin typeface="Montserrat"/>
              </a:rPr>
              <a:t>до</a:t>
            </a:r>
            <a:r>
              <a:rPr lang="en-US" sz="1900" strike="noStrike" dirty="0">
                <a:solidFill>
                  <a:srgbClr val="001E32"/>
                </a:solidFill>
                <a:latin typeface="Montserrat"/>
              </a:rPr>
              <a:t> </a:t>
            </a:r>
            <a:r>
              <a:rPr lang="en-US" sz="1900" strike="noStrike" dirty="0" err="1">
                <a:solidFill>
                  <a:srgbClr val="001E32"/>
                </a:solidFill>
                <a:latin typeface="Montserrat"/>
              </a:rPr>
              <a:t>українців</a:t>
            </a:r>
            <a:r>
              <a:rPr lang="en-US" sz="1900" strike="noStrike" dirty="0">
                <a:solidFill>
                  <a:srgbClr val="001E32"/>
                </a:solidFill>
                <a:latin typeface="Montserrat"/>
              </a:rPr>
              <a:t> </a:t>
            </a:r>
            <a:r>
              <a:rPr lang="en-US" sz="1900" strike="noStrike" dirty="0" err="1">
                <a:solidFill>
                  <a:srgbClr val="001E32"/>
                </a:solidFill>
                <a:latin typeface="Montserrat"/>
              </a:rPr>
              <a:t>допомогти</a:t>
            </a:r>
            <a:r>
              <a:rPr lang="en-US" sz="1900" strike="noStrike" dirty="0">
                <a:solidFill>
                  <a:srgbClr val="001E32"/>
                </a:solidFill>
                <a:latin typeface="Montserrat"/>
              </a:rPr>
              <a:t> </a:t>
            </a:r>
            <a:r>
              <a:rPr lang="en-US" sz="1900" strike="noStrike" dirty="0" err="1">
                <a:solidFill>
                  <a:srgbClr val="001E32"/>
                </a:solidFill>
                <a:latin typeface="Montserrat"/>
              </a:rPr>
              <a:t>розшукати</a:t>
            </a:r>
            <a:r>
              <a:rPr lang="en-US" sz="1900" strike="noStrike" dirty="0">
                <a:solidFill>
                  <a:srgbClr val="001E32"/>
                </a:solidFill>
                <a:latin typeface="Montserrat"/>
              </a:rPr>
              <a:t> </a:t>
            </a:r>
            <a:r>
              <a:rPr lang="en-US" sz="1900" strike="noStrike" dirty="0" err="1">
                <a:solidFill>
                  <a:srgbClr val="001E32"/>
                </a:solidFill>
                <a:latin typeface="Montserrat"/>
              </a:rPr>
              <a:t>того</a:t>
            </a:r>
            <a:r>
              <a:rPr lang="en-US" sz="1900" strike="noStrike" dirty="0">
                <a:solidFill>
                  <a:srgbClr val="001E32"/>
                </a:solidFill>
                <a:latin typeface="Montserrat"/>
              </a:rPr>
              <a:t>, </a:t>
            </a:r>
            <a:r>
              <a:rPr lang="en-US" sz="1900" strike="noStrike" dirty="0" err="1">
                <a:solidFill>
                  <a:srgbClr val="001E32"/>
                </a:solidFill>
                <a:latin typeface="Montserrat"/>
              </a:rPr>
              <a:t>хто</a:t>
            </a:r>
            <a:r>
              <a:rPr lang="en-US" sz="1900" strike="noStrike" dirty="0">
                <a:solidFill>
                  <a:srgbClr val="001E32"/>
                </a:solidFill>
                <a:latin typeface="Montserrat"/>
              </a:rPr>
              <a:t> </a:t>
            </a:r>
            <a:r>
              <a:rPr lang="en-US" sz="1900" strike="noStrike" dirty="0" err="1">
                <a:solidFill>
                  <a:srgbClr val="001E32"/>
                </a:solidFill>
                <a:latin typeface="Montserrat"/>
              </a:rPr>
              <a:t>своїми</a:t>
            </a:r>
            <a:r>
              <a:rPr lang="en-US" sz="1900" strike="noStrike" dirty="0">
                <a:solidFill>
                  <a:srgbClr val="001E32"/>
                </a:solidFill>
                <a:latin typeface="Montserrat"/>
              </a:rPr>
              <a:t> </a:t>
            </a:r>
            <a:r>
              <a:rPr lang="en-US" sz="1900" strike="noStrike" dirty="0" err="1">
                <a:solidFill>
                  <a:srgbClr val="001E32"/>
                </a:solidFill>
                <a:latin typeface="Montserrat"/>
              </a:rPr>
              <a:t>діями</a:t>
            </a:r>
            <a:r>
              <a:rPr lang="en-US" sz="1900" strike="noStrike" dirty="0">
                <a:solidFill>
                  <a:srgbClr val="001E32"/>
                </a:solidFill>
                <a:latin typeface="Montserrat"/>
              </a:rPr>
              <a:t> </a:t>
            </a:r>
            <a:r>
              <a:rPr lang="en-US" sz="1900" strike="noStrike" dirty="0" err="1">
                <a:solidFill>
                  <a:srgbClr val="001E32"/>
                </a:solidFill>
                <a:latin typeface="Montserrat"/>
              </a:rPr>
              <a:t>міг</a:t>
            </a:r>
            <a:r>
              <a:rPr lang="en-US" sz="1900" strike="noStrike" dirty="0">
                <a:solidFill>
                  <a:srgbClr val="001E32"/>
                </a:solidFill>
                <a:latin typeface="Montserrat"/>
              </a:rPr>
              <a:t> "</a:t>
            </a:r>
            <a:r>
              <a:rPr lang="en-US" sz="1900" strike="noStrike" dirty="0" err="1">
                <a:solidFill>
                  <a:srgbClr val="001E32"/>
                </a:solidFill>
                <a:latin typeface="Montserrat"/>
              </a:rPr>
              <a:t>навести</a:t>
            </a:r>
            <a:r>
              <a:rPr lang="en-US" sz="1900" strike="noStrike" dirty="0">
                <a:solidFill>
                  <a:srgbClr val="001E32"/>
                </a:solidFill>
                <a:latin typeface="Montserrat"/>
              </a:rPr>
              <a:t>" </a:t>
            </a:r>
            <a:r>
              <a:rPr lang="en-US" sz="1900" strike="noStrike" dirty="0" err="1">
                <a:solidFill>
                  <a:srgbClr val="001E32"/>
                </a:solidFill>
                <a:latin typeface="Montserrat"/>
              </a:rPr>
              <a:t>ворога</a:t>
            </a:r>
            <a:r>
              <a:rPr lang="en-US" sz="1900" strike="noStrike" dirty="0">
                <a:solidFill>
                  <a:srgbClr val="001E32"/>
                </a:solidFill>
                <a:latin typeface="Montserrat"/>
              </a:rPr>
              <a:t> </a:t>
            </a:r>
            <a:r>
              <a:rPr lang="en-US" sz="1900" strike="noStrike" dirty="0" err="1">
                <a:solidFill>
                  <a:srgbClr val="001E32"/>
                </a:solidFill>
                <a:latin typeface="Montserrat"/>
              </a:rPr>
              <a:t>на</a:t>
            </a:r>
            <a:r>
              <a:rPr lang="en-US" sz="1900" strike="noStrike" dirty="0">
                <a:solidFill>
                  <a:srgbClr val="001E32"/>
                </a:solidFill>
                <a:latin typeface="Montserrat"/>
              </a:rPr>
              <a:t> ТРЦ і </a:t>
            </a:r>
            <a:r>
              <a:rPr lang="en-US" sz="1900" strike="noStrike" dirty="0" err="1">
                <a:solidFill>
                  <a:srgbClr val="001E32"/>
                </a:solidFill>
                <a:latin typeface="Montserrat"/>
              </a:rPr>
              <a:t>допоміг</a:t>
            </a:r>
            <a:r>
              <a:rPr lang="en-US" sz="1900" strike="noStrike" dirty="0">
                <a:solidFill>
                  <a:srgbClr val="001E32"/>
                </a:solidFill>
                <a:latin typeface="Montserrat"/>
              </a:rPr>
              <a:t> </a:t>
            </a:r>
            <a:r>
              <a:rPr lang="en-US" sz="1900" strike="noStrike" dirty="0" err="1">
                <a:solidFill>
                  <a:srgbClr val="001E32"/>
                </a:solidFill>
                <a:latin typeface="Montserrat"/>
              </a:rPr>
              <a:t>завдати</a:t>
            </a:r>
            <a:r>
              <a:rPr lang="en-US" sz="1900" strike="noStrike" dirty="0">
                <a:solidFill>
                  <a:srgbClr val="001E32"/>
                </a:solidFill>
                <a:latin typeface="Montserrat"/>
              </a:rPr>
              <a:t> </a:t>
            </a:r>
            <a:r>
              <a:rPr lang="en-US" sz="1900" strike="noStrike" dirty="0" err="1">
                <a:solidFill>
                  <a:srgbClr val="001E32"/>
                </a:solidFill>
                <a:latin typeface="Montserrat"/>
              </a:rPr>
              <a:t>ракетного</a:t>
            </a:r>
            <a:r>
              <a:rPr lang="en-US" sz="1900" strike="noStrike" dirty="0">
                <a:solidFill>
                  <a:srgbClr val="001E32"/>
                </a:solidFill>
                <a:latin typeface="Montserrat"/>
              </a:rPr>
              <a:t> </a:t>
            </a:r>
            <a:r>
              <a:rPr lang="en-US" sz="1900" strike="noStrike" dirty="0" err="1">
                <a:solidFill>
                  <a:srgbClr val="001E32"/>
                </a:solidFill>
                <a:latin typeface="Montserrat"/>
              </a:rPr>
              <a:t>удару</a:t>
            </a:r>
            <a:r>
              <a:rPr lang="en-US" sz="1900" strike="noStrike" dirty="0">
                <a:solidFill>
                  <a:srgbClr val="001E32"/>
                </a:solidFill>
                <a:latin typeface="Montserrat"/>
              </a:rPr>
              <a:t>.</a:t>
            </a:r>
          </a:p>
          <a:p>
            <a:pPr marL="0" lvl="0" indent="0" algn="just">
              <a:lnSpc>
                <a:spcPts val="2280"/>
              </a:lnSpc>
              <a:spcBef>
                <a:spcPct val="0"/>
              </a:spcBef>
            </a:pPr>
            <a:r>
              <a:rPr lang="en-US" sz="1900" strike="noStrike" dirty="0" err="1">
                <a:solidFill>
                  <a:srgbClr val="001E32"/>
                </a:solidFill>
                <a:latin typeface="Montserrat"/>
              </a:rPr>
              <a:t>Він</a:t>
            </a:r>
            <a:r>
              <a:rPr lang="en-US" sz="1900" strike="noStrike" dirty="0">
                <a:solidFill>
                  <a:srgbClr val="001E32"/>
                </a:solidFill>
                <a:latin typeface="Montserrat"/>
              </a:rPr>
              <a:t> </a:t>
            </a:r>
            <a:r>
              <a:rPr lang="en-US" sz="1900" strike="noStrike" dirty="0" err="1">
                <a:solidFill>
                  <a:srgbClr val="001E32"/>
                </a:solidFill>
                <a:latin typeface="Montserrat"/>
              </a:rPr>
              <a:t>запропонував</a:t>
            </a:r>
            <a:r>
              <a:rPr lang="en-US" sz="1900" strike="noStrike" dirty="0">
                <a:solidFill>
                  <a:srgbClr val="001E32"/>
                </a:solidFill>
                <a:latin typeface="Montserrat"/>
              </a:rPr>
              <a:t> </a:t>
            </a:r>
            <a:r>
              <a:rPr lang="en-US" sz="1900" strike="noStrike" dirty="0" err="1">
                <a:solidFill>
                  <a:srgbClr val="001E32"/>
                </a:solidFill>
                <a:latin typeface="Montserrat"/>
              </a:rPr>
              <a:t>кожному</a:t>
            </a:r>
            <a:r>
              <a:rPr lang="en-US" sz="1900" strike="noStrike" dirty="0">
                <a:solidFill>
                  <a:srgbClr val="001E32"/>
                </a:solidFill>
                <a:latin typeface="Montserrat"/>
              </a:rPr>
              <a:t>, </a:t>
            </a:r>
            <a:r>
              <a:rPr lang="en-US" sz="1900" strike="noStrike" dirty="0" err="1">
                <a:solidFill>
                  <a:srgbClr val="001E32"/>
                </a:solidFill>
                <a:latin typeface="Montserrat"/>
              </a:rPr>
              <a:t>хто</a:t>
            </a:r>
            <a:r>
              <a:rPr lang="en-US" sz="1900" strike="noStrike" dirty="0">
                <a:solidFill>
                  <a:srgbClr val="001E32"/>
                </a:solidFill>
                <a:latin typeface="Montserrat"/>
              </a:rPr>
              <a:t> </a:t>
            </a:r>
            <a:r>
              <a:rPr lang="en-US" sz="1900" strike="noStrike" dirty="0" err="1">
                <a:solidFill>
                  <a:srgbClr val="001E32"/>
                </a:solidFill>
                <a:latin typeface="Montserrat"/>
              </a:rPr>
              <a:t>надасть</a:t>
            </a:r>
            <a:r>
              <a:rPr lang="en-US" sz="1900" strike="noStrike" dirty="0">
                <a:solidFill>
                  <a:srgbClr val="001E32"/>
                </a:solidFill>
                <a:latin typeface="Montserrat"/>
              </a:rPr>
              <a:t> </a:t>
            </a:r>
            <a:r>
              <a:rPr lang="en-US" sz="1900" strike="noStrike" dirty="0" err="1">
                <a:solidFill>
                  <a:srgbClr val="001E32"/>
                </a:solidFill>
                <a:latin typeface="Montserrat"/>
              </a:rPr>
              <a:t>будь-яку</a:t>
            </a:r>
            <a:r>
              <a:rPr lang="en-US" sz="1900" strike="noStrike" dirty="0">
                <a:solidFill>
                  <a:srgbClr val="001E32"/>
                </a:solidFill>
                <a:latin typeface="Montserrat"/>
              </a:rPr>
              <a:t> </a:t>
            </a:r>
            <a:r>
              <a:rPr lang="en-US" sz="1900" strike="noStrike" dirty="0" err="1">
                <a:solidFill>
                  <a:srgbClr val="001E32"/>
                </a:solidFill>
                <a:latin typeface="Montserrat"/>
              </a:rPr>
              <a:t>інформацію</a:t>
            </a:r>
            <a:r>
              <a:rPr lang="en-US" sz="1900" strike="noStrike" dirty="0">
                <a:solidFill>
                  <a:srgbClr val="001E32"/>
                </a:solidFill>
                <a:latin typeface="Montserrat"/>
              </a:rPr>
              <a:t> </a:t>
            </a:r>
            <a:r>
              <a:rPr lang="en-US" sz="1900" strike="noStrike" dirty="0" err="1">
                <a:solidFill>
                  <a:srgbClr val="001E32"/>
                </a:solidFill>
                <a:latin typeface="Montserrat"/>
              </a:rPr>
              <a:t>про</a:t>
            </a:r>
            <a:r>
              <a:rPr lang="en-US" sz="1900" strike="noStrike" dirty="0">
                <a:solidFill>
                  <a:srgbClr val="001E32"/>
                </a:solidFill>
                <a:latin typeface="Montserrat"/>
              </a:rPr>
              <a:t> </a:t>
            </a:r>
            <a:r>
              <a:rPr lang="en-US" sz="1900" strike="noStrike" dirty="0" err="1">
                <a:solidFill>
                  <a:srgbClr val="001E32"/>
                </a:solidFill>
                <a:latin typeface="Montserrat"/>
              </a:rPr>
              <a:t>автора</a:t>
            </a:r>
            <a:r>
              <a:rPr lang="en-US" sz="1900" strike="noStrike" dirty="0">
                <a:solidFill>
                  <a:srgbClr val="001E32"/>
                </a:solidFill>
                <a:latin typeface="Montserrat"/>
              </a:rPr>
              <a:t> в </a:t>
            </a:r>
            <a:r>
              <a:rPr lang="en-US" sz="1900" strike="noStrike" dirty="0" err="1">
                <a:solidFill>
                  <a:srgbClr val="001E32"/>
                </a:solidFill>
                <a:latin typeface="Montserrat"/>
              </a:rPr>
              <a:t>Тік</a:t>
            </a:r>
            <a:r>
              <a:rPr lang="en-US" sz="1900" strike="noStrike" dirty="0">
                <a:solidFill>
                  <a:srgbClr val="001E32"/>
                </a:solidFill>
                <a:latin typeface="Montserrat"/>
              </a:rPr>
              <a:t> </a:t>
            </a:r>
            <a:r>
              <a:rPr lang="en-US" sz="1900" strike="noStrike" dirty="0" err="1">
                <a:solidFill>
                  <a:srgbClr val="001E32"/>
                </a:solidFill>
                <a:latin typeface="Montserrat"/>
              </a:rPr>
              <a:t>Ток</a:t>
            </a:r>
            <a:r>
              <a:rPr lang="en-US" sz="1900" strike="noStrike" dirty="0">
                <a:solidFill>
                  <a:srgbClr val="001E32"/>
                </a:solidFill>
                <a:latin typeface="Montserrat"/>
              </a:rPr>
              <a:t>, 500$.</a:t>
            </a:r>
          </a:p>
          <a:p>
            <a:pPr marL="0" lvl="0" indent="0" algn="just">
              <a:lnSpc>
                <a:spcPts val="2280"/>
              </a:lnSpc>
              <a:spcBef>
                <a:spcPct val="0"/>
              </a:spcBef>
            </a:pPr>
            <a:endParaRPr lang="en-US" sz="1900" strike="noStrike" dirty="0">
              <a:solidFill>
                <a:srgbClr val="001E32"/>
              </a:solidFill>
              <a:latin typeface="Montserrat"/>
            </a:endParaRPr>
          </a:p>
          <a:p>
            <a:pPr marL="0" lvl="0" indent="0" algn="just">
              <a:lnSpc>
                <a:spcPts val="2280"/>
              </a:lnSpc>
              <a:spcBef>
                <a:spcPct val="0"/>
              </a:spcBef>
            </a:pPr>
            <a:r>
              <a:rPr lang="en-US" sz="1900" strike="noStrike" dirty="0">
                <a:solidFill>
                  <a:srgbClr val="001E32"/>
                </a:solidFill>
                <a:latin typeface="Montserrat"/>
              </a:rPr>
              <a:t>А </a:t>
            </a:r>
            <a:r>
              <a:rPr lang="en-US" sz="1900" strike="noStrike" dirty="0" err="1">
                <a:solidFill>
                  <a:srgbClr val="001E32"/>
                </a:solidFill>
                <a:latin typeface="Montserrat"/>
              </a:rPr>
              <a:t>давайте</a:t>
            </a:r>
            <a:r>
              <a:rPr lang="en-US" sz="1900" strike="noStrike" dirty="0">
                <a:solidFill>
                  <a:srgbClr val="001E32"/>
                </a:solidFill>
                <a:latin typeface="Montserrat"/>
              </a:rPr>
              <a:t> </a:t>
            </a:r>
            <a:r>
              <a:rPr lang="en-US" sz="1900" strike="noStrike" dirty="0" err="1">
                <a:solidFill>
                  <a:srgbClr val="001E32"/>
                </a:solidFill>
                <a:latin typeface="Montserrat"/>
              </a:rPr>
              <a:t>знайдемо</a:t>
            </a:r>
            <a:r>
              <a:rPr lang="en-US" sz="1900" strike="noStrike" dirty="0">
                <a:solidFill>
                  <a:srgbClr val="001E32"/>
                </a:solidFill>
                <a:latin typeface="Montserrat"/>
              </a:rPr>
              <a:t> </a:t>
            </a:r>
            <a:r>
              <a:rPr lang="en-US" sz="1900" strike="noStrike" dirty="0" err="1">
                <a:solidFill>
                  <a:srgbClr val="001E32"/>
                </a:solidFill>
                <a:latin typeface="Montserrat"/>
              </a:rPr>
              <a:t>цю</a:t>
            </a:r>
            <a:r>
              <a:rPr lang="en-US" sz="1900" strike="noStrike" dirty="0">
                <a:solidFill>
                  <a:srgbClr val="001E32"/>
                </a:solidFill>
                <a:latin typeface="Montserrat"/>
              </a:rPr>
              <a:t> </a:t>
            </a:r>
            <a:r>
              <a:rPr lang="en-US" sz="1900" strike="noStrike" dirty="0" err="1">
                <a:solidFill>
                  <a:srgbClr val="001E32"/>
                </a:solidFill>
                <a:latin typeface="Montserrat"/>
              </a:rPr>
              <a:t>людину</a:t>
            </a:r>
            <a:r>
              <a:rPr lang="en-US" sz="1900" strike="noStrike" dirty="0">
                <a:solidFill>
                  <a:srgbClr val="001E32"/>
                </a:solidFill>
                <a:latin typeface="Montserrat"/>
              </a:rPr>
              <a:t>? </a:t>
            </a:r>
            <a:r>
              <a:rPr lang="en-US" sz="1900" strike="noStrike" dirty="0" err="1">
                <a:solidFill>
                  <a:srgbClr val="001E32"/>
                </a:solidFill>
                <a:latin typeface="Montserrat"/>
              </a:rPr>
              <a:t>Хто</a:t>
            </a:r>
            <a:r>
              <a:rPr lang="en-US" sz="1900" strike="noStrike" dirty="0">
                <a:solidFill>
                  <a:srgbClr val="001E32"/>
                </a:solidFill>
                <a:latin typeface="Montserrat"/>
              </a:rPr>
              <a:t> </a:t>
            </a:r>
            <a:r>
              <a:rPr lang="en-US" sz="1900" strike="noStrike" dirty="0" err="1">
                <a:solidFill>
                  <a:srgbClr val="001E32"/>
                </a:solidFill>
                <a:latin typeface="Montserrat"/>
              </a:rPr>
              <a:t>пам'ятає</a:t>
            </a:r>
            <a:r>
              <a:rPr lang="en-US" sz="1900" strike="noStrike" dirty="0">
                <a:solidFill>
                  <a:srgbClr val="001E32"/>
                </a:solidFill>
                <a:latin typeface="Montserrat"/>
              </a:rPr>
              <a:t> </a:t>
            </a:r>
            <a:r>
              <a:rPr lang="en-US" sz="1900" strike="noStrike" dirty="0" err="1">
                <a:solidFill>
                  <a:srgbClr val="001E32"/>
                </a:solidFill>
                <a:latin typeface="Montserrat"/>
              </a:rPr>
              <a:t>це</a:t>
            </a:r>
            <a:r>
              <a:rPr lang="en-US" sz="1900" strike="noStrike" dirty="0">
                <a:solidFill>
                  <a:srgbClr val="001E32"/>
                </a:solidFill>
                <a:latin typeface="Montserrat"/>
              </a:rPr>
              <a:t> </a:t>
            </a:r>
            <a:r>
              <a:rPr lang="en-US" sz="1900" strike="noStrike" dirty="0" err="1">
                <a:solidFill>
                  <a:srgbClr val="001E32"/>
                </a:solidFill>
                <a:latin typeface="Montserrat"/>
              </a:rPr>
              <a:t>фото</a:t>
            </a:r>
            <a:r>
              <a:rPr lang="en-US" sz="1900" strike="noStrike" dirty="0">
                <a:solidFill>
                  <a:srgbClr val="001E32"/>
                </a:solidFill>
                <a:latin typeface="Montserrat"/>
              </a:rPr>
              <a:t> в </a:t>
            </a:r>
            <a:r>
              <a:rPr lang="en-US" sz="1900" strike="noStrike" dirty="0" err="1">
                <a:solidFill>
                  <a:srgbClr val="001E32"/>
                </a:solidFill>
                <a:latin typeface="Montserrat"/>
              </a:rPr>
              <a:t>Інстаграм</a:t>
            </a:r>
            <a:r>
              <a:rPr lang="en-US" sz="1900" strike="noStrike" dirty="0">
                <a:solidFill>
                  <a:srgbClr val="001E32"/>
                </a:solidFill>
                <a:latin typeface="Montserrat"/>
              </a:rPr>
              <a:t>/</a:t>
            </a:r>
            <a:r>
              <a:rPr lang="en-US" sz="1900" strike="noStrike" dirty="0" err="1">
                <a:solidFill>
                  <a:srgbClr val="001E32"/>
                </a:solidFill>
                <a:latin typeface="Montserrat"/>
              </a:rPr>
              <a:t>Телеграм</a:t>
            </a:r>
            <a:r>
              <a:rPr lang="en-US" sz="1900" strike="noStrike" dirty="0">
                <a:solidFill>
                  <a:srgbClr val="001E32"/>
                </a:solidFill>
                <a:latin typeface="Montserrat"/>
              </a:rPr>
              <a:t>/ФБ, </a:t>
            </a:r>
            <a:r>
              <a:rPr lang="en-US" sz="1900" strike="noStrike" dirty="0" err="1">
                <a:solidFill>
                  <a:srgbClr val="001E32"/>
                </a:solidFill>
                <a:latin typeface="Montserrat"/>
              </a:rPr>
              <a:t>відео</a:t>
            </a:r>
            <a:r>
              <a:rPr lang="en-US" sz="1900" strike="noStrike" dirty="0">
                <a:solidFill>
                  <a:srgbClr val="001E32"/>
                </a:solidFill>
                <a:latin typeface="Montserrat"/>
              </a:rPr>
              <a:t> у </a:t>
            </a:r>
            <a:r>
              <a:rPr lang="en-US" sz="1900" strike="noStrike" dirty="0" err="1">
                <a:solidFill>
                  <a:srgbClr val="001E32"/>
                </a:solidFill>
                <a:latin typeface="Montserrat"/>
              </a:rPr>
              <a:t>ТікТоці</a:t>
            </a:r>
            <a:r>
              <a:rPr lang="en-US" sz="1900" strike="noStrike" dirty="0">
                <a:solidFill>
                  <a:srgbClr val="001E32"/>
                </a:solidFill>
                <a:latin typeface="Montserrat"/>
              </a:rPr>
              <a:t>? АПДЕЙТ! </a:t>
            </a:r>
            <a:r>
              <a:rPr lang="en-US" sz="1900" strike="noStrike" dirty="0" err="1">
                <a:solidFill>
                  <a:srgbClr val="001E32"/>
                </a:solidFill>
                <a:latin typeface="Montserrat"/>
              </a:rPr>
              <a:t>Знайшовся</a:t>
            </a:r>
            <a:r>
              <a:rPr lang="en-US" sz="1900" strike="noStrike" dirty="0">
                <a:solidFill>
                  <a:srgbClr val="001E32"/>
                </a:solidFill>
                <a:latin typeface="Montserrat"/>
              </a:rPr>
              <a:t> </a:t>
            </a:r>
            <a:r>
              <a:rPr lang="en-US" sz="1900" strike="noStrike" dirty="0" err="1">
                <a:solidFill>
                  <a:srgbClr val="001E32"/>
                </a:solidFill>
                <a:latin typeface="Montserrat"/>
              </a:rPr>
              <a:t>один</a:t>
            </a:r>
            <a:r>
              <a:rPr lang="en-US" sz="1900" strike="noStrike" dirty="0">
                <a:solidFill>
                  <a:srgbClr val="001E32"/>
                </a:solidFill>
                <a:latin typeface="Montserrat"/>
              </a:rPr>
              <a:t>. </a:t>
            </a:r>
            <a:r>
              <a:rPr lang="en-US" sz="1900" strike="noStrike" dirty="0" err="1">
                <a:solidFill>
                  <a:srgbClr val="001E32"/>
                </a:solidFill>
                <a:latin typeface="Montserrat"/>
              </a:rPr>
              <a:t>ТікТокер</a:t>
            </a:r>
            <a:r>
              <a:rPr lang="en-US" sz="1900" strike="noStrike" dirty="0">
                <a:solidFill>
                  <a:srgbClr val="001E32"/>
                </a:solidFill>
                <a:latin typeface="Montserrat"/>
              </a:rPr>
              <a:t>. </a:t>
            </a:r>
            <a:r>
              <a:rPr lang="en-US" sz="1900" strike="noStrike" dirty="0" err="1">
                <a:solidFill>
                  <a:srgbClr val="001E32"/>
                </a:solidFill>
                <a:latin typeface="Montserrat"/>
              </a:rPr>
              <a:t>Обліковий</a:t>
            </a:r>
            <a:r>
              <a:rPr lang="en-US" sz="1900" strike="noStrike" dirty="0">
                <a:solidFill>
                  <a:srgbClr val="001E32"/>
                </a:solidFill>
                <a:latin typeface="Montserrat"/>
              </a:rPr>
              <a:t> </a:t>
            </a:r>
            <a:r>
              <a:rPr lang="en-US" sz="1900" strike="noStrike" dirty="0" err="1">
                <a:solidFill>
                  <a:srgbClr val="001E32"/>
                </a:solidFill>
                <a:latin typeface="Montserrat"/>
              </a:rPr>
              <a:t>запис</a:t>
            </a:r>
            <a:r>
              <a:rPr lang="en-US" sz="1900" strike="noStrike" dirty="0">
                <a:solidFill>
                  <a:srgbClr val="001E32"/>
                </a:solidFill>
                <a:latin typeface="Montserrat"/>
              </a:rPr>
              <a:t> </a:t>
            </a:r>
            <a:r>
              <a:rPr lang="en-US" sz="1900" strike="noStrike" dirty="0" err="1">
                <a:solidFill>
                  <a:srgbClr val="001E32"/>
                </a:solidFill>
                <a:latin typeface="Montserrat"/>
              </a:rPr>
              <a:t>вже</a:t>
            </a:r>
            <a:r>
              <a:rPr lang="en-US" sz="1900" strike="noStrike" dirty="0">
                <a:solidFill>
                  <a:srgbClr val="001E32"/>
                </a:solidFill>
                <a:latin typeface="Montserrat"/>
              </a:rPr>
              <a:t> </a:t>
            </a:r>
            <a:r>
              <a:rPr lang="en-US" sz="1900" strike="noStrike" dirty="0" err="1">
                <a:solidFill>
                  <a:srgbClr val="001E32"/>
                </a:solidFill>
                <a:latin typeface="Montserrat"/>
              </a:rPr>
              <a:t>видалено</a:t>
            </a:r>
            <a:r>
              <a:rPr lang="en-US" sz="1900" strike="noStrike" dirty="0">
                <a:solidFill>
                  <a:srgbClr val="001E32"/>
                </a:solidFill>
                <a:latin typeface="Montserrat"/>
              </a:rPr>
              <a:t>, </a:t>
            </a:r>
            <a:r>
              <a:rPr lang="en-US" sz="1900" strike="noStrike" dirty="0" err="1">
                <a:solidFill>
                  <a:srgbClr val="001E32"/>
                </a:solidFill>
                <a:latin typeface="Montserrat"/>
              </a:rPr>
              <a:t>але</a:t>
            </a:r>
            <a:r>
              <a:rPr lang="en-US" sz="1900" strike="noStrike" dirty="0">
                <a:solidFill>
                  <a:srgbClr val="001E32"/>
                </a:solidFill>
                <a:latin typeface="Montserrat"/>
              </a:rPr>
              <a:t> </a:t>
            </a:r>
            <a:r>
              <a:rPr lang="en-US" sz="1900" strike="noStrike" dirty="0" err="1">
                <a:solidFill>
                  <a:srgbClr val="001E32"/>
                </a:solidFill>
                <a:latin typeface="Montserrat"/>
              </a:rPr>
              <a:t>хто</a:t>
            </a:r>
            <a:r>
              <a:rPr lang="en-US" sz="1900" strike="noStrike" dirty="0">
                <a:solidFill>
                  <a:srgbClr val="001E32"/>
                </a:solidFill>
                <a:latin typeface="Montserrat"/>
              </a:rPr>
              <a:t> </a:t>
            </a:r>
            <a:r>
              <a:rPr lang="en-US" sz="1900" strike="noStrike" dirty="0" err="1">
                <a:solidFill>
                  <a:srgbClr val="001E32"/>
                </a:solidFill>
                <a:latin typeface="Montserrat"/>
              </a:rPr>
              <a:t>знає</a:t>
            </a:r>
            <a:r>
              <a:rPr lang="en-US" sz="1900" strike="noStrike" dirty="0">
                <a:solidFill>
                  <a:srgbClr val="001E32"/>
                </a:solidFill>
                <a:latin typeface="Montserrat"/>
              </a:rPr>
              <a:t> @</a:t>
            </a:r>
            <a:r>
              <a:rPr lang="en-US" sz="1900" strike="noStrike" dirty="0" err="1">
                <a:solidFill>
                  <a:srgbClr val="001E32"/>
                </a:solidFill>
                <a:latin typeface="Montserrat"/>
              </a:rPr>
              <a:t>mr.artmeff</a:t>
            </a:r>
            <a:r>
              <a:rPr lang="en-US" sz="1900" strike="noStrike" dirty="0">
                <a:solidFill>
                  <a:srgbClr val="001E32"/>
                </a:solidFill>
                <a:latin typeface="Montserrat"/>
              </a:rPr>
              <a:t>? </a:t>
            </a:r>
            <a:r>
              <a:rPr lang="en-US" sz="1900" strike="noStrike" dirty="0" err="1">
                <a:solidFill>
                  <a:srgbClr val="001E32"/>
                </a:solidFill>
                <a:latin typeface="Montserrat"/>
              </a:rPr>
              <a:t>Плачу</a:t>
            </a:r>
            <a:r>
              <a:rPr lang="en-US" sz="1900" strike="noStrike" dirty="0">
                <a:solidFill>
                  <a:srgbClr val="001E32"/>
                </a:solidFill>
                <a:latin typeface="Montserrat"/>
              </a:rPr>
              <a:t> 500$ </a:t>
            </a:r>
            <a:r>
              <a:rPr lang="en-US" sz="1900" strike="noStrike" dirty="0" err="1">
                <a:solidFill>
                  <a:srgbClr val="001E32"/>
                </a:solidFill>
                <a:latin typeface="Montserrat"/>
              </a:rPr>
              <a:t>за</a:t>
            </a:r>
            <a:r>
              <a:rPr lang="en-US" sz="1900" strike="noStrike" dirty="0">
                <a:solidFill>
                  <a:srgbClr val="001E32"/>
                </a:solidFill>
                <a:latin typeface="Montserrat"/>
              </a:rPr>
              <a:t> </a:t>
            </a:r>
            <a:r>
              <a:rPr lang="en-US" sz="1900" strike="noStrike" dirty="0" err="1">
                <a:solidFill>
                  <a:srgbClr val="001E32"/>
                </a:solidFill>
                <a:latin typeface="Montserrat"/>
              </a:rPr>
              <a:t>будь-яку</a:t>
            </a:r>
            <a:r>
              <a:rPr lang="en-US" sz="1900" strike="noStrike" dirty="0">
                <a:solidFill>
                  <a:srgbClr val="001E32"/>
                </a:solidFill>
                <a:latin typeface="Montserrat"/>
              </a:rPr>
              <a:t> </a:t>
            </a:r>
            <a:r>
              <a:rPr lang="en-US" sz="1900" strike="noStrike" dirty="0" err="1">
                <a:solidFill>
                  <a:srgbClr val="001E32"/>
                </a:solidFill>
                <a:latin typeface="Montserrat"/>
              </a:rPr>
              <a:t>інформацію</a:t>
            </a:r>
            <a:r>
              <a:rPr lang="en-US" sz="1900" strike="noStrike" dirty="0">
                <a:solidFill>
                  <a:srgbClr val="001E32"/>
                </a:solidFill>
                <a:latin typeface="Montserrat"/>
              </a:rPr>
              <a:t> </a:t>
            </a:r>
            <a:r>
              <a:rPr lang="en-US" sz="1900" strike="noStrike" dirty="0" err="1">
                <a:solidFill>
                  <a:srgbClr val="001E32"/>
                </a:solidFill>
                <a:latin typeface="Montserrat"/>
              </a:rPr>
              <a:t>про</a:t>
            </a:r>
            <a:r>
              <a:rPr lang="en-US" sz="1900" strike="noStrike" dirty="0">
                <a:solidFill>
                  <a:srgbClr val="001E32"/>
                </a:solidFill>
                <a:latin typeface="Montserrat"/>
              </a:rPr>
              <a:t> </a:t>
            </a:r>
            <a:r>
              <a:rPr lang="en-US" sz="1900" strike="noStrike" dirty="0" err="1">
                <a:solidFill>
                  <a:srgbClr val="001E32"/>
                </a:solidFill>
                <a:latin typeface="Montserrat"/>
              </a:rPr>
              <a:t>цього</a:t>
            </a:r>
            <a:r>
              <a:rPr lang="en-US" sz="1900" strike="noStrike" dirty="0">
                <a:solidFill>
                  <a:srgbClr val="001E32"/>
                </a:solidFill>
                <a:latin typeface="Montserrat"/>
              </a:rPr>
              <a:t> </a:t>
            </a:r>
            <a:r>
              <a:rPr lang="en-US" sz="1900" strike="noStrike" dirty="0" err="1">
                <a:solidFill>
                  <a:srgbClr val="001E32"/>
                </a:solidFill>
                <a:latin typeface="Montserrat"/>
              </a:rPr>
              <a:t>автора</a:t>
            </a:r>
            <a:r>
              <a:rPr lang="en-US" sz="1900" strike="noStrike" dirty="0">
                <a:solidFill>
                  <a:srgbClr val="001E32"/>
                </a:solidFill>
                <a:latin typeface="Montserrat"/>
              </a:rPr>
              <a:t> в </a:t>
            </a:r>
            <a:r>
              <a:rPr lang="en-US" sz="1900" strike="noStrike" dirty="0" err="1">
                <a:solidFill>
                  <a:srgbClr val="001E32"/>
                </a:solidFill>
                <a:latin typeface="Montserrat"/>
              </a:rPr>
              <a:t>ТікТоку</a:t>
            </a:r>
            <a:r>
              <a:rPr lang="en-US" sz="1900" strike="noStrike" dirty="0">
                <a:solidFill>
                  <a:srgbClr val="001E32"/>
                </a:solidFill>
                <a:latin typeface="Montserrat"/>
              </a:rPr>
              <a:t>. ПІБ, </a:t>
            </a:r>
            <a:r>
              <a:rPr lang="en-US" sz="1900" strike="noStrike" dirty="0" err="1">
                <a:solidFill>
                  <a:srgbClr val="001E32"/>
                </a:solidFill>
                <a:latin typeface="Montserrat"/>
              </a:rPr>
              <a:t>адреса</a:t>
            </a:r>
            <a:r>
              <a:rPr lang="en-US" sz="1900" strike="noStrike" dirty="0">
                <a:solidFill>
                  <a:srgbClr val="001E32"/>
                </a:solidFill>
                <a:latin typeface="Montserrat"/>
              </a:rPr>
              <a:t> </a:t>
            </a:r>
            <a:r>
              <a:rPr lang="en-US" sz="1900" strike="noStrike" dirty="0" err="1">
                <a:solidFill>
                  <a:srgbClr val="001E32"/>
                </a:solidFill>
                <a:latin typeface="Montserrat"/>
              </a:rPr>
              <a:t>проживання</a:t>
            </a:r>
            <a:r>
              <a:rPr lang="en-US" sz="1900" strike="noStrike" dirty="0">
                <a:solidFill>
                  <a:srgbClr val="001E32"/>
                </a:solidFill>
                <a:latin typeface="Montserrat"/>
              </a:rPr>
              <a:t>, </a:t>
            </a:r>
            <a:r>
              <a:rPr lang="en-US" sz="1900" strike="noStrike" dirty="0" err="1">
                <a:solidFill>
                  <a:srgbClr val="001E32"/>
                </a:solidFill>
                <a:latin typeface="Montserrat"/>
              </a:rPr>
              <a:t>контактні</a:t>
            </a:r>
            <a:r>
              <a:rPr lang="en-US" sz="1900" strike="noStrike" dirty="0">
                <a:solidFill>
                  <a:srgbClr val="001E32"/>
                </a:solidFill>
                <a:latin typeface="Montserrat"/>
              </a:rPr>
              <a:t> </a:t>
            </a:r>
            <a:r>
              <a:rPr lang="en-US" sz="1900" strike="noStrike" dirty="0" err="1">
                <a:solidFill>
                  <a:srgbClr val="001E32"/>
                </a:solidFill>
                <a:latin typeface="Montserrat"/>
              </a:rPr>
              <a:t>дані</a:t>
            </a:r>
            <a:r>
              <a:rPr lang="en-US" sz="1900" strike="noStrike" dirty="0">
                <a:solidFill>
                  <a:srgbClr val="001E32"/>
                </a:solidFill>
                <a:latin typeface="Montserrat"/>
              </a:rPr>
              <a:t>, - </a:t>
            </a:r>
            <a:r>
              <a:rPr lang="en-US" sz="1900" strike="noStrike" dirty="0" err="1">
                <a:solidFill>
                  <a:srgbClr val="001E32"/>
                </a:solidFill>
                <a:latin typeface="Montserrat"/>
              </a:rPr>
              <a:t>написав</a:t>
            </a:r>
            <a:r>
              <a:rPr lang="en-US" sz="1900" strike="noStrike" dirty="0">
                <a:solidFill>
                  <a:srgbClr val="001E32"/>
                </a:solidFill>
                <a:latin typeface="Montserrat"/>
              </a:rPr>
              <a:t> </a:t>
            </a:r>
            <a:r>
              <a:rPr lang="en-US" sz="1900" strike="noStrike" dirty="0" err="1">
                <a:solidFill>
                  <a:srgbClr val="001E32"/>
                </a:solidFill>
                <a:latin typeface="Montserrat"/>
              </a:rPr>
              <a:t>Наумович</a:t>
            </a:r>
            <a:r>
              <a:rPr lang="en-US" sz="1900" strike="noStrike" dirty="0">
                <a:solidFill>
                  <a:srgbClr val="001E32"/>
                </a:solidFill>
                <a:latin typeface="Montserrat"/>
              </a:rPr>
              <a:t>.</a:t>
            </a:r>
          </a:p>
          <a:p>
            <a:pPr marL="0" lvl="0" indent="0" algn="just">
              <a:lnSpc>
                <a:spcPts val="2280"/>
              </a:lnSpc>
              <a:spcBef>
                <a:spcPct val="0"/>
              </a:spcBef>
            </a:pPr>
            <a:endParaRPr lang="en-US" sz="1900" strike="noStrike" dirty="0">
              <a:solidFill>
                <a:srgbClr val="001E32"/>
              </a:solidFill>
              <a:latin typeface="Montserrat"/>
            </a:endParaRPr>
          </a:p>
          <a:p>
            <a:pPr marL="0" lvl="0" indent="0" algn="just">
              <a:lnSpc>
                <a:spcPts val="2280"/>
              </a:lnSpc>
              <a:spcBef>
                <a:spcPct val="0"/>
              </a:spcBef>
            </a:pPr>
            <a:r>
              <a:rPr lang="en-US" sz="1900" strike="noStrike" dirty="0">
                <a:solidFill>
                  <a:srgbClr val="001E32"/>
                </a:solidFill>
                <a:latin typeface="Montserrat"/>
              </a:rPr>
              <a:t>В </a:t>
            </a:r>
            <a:r>
              <a:rPr lang="en-US" sz="1900" strike="noStrike" dirty="0" err="1">
                <a:solidFill>
                  <a:srgbClr val="001E32"/>
                </a:solidFill>
                <a:latin typeface="Montserrat"/>
              </a:rPr>
              <a:t>Міноборони</a:t>
            </a:r>
            <a:r>
              <a:rPr lang="en-US" sz="1900" strike="noStrike" dirty="0">
                <a:solidFill>
                  <a:srgbClr val="001E32"/>
                </a:solidFill>
                <a:latin typeface="Montserrat"/>
              </a:rPr>
              <a:t> </a:t>
            </a:r>
            <a:r>
              <a:rPr lang="en-US" sz="1900" strike="noStrike" dirty="0" err="1">
                <a:solidFill>
                  <a:srgbClr val="001E32"/>
                </a:solidFill>
                <a:latin typeface="Montserrat"/>
              </a:rPr>
              <a:t>вкотре</a:t>
            </a:r>
            <a:r>
              <a:rPr lang="en-US" sz="1900" strike="noStrike" dirty="0">
                <a:solidFill>
                  <a:srgbClr val="001E32"/>
                </a:solidFill>
                <a:latin typeface="Montserrat"/>
              </a:rPr>
              <a:t> </a:t>
            </a:r>
            <a:r>
              <a:rPr lang="en-US" sz="1900" strike="noStrike" dirty="0" err="1">
                <a:solidFill>
                  <a:srgbClr val="001E32"/>
                </a:solidFill>
                <a:latin typeface="Montserrat"/>
              </a:rPr>
              <a:t>наголошують</a:t>
            </a:r>
            <a:r>
              <a:rPr lang="en-US" sz="1900" strike="noStrike" dirty="0">
                <a:solidFill>
                  <a:srgbClr val="001E32"/>
                </a:solidFill>
                <a:latin typeface="Montserrat"/>
              </a:rPr>
              <a:t>: </a:t>
            </a:r>
            <a:r>
              <a:rPr lang="en-US" sz="1900" strike="noStrike" dirty="0" err="1">
                <a:solidFill>
                  <a:srgbClr val="001E32"/>
                </a:solidFill>
                <a:latin typeface="Montserrat"/>
              </a:rPr>
              <a:t>соцмережі</a:t>
            </a:r>
            <a:r>
              <a:rPr lang="en-US" sz="1900" strike="noStrike" dirty="0">
                <a:solidFill>
                  <a:srgbClr val="001E32"/>
                </a:solidFill>
                <a:latin typeface="Montserrat"/>
              </a:rPr>
              <a:t> і </a:t>
            </a:r>
            <a:r>
              <a:rPr lang="en-US" sz="1900" strike="noStrike" dirty="0" err="1">
                <a:solidFill>
                  <a:srgbClr val="001E32"/>
                </a:solidFill>
                <a:latin typeface="Montserrat"/>
              </a:rPr>
              <a:t>чати</a:t>
            </a:r>
            <a:r>
              <a:rPr lang="en-US" sz="1900" strike="noStrike" dirty="0">
                <a:solidFill>
                  <a:srgbClr val="001E32"/>
                </a:solidFill>
                <a:latin typeface="Montserrat"/>
              </a:rPr>
              <a:t> </a:t>
            </a:r>
            <a:r>
              <a:rPr lang="en-US" sz="1900" strike="noStrike" dirty="0" err="1">
                <a:solidFill>
                  <a:srgbClr val="001E32"/>
                </a:solidFill>
                <a:latin typeface="Montserrat"/>
              </a:rPr>
              <a:t>можуть</a:t>
            </a:r>
            <a:r>
              <a:rPr lang="en-US" sz="1900" strike="noStrike" dirty="0">
                <a:solidFill>
                  <a:srgbClr val="001E32"/>
                </a:solidFill>
                <a:latin typeface="Montserrat"/>
              </a:rPr>
              <a:t> </a:t>
            </a:r>
            <a:r>
              <a:rPr lang="en-US" sz="1900" strike="noStrike" dirty="0" err="1">
                <a:solidFill>
                  <a:srgbClr val="001E32"/>
                </a:solidFill>
                <a:latin typeface="Montserrat"/>
              </a:rPr>
              <a:t>працювати</a:t>
            </a:r>
            <a:r>
              <a:rPr lang="en-US" sz="1900" strike="noStrike" dirty="0">
                <a:solidFill>
                  <a:srgbClr val="001E32"/>
                </a:solidFill>
                <a:latin typeface="Montserrat"/>
              </a:rPr>
              <a:t> </a:t>
            </a:r>
            <a:r>
              <a:rPr lang="en-US" sz="1900" strike="noStrike" dirty="0" err="1">
                <a:solidFill>
                  <a:srgbClr val="001E32"/>
                </a:solidFill>
                <a:latin typeface="Montserrat"/>
              </a:rPr>
              <a:t>на</a:t>
            </a:r>
            <a:r>
              <a:rPr lang="en-US" sz="1900" strike="noStrike" dirty="0">
                <a:solidFill>
                  <a:srgbClr val="001E32"/>
                </a:solidFill>
                <a:latin typeface="Montserrat"/>
              </a:rPr>
              <a:t> </a:t>
            </a:r>
            <a:r>
              <a:rPr lang="en-US" sz="1900" strike="noStrike" dirty="0" err="1">
                <a:solidFill>
                  <a:srgbClr val="001E32"/>
                </a:solidFill>
                <a:latin typeface="Montserrat"/>
              </a:rPr>
              <a:t>ворога</a:t>
            </a:r>
            <a:r>
              <a:rPr lang="en-US" sz="1900" strike="noStrike" dirty="0">
                <a:solidFill>
                  <a:srgbClr val="001E32"/>
                </a:solidFill>
                <a:latin typeface="Montserrat"/>
              </a:rPr>
              <a:t>. </a:t>
            </a:r>
            <a:r>
              <a:rPr lang="en-US" sz="1900" strike="noStrike" dirty="0" err="1">
                <a:solidFill>
                  <a:srgbClr val="001E32"/>
                </a:solidFill>
                <a:latin typeface="Montserrat"/>
              </a:rPr>
              <a:t>Тому</a:t>
            </a:r>
            <a:r>
              <a:rPr lang="en-US" sz="1900" strike="noStrike" dirty="0">
                <a:solidFill>
                  <a:srgbClr val="001E32"/>
                </a:solidFill>
                <a:latin typeface="Montserrat"/>
              </a:rPr>
              <a:t> </a:t>
            </a:r>
            <a:r>
              <a:rPr lang="en-US" sz="1900" strike="noStrike" dirty="0" err="1">
                <a:solidFill>
                  <a:srgbClr val="001E32"/>
                </a:solidFill>
                <a:latin typeface="Montserrat"/>
              </a:rPr>
              <a:t>закликають</a:t>
            </a:r>
            <a:r>
              <a:rPr lang="en-US" sz="1900" strike="noStrike" dirty="0">
                <a:solidFill>
                  <a:srgbClr val="001E32"/>
                </a:solidFill>
                <a:latin typeface="Montserrat"/>
              </a:rPr>
              <a:t> </a:t>
            </a:r>
            <a:r>
              <a:rPr lang="en-US" sz="1900" strike="noStrike" dirty="0" err="1">
                <a:solidFill>
                  <a:srgbClr val="001E32"/>
                </a:solidFill>
                <a:latin typeface="Montserrat"/>
              </a:rPr>
              <a:t>українців</a:t>
            </a:r>
            <a:r>
              <a:rPr lang="en-US" sz="1900" strike="noStrike" dirty="0">
                <a:solidFill>
                  <a:srgbClr val="001E32"/>
                </a:solidFill>
                <a:latin typeface="Montserrat"/>
              </a:rPr>
              <a:t> </a:t>
            </a:r>
            <a:r>
              <a:rPr lang="en-US" sz="1900" strike="noStrike" dirty="0" err="1">
                <a:solidFill>
                  <a:srgbClr val="001E32"/>
                </a:solidFill>
                <a:latin typeface="Montserrat"/>
              </a:rPr>
              <a:t>не</a:t>
            </a:r>
            <a:r>
              <a:rPr lang="en-US" sz="1900" strike="noStrike" dirty="0">
                <a:solidFill>
                  <a:srgbClr val="001E32"/>
                </a:solidFill>
                <a:latin typeface="Montserrat"/>
              </a:rPr>
              <a:t> </a:t>
            </a:r>
            <a:r>
              <a:rPr lang="en-US" sz="1900" strike="noStrike" dirty="0" err="1">
                <a:solidFill>
                  <a:srgbClr val="001E32"/>
                </a:solidFill>
                <a:latin typeface="Montserrat"/>
              </a:rPr>
              <a:t>знімати</a:t>
            </a:r>
            <a:r>
              <a:rPr lang="en-US" sz="1900" strike="noStrike" dirty="0">
                <a:solidFill>
                  <a:srgbClr val="001E32"/>
                </a:solidFill>
                <a:latin typeface="Montserrat"/>
              </a:rPr>
              <a:t> і </a:t>
            </a:r>
            <a:r>
              <a:rPr lang="en-US" sz="1900" strike="noStrike" dirty="0" err="1">
                <a:solidFill>
                  <a:srgbClr val="001E32"/>
                </a:solidFill>
                <a:latin typeface="Montserrat"/>
              </a:rPr>
              <a:t>не</a:t>
            </a:r>
            <a:r>
              <a:rPr lang="en-US" sz="1900" strike="noStrike" dirty="0">
                <a:solidFill>
                  <a:srgbClr val="001E32"/>
                </a:solidFill>
                <a:latin typeface="Montserrat"/>
              </a:rPr>
              <a:t> </a:t>
            </a:r>
            <a:r>
              <a:rPr lang="en-US" sz="1900" strike="noStrike" dirty="0" err="1">
                <a:solidFill>
                  <a:srgbClr val="001E32"/>
                </a:solidFill>
                <a:latin typeface="Montserrat"/>
              </a:rPr>
              <a:t>викладати</a:t>
            </a:r>
            <a:r>
              <a:rPr lang="en-US" sz="1900" strike="noStrike" dirty="0">
                <a:solidFill>
                  <a:srgbClr val="001E32"/>
                </a:solidFill>
                <a:latin typeface="Montserrat"/>
              </a:rPr>
              <a:t> в </a:t>
            </a:r>
            <a:r>
              <a:rPr lang="en-US" sz="1900" strike="noStrike" dirty="0" err="1">
                <a:solidFill>
                  <a:srgbClr val="001E32"/>
                </a:solidFill>
                <a:latin typeface="Montserrat"/>
              </a:rPr>
              <a:t>соцмережі</a:t>
            </a:r>
            <a:r>
              <a:rPr lang="en-US" sz="1900" strike="noStrike" dirty="0">
                <a:solidFill>
                  <a:srgbClr val="001E32"/>
                </a:solidFill>
                <a:latin typeface="Montserrat"/>
              </a:rPr>
              <a:t> </a:t>
            </a:r>
            <a:r>
              <a:rPr lang="en-US" sz="1900" strike="noStrike" dirty="0" err="1">
                <a:solidFill>
                  <a:srgbClr val="001E32"/>
                </a:solidFill>
                <a:latin typeface="Montserrat"/>
              </a:rPr>
              <a:t>фото</a:t>
            </a:r>
            <a:r>
              <a:rPr lang="en-US" sz="1900" strike="noStrike" dirty="0">
                <a:solidFill>
                  <a:srgbClr val="001E32"/>
                </a:solidFill>
                <a:latin typeface="Montserrat"/>
              </a:rPr>
              <a:t> </a:t>
            </a:r>
            <a:r>
              <a:rPr lang="en-US" sz="1900" strike="noStrike" dirty="0" err="1">
                <a:solidFill>
                  <a:srgbClr val="001E32"/>
                </a:solidFill>
                <a:latin typeface="Montserrat"/>
              </a:rPr>
              <a:t>та</a:t>
            </a:r>
            <a:r>
              <a:rPr lang="en-US" sz="1900" strike="noStrike" dirty="0">
                <a:solidFill>
                  <a:srgbClr val="001E32"/>
                </a:solidFill>
                <a:latin typeface="Montserrat"/>
              </a:rPr>
              <a:t> </a:t>
            </a:r>
            <a:r>
              <a:rPr lang="en-US" sz="1900" strike="noStrike" dirty="0" err="1">
                <a:solidFill>
                  <a:srgbClr val="001E32"/>
                </a:solidFill>
                <a:latin typeface="Montserrat"/>
              </a:rPr>
              <a:t>відео</a:t>
            </a:r>
            <a:r>
              <a:rPr lang="en-US" sz="1900" strike="noStrike" dirty="0">
                <a:solidFill>
                  <a:srgbClr val="001E32"/>
                </a:solidFill>
                <a:latin typeface="Montserrat"/>
              </a:rPr>
              <a:t> </a:t>
            </a:r>
            <a:r>
              <a:rPr lang="en-US" sz="1900" strike="noStrike" dirty="0" err="1">
                <a:solidFill>
                  <a:srgbClr val="001E32"/>
                </a:solidFill>
                <a:latin typeface="Montserrat"/>
              </a:rPr>
              <a:t>про</a:t>
            </a:r>
            <a:r>
              <a:rPr lang="en-US" sz="1900" strike="noStrike" dirty="0">
                <a:solidFill>
                  <a:srgbClr val="001E32"/>
                </a:solidFill>
                <a:latin typeface="Montserrat"/>
              </a:rPr>
              <a:t> </a:t>
            </a:r>
            <a:r>
              <a:rPr lang="en-US" sz="1900" strike="noStrike" dirty="0" err="1">
                <a:solidFill>
                  <a:srgbClr val="001E32"/>
                </a:solidFill>
                <a:latin typeface="Montserrat"/>
              </a:rPr>
              <a:t>пересування</a:t>
            </a:r>
            <a:r>
              <a:rPr lang="en-US" sz="1900" strike="noStrike" dirty="0">
                <a:solidFill>
                  <a:srgbClr val="001E32"/>
                </a:solidFill>
                <a:latin typeface="Montserrat"/>
              </a:rPr>
              <a:t> </a:t>
            </a:r>
            <a:r>
              <a:rPr lang="en-US" sz="1900" strike="noStrike" dirty="0" err="1">
                <a:solidFill>
                  <a:srgbClr val="001E32"/>
                </a:solidFill>
                <a:latin typeface="Montserrat"/>
              </a:rPr>
              <a:t>та</a:t>
            </a:r>
            <a:r>
              <a:rPr lang="en-US" sz="1900" strike="noStrike" dirty="0">
                <a:solidFill>
                  <a:srgbClr val="001E32"/>
                </a:solidFill>
                <a:latin typeface="Montserrat"/>
              </a:rPr>
              <a:t> </a:t>
            </a:r>
            <a:r>
              <a:rPr lang="en-US" sz="1900" strike="noStrike" dirty="0" err="1">
                <a:solidFill>
                  <a:srgbClr val="001E32"/>
                </a:solidFill>
                <a:latin typeface="Montserrat"/>
              </a:rPr>
              <a:t>місцезнаходження</a:t>
            </a:r>
            <a:r>
              <a:rPr lang="en-US" sz="1900" strike="noStrike" dirty="0">
                <a:solidFill>
                  <a:srgbClr val="001E32"/>
                </a:solidFill>
                <a:latin typeface="Montserrat"/>
              </a:rPr>
              <a:t> </a:t>
            </a:r>
            <a:r>
              <a:rPr lang="en-US" sz="1900" strike="noStrike" dirty="0" err="1">
                <a:solidFill>
                  <a:srgbClr val="001E32"/>
                </a:solidFill>
                <a:latin typeface="Montserrat"/>
              </a:rPr>
              <a:t>наших</a:t>
            </a:r>
            <a:r>
              <a:rPr lang="en-US" sz="1900" strike="noStrike" dirty="0">
                <a:solidFill>
                  <a:srgbClr val="001E32"/>
                </a:solidFill>
                <a:latin typeface="Montserrat"/>
              </a:rPr>
              <a:t> </a:t>
            </a:r>
            <a:r>
              <a:rPr lang="en-US" sz="1900" strike="noStrike" dirty="0" err="1">
                <a:solidFill>
                  <a:srgbClr val="001E32"/>
                </a:solidFill>
                <a:latin typeface="Montserrat"/>
              </a:rPr>
              <a:t>військ</a:t>
            </a:r>
            <a:r>
              <a:rPr lang="en-US" sz="1900" strike="noStrike" dirty="0">
                <a:solidFill>
                  <a:srgbClr val="001E32"/>
                </a:solidFill>
                <a:latin typeface="Montserrat"/>
              </a:rPr>
              <a:t> </a:t>
            </a:r>
            <a:r>
              <a:rPr lang="en-US" sz="1900" strike="noStrike" dirty="0" err="1">
                <a:solidFill>
                  <a:srgbClr val="001E32"/>
                </a:solidFill>
                <a:latin typeface="Montserrat"/>
              </a:rPr>
              <a:t>та</a:t>
            </a:r>
            <a:r>
              <a:rPr lang="en-US" sz="1900" strike="noStrike" dirty="0">
                <a:solidFill>
                  <a:srgbClr val="001E32"/>
                </a:solidFill>
                <a:latin typeface="Montserrat"/>
              </a:rPr>
              <a:t> </a:t>
            </a:r>
            <a:r>
              <a:rPr lang="en-US" sz="1900" strike="noStrike" dirty="0" err="1">
                <a:solidFill>
                  <a:srgbClr val="001E32"/>
                </a:solidFill>
                <a:latin typeface="Montserrat"/>
              </a:rPr>
              <a:t>техніки</a:t>
            </a:r>
            <a:r>
              <a:rPr lang="en-US" sz="1900" strike="noStrike" dirty="0">
                <a:solidFill>
                  <a:srgbClr val="001E32"/>
                </a:solidFill>
                <a:latin typeface="Montserrat"/>
              </a:rPr>
              <a:t> </a:t>
            </a:r>
            <a:r>
              <a:rPr lang="en-US" sz="1900" strike="noStrike" dirty="0" err="1">
                <a:solidFill>
                  <a:srgbClr val="001E32"/>
                </a:solidFill>
                <a:latin typeface="Montserrat"/>
              </a:rPr>
              <a:t>на</a:t>
            </a:r>
            <a:r>
              <a:rPr lang="en-US" sz="1900" strike="noStrike" dirty="0">
                <a:solidFill>
                  <a:srgbClr val="001E32"/>
                </a:solidFill>
                <a:latin typeface="Montserrat"/>
              </a:rPr>
              <a:t> </a:t>
            </a:r>
            <a:r>
              <a:rPr lang="en-US" sz="1900" strike="noStrike" dirty="0" err="1">
                <a:solidFill>
                  <a:srgbClr val="001E32"/>
                </a:solidFill>
                <a:latin typeface="Montserrat"/>
              </a:rPr>
              <a:t>території</a:t>
            </a:r>
            <a:r>
              <a:rPr lang="en-US" sz="1900" strike="noStrike" dirty="0">
                <a:solidFill>
                  <a:srgbClr val="001E32"/>
                </a:solidFill>
                <a:latin typeface="Montserrat"/>
              </a:rPr>
              <a:t> </a:t>
            </a:r>
            <a:r>
              <a:rPr lang="en-US" sz="1900" strike="noStrike" dirty="0" err="1">
                <a:solidFill>
                  <a:srgbClr val="001E32"/>
                </a:solidFill>
                <a:latin typeface="Montserrat"/>
              </a:rPr>
              <a:t>України</a:t>
            </a:r>
            <a:r>
              <a:rPr lang="en-US" sz="1900" strike="noStrike" dirty="0">
                <a:solidFill>
                  <a:srgbClr val="001E32"/>
                </a:solidFill>
                <a:latin typeface="Montserrat"/>
              </a:rPr>
              <a:t>.</a:t>
            </a:r>
          </a:p>
          <a:p>
            <a:pPr marL="0" lvl="0" indent="0" algn="just">
              <a:lnSpc>
                <a:spcPts val="2280"/>
              </a:lnSpc>
              <a:spcBef>
                <a:spcPct val="0"/>
              </a:spcBef>
            </a:pPr>
            <a:endParaRPr lang="en-US" sz="1900" strike="noStrike" dirty="0">
              <a:solidFill>
                <a:srgbClr val="001E32"/>
              </a:solidFill>
              <a:latin typeface="Montserrat"/>
            </a:endParaRPr>
          </a:p>
          <a:p>
            <a:pPr marL="0" lvl="0" indent="0" algn="just">
              <a:lnSpc>
                <a:spcPts val="2280"/>
              </a:lnSpc>
              <a:spcBef>
                <a:spcPct val="0"/>
              </a:spcBef>
            </a:pPr>
            <a:r>
              <a:rPr lang="en-US" sz="1900" strike="noStrike" dirty="0" err="1">
                <a:solidFill>
                  <a:srgbClr val="001E32"/>
                </a:solidFill>
                <a:latin typeface="Montserrat"/>
              </a:rPr>
              <a:t>Неприпустимо</a:t>
            </a:r>
            <a:r>
              <a:rPr lang="en-US" sz="1900" strike="noStrike" dirty="0">
                <a:solidFill>
                  <a:srgbClr val="001E32"/>
                </a:solidFill>
                <a:latin typeface="Montserrat"/>
              </a:rPr>
              <a:t> </a:t>
            </a:r>
            <a:r>
              <a:rPr lang="en-US" sz="1900" strike="noStrike" dirty="0" err="1">
                <a:solidFill>
                  <a:srgbClr val="001E32"/>
                </a:solidFill>
                <a:latin typeface="Montserrat"/>
              </a:rPr>
              <a:t>робити</a:t>
            </a:r>
            <a:r>
              <a:rPr lang="en-US" sz="1900" strike="noStrike" dirty="0">
                <a:solidFill>
                  <a:srgbClr val="001E32"/>
                </a:solidFill>
                <a:latin typeface="Montserrat"/>
              </a:rPr>
              <a:t> </a:t>
            </a:r>
            <a:r>
              <a:rPr lang="en-US" sz="1900" strike="noStrike" dirty="0" err="1">
                <a:solidFill>
                  <a:srgbClr val="001E32"/>
                </a:solidFill>
                <a:latin typeface="Montserrat"/>
              </a:rPr>
              <a:t>зйомки</a:t>
            </a:r>
            <a:r>
              <a:rPr lang="en-US" sz="1900" strike="noStrike" dirty="0">
                <a:solidFill>
                  <a:srgbClr val="001E32"/>
                </a:solidFill>
                <a:latin typeface="Montserrat"/>
              </a:rPr>
              <a:t> </a:t>
            </a:r>
            <a:r>
              <a:rPr lang="en-US" sz="1900" strike="noStrike" dirty="0" err="1">
                <a:solidFill>
                  <a:srgbClr val="001E32"/>
                </a:solidFill>
                <a:latin typeface="Montserrat"/>
              </a:rPr>
              <a:t>військової</a:t>
            </a:r>
            <a:r>
              <a:rPr lang="en-US" sz="1900" strike="noStrike" dirty="0">
                <a:solidFill>
                  <a:srgbClr val="001E32"/>
                </a:solidFill>
                <a:latin typeface="Montserrat"/>
              </a:rPr>
              <a:t> </a:t>
            </a:r>
            <a:r>
              <a:rPr lang="en-US" sz="1900" strike="noStrike" dirty="0" err="1">
                <a:solidFill>
                  <a:srgbClr val="001E32"/>
                </a:solidFill>
                <a:latin typeface="Montserrat"/>
              </a:rPr>
              <a:t>техніки</a:t>
            </a:r>
            <a:r>
              <a:rPr lang="en-US" sz="1900" strike="noStrike" dirty="0">
                <a:solidFill>
                  <a:srgbClr val="001E32"/>
                </a:solidFill>
                <a:latin typeface="Montserrat"/>
              </a:rPr>
              <a:t>, </a:t>
            </a:r>
            <a:r>
              <a:rPr lang="en-US" sz="1900" strike="noStrike" dirty="0" err="1">
                <a:solidFill>
                  <a:srgbClr val="001E32"/>
                </a:solidFill>
                <a:latin typeface="Montserrat"/>
              </a:rPr>
              <a:t>блокпостів</a:t>
            </a:r>
            <a:r>
              <a:rPr lang="en-US" sz="1900" strike="noStrike" dirty="0">
                <a:solidFill>
                  <a:srgbClr val="001E32"/>
                </a:solidFill>
                <a:latin typeface="Montserrat"/>
              </a:rPr>
              <a:t> </a:t>
            </a:r>
            <a:r>
              <a:rPr lang="en-US" sz="1900" strike="noStrike" dirty="0" err="1">
                <a:solidFill>
                  <a:srgbClr val="001E32"/>
                </a:solidFill>
                <a:latin typeface="Montserrat"/>
              </a:rPr>
              <a:t>тероборони</a:t>
            </a:r>
            <a:r>
              <a:rPr lang="en-US" sz="1900" strike="noStrike" dirty="0">
                <a:solidFill>
                  <a:srgbClr val="001E32"/>
                </a:solidFill>
                <a:latin typeface="Montserrat"/>
              </a:rPr>
              <a:t>, </a:t>
            </a:r>
            <a:r>
              <a:rPr lang="en-US" sz="1900" strike="noStrike" dirty="0" err="1">
                <a:solidFill>
                  <a:srgbClr val="001E32"/>
                </a:solidFill>
                <a:latin typeface="Montserrat"/>
              </a:rPr>
              <a:t>об’єктів</a:t>
            </a:r>
            <a:r>
              <a:rPr lang="en-US" sz="1900" strike="noStrike" dirty="0">
                <a:solidFill>
                  <a:srgbClr val="001E32"/>
                </a:solidFill>
                <a:latin typeface="Montserrat"/>
              </a:rPr>
              <a:t> ППО і </a:t>
            </a:r>
            <a:r>
              <a:rPr lang="en-US" sz="1900" strike="noStrike" dirty="0" err="1">
                <a:solidFill>
                  <a:srgbClr val="001E32"/>
                </a:solidFill>
                <a:latin typeface="Montserrat"/>
              </a:rPr>
              <a:t>наслідків</a:t>
            </a:r>
            <a:r>
              <a:rPr lang="en-US" sz="1900" strike="noStrike" dirty="0">
                <a:solidFill>
                  <a:srgbClr val="001E32"/>
                </a:solidFill>
                <a:latin typeface="Montserrat"/>
              </a:rPr>
              <a:t> </a:t>
            </a:r>
            <a:r>
              <a:rPr lang="en-US" sz="1900" strike="noStrike" dirty="0" err="1">
                <a:solidFill>
                  <a:srgbClr val="001E32"/>
                </a:solidFill>
                <a:latin typeface="Montserrat"/>
              </a:rPr>
              <a:t>ворожих</a:t>
            </a:r>
            <a:r>
              <a:rPr lang="en-US" sz="1900" strike="noStrike" dirty="0">
                <a:solidFill>
                  <a:srgbClr val="001E32"/>
                </a:solidFill>
                <a:latin typeface="Montserrat"/>
              </a:rPr>
              <a:t> </a:t>
            </a:r>
            <a:r>
              <a:rPr lang="en-US" sz="1900" strike="noStrike" dirty="0" err="1">
                <a:solidFill>
                  <a:srgbClr val="001E32"/>
                </a:solidFill>
                <a:latin typeface="Montserrat"/>
              </a:rPr>
              <a:t>обстрілів</a:t>
            </a:r>
            <a:r>
              <a:rPr lang="en-US" sz="1900" strike="noStrike" dirty="0">
                <a:solidFill>
                  <a:srgbClr val="001E32"/>
                </a:solidFill>
                <a:latin typeface="Montserrat"/>
              </a:rPr>
              <a:t> </a:t>
            </a:r>
            <a:r>
              <a:rPr lang="en-US" sz="1900" strike="noStrike" dirty="0" err="1">
                <a:solidFill>
                  <a:srgbClr val="001E32"/>
                </a:solidFill>
                <a:latin typeface="Montserrat"/>
              </a:rPr>
              <a:t>та</a:t>
            </a:r>
            <a:r>
              <a:rPr lang="en-US" sz="1900" strike="noStrike" dirty="0">
                <a:solidFill>
                  <a:srgbClr val="001E32"/>
                </a:solidFill>
                <a:latin typeface="Montserrat"/>
              </a:rPr>
              <a:t> </a:t>
            </a:r>
            <a:r>
              <a:rPr lang="en-US" sz="1900" strike="noStrike" dirty="0" err="1">
                <a:solidFill>
                  <a:srgbClr val="001E32"/>
                </a:solidFill>
                <a:latin typeface="Montserrat"/>
              </a:rPr>
              <a:t>публікації</a:t>
            </a:r>
            <a:r>
              <a:rPr lang="en-US" sz="1900" strike="noStrike" dirty="0">
                <a:solidFill>
                  <a:srgbClr val="001E32"/>
                </a:solidFill>
                <a:latin typeface="Montserrat"/>
              </a:rPr>
              <a:t> </a:t>
            </a:r>
            <a:r>
              <a:rPr lang="en-US" sz="1900" strike="noStrike" dirty="0" err="1">
                <a:solidFill>
                  <a:srgbClr val="001E32"/>
                </a:solidFill>
                <a:latin typeface="Montserrat"/>
              </a:rPr>
              <a:t>їх</a:t>
            </a:r>
            <a:r>
              <a:rPr lang="en-US" sz="1900" strike="noStrike" dirty="0">
                <a:solidFill>
                  <a:srgbClr val="001E32"/>
                </a:solidFill>
                <a:latin typeface="Montserrat"/>
              </a:rPr>
              <a:t> в соцмережах.</a:t>
            </a:r>
          </a:p>
          <a:p>
            <a:pPr marL="0" lvl="0" indent="0" algn="just">
              <a:lnSpc>
                <a:spcPts val="2280"/>
              </a:lnSpc>
              <a:spcBef>
                <a:spcPct val="0"/>
              </a:spcBef>
            </a:pPr>
            <a:endParaRPr lang="en-US" sz="1900" strike="noStrike" dirty="0">
              <a:solidFill>
                <a:srgbClr val="001E32"/>
              </a:solidFill>
              <a:latin typeface="Montserrat"/>
            </a:endParaRPr>
          </a:p>
          <a:p>
            <a:pPr marL="0" lvl="0" indent="0" algn="just">
              <a:lnSpc>
                <a:spcPts val="2280"/>
              </a:lnSpc>
              <a:spcBef>
                <a:spcPct val="0"/>
              </a:spcBef>
            </a:pPr>
            <a:r>
              <a:rPr lang="en-US" sz="1900" strike="noStrike" dirty="0" err="1">
                <a:solidFill>
                  <a:srgbClr val="001E32"/>
                </a:solidFill>
                <a:latin typeface="Montserrat"/>
              </a:rPr>
              <a:t>Публікацією</a:t>
            </a:r>
            <a:r>
              <a:rPr lang="en-US" sz="1900" strike="noStrike" dirty="0">
                <a:solidFill>
                  <a:srgbClr val="001E32"/>
                </a:solidFill>
                <a:latin typeface="Montserrat"/>
              </a:rPr>
              <a:t> </a:t>
            </a:r>
            <a:r>
              <a:rPr lang="en-US" sz="1900" strike="noStrike" dirty="0" err="1">
                <a:solidFill>
                  <a:srgbClr val="001E32"/>
                </a:solidFill>
                <a:latin typeface="Montserrat"/>
              </a:rPr>
              <a:t>таких</a:t>
            </a:r>
            <a:r>
              <a:rPr lang="en-US" sz="1900" strike="noStrike" dirty="0">
                <a:solidFill>
                  <a:srgbClr val="001E32"/>
                </a:solidFill>
                <a:latin typeface="Montserrat"/>
              </a:rPr>
              <a:t> </a:t>
            </a:r>
            <a:r>
              <a:rPr lang="en-US" sz="1900" strike="noStrike" dirty="0" err="1">
                <a:solidFill>
                  <a:srgbClr val="001E32"/>
                </a:solidFill>
                <a:latin typeface="Montserrat"/>
              </a:rPr>
              <a:t>зйомок</a:t>
            </a:r>
            <a:r>
              <a:rPr lang="en-US" sz="1900" strike="noStrike" dirty="0">
                <a:solidFill>
                  <a:srgbClr val="001E32"/>
                </a:solidFill>
                <a:latin typeface="Montserrat"/>
              </a:rPr>
              <a:t> </a:t>
            </a:r>
            <a:r>
              <a:rPr lang="en-US" sz="1900" strike="noStrike" dirty="0" err="1">
                <a:solidFill>
                  <a:srgbClr val="001E32"/>
                </a:solidFill>
                <a:latin typeface="Montserrat"/>
              </a:rPr>
              <a:t>аматори</a:t>
            </a:r>
            <a:r>
              <a:rPr lang="en-US" sz="1900" strike="noStrike" dirty="0">
                <a:solidFill>
                  <a:srgbClr val="001E32"/>
                </a:solidFill>
                <a:latin typeface="Montserrat"/>
              </a:rPr>
              <a:t> </a:t>
            </a:r>
            <a:r>
              <a:rPr lang="en-US" sz="1900" strike="noStrike" dirty="0" err="1">
                <a:solidFill>
                  <a:srgbClr val="001E32"/>
                </a:solidFill>
                <a:latin typeface="Montserrat"/>
              </a:rPr>
              <a:t>свідомо</a:t>
            </a:r>
            <a:r>
              <a:rPr lang="en-US" sz="1900" strike="noStrike" dirty="0">
                <a:solidFill>
                  <a:srgbClr val="001E32"/>
                </a:solidFill>
                <a:latin typeface="Montserrat"/>
              </a:rPr>
              <a:t> </a:t>
            </a:r>
            <a:r>
              <a:rPr lang="en-US" sz="1900" strike="noStrike" dirty="0" err="1">
                <a:solidFill>
                  <a:srgbClr val="001E32"/>
                </a:solidFill>
                <a:latin typeface="Montserrat"/>
              </a:rPr>
              <a:t>чи</a:t>
            </a:r>
            <a:r>
              <a:rPr lang="en-US" sz="1900" strike="noStrike" dirty="0">
                <a:solidFill>
                  <a:srgbClr val="001E32"/>
                </a:solidFill>
                <a:latin typeface="Montserrat"/>
              </a:rPr>
              <a:t> </a:t>
            </a:r>
            <a:r>
              <a:rPr lang="en-US" sz="1900" strike="noStrike" dirty="0" err="1">
                <a:solidFill>
                  <a:srgbClr val="001E32"/>
                </a:solidFill>
                <a:latin typeface="Montserrat"/>
              </a:rPr>
              <a:t>несвідомо</a:t>
            </a:r>
            <a:r>
              <a:rPr lang="en-US" sz="1900" strike="noStrike" dirty="0">
                <a:solidFill>
                  <a:srgbClr val="001E32"/>
                </a:solidFill>
                <a:latin typeface="Montserrat"/>
              </a:rPr>
              <a:t> </a:t>
            </a:r>
            <a:r>
              <a:rPr lang="en-US" sz="1900" strike="noStrike" dirty="0" err="1">
                <a:solidFill>
                  <a:srgbClr val="001E32"/>
                </a:solidFill>
                <a:latin typeface="Montserrat"/>
              </a:rPr>
              <a:t>стають</a:t>
            </a:r>
            <a:r>
              <a:rPr lang="en-US" sz="1900" strike="noStrike" dirty="0">
                <a:solidFill>
                  <a:srgbClr val="001E32"/>
                </a:solidFill>
                <a:latin typeface="Montserrat"/>
              </a:rPr>
              <a:t> </a:t>
            </a:r>
            <a:r>
              <a:rPr lang="en-US" sz="1900" strike="noStrike" dirty="0" err="1">
                <a:solidFill>
                  <a:srgbClr val="001E32"/>
                </a:solidFill>
                <a:latin typeface="Montserrat"/>
              </a:rPr>
              <a:t>коригувальниками</a:t>
            </a:r>
            <a:r>
              <a:rPr lang="en-US" sz="1900" strike="noStrike" dirty="0">
                <a:solidFill>
                  <a:srgbClr val="001E32"/>
                </a:solidFill>
                <a:latin typeface="Montserrat"/>
              </a:rPr>
              <a:t> </a:t>
            </a:r>
            <a:r>
              <a:rPr lang="en-US" sz="1900" strike="noStrike" dirty="0" err="1">
                <a:solidFill>
                  <a:srgbClr val="001E32"/>
                </a:solidFill>
                <a:latin typeface="Montserrat"/>
              </a:rPr>
              <a:t>вогню</a:t>
            </a:r>
            <a:r>
              <a:rPr lang="en-US" sz="1900" strike="noStrike" dirty="0">
                <a:solidFill>
                  <a:srgbClr val="001E32"/>
                </a:solidFill>
                <a:latin typeface="Montserrat"/>
              </a:rPr>
              <a:t> </a:t>
            </a:r>
            <a:r>
              <a:rPr lang="en-US" sz="1900" strike="noStrike" dirty="0" err="1">
                <a:solidFill>
                  <a:srgbClr val="001E32"/>
                </a:solidFill>
                <a:latin typeface="Montserrat"/>
              </a:rPr>
              <a:t>ворога</a:t>
            </a:r>
            <a:r>
              <a:rPr lang="en-US" sz="1900" strike="noStrike" dirty="0">
                <a:solidFill>
                  <a:srgbClr val="001E32"/>
                </a:solidFill>
                <a:latin typeface="Montserrat"/>
              </a:rPr>
              <a:t> </a:t>
            </a:r>
            <a:r>
              <a:rPr lang="en-US" sz="1900" strike="noStrike" dirty="0" err="1">
                <a:solidFill>
                  <a:srgbClr val="001E32"/>
                </a:solidFill>
                <a:latin typeface="Montserrat"/>
              </a:rPr>
              <a:t>по</a:t>
            </a:r>
            <a:r>
              <a:rPr lang="en-US" sz="1900" strike="noStrike" dirty="0">
                <a:solidFill>
                  <a:srgbClr val="001E32"/>
                </a:solidFill>
                <a:latin typeface="Montserrat"/>
              </a:rPr>
              <a:t> </a:t>
            </a:r>
            <a:r>
              <a:rPr lang="en-US" sz="1900" strike="noStrike" dirty="0" err="1">
                <a:solidFill>
                  <a:srgbClr val="001E32"/>
                </a:solidFill>
                <a:latin typeface="Montserrat"/>
              </a:rPr>
              <a:t>наших</a:t>
            </a:r>
            <a:r>
              <a:rPr lang="en-US" sz="1900" strike="noStrike" dirty="0">
                <a:solidFill>
                  <a:srgbClr val="001E32"/>
                </a:solidFill>
                <a:latin typeface="Montserrat"/>
              </a:rPr>
              <a:t> </a:t>
            </a:r>
            <a:r>
              <a:rPr lang="en-US" sz="1900" strike="noStrike" dirty="0" err="1">
                <a:solidFill>
                  <a:srgbClr val="001E32"/>
                </a:solidFill>
                <a:latin typeface="Montserrat"/>
              </a:rPr>
              <a:t>населених</a:t>
            </a:r>
            <a:r>
              <a:rPr lang="en-US" sz="1900" strike="noStrike" dirty="0">
                <a:solidFill>
                  <a:srgbClr val="001E32"/>
                </a:solidFill>
                <a:latin typeface="Montserrat"/>
              </a:rPr>
              <a:t> </a:t>
            </a:r>
            <a:r>
              <a:rPr lang="en-US" sz="1900" strike="noStrike" dirty="0" err="1">
                <a:solidFill>
                  <a:srgbClr val="001E32"/>
                </a:solidFill>
                <a:latin typeface="Montserrat"/>
              </a:rPr>
              <a:t>пунктах</a:t>
            </a:r>
            <a:r>
              <a:rPr lang="en-US" sz="1900" strike="noStrike" dirty="0">
                <a:solidFill>
                  <a:srgbClr val="001E32"/>
                </a:solidFill>
                <a:latin typeface="Montserrat"/>
              </a:rPr>
              <a:t>, в </a:t>
            </a:r>
            <a:r>
              <a:rPr lang="en-US" sz="1900" strike="noStrike" dirty="0" err="1">
                <a:solidFill>
                  <a:srgbClr val="001E32"/>
                </a:solidFill>
                <a:latin typeface="Montserrat"/>
              </a:rPr>
              <a:t>тому</a:t>
            </a:r>
            <a:r>
              <a:rPr lang="en-US" sz="1900" strike="noStrike" dirty="0">
                <a:solidFill>
                  <a:srgbClr val="001E32"/>
                </a:solidFill>
                <a:latin typeface="Montserrat"/>
              </a:rPr>
              <a:t> </a:t>
            </a:r>
            <a:r>
              <a:rPr lang="en-US" sz="1900" strike="noStrike" dirty="0" err="1">
                <a:solidFill>
                  <a:srgbClr val="001E32"/>
                </a:solidFill>
                <a:latin typeface="Montserrat"/>
              </a:rPr>
              <a:t>числі</a:t>
            </a:r>
            <a:r>
              <a:rPr lang="en-US" sz="1900" strike="noStrike" dirty="0">
                <a:solidFill>
                  <a:srgbClr val="001E32"/>
                </a:solidFill>
                <a:latin typeface="Montserrat"/>
              </a:rPr>
              <a:t> </a:t>
            </a:r>
            <a:r>
              <a:rPr lang="en-US" sz="1900" strike="noStrike" dirty="0" err="1">
                <a:solidFill>
                  <a:srgbClr val="001E32"/>
                </a:solidFill>
                <a:latin typeface="Montserrat"/>
              </a:rPr>
              <a:t>по</a:t>
            </a:r>
            <a:r>
              <a:rPr lang="en-US" sz="1900" strike="noStrike" dirty="0">
                <a:solidFill>
                  <a:srgbClr val="001E32"/>
                </a:solidFill>
                <a:latin typeface="Montserrat"/>
              </a:rPr>
              <a:t> </a:t>
            </a:r>
            <a:r>
              <a:rPr lang="en-US" sz="1900" strike="noStrike" dirty="0" err="1">
                <a:solidFill>
                  <a:srgbClr val="001E32"/>
                </a:solidFill>
                <a:latin typeface="Montserrat"/>
              </a:rPr>
              <a:t>об’єктах</a:t>
            </a:r>
            <a:r>
              <a:rPr lang="en-US" sz="1900" strike="noStrike" dirty="0">
                <a:solidFill>
                  <a:srgbClr val="001E32"/>
                </a:solidFill>
                <a:latin typeface="Montserrat"/>
              </a:rPr>
              <a:t> ЗСУ.</a:t>
            </a:r>
          </a:p>
          <a:p>
            <a:pPr marL="0" lvl="0" indent="0" algn="just">
              <a:lnSpc>
                <a:spcPts val="2280"/>
              </a:lnSpc>
              <a:spcBef>
                <a:spcPct val="0"/>
              </a:spcBef>
            </a:pPr>
            <a:endParaRPr lang="en-US" sz="1900" strike="noStrike" dirty="0">
              <a:solidFill>
                <a:srgbClr val="001E32"/>
              </a:solidFill>
              <a:latin typeface="Montserrat"/>
            </a:endParaRPr>
          </a:p>
          <a:p>
            <a:pPr marL="0" lvl="0" indent="0" algn="just">
              <a:lnSpc>
                <a:spcPts val="2280"/>
              </a:lnSpc>
              <a:spcBef>
                <a:spcPct val="0"/>
              </a:spcBef>
            </a:pPr>
            <a:endParaRPr lang="en-US" sz="1900" strike="noStrike" dirty="0">
              <a:solidFill>
                <a:srgbClr val="001E32"/>
              </a:solidFill>
              <a:latin typeface="Montserrat"/>
            </a:endParaRPr>
          </a:p>
          <a:p>
            <a:pPr marL="0" lvl="0" indent="0" algn="just">
              <a:lnSpc>
                <a:spcPts val="2280"/>
              </a:lnSpc>
              <a:spcBef>
                <a:spcPct val="0"/>
              </a:spcBef>
            </a:pPr>
            <a:r>
              <a:rPr lang="en-US" sz="1900" strike="noStrike" dirty="0" err="1">
                <a:solidFill>
                  <a:srgbClr val="001E32"/>
                </a:solidFill>
                <a:latin typeface="Montserrat"/>
              </a:rPr>
              <a:t>Нагадаємо</a:t>
            </a:r>
            <a:r>
              <a:rPr lang="en-US" sz="1900" strike="noStrike" dirty="0">
                <a:solidFill>
                  <a:srgbClr val="001E32"/>
                </a:solidFill>
                <a:latin typeface="Montserrat"/>
              </a:rPr>
              <a:t>, </a:t>
            </a:r>
            <a:r>
              <a:rPr lang="en-US" sz="1900" strike="noStrike" dirty="0" err="1">
                <a:solidFill>
                  <a:srgbClr val="001E32"/>
                </a:solidFill>
                <a:latin typeface="Montserrat"/>
              </a:rPr>
              <a:t>що</a:t>
            </a:r>
            <a:r>
              <a:rPr lang="en-US" sz="1900" strike="noStrike" dirty="0">
                <a:solidFill>
                  <a:srgbClr val="001E32"/>
                </a:solidFill>
                <a:latin typeface="Montserrat"/>
              </a:rPr>
              <a:t> 20 </a:t>
            </a:r>
            <a:r>
              <a:rPr lang="en-US" sz="1900" strike="noStrike" dirty="0" err="1">
                <a:solidFill>
                  <a:srgbClr val="001E32"/>
                </a:solidFill>
                <a:latin typeface="Montserrat"/>
              </a:rPr>
              <a:t>березня</a:t>
            </a:r>
            <a:r>
              <a:rPr lang="en-US" sz="1900" strike="noStrike" dirty="0">
                <a:solidFill>
                  <a:srgbClr val="001E32"/>
                </a:solidFill>
                <a:latin typeface="Montserrat"/>
              </a:rPr>
              <a:t> </a:t>
            </a:r>
            <a:r>
              <a:rPr lang="en-US" sz="1900" strike="noStrike" dirty="0" err="1">
                <a:solidFill>
                  <a:srgbClr val="001E32"/>
                </a:solidFill>
                <a:latin typeface="Montserrat"/>
              </a:rPr>
              <a:t>російські</a:t>
            </a:r>
            <a:r>
              <a:rPr lang="en-US" sz="1900" strike="noStrike" dirty="0">
                <a:solidFill>
                  <a:srgbClr val="001E32"/>
                </a:solidFill>
                <a:latin typeface="Montserrat"/>
              </a:rPr>
              <a:t> </a:t>
            </a:r>
            <a:r>
              <a:rPr lang="en-US" sz="1900" strike="noStrike" dirty="0" err="1">
                <a:solidFill>
                  <a:srgbClr val="001E32"/>
                </a:solidFill>
                <a:latin typeface="Montserrat"/>
              </a:rPr>
              <a:t>окупанти</a:t>
            </a:r>
            <a:r>
              <a:rPr lang="en-US" sz="1900" strike="noStrike" dirty="0">
                <a:solidFill>
                  <a:srgbClr val="001E32"/>
                </a:solidFill>
                <a:latin typeface="Montserrat"/>
              </a:rPr>
              <a:t> </a:t>
            </a:r>
            <a:r>
              <a:rPr lang="en-US" sz="1900" strike="noStrike" dirty="0" err="1">
                <a:solidFill>
                  <a:srgbClr val="001E32"/>
                </a:solidFill>
                <a:latin typeface="Montserrat"/>
              </a:rPr>
              <a:t>обстріляли</a:t>
            </a:r>
            <a:r>
              <a:rPr lang="en-US" sz="1900" strike="noStrike" dirty="0">
                <a:solidFill>
                  <a:srgbClr val="001E32"/>
                </a:solidFill>
                <a:latin typeface="Montserrat"/>
              </a:rPr>
              <a:t> </a:t>
            </a:r>
            <a:r>
              <a:rPr lang="en-US" sz="1900" strike="noStrike" dirty="0" err="1">
                <a:solidFill>
                  <a:srgbClr val="001E32"/>
                </a:solidFill>
                <a:latin typeface="Montserrat"/>
              </a:rPr>
              <a:t>ракетами</a:t>
            </a:r>
            <a:r>
              <a:rPr lang="en-US" sz="1900" strike="noStrike" dirty="0">
                <a:solidFill>
                  <a:srgbClr val="001E32"/>
                </a:solidFill>
                <a:latin typeface="Montserrat"/>
              </a:rPr>
              <a:t> ТРЦ в </a:t>
            </a:r>
            <a:r>
              <a:rPr lang="en-US" sz="1900" strike="noStrike" dirty="0" err="1">
                <a:solidFill>
                  <a:srgbClr val="001E32"/>
                </a:solidFill>
                <a:latin typeface="Montserrat"/>
              </a:rPr>
              <a:t>Подільському</a:t>
            </a:r>
            <a:r>
              <a:rPr lang="en-US" sz="1900" strike="noStrike" dirty="0">
                <a:solidFill>
                  <a:srgbClr val="001E32"/>
                </a:solidFill>
                <a:latin typeface="Montserrat"/>
              </a:rPr>
              <a:t> </a:t>
            </a:r>
            <a:r>
              <a:rPr lang="en-US" sz="1900" strike="noStrike" dirty="0" err="1">
                <a:solidFill>
                  <a:srgbClr val="001E32"/>
                </a:solidFill>
                <a:latin typeface="Montserrat"/>
              </a:rPr>
              <a:t>районі</a:t>
            </a:r>
            <a:r>
              <a:rPr lang="en-US" sz="1900" strike="noStrike" dirty="0">
                <a:solidFill>
                  <a:srgbClr val="001E32"/>
                </a:solidFill>
                <a:latin typeface="Montserrat"/>
              </a:rPr>
              <a:t> </a:t>
            </a:r>
            <a:r>
              <a:rPr lang="en-US" sz="1900" strike="noStrike" dirty="0" err="1">
                <a:solidFill>
                  <a:srgbClr val="001E32"/>
                </a:solidFill>
                <a:latin typeface="Montserrat"/>
              </a:rPr>
              <a:t>столиці</a:t>
            </a:r>
            <a:r>
              <a:rPr lang="en-US" sz="1900" strike="noStrike" dirty="0">
                <a:solidFill>
                  <a:srgbClr val="001E32"/>
                </a:solidFill>
                <a:latin typeface="Montserrat"/>
              </a:rPr>
              <a:t>. </a:t>
            </a:r>
            <a:r>
              <a:rPr lang="en-US" sz="1900" strike="noStrike" dirty="0" err="1">
                <a:solidFill>
                  <a:srgbClr val="001E32"/>
                </a:solidFill>
                <a:latin typeface="Montserrat"/>
              </a:rPr>
              <a:t>Внаслідок</a:t>
            </a:r>
            <a:r>
              <a:rPr lang="en-US" sz="1900" strike="noStrike" dirty="0">
                <a:solidFill>
                  <a:srgbClr val="001E32"/>
                </a:solidFill>
                <a:latin typeface="Montserrat"/>
              </a:rPr>
              <a:t> </a:t>
            </a:r>
            <a:r>
              <a:rPr lang="en-US" sz="1900" strike="noStrike" dirty="0" err="1">
                <a:solidFill>
                  <a:srgbClr val="001E32"/>
                </a:solidFill>
                <a:latin typeface="Montserrat"/>
              </a:rPr>
              <a:t>ворожого</a:t>
            </a:r>
            <a:r>
              <a:rPr lang="en-US" sz="1900" strike="noStrike" dirty="0">
                <a:solidFill>
                  <a:srgbClr val="001E32"/>
                </a:solidFill>
                <a:latin typeface="Montserrat"/>
              </a:rPr>
              <a:t> </a:t>
            </a:r>
            <a:r>
              <a:rPr lang="en-US" sz="1900" strike="noStrike" dirty="0" err="1">
                <a:solidFill>
                  <a:srgbClr val="001E32"/>
                </a:solidFill>
                <a:latin typeface="Montserrat"/>
              </a:rPr>
              <a:t>обстрілу</a:t>
            </a:r>
            <a:r>
              <a:rPr lang="en-US" sz="1900" strike="noStrike" dirty="0">
                <a:solidFill>
                  <a:srgbClr val="001E32"/>
                </a:solidFill>
                <a:latin typeface="Montserrat"/>
              </a:rPr>
              <a:t> </a:t>
            </a:r>
            <a:r>
              <a:rPr lang="en-US" sz="1900" strike="noStrike" dirty="0" err="1">
                <a:solidFill>
                  <a:srgbClr val="001E32"/>
                </a:solidFill>
                <a:latin typeface="Montserrat"/>
              </a:rPr>
              <a:t>зайнялися</a:t>
            </a:r>
            <a:r>
              <a:rPr lang="en-US" sz="1900" strike="noStrike" dirty="0">
                <a:solidFill>
                  <a:srgbClr val="001E32"/>
                </a:solidFill>
                <a:latin typeface="Montserrat"/>
              </a:rPr>
              <a:t> </a:t>
            </a:r>
            <a:r>
              <a:rPr lang="en-US" sz="1900" strike="noStrike" dirty="0" err="1">
                <a:solidFill>
                  <a:srgbClr val="001E32"/>
                </a:solidFill>
                <a:latin typeface="Montserrat"/>
              </a:rPr>
              <a:t>торгівельний</a:t>
            </a:r>
            <a:r>
              <a:rPr lang="en-US" sz="1900" strike="noStrike" dirty="0">
                <a:solidFill>
                  <a:srgbClr val="001E32"/>
                </a:solidFill>
                <a:latin typeface="Montserrat"/>
              </a:rPr>
              <a:t> </a:t>
            </a:r>
            <a:r>
              <a:rPr lang="en-US" sz="1900" strike="noStrike" dirty="0" err="1">
                <a:solidFill>
                  <a:srgbClr val="001E32"/>
                </a:solidFill>
                <a:latin typeface="Montserrat"/>
              </a:rPr>
              <a:t>центр</a:t>
            </a:r>
            <a:r>
              <a:rPr lang="en-US" sz="1900" strike="noStrike" dirty="0">
                <a:solidFill>
                  <a:srgbClr val="001E32"/>
                </a:solidFill>
                <a:latin typeface="Montserrat"/>
              </a:rPr>
              <a:t> </a:t>
            </a:r>
            <a:r>
              <a:rPr lang="en-US" sz="1900" strike="noStrike" dirty="0" err="1">
                <a:solidFill>
                  <a:srgbClr val="001E32"/>
                </a:solidFill>
                <a:latin typeface="Montserrat"/>
              </a:rPr>
              <a:t>та</a:t>
            </a:r>
            <a:r>
              <a:rPr lang="en-US" sz="1900" strike="noStrike" dirty="0">
                <a:solidFill>
                  <a:srgbClr val="001E32"/>
                </a:solidFill>
                <a:latin typeface="Montserrat"/>
              </a:rPr>
              <a:t> </a:t>
            </a:r>
            <a:r>
              <a:rPr lang="en-US" sz="1900" strike="noStrike" dirty="0" err="1">
                <a:solidFill>
                  <a:srgbClr val="001E32"/>
                </a:solidFill>
                <a:latin typeface="Montserrat"/>
              </a:rPr>
              <a:t>автомобілі</a:t>
            </a:r>
            <a:r>
              <a:rPr lang="en-US" sz="1900" strike="noStrike" dirty="0">
                <a:solidFill>
                  <a:srgbClr val="001E32"/>
                </a:solidFill>
                <a:latin typeface="Montserrat"/>
              </a:rPr>
              <a:t> </a:t>
            </a:r>
            <a:r>
              <a:rPr lang="en-US" sz="1900" strike="noStrike" dirty="0" err="1">
                <a:solidFill>
                  <a:srgbClr val="001E32"/>
                </a:solidFill>
                <a:latin typeface="Montserrat"/>
              </a:rPr>
              <a:t>на</a:t>
            </a:r>
            <a:r>
              <a:rPr lang="en-US" sz="1900" strike="noStrike" dirty="0">
                <a:solidFill>
                  <a:srgbClr val="001E32"/>
                </a:solidFill>
                <a:latin typeface="Montserrat"/>
              </a:rPr>
              <a:t> </a:t>
            </a:r>
            <a:r>
              <a:rPr lang="en-US" sz="1900" strike="noStrike" dirty="0" err="1">
                <a:solidFill>
                  <a:srgbClr val="001E32"/>
                </a:solidFill>
                <a:latin typeface="Montserrat"/>
              </a:rPr>
              <a:t>парковці</a:t>
            </a:r>
            <a:r>
              <a:rPr lang="en-US" sz="1900" strike="noStrike" dirty="0">
                <a:solidFill>
                  <a:srgbClr val="001E32"/>
                </a:solidFill>
                <a:latin typeface="Montserrat"/>
              </a:rPr>
              <a:t>. </a:t>
            </a:r>
            <a:r>
              <a:rPr lang="en-US" sz="1900" strike="noStrike" dirty="0" err="1">
                <a:solidFill>
                  <a:srgbClr val="001E32"/>
                </a:solidFill>
                <a:latin typeface="Montserrat"/>
              </a:rPr>
              <a:t>Пошкоджено</a:t>
            </a:r>
            <a:r>
              <a:rPr lang="en-US" sz="1900" strike="noStrike" dirty="0">
                <a:solidFill>
                  <a:srgbClr val="001E32"/>
                </a:solidFill>
                <a:latin typeface="Montserrat"/>
              </a:rPr>
              <a:t> </a:t>
            </a:r>
            <a:r>
              <a:rPr lang="en-US" sz="1900" strike="noStrike" dirty="0" err="1">
                <a:solidFill>
                  <a:srgbClr val="001E32"/>
                </a:solidFill>
                <a:latin typeface="Montserrat"/>
              </a:rPr>
              <a:t>вікна</a:t>
            </a:r>
            <a:r>
              <a:rPr lang="en-US" sz="1900" strike="noStrike" dirty="0">
                <a:solidFill>
                  <a:srgbClr val="001E32"/>
                </a:solidFill>
                <a:latin typeface="Montserrat"/>
              </a:rPr>
              <a:t> у </a:t>
            </a:r>
            <a:r>
              <a:rPr lang="en-US" sz="1900" strike="noStrike" dirty="0" err="1">
                <a:solidFill>
                  <a:srgbClr val="001E32"/>
                </a:solidFill>
                <a:latin typeface="Montserrat"/>
              </a:rPr>
              <a:t>будинках</a:t>
            </a:r>
            <a:r>
              <a:rPr lang="en-US" sz="1900" strike="noStrike" dirty="0">
                <a:solidFill>
                  <a:srgbClr val="001E32"/>
                </a:solidFill>
                <a:latin typeface="Montserrat"/>
              </a:rPr>
              <a:t> </a:t>
            </a:r>
            <a:r>
              <a:rPr lang="en-US" sz="1900" strike="noStrike" dirty="0" err="1">
                <a:solidFill>
                  <a:srgbClr val="001E32"/>
                </a:solidFill>
                <a:latin typeface="Montserrat"/>
              </a:rPr>
              <a:t>поряд</a:t>
            </a:r>
            <a:r>
              <a:rPr lang="en-US" sz="1900" strike="noStrike" dirty="0">
                <a:solidFill>
                  <a:srgbClr val="001E32"/>
                </a:solidFill>
                <a:latin typeface="Montserrat"/>
              </a:rPr>
              <a:t>. </a:t>
            </a:r>
            <a:r>
              <a:rPr lang="en-US" sz="1900" strike="noStrike" dirty="0" err="1">
                <a:solidFill>
                  <a:srgbClr val="001E32"/>
                </a:solidFill>
                <a:latin typeface="Montserrat"/>
              </a:rPr>
              <a:t>Загинуло</a:t>
            </a:r>
            <a:r>
              <a:rPr lang="en-US" sz="1900" strike="noStrike" dirty="0">
                <a:solidFill>
                  <a:srgbClr val="001E32"/>
                </a:solidFill>
                <a:latin typeface="Montserrat"/>
              </a:rPr>
              <a:t> 8 </a:t>
            </a:r>
            <a:r>
              <a:rPr lang="en-US" sz="1900" strike="noStrike" dirty="0" err="1">
                <a:solidFill>
                  <a:srgbClr val="001E32"/>
                </a:solidFill>
                <a:latin typeface="Montserrat"/>
              </a:rPr>
              <a:t>осіб</a:t>
            </a:r>
            <a:endParaRPr lang="en-US" sz="1900" strike="noStrike" dirty="0">
              <a:solidFill>
                <a:srgbClr val="001E32"/>
              </a:solidFill>
              <a:latin typeface="Montserrat"/>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DFD"/>
        </a:solidFill>
        <a:effectLst/>
      </p:bgPr>
    </p:bg>
    <p:spTree>
      <p:nvGrpSpPr>
        <p:cNvPr id="1" name=""/>
        <p:cNvGrpSpPr/>
        <p:nvPr/>
      </p:nvGrpSpPr>
      <p:grpSpPr>
        <a:xfrm>
          <a:off x="0" y="0"/>
          <a:ext cx="0" cy="0"/>
          <a:chOff x="0" y="0"/>
          <a:chExt cx="0" cy="0"/>
        </a:xfrm>
      </p:grpSpPr>
      <p:sp>
        <p:nvSpPr>
          <p:cNvPr id="2" name="Freeform 2"/>
          <p:cNvSpPr/>
          <p:nvPr/>
        </p:nvSpPr>
        <p:spPr>
          <a:xfrm>
            <a:off x="16677624" y="8099375"/>
            <a:ext cx="3220753" cy="3278120"/>
          </a:xfrm>
          <a:custGeom>
            <a:avLst/>
            <a:gdLst/>
            <a:ahLst/>
            <a:cxnLst/>
            <a:rect l="l" t="t" r="r" b="b"/>
            <a:pathLst>
              <a:path w="3220753" h="3278120">
                <a:moveTo>
                  <a:pt x="0" y="0"/>
                </a:moveTo>
                <a:lnTo>
                  <a:pt x="3220752" y="0"/>
                </a:lnTo>
                <a:lnTo>
                  <a:pt x="3220752" y="3278120"/>
                </a:lnTo>
                <a:lnTo>
                  <a:pt x="0" y="32781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grpSp>
        <p:nvGrpSpPr>
          <p:cNvPr id="3" name="Group 3"/>
          <p:cNvGrpSpPr/>
          <p:nvPr/>
        </p:nvGrpSpPr>
        <p:grpSpPr>
          <a:xfrm>
            <a:off x="10241503" y="1587588"/>
            <a:ext cx="6817309" cy="7917302"/>
            <a:chOff x="0" y="0"/>
            <a:chExt cx="9089745" cy="10556402"/>
          </a:xfrm>
        </p:grpSpPr>
        <p:pic>
          <p:nvPicPr>
            <p:cNvPr id="4" name="Picture 4"/>
            <p:cNvPicPr>
              <a:picLocks noChangeAspect="1"/>
            </p:cNvPicPr>
            <p:nvPr/>
          </p:nvPicPr>
          <p:blipFill>
            <a:blip r:embed="rId4"/>
            <a:srcRect t="655" b="655"/>
            <a:stretch>
              <a:fillRect/>
            </a:stretch>
          </p:blipFill>
          <p:spPr>
            <a:xfrm>
              <a:off x="0" y="0"/>
              <a:ext cx="9089745" cy="10556402"/>
            </a:xfrm>
            <a:prstGeom prst="rect">
              <a:avLst/>
            </a:prstGeom>
          </p:spPr>
        </p:pic>
      </p:grpSp>
      <p:grpSp>
        <p:nvGrpSpPr>
          <p:cNvPr id="5" name="Group 5"/>
          <p:cNvGrpSpPr/>
          <p:nvPr/>
        </p:nvGrpSpPr>
        <p:grpSpPr>
          <a:xfrm>
            <a:off x="-5874222" y="0"/>
            <a:ext cx="15134878" cy="10287000"/>
            <a:chOff x="0" y="0"/>
            <a:chExt cx="3986141" cy="2709333"/>
          </a:xfrm>
        </p:grpSpPr>
        <p:sp>
          <p:nvSpPr>
            <p:cNvPr id="6" name="Freeform 6"/>
            <p:cNvSpPr/>
            <p:nvPr/>
          </p:nvSpPr>
          <p:spPr>
            <a:xfrm>
              <a:off x="0" y="0"/>
              <a:ext cx="3986141" cy="2709333"/>
            </a:xfrm>
            <a:custGeom>
              <a:avLst/>
              <a:gdLst/>
              <a:ahLst/>
              <a:cxnLst/>
              <a:rect l="l" t="t" r="r" b="b"/>
              <a:pathLst>
                <a:path w="3986141" h="2709333">
                  <a:moveTo>
                    <a:pt x="0" y="0"/>
                  </a:moveTo>
                  <a:lnTo>
                    <a:pt x="3986141" y="0"/>
                  </a:lnTo>
                  <a:lnTo>
                    <a:pt x="3986141" y="2709333"/>
                  </a:lnTo>
                  <a:lnTo>
                    <a:pt x="0" y="2709333"/>
                  </a:lnTo>
                  <a:close/>
                </a:path>
              </a:pathLst>
            </a:custGeom>
            <a:solidFill>
              <a:srgbClr val="E8F3F5"/>
            </a:solidFill>
          </p:spPr>
        </p:sp>
        <p:sp>
          <p:nvSpPr>
            <p:cNvPr id="7" name="TextBox 7"/>
            <p:cNvSpPr txBox="1"/>
            <p:nvPr/>
          </p:nvSpPr>
          <p:spPr>
            <a:xfrm>
              <a:off x="0" y="-38100"/>
              <a:ext cx="3986141" cy="2747433"/>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028700" y="3729773"/>
            <a:ext cx="8231956" cy="3248025"/>
          </a:xfrm>
          <a:prstGeom prst="rect">
            <a:avLst/>
          </a:prstGeom>
        </p:spPr>
        <p:txBody>
          <a:bodyPr lIns="0" tIns="0" rIns="0" bIns="0" rtlCol="0" anchor="t">
            <a:spAutoFit/>
          </a:bodyPr>
          <a:lstStyle/>
          <a:p>
            <a:pPr algn="l">
              <a:lnSpc>
                <a:spcPts val="2880"/>
              </a:lnSpc>
            </a:pPr>
            <a:r>
              <a:rPr lang="en-US" sz="2400" dirty="0" err="1">
                <a:solidFill>
                  <a:srgbClr val="001E32"/>
                </a:solidFill>
                <a:latin typeface="Montserrat"/>
              </a:rPr>
              <a:t>Пізніше</a:t>
            </a:r>
            <a:r>
              <a:rPr lang="en-US" sz="2400" dirty="0">
                <a:solidFill>
                  <a:srgbClr val="001E32"/>
                </a:solidFill>
                <a:latin typeface="Montserrat"/>
              </a:rPr>
              <a:t> </a:t>
            </a:r>
            <a:r>
              <a:rPr lang="en-US" sz="2400" dirty="0" err="1">
                <a:solidFill>
                  <a:srgbClr val="001E32"/>
                </a:solidFill>
                <a:latin typeface="Montserrat"/>
              </a:rPr>
              <a:t>його</a:t>
            </a:r>
            <a:r>
              <a:rPr lang="en-US" sz="2400" dirty="0">
                <a:solidFill>
                  <a:srgbClr val="001E32"/>
                </a:solidFill>
                <a:latin typeface="Montserrat"/>
              </a:rPr>
              <a:t> </a:t>
            </a:r>
            <a:r>
              <a:rPr lang="en-US" sz="2400" dirty="0" err="1">
                <a:solidFill>
                  <a:srgbClr val="001E32"/>
                </a:solidFill>
                <a:latin typeface="Montserrat"/>
              </a:rPr>
              <a:t>затримали</a:t>
            </a:r>
            <a:r>
              <a:rPr lang="en-US" sz="2400" dirty="0">
                <a:solidFill>
                  <a:srgbClr val="001E32"/>
                </a:solidFill>
                <a:latin typeface="Montserrat"/>
              </a:rPr>
              <a:t>, </a:t>
            </a:r>
            <a:r>
              <a:rPr lang="en-US" sz="2400" dirty="0" err="1">
                <a:solidFill>
                  <a:srgbClr val="001E32"/>
                </a:solidFill>
                <a:latin typeface="Montserrat"/>
              </a:rPr>
              <a:t>та</a:t>
            </a:r>
            <a:r>
              <a:rPr lang="en-US" sz="2400" dirty="0">
                <a:solidFill>
                  <a:srgbClr val="001E32"/>
                </a:solidFill>
                <a:latin typeface="Montserrat"/>
              </a:rPr>
              <a:t> </a:t>
            </a:r>
            <a:r>
              <a:rPr lang="en-US" sz="2400" dirty="0" err="1">
                <a:solidFill>
                  <a:srgbClr val="001E32"/>
                </a:solidFill>
                <a:latin typeface="Montserrat"/>
              </a:rPr>
              <a:t>зізнався</a:t>
            </a:r>
            <a:r>
              <a:rPr lang="en-US" sz="2400" dirty="0">
                <a:solidFill>
                  <a:srgbClr val="001E32"/>
                </a:solidFill>
                <a:latin typeface="Montserrat"/>
              </a:rPr>
              <a:t>, </a:t>
            </a:r>
            <a:r>
              <a:rPr lang="en-US" sz="2400" dirty="0" err="1">
                <a:solidFill>
                  <a:srgbClr val="001E32"/>
                </a:solidFill>
                <a:latin typeface="Montserrat"/>
              </a:rPr>
              <a:t>що</a:t>
            </a:r>
            <a:r>
              <a:rPr lang="en-US" sz="2400" dirty="0">
                <a:solidFill>
                  <a:srgbClr val="001E32"/>
                </a:solidFill>
                <a:latin typeface="Montserrat"/>
              </a:rPr>
              <a:t> </a:t>
            </a:r>
            <a:r>
              <a:rPr lang="en-US" sz="2400" dirty="0" err="1">
                <a:solidFill>
                  <a:srgbClr val="001E32"/>
                </a:solidFill>
                <a:latin typeface="Montserrat"/>
              </a:rPr>
              <a:t>виклав</a:t>
            </a:r>
            <a:r>
              <a:rPr lang="en-US" sz="2400" dirty="0">
                <a:solidFill>
                  <a:srgbClr val="001E32"/>
                </a:solidFill>
                <a:latin typeface="Montserrat"/>
              </a:rPr>
              <a:t> у </a:t>
            </a:r>
            <a:r>
              <a:rPr lang="en-US" sz="2400" dirty="0" err="1">
                <a:solidFill>
                  <a:srgbClr val="001E32"/>
                </a:solidFill>
                <a:latin typeface="Montserrat"/>
              </a:rPr>
              <a:t>TikTok</a:t>
            </a:r>
            <a:r>
              <a:rPr lang="en-US" sz="2400" dirty="0">
                <a:solidFill>
                  <a:srgbClr val="001E32"/>
                </a:solidFill>
                <a:latin typeface="Montserrat"/>
              </a:rPr>
              <a:t> </a:t>
            </a:r>
            <a:r>
              <a:rPr lang="en-US" sz="2400" dirty="0" err="1">
                <a:solidFill>
                  <a:srgbClr val="001E32"/>
                </a:solidFill>
                <a:latin typeface="Montserrat"/>
              </a:rPr>
              <a:t>відео</a:t>
            </a:r>
            <a:r>
              <a:rPr lang="en-US" sz="2400" dirty="0">
                <a:solidFill>
                  <a:srgbClr val="001E32"/>
                </a:solidFill>
                <a:latin typeface="Montserrat"/>
              </a:rPr>
              <a:t> з </a:t>
            </a:r>
            <a:r>
              <a:rPr lang="en-US" sz="2400" dirty="0" err="1">
                <a:solidFill>
                  <a:srgbClr val="001E32"/>
                </a:solidFill>
                <a:latin typeface="Montserrat"/>
              </a:rPr>
              <a:t>українською</a:t>
            </a:r>
            <a:r>
              <a:rPr lang="en-US" sz="2400" dirty="0">
                <a:solidFill>
                  <a:srgbClr val="001E32"/>
                </a:solidFill>
                <a:latin typeface="Montserrat"/>
              </a:rPr>
              <a:t> </a:t>
            </a:r>
            <a:r>
              <a:rPr lang="en-US" sz="2400" dirty="0" err="1">
                <a:solidFill>
                  <a:srgbClr val="001E32"/>
                </a:solidFill>
                <a:latin typeface="Montserrat"/>
              </a:rPr>
              <a:t>військовою</a:t>
            </a:r>
            <a:r>
              <a:rPr lang="en-US" sz="2400" dirty="0">
                <a:solidFill>
                  <a:srgbClr val="001E32"/>
                </a:solidFill>
                <a:latin typeface="Montserrat"/>
              </a:rPr>
              <a:t> </a:t>
            </a:r>
            <a:r>
              <a:rPr lang="en-US" sz="2400" dirty="0" err="1">
                <a:solidFill>
                  <a:srgbClr val="001E32"/>
                </a:solidFill>
                <a:latin typeface="Montserrat"/>
              </a:rPr>
              <a:t>технікою</a:t>
            </a:r>
            <a:r>
              <a:rPr lang="en-US" sz="2400" dirty="0">
                <a:solidFill>
                  <a:srgbClr val="001E32"/>
                </a:solidFill>
                <a:latin typeface="Montserrat"/>
              </a:rPr>
              <a:t> в </a:t>
            </a:r>
            <a:r>
              <a:rPr lang="en-US" sz="2400" dirty="0" err="1">
                <a:solidFill>
                  <a:srgbClr val="001E32"/>
                </a:solidFill>
                <a:latin typeface="Montserrat"/>
              </a:rPr>
              <a:t>столиці</a:t>
            </a:r>
            <a:r>
              <a:rPr lang="en-US" sz="2400" dirty="0">
                <a:solidFill>
                  <a:srgbClr val="001E32"/>
                </a:solidFill>
                <a:latin typeface="Montserrat"/>
              </a:rPr>
              <a:t>, </a:t>
            </a:r>
            <a:r>
              <a:rPr lang="en-US" sz="2400" dirty="0" err="1">
                <a:solidFill>
                  <a:srgbClr val="001E32"/>
                </a:solidFill>
                <a:latin typeface="Montserrat"/>
              </a:rPr>
              <a:t>саме</a:t>
            </a:r>
            <a:r>
              <a:rPr lang="en-US" sz="2400" dirty="0">
                <a:solidFill>
                  <a:srgbClr val="001E32"/>
                </a:solidFill>
                <a:latin typeface="Montserrat"/>
              </a:rPr>
              <a:t> </a:t>
            </a:r>
            <a:r>
              <a:rPr lang="en-US" sz="2400" dirty="0" err="1">
                <a:solidFill>
                  <a:srgbClr val="001E32"/>
                </a:solidFill>
                <a:latin typeface="Montserrat"/>
              </a:rPr>
              <a:t>біля</a:t>
            </a:r>
            <a:r>
              <a:rPr lang="en-US" sz="2400" dirty="0">
                <a:solidFill>
                  <a:srgbClr val="001E32"/>
                </a:solidFill>
                <a:latin typeface="Montserrat"/>
              </a:rPr>
              <a:t> "</a:t>
            </a:r>
            <a:r>
              <a:rPr lang="en-US" sz="2400" dirty="0" err="1">
                <a:solidFill>
                  <a:srgbClr val="001E32"/>
                </a:solidFill>
                <a:latin typeface="Montserrat"/>
              </a:rPr>
              <a:t>Ретровіля</a:t>
            </a:r>
            <a:r>
              <a:rPr lang="en-US" sz="2400" dirty="0">
                <a:solidFill>
                  <a:srgbClr val="001E32"/>
                </a:solidFill>
                <a:latin typeface="Montserrat"/>
              </a:rPr>
              <a:t>".</a:t>
            </a:r>
          </a:p>
          <a:p>
            <a:pPr algn="l">
              <a:lnSpc>
                <a:spcPts val="2880"/>
              </a:lnSpc>
            </a:pPr>
            <a:r>
              <a:rPr lang="en-US" sz="2400" dirty="0">
                <a:solidFill>
                  <a:srgbClr val="001E32"/>
                </a:solidFill>
                <a:latin typeface="Montserrat Bold"/>
              </a:rPr>
              <a:t>"Я </a:t>
            </a:r>
            <a:r>
              <a:rPr lang="en-US" sz="2400" dirty="0" err="1">
                <a:solidFill>
                  <a:srgbClr val="001E32"/>
                </a:solidFill>
                <a:latin typeface="Montserrat Bold"/>
              </a:rPr>
              <a:t>повністю</a:t>
            </a:r>
            <a:r>
              <a:rPr lang="en-US" sz="2400" dirty="0">
                <a:solidFill>
                  <a:srgbClr val="001E32"/>
                </a:solidFill>
                <a:latin typeface="Montserrat Bold"/>
              </a:rPr>
              <a:t> </a:t>
            </a:r>
            <a:r>
              <a:rPr lang="en-US" sz="2400" dirty="0" err="1">
                <a:solidFill>
                  <a:srgbClr val="001E32"/>
                </a:solidFill>
                <a:latin typeface="Montserrat Bold"/>
              </a:rPr>
              <a:t>усвідомив</a:t>
            </a:r>
            <a:r>
              <a:rPr lang="en-US" sz="2400" dirty="0">
                <a:solidFill>
                  <a:srgbClr val="001E32"/>
                </a:solidFill>
                <a:latin typeface="Montserrat Bold"/>
              </a:rPr>
              <a:t> свою </a:t>
            </a:r>
            <a:r>
              <a:rPr lang="en-US" sz="2400" dirty="0" err="1">
                <a:solidFill>
                  <a:srgbClr val="001E32"/>
                </a:solidFill>
                <a:latin typeface="Montserrat Bold"/>
              </a:rPr>
              <a:t>помилку</a:t>
            </a:r>
            <a:r>
              <a:rPr lang="en-US" sz="2400" dirty="0">
                <a:solidFill>
                  <a:srgbClr val="001E32"/>
                </a:solidFill>
                <a:latin typeface="Montserrat Bold"/>
              </a:rPr>
              <a:t> і </a:t>
            </a:r>
            <a:r>
              <a:rPr lang="en-US" sz="2400" dirty="0" err="1">
                <a:solidFill>
                  <a:srgbClr val="001E32"/>
                </a:solidFill>
                <a:latin typeface="Montserrat Bold"/>
              </a:rPr>
              <a:t>перепрошую</a:t>
            </a:r>
            <a:r>
              <a:rPr lang="en-US" sz="2400" dirty="0">
                <a:solidFill>
                  <a:srgbClr val="001E32"/>
                </a:solidFill>
                <a:latin typeface="Montserrat Bold"/>
              </a:rPr>
              <a:t> у </a:t>
            </a:r>
            <a:r>
              <a:rPr lang="en-US" sz="2400" dirty="0" err="1">
                <a:solidFill>
                  <a:srgbClr val="001E32"/>
                </a:solidFill>
                <a:latin typeface="Montserrat Bold"/>
              </a:rPr>
              <a:t>всіх</a:t>
            </a:r>
            <a:r>
              <a:rPr lang="en-US" sz="2400" dirty="0">
                <a:solidFill>
                  <a:srgbClr val="001E32"/>
                </a:solidFill>
                <a:latin typeface="Montserrat Bold"/>
              </a:rPr>
              <a:t>, </a:t>
            </a:r>
            <a:r>
              <a:rPr lang="en-US" sz="2400" dirty="0" err="1">
                <a:solidFill>
                  <a:srgbClr val="001E32"/>
                </a:solidFill>
                <a:latin typeface="Montserrat Bold"/>
              </a:rPr>
              <a:t>кому</a:t>
            </a:r>
            <a:r>
              <a:rPr lang="en-US" sz="2400" dirty="0">
                <a:solidFill>
                  <a:srgbClr val="001E32"/>
                </a:solidFill>
                <a:latin typeface="Montserrat Bold"/>
              </a:rPr>
              <a:t> </a:t>
            </a:r>
            <a:r>
              <a:rPr lang="en-US" sz="2400" dirty="0" err="1">
                <a:solidFill>
                  <a:srgbClr val="001E32"/>
                </a:solidFill>
                <a:latin typeface="Montserrat Bold"/>
              </a:rPr>
              <a:t>завдав</a:t>
            </a:r>
            <a:r>
              <a:rPr lang="en-US" sz="2400" dirty="0">
                <a:solidFill>
                  <a:srgbClr val="001E32"/>
                </a:solidFill>
                <a:latin typeface="Montserrat Bold"/>
              </a:rPr>
              <a:t> </a:t>
            </a:r>
            <a:r>
              <a:rPr lang="en-US" sz="2400" dirty="0" err="1">
                <a:solidFill>
                  <a:srgbClr val="001E32"/>
                </a:solidFill>
                <a:latin typeface="Montserrat Bold"/>
              </a:rPr>
              <a:t>біль</a:t>
            </a:r>
            <a:r>
              <a:rPr lang="en-US" sz="2400" dirty="0">
                <a:solidFill>
                  <a:srgbClr val="001E32"/>
                </a:solidFill>
                <a:latin typeface="Montserrat Bold"/>
              </a:rPr>
              <a:t>. </a:t>
            </a:r>
            <a:r>
              <a:rPr lang="en-US" sz="2400" dirty="0" err="1">
                <a:solidFill>
                  <a:srgbClr val="001E32"/>
                </a:solidFill>
                <a:latin typeface="Montserrat Bold"/>
              </a:rPr>
              <a:t>Не</a:t>
            </a:r>
            <a:r>
              <a:rPr lang="en-US" sz="2400" dirty="0">
                <a:solidFill>
                  <a:srgbClr val="001E32"/>
                </a:solidFill>
                <a:latin typeface="Montserrat Bold"/>
              </a:rPr>
              <a:t> </a:t>
            </a:r>
            <a:r>
              <a:rPr lang="en-US" sz="2400" dirty="0" err="1">
                <a:solidFill>
                  <a:srgbClr val="001E32"/>
                </a:solidFill>
                <a:latin typeface="Montserrat Bold"/>
              </a:rPr>
              <a:t>робіть</a:t>
            </a:r>
            <a:r>
              <a:rPr lang="en-US" sz="2400" dirty="0">
                <a:solidFill>
                  <a:srgbClr val="001E32"/>
                </a:solidFill>
                <a:latin typeface="Montserrat Bold"/>
              </a:rPr>
              <a:t> </a:t>
            </a:r>
            <a:r>
              <a:rPr lang="en-US" sz="2400" dirty="0" err="1">
                <a:solidFill>
                  <a:srgbClr val="001E32"/>
                </a:solidFill>
                <a:latin typeface="Montserrat Bold"/>
              </a:rPr>
              <a:t>як</a:t>
            </a:r>
            <a:r>
              <a:rPr lang="en-US" sz="2400" dirty="0">
                <a:solidFill>
                  <a:srgbClr val="001E32"/>
                </a:solidFill>
                <a:latin typeface="Montserrat Bold"/>
              </a:rPr>
              <a:t> я, </a:t>
            </a:r>
            <a:r>
              <a:rPr lang="en-US" sz="2400" dirty="0" err="1">
                <a:solidFill>
                  <a:srgbClr val="001E32"/>
                </a:solidFill>
                <a:latin typeface="Montserrat Bold"/>
              </a:rPr>
              <a:t>ніколи</a:t>
            </a:r>
            <a:r>
              <a:rPr lang="en-US" sz="2400" dirty="0">
                <a:solidFill>
                  <a:srgbClr val="001E32"/>
                </a:solidFill>
                <a:latin typeface="Montserrat Bold"/>
              </a:rPr>
              <a:t> </a:t>
            </a:r>
            <a:r>
              <a:rPr lang="en-US" sz="2400" dirty="0" err="1">
                <a:solidFill>
                  <a:srgbClr val="001E32"/>
                </a:solidFill>
                <a:latin typeface="Montserrat Bold"/>
              </a:rPr>
              <a:t>не</a:t>
            </a:r>
            <a:r>
              <a:rPr lang="en-US" sz="2400" dirty="0">
                <a:solidFill>
                  <a:srgbClr val="001E32"/>
                </a:solidFill>
                <a:latin typeface="Montserrat Bold"/>
              </a:rPr>
              <a:t> </a:t>
            </a:r>
            <a:r>
              <a:rPr lang="en-US" sz="2400" dirty="0" err="1">
                <a:solidFill>
                  <a:srgbClr val="001E32"/>
                </a:solidFill>
                <a:latin typeface="Montserrat Bold"/>
              </a:rPr>
              <a:t>знімайте</a:t>
            </a:r>
            <a:r>
              <a:rPr lang="en-US" sz="2400" dirty="0">
                <a:solidFill>
                  <a:srgbClr val="001E32"/>
                </a:solidFill>
                <a:latin typeface="Montserrat Bold"/>
              </a:rPr>
              <a:t> (</a:t>
            </a:r>
            <a:r>
              <a:rPr lang="en-US" sz="2400" dirty="0" err="1">
                <a:solidFill>
                  <a:srgbClr val="001E32"/>
                </a:solidFill>
                <a:latin typeface="Montserrat Bold"/>
              </a:rPr>
              <a:t>військову</a:t>
            </a:r>
            <a:r>
              <a:rPr lang="en-US" sz="2400" dirty="0">
                <a:solidFill>
                  <a:srgbClr val="001E32"/>
                </a:solidFill>
                <a:latin typeface="Montserrat Bold"/>
              </a:rPr>
              <a:t> </a:t>
            </a:r>
            <a:r>
              <a:rPr lang="en-US" sz="2400" dirty="0" err="1">
                <a:solidFill>
                  <a:srgbClr val="001E32"/>
                </a:solidFill>
                <a:latin typeface="Montserrat Bold"/>
              </a:rPr>
              <a:t>техніку</a:t>
            </a:r>
            <a:r>
              <a:rPr lang="en-US" sz="2400" dirty="0">
                <a:solidFill>
                  <a:srgbClr val="001E32"/>
                </a:solidFill>
                <a:latin typeface="Montserrat Bold"/>
              </a:rPr>
              <a:t> ЗСУ)... </a:t>
            </a:r>
            <a:r>
              <a:rPr lang="en-US" sz="2400" dirty="0" err="1">
                <a:solidFill>
                  <a:srgbClr val="001E32"/>
                </a:solidFill>
                <a:latin typeface="Montserrat Bold"/>
              </a:rPr>
              <a:t>Швидко</a:t>
            </a:r>
            <a:r>
              <a:rPr lang="en-US" sz="2400" dirty="0">
                <a:solidFill>
                  <a:srgbClr val="001E32"/>
                </a:solidFill>
                <a:latin typeface="Montserrat Bold"/>
              </a:rPr>
              <a:t> </a:t>
            </a:r>
            <a:r>
              <a:rPr lang="en-US" sz="2400" dirty="0" err="1">
                <a:solidFill>
                  <a:srgbClr val="001E32"/>
                </a:solidFill>
                <a:latin typeface="Montserrat Bold"/>
              </a:rPr>
              <a:t>знаходять</a:t>
            </a:r>
            <a:r>
              <a:rPr lang="en-US" sz="2400" dirty="0">
                <a:solidFill>
                  <a:srgbClr val="001E32"/>
                </a:solidFill>
                <a:latin typeface="Montserrat Bold"/>
              </a:rPr>
              <a:t> і </a:t>
            </a:r>
            <a:r>
              <a:rPr lang="en-US" sz="2400" dirty="0" err="1">
                <a:solidFill>
                  <a:srgbClr val="001E32"/>
                </a:solidFill>
                <a:latin typeface="Montserrat Bold"/>
              </a:rPr>
              <a:t>швидко</a:t>
            </a:r>
            <a:r>
              <a:rPr lang="en-US" sz="2400" dirty="0">
                <a:solidFill>
                  <a:srgbClr val="001E32"/>
                </a:solidFill>
                <a:latin typeface="Montserrat Bold"/>
              </a:rPr>
              <a:t> </a:t>
            </a:r>
            <a:r>
              <a:rPr lang="en-US" sz="2400" dirty="0" err="1">
                <a:solidFill>
                  <a:srgbClr val="001E32"/>
                </a:solidFill>
                <a:latin typeface="Montserrat Bold"/>
              </a:rPr>
              <a:t>карають</a:t>
            </a:r>
            <a:r>
              <a:rPr lang="en-US" sz="2400" dirty="0">
                <a:solidFill>
                  <a:srgbClr val="001E32"/>
                </a:solidFill>
                <a:latin typeface="Montserrat Bold"/>
              </a:rPr>
              <a:t>"</a:t>
            </a:r>
            <a:r>
              <a:rPr lang="en-US" sz="2400" dirty="0">
                <a:solidFill>
                  <a:srgbClr val="001E32"/>
                </a:solidFill>
                <a:latin typeface="Montserrat"/>
              </a:rPr>
              <a:t>, - </a:t>
            </a:r>
            <a:r>
              <a:rPr lang="en-US" sz="2400" dirty="0" err="1">
                <a:solidFill>
                  <a:srgbClr val="001E32"/>
                </a:solidFill>
                <a:latin typeface="Montserrat"/>
              </a:rPr>
              <a:t>заявив</a:t>
            </a:r>
            <a:r>
              <a:rPr lang="en-US" sz="2400" dirty="0">
                <a:solidFill>
                  <a:srgbClr val="001E32"/>
                </a:solidFill>
                <a:latin typeface="Montserrat"/>
              </a:rPr>
              <a:t> </a:t>
            </a:r>
            <a:r>
              <a:rPr lang="en-US" sz="2400" dirty="0" err="1">
                <a:solidFill>
                  <a:srgbClr val="001E32"/>
                </a:solidFill>
                <a:latin typeface="Montserrat"/>
              </a:rPr>
              <a:t>він</a:t>
            </a:r>
            <a:r>
              <a:rPr lang="en-US" sz="2400" dirty="0">
                <a:solidFill>
                  <a:srgbClr val="001E32"/>
                </a:solidFill>
                <a:latin typeface="Montserrat"/>
              </a:rPr>
              <a:t> </a:t>
            </a:r>
            <a:r>
              <a:rPr lang="en-US" sz="2400" dirty="0" err="1">
                <a:solidFill>
                  <a:srgbClr val="001E32"/>
                </a:solidFill>
                <a:latin typeface="Montserrat"/>
              </a:rPr>
              <a:t>на</a:t>
            </a:r>
            <a:r>
              <a:rPr lang="en-US" sz="2400" dirty="0">
                <a:solidFill>
                  <a:srgbClr val="001E32"/>
                </a:solidFill>
                <a:latin typeface="Montserrat"/>
              </a:rPr>
              <a:t> </a:t>
            </a:r>
            <a:r>
              <a:rPr lang="en-US" sz="2400" dirty="0" err="1">
                <a:solidFill>
                  <a:srgbClr val="001E32"/>
                </a:solidFill>
                <a:latin typeface="Montserrat"/>
              </a:rPr>
              <a:t>відео</a:t>
            </a:r>
            <a:r>
              <a:rPr lang="en-US" sz="2400" dirty="0">
                <a:solidFill>
                  <a:srgbClr val="001E32"/>
                </a:solidFill>
                <a:latin typeface="Montserrat"/>
              </a:rPr>
              <a:t>, </a:t>
            </a:r>
            <a:r>
              <a:rPr lang="en-US" sz="2400" dirty="0" err="1">
                <a:solidFill>
                  <a:srgbClr val="001E32"/>
                </a:solidFill>
                <a:latin typeface="Montserrat"/>
              </a:rPr>
              <a:t>яке</a:t>
            </a:r>
            <a:r>
              <a:rPr lang="en-US" sz="2400" dirty="0">
                <a:solidFill>
                  <a:srgbClr val="001E32"/>
                </a:solidFill>
                <a:latin typeface="Montserrat"/>
              </a:rPr>
              <a:t> </a:t>
            </a:r>
            <a:r>
              <a:rPr lang="en-US" sz="2400" dirty="0" err="1">
                <a:solidFill>
                  <a:srgbClr val="001E32"/>
                </a:solidFill>
                <a:latin typeface="Montserrat"/>
              </a:rPr>
              <a:t>було</a:t>
            </a:r>
            <a:r>
              <a:rPr lang="en-US" sz="2400" dirty="0">
                <a:solidFill>
                  <a:srgbClr val="001E32"/>
                </a:solidFill>
                <a:latin typeface="Montserrat"/>
              </a:rPr>
              <a:t> </a:t>
            </a:r>
            <a:r>
              <a:rPr lang="en-US" sz="2400" dirty="0" err="1">
                <a:solidFill>
                  <a:srgbClr val="001E32"/>
                </a:solidFill>
                <a:latin typeface="Montserrat"/>
              </a:rPr>
              <a:t>викладено</a:t>
            </a:r>
            <a:r>
              <a:rPr lang="en-US" sz="2400" dirty="0">
                <a:solidFill>
                  <a:srgbClr val="001E32"/>
                </a:solidFill>
                <a:latin typeface="Montserrat"/>
              </a:rPr>
              <a:t> у </a:t>
            </a:r>
            <a:r>
              <a:rPr lang="en-US" sz="2400" dirty="0" err="1">
                <a:solidFill>
                  <a:srgbClr val="001E32"/>
                </a:solidFill>
                <a:latin typeface="Montserrat"/>
              </a:rPr>
              <a:t>мережу</a:t>
            </a:r>
            <a:r>
              <a:rPr lang="en-US" sz="2400" dirty="0">
                <a:solidFill>
                  <a:srgbClr val="001E32"/>
                </a:solidFill>
                <a:latin typeface="Montserrat"/>
              </a:rPr>
              <a:t>.</a:t>
            </a:r>
          </a:p>
          <a:p>
            <a:pPr marL="0" lvl="0" indent="0" algn="l">
              <a:lnSpc>
                <a:spcPts val="2880"/>
              </a:lnSpc>
              <a:spcBef>
                <a:spcPct val="0"/>
              </a:spcBef>
            </a:pPr>
            <a:endParaRPr lang="en-US" sz="2400" dirty="0">
              <a:solidFill>
                <a:srgbClr val="001E32"/>
              </a:solidFill>
              <a:latin typeface="Montserrat"/>
            </a:endParaRPr>
          </a:p>
        </p:txBody>
      </p:sp>
      <p:sp>
        <p:nvSpPr>
          <p:cNvPr id="9" name="Freeform 9"/>
          <p:cNvSpPr/>
          <p:nvPr/>
        </p:nvSpPr>
        <p:spPr>
          <a:xfrm rot="5400000">
            <a:off x="137181" y="-137181"/>
            <a:ext cx="2861202" cy="3135564"/>
          </a:xfrm>
          <a:custGeom>
            <a:avLst/>
            <a:gdLst/>
            <a:ahLst/>
            <a:cxnLst/>
            <a:rect l="l" t="t" r="r" b="b"/>
            <a:pathLst>
              <a:path w="2861202" h="3135564">
                <a:moveTo>
                  <a:pt x="0" y="0"/>
                </a:moveTo>
                <a:lnTo>
                  <a:pt x="2861202" y="0"/>
                </a:lnTo>
                <a:lnTo>
                  <a:pt x="2861202" y="3135564"/>
                </a:lnTo>
                <a:lnTo>
                  <a:pt x="0" y="313556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sp>
      <p:sp>
        <p:nvSpPr>
          <p:cNvPr id="10" name="Freeform 10"/>
          <p:cNvSpPr/>
          <p:nvPr/>
        </p:nvSpPr>
        <p:spPr>
          <a:xfrm>
            <a:off x="16677624" y="-2240685"/>
            <a:ext cx="3220753" cy="3278120"/>
          </a:xfrm>
          <a:custGeom>
            <a:avLst/>
            <a:gdLst/>
            <a:ahLst/>
            <a:cxnLst/>
            <a:rect l="l" t="t" r="r" b="b"/>
            <a:pathLst>
              <a:path w="3220753" h="3278120">
                <a:moveTo>
                  <a:pt x="0" y="0"/>
                </a:moveTo>
                <a:lnTo>
                  <a:pt x="3220752" y="0"/>
                </a:lnTo>
                <a:lnTo>
                  <a:pt x="3220752" y="3278120"/>
                </a:lnTo>
                <a:lnTo>
                  <a:pt x="0" y="32781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FDFD"/>
        </a:solidFill>
        <a:effectLst/>
      </p:bgPr>
    </p:bg>
    <p:spTree>
      <p:nvGrpSpPr>
        <p:cNvPr id="1" name=""/>
        <p:cNvGrpSpPr/>
        <p:nvPr/>
      </p:nvGrpSpPr>
      <p:grpSpPr>
        <a:xfrm>
          <a:off x="0" y="0"/>
          <a:ext cx="0" cy="0"/>
          <a:chOff x="0" y="0"/>
          <a:chExt cx="0" cy="0"/>
        </a:xfrm>
      </p:grpSpPr>
      <p:grpSp>
        <p:nvGrpSpPr>
          <p:cNvPr id="2" name="Group 2"/>
          <p:cNvGrpSpPr/>
          <p:nvPr/>
        </p:nvGrpSpPr>
        <p:grpSpPr>
          <a:xfrm>
            <a:off x="-1056792" y="-893652"/>
            <a:ext cx="6833318" cy="12074304"/>
            <a:chOff x="0" y="0"/>
            <a:chExt cx="1799722" cy="3180064"/>
          </a:xfrm>
        </p:grpSpPr>
        <p:sp>
          <p:nvSpPr>
            <p:cNvPr id="3" name="Freeform 3"/>
            <p:cNvSpPr/>
            <p:nvPr/>
          </p:nvSpPr>
          <p:spPr>
            <a:xfrm>
              <a:off x="0" y="0"/>
              <a:ext cx="1799722" cy="3180064"/>
            </a:xfrm>
            <a:custGeom>
              <a:avLst/>
              <a:gdLst/>
              <a:ahLst/>
              <a:cxnLst/>
              <a:rect l="l" t="t" r="r" b="b"/>
              <a:pathLst>
                <a:path w="1799722" h="3180064">
                  <a:moveTo>
                    <a:pt x="0" y="0"/>
                  </a:moveTo>
                  <a:lnTo>
                    <a:pt x="1799722" y="0"/>
                  </a:lnTo>
                  <a:lnTo>
                    <a:pt x="1799722" y="3180064"/>
                  </a:lnTo>
                  <a:lnTo>
                    <a:pt x="0" y="3180064"/>
                  </a:lnTo>
                  <a:close/>
                </a:path>
              </a:pathLst>
            </a:custGeom>
            <a:solidFill>
              <a:srgbClr val="E8F3F5"/>
            </a:solidFill>
          </p:spPr>
        </p:sp>
        <p:sp>
          <p:nvSpPr>
            <p:cNvPr id="4" name="TextBox 4"/>
            <p:cNvSpPr txBox="1"/>
            <p:nvPr/>
          </p:nvSpPr>
          <p:spPr>
            <a:xfrm>
              <a:off x="0" y="-38100"/>
              <a:ext cx="1799722" cy="321816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5400000">
            <a:off x="192642" y="-192642"/>
            <a:ext cx="4017970" cy="4403254"/>
          </a:xfrm>
          <a:custGeom>
            <a:avLst/>
            <a:gdLst/>
            <a:ahLst/>
            <a:cxnLst/>
            <a:rect l="l" t="t" r="r" b="b"/>
            <a:pathLst>
              <a:path w="4017970" h="4403254">
                <a:moveTo>
                  <a:pt x="0" y="0"/>
                </a:moveTo>
                <a:lnTo>
                  <a:pt x="4017970" y="0"/>
                </a:lnTo>
                <a:lnTo>
                  <a:pt x="4017970" y="4403254"/>
                </a:lnTo>
                <a:lnTo>
                  <a:pt x="0" y="440325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6" name="Freeform 6"/>
          <p:cNvSpPr/>
          <p:nvPr/>
        </p:nvSpPr>
        <p:spPr>
          <a:xfrm>
            <a:off x="16677624" y="8099375"/>
            <a:ext cx="3220753" cy="3278120"/>
          </a:xfrm>
          <a:custGeom>
            <a:avLst/>
            <a:gdLst/>
            <a:ahLst/>
            <a:cxnLst/>
            <a:rect l="l" t="t" r="r" b="b"/>
            <a:pathLst>
              <a:path w="3220753" h="3278120">
                <a:moveTo>
                  <a:pt x="0" y="0"/>
                </a:moveTo>
                <a:lnTo>
                  <a:pt x="3220752" y="0"/>
                </a:lnTo>
                <a:lnTo>
                  <a:pt x="3220752" y="3278120"/>
                </a:lnTo>
                <a:lnTo>
                  <a:pt x="0" y="32781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7" name="Freeform 7"/>
          <p:cNvSpPr/>
          <p:nvPr/>
        </p:nvSpPr>
        <p:spPr>
          <a:xfrm>
            <a:off x="16677624" y="-2240685"/>
            <a:ext cx="3220753" cy="3278120"/>
          </a:xfrm>
          <a:custGeom>
            <a:avLst/>
            <a:gdLst/>
            <a:ahLst/>
            <a:cxnLst/>
            <a:rect l="l" t="t" r="r" b="b"/>
            <a:pathLst>
              <a:path w="3220753" h="3278120">
                <a:moveTo>
                  <a:pt x="0" y="0"/>
                </a:moveTo>
                <a:lnTo>
                  <a:pt x="3220752" y="0"/>
                </a:lnTo>
                <a:lnTo>
                  <a:pt x="3220752" y="3278120"/>
                </a:lnTo>
                <a:lnTo>
                  <a:pt x="0" y="32781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8" name="AutoShape 8"/>
          <p:cNvSpPr/>
          <p:nvPr/>
        </p:nvSpPr>
        <p:spPr>
          <a:xfrm flipV="1">
            <a:off x="6372637" y="900275"/>
            <a:ext cx="0" cy="8486450"/>
          </a:xfrm>
          <a:prstGeom prst="line">
            <a:avLst/>
          </a:prstGeom>
          <a:ln w="38100" cap="flat">
            <a:solidFill>
              <a:srgbClr val="701D1C"/>
            </a:solidFill>
            <a:prstDash val="solid"/>
            <a:headEnd type="none" w="sm" len="sm"/>
            <a:tailEnd type="none" w="sm" len="sm"/>
          </a:ln>
        </p:spPr>
      </p:sp>
      <p:sp>
        <p:nvSpPr>
          <p:cNvPr id="9" name="TextBox 9"/>
          <p:cNvSpPr txBox="1"/>
          <p:nvPr/>
        </p:nvSpPr>
        <p:spPr>
          <a:xfrm>
            <a:off x="927136" y="4430905"/>
            <a:ext cx="4149675" cy="2143125"/>
          </a:xfrm>
          <a:prstGeom prst="rect">
            <a:avLst/>
          </a:prstGeom>
        </p:spPr>
        <p:txBody>
          <a:bodyPr lIns="0" tIns="0" rIns="0" bIns="0" rtlCol="0" anchor="t">
            <a:spAutoFit/>
          </a:bodyPr>
          <a:lstStyle/>
          <a:p>
            <a:pPr marL="0" lvl="0" indent="0" algn="l">
              <a:lnSpc>
                <a:spcPts val="4200"/>
              </a:lnSpc>
              <a:spcBef>
                <a:spcPct val="0"/>
              </a:spcBef>
            </a:pPr>
            <a:r>
              <a:rPr lang="en-US" sz="3500" u="none" strike="noStrike" spc="262">
                <a:solidFill>
                  <a:srgbClr val="202528"/>
                </a:solidFill>
                <a:latin typeface="Montserrat Semi-Bold"/>
              </a:rPr>
              <a:t>24.03.2022 КК УКРАЇНИ ДОПОВНЕНО СТАТТЕЮ 114-2 </a:t>
            </a:r>
          </a:p>
        </p:txBody>
      </p:sp>
      <p:sp>
        <p:nvSpPr>
          <p:cNvPr id="10" name="TextBox 10"/>
          <p:cNvSpPr txBox="1"/>
          <p:nvPr/>
        </p:nvSpPr>
        <p:spPr>
          <a:xfrm>
            <a:off x="6937176" y="1181100"/>
            <a:ext cx="9740448" cy="7924800"/>
          </a:xfrm>
          <a:prstGeom prst="rect">
            <a:avLst/>
          </a:prstGeom>
        </p:spPr>
        <p:txBody>
          <a:bodyPr lIns="0" tIns="0" rIns="0" bIns="0" rtlCol="0" anchor="t">
            <a:spAutoFit/>
          </a:bodyPr>
          <a:lstStyle/>
          <a:p>
            <a:pPr marL="0" lvl="0" indent="0" algn="just">
              <a:lnSpc>
                <a:spcPts val="2400"/>
              </a:lnSpc>
              <a:spcBef>
                <a:spcPct val="0"/>
              </a:spcBef>
            </a:pPr>
            <a:r>
              <a:rPr lang="en-US" sz="2000" u="none" strike="noStrike" dirty="0" err="1">
                <a:solidFill>
                  <a:srgbClr val="001E32"/>
                </a:solidFill>
                <a:latin typeface="Montserrat"/>
              </a:rPr>
              <a:t>Поширення</a:t>
            </a:r>
            <a:r>
              <a:rPr lang="en-US" sz="2000" u="none" strike="noStrike" dirty="0">
                <a:solidFill>
                  <a:srgbClr val="001E32"/>
                </a:solidFill>
                <a:latin typeface="Montserrat"/>
              </a:rPr>
              <a:t> інформації </a:t>
            </a:r>
            <a:r>
              <a:rPr lang="en-US" sz="2000" u="none" strike="noStrike" dirty="0" err="1">
                <a:solidFill>
                  <a:srgbClr val="001E32"/>
                </a:solidFill>
                <a:latin typeface="Montserrat"/>
              </a:rPr>
              <a:t>про</a:t>
            </a:r>
            <a:r>
              <a:rPr lang="en-US" sz="2000" u="none" strike="noStrike" dirty="0">
                <a:solidFill>
                  <a:srgbClr val="001E32"/>
                </a:solidFill>
                <a:latin typeface="Montserrat"/>
              </a:rPr>
              <a:t> </a:t>
            </a:r>
            <a:r>
              <a:rPr lang="en-US" sz="2000" u="none" strike="noStrike" dirty="0" err="1">
                <a:solidFill>
                  <a:srgbClr val="001E32"/>
                </a:solidFill>
                <a:latin typeface="Montserrat"/>
              </a:rPr>
              <a:t>направлення</a:t>
            </a:r>
            <a:r>
              <a:rPr lang="en-US" sz="2000" u="none" strike="noStrike" dirty="0">
                <a:solidFill>
                  <a:srgbClr val="001E32"/>
                </a:solidFill>
                <a:latin typeface="Montserrat"/>
              </a:rPr>
              <a:t>, </a:t>
            </a:r>
            <a:r>
              <a:rPr lang="en-US" sz="2000" u="none" strike="noStrike" dirty="0" err="1">
                <a:solidFill>
                  <a:srgbClr val="001E32"/>
                </a:solidFill>
                <a:latin typeface="Montserrat"/>
              </a:rPr>
              <a:t>переміщення</a:t>
            </a:r>
            <a:r>
              <a:rPr lang="en-US" sz="2000" u="none" strike="noStrike" dirty="0">
                <a:solidFill>
                  <a:srgbClr val="001E32"/>
                </a:solidFill>
                <a:latin typeface="Montserrat"/>
              </a:rPr>
              <a:t> </a:t>
            </a:r>
            <a:r>
              <a:rPr lang="en-US" sz="2000" u="none" strike="noStrike" dirty="0" err="1">
                <a:solidFill>
                  <a:srgbClr val="001E32"/>
                </a:solidFill>
                <a:latin typeface="Montserrat"/>
              </a:rPr>
              <a:t>зброї</a:t>
            </a:r>
            <a:r>
              <a:rPr lang="en-US" sz="2000" u="none" strike="noStrike" dirty="0">
                <a:solidFill>
                  <a:srgbClr val="001E32"/>
                </a:solidFill>
                <a:latin typeface="Montserrat"/>
              </a:rPr>
              <a:t>, </a:t>
            </a:r>
            <a:r>
              <a:rPr lang="en-US" sz="2000" u="none" strike="noStrike" dirty="0" err="1">
                <a:solidFill>
                  <a:srgbClr val="001E32"/>
                </a:solidFill>
                <a:latin typeface="Montserrat"/>
              </a:rPr>
              <a:t>озброєння</a:t>
            </a:r>
            <a:r>
              <a:rPr lang="en-US" sz="2000" u="none" strike="noStrike" dirty="0">
                <a:solidFill>
                  <a:srgbClr val="001E32"/>
                </a:solidFill>
                <a:latin typeface="Montserrat"/>
              </a:rPr>
              <a:t> </a:t>
            </a:r>
            <a:r>
              <a:rPr lang="en-US" sz="2000" u="none" strike="noStrike" dirty="0" err="1">
                <a:solidFill>
                  <a:srgbClr val="001E32"/>
                </a:solidFill>
                <a:latin typeface="Montserrat"/>
              </a:rPr>
              <a:t>та</a:t>
            </a:r>
            <a:r>
              <a:rPr lang="en-US" sz="2000" u="none" strike="noStrike" dirty="0">
                <a:solidFill>
                  <a:srgbClr val="001E32"/>
                </a:solidFill>
                <a:latin typeface="Montserrat"/>
              </a:rPr>
              <a:t> </a:t>
            </a:r>
            <a:r>
              <a:rPr lang="en-US" sz="2000" u="none" strike="noStrike" dirty="0" err="1">
                <a:solidFill>
                  <a:srgbClr val="001E32"/>
                </a:solidFill>
                <a:latin typeface="Montserrat"/>
              </a:rPr>
              <a:t>бойових</a:t>
            </a:r>
            <a:r>
              <a:rPr lang="en-US" sz="2000" u="none" strike="noStrike" dirty="0">
                <a:solidFill>
                  <a:srgbClr val="001E32"/>
                </a:solidFill>
                <a:latin typeface="Montserrat"/>
              </a:rPr>
              <a:t> </a:t>
            </a:r>
            <a:r>
              <a:rPr lang="en-US" sz="2000" u="none" strike="noStrike" dirty="0" err="1">
                <a:solidFill>
                  <a:srgbClr val="001E32"/>
                </a:solidFill>
                <a:latin typeface="Montserrat"/>
              </a:rPr>
              <a:t>припасів</a:t>
            </a:r>
            <a:r>
              <a:rPr lang="en-US" sz="2000" u="none" strike="noStrike" dirty="0">
                <a:solidFill>
                  <a:srgbClr val="001E32"/>
                </a:solidFill>
                <a:latin typeface="Montserrat"/>
              </a:rPr>
              <a:t> в </a:t>
            </a:r>
            <a:r>
              <a:rPr lang="en-US" sz="2000" u="none" strike="noStrike" dirty="0" err="1">
                <a:solidFill>
                  <a:srgbClr val="001E32"/>
                </a:solidFill>
                <a:latin typeface="Montserrat"/>
              </a:rPr>
              <a:t>Україну</a:t>
            </a:r>
            <a:r>
              <a:rPr lang="en-US" sz="2000" u="none" strike="noStrike" dirty="0">
                <a:solidFill>
                  <a:srgbClr val="001E32"/>
                </a:solidFill>
                <a:latin typeface="Montserrat"/>
              </a:rPr>
              <a:t>, у </a:t>
            </a:r>
            <a:r>
              <a:rPr lang="en-US" sz="2000" u="none" strike="noStrike" dirty="0" err="1">
                <a:solidFill>
                  <a:srgbClr val="001E32"/>
                </a:solidFill>
                <a:latin typeface="Montserrat"/>
              </a:rPr>
              <a:t>тому</a:t>
            </a:r>
            <a:r>
              <a:rPr lang="en-US" sz="2000" u="none" strike="noStrike" dirty="0">
                <a:solidFill>
                  <a:srgbClr val="001E32"/>
                </a:solidFill>
                <a:latin typeface="Montserrat"/>
              </a:rPr>
              <a:t> </a:t>
            </a:r>
            <a:r>
              <a:rPr lang="en-US" sz="2000" u="none" strike="noStrike" dirty="0" err="1">
                <a:solidFill>
                  <a:srgbClr val="001E32"/>
                </a:solidFill>
                <a:latin typeface="Montserrat"/>
              </a:rPr>
              <a:t>числі</a:t>
            </a:r>
            <a:r>
              <a:rPr lang="en-US" sz="2000" u="none" strike="noStrike" dirty="0">
                <a:solidFill>
                  <a:srgbClr val="001E32"/>
                </a:solidFill>
                <a:latin typeface="Montserrat"/>
              </a:rPr>
              <a:t> </a:t>
            </a:r>
            <a:r>
              <a:rPr lang="en-US" sz="2000" u="none" strike="noStrike" dirty="0" err="1">
                <a:solidFill>
                  <a:srgbClr val="001E32"/>
                </a:solidFill>
                <a:latin typeface="Montserrat"/>
              </a:rPr>
              <a:t>про</a:t>
            </a:r>
            <a:r>
              <a:rPr lang="en-US" sz="2000" u="none" strike="noStrike" dirty="0">
                <a:solidFill>
                  <a:srgbClr val="001E32"/>
                </a:solidFill>
                <a:latin typeface="Montserrat"/>
              </a:rPr>
              <a:t> </a:t>
            </a:r>
            <a:r>
              <a:rPr lang="en-US" sz="2000" u="none" strike="noStrike" dirty="0" err="1">
                <a:solidFill>
                  <a:srgbClr val="001E32"/>
                </a:solidFill>
                <a:latin typeface="Montserrat"/>
              </a:rPr>
              <a:t>їх</a:t>
            </a:r>
            <a:r>
              <a:rPr lang="en-US" sz="2000" u="none" strike="noStrike" dirty="0">
                <a:solidFill>
                  <a:srgbClr val="001E32"/>
                </a:solidFill>
                <a:latin typeface="Montserrat"/>
              </a:rPr>
              <a:t> </a:t>
            </a:r>
            <a:r>
              <a:rPr lang="en-US" sz="2000" u="none" strike="noStrike" dirty="0" err="1">
                <a:solidFill>
                  <a:srgbClr val="001E32"/>
                </a:solidFill>
                <a:latin typeface="Montserrat"/>
              </a:rPr>
              <a:t>переміщення</a:t>
            </a:r>
            <a:r>
              <a:rPr lang="en-US" sz="2000" u="none" strike="noStrike" dirty="0">
                <a:solidFill>
                  <a:srgbClr val="001E32"/>
                </a:solidFill>
                <a:latin typeface="Montserrat"/>
              </a:rPr>
              <a:t> </a:t>
            </a:r>
            <a:r>
              <a:rPr lang="en-US" sz="2000" u="none" strike="noStrike" dirty="0" err="1">
                <a:solidFill>
                  <a:srgbClr val="001E32"/>
                </a:solidFill>
                <a:latin typeface="Montserrat"/>
              </a:rPr>
              <a:t>територією</a:t>
            </a:r>
            <a:r>
              <a:rPr lang="en-US" sz="2000" u="none" strike="noStrike" dirty="0">
                <a:solidFill>
                  <a:srgbClr val="001E32"/>
                </a:solidFill>
                <a:latin typeface="Montserrat"/>
              </a:rPr>
              <a:t> </a:t>
            </a:r>
            <a:r>
              <a:rPr lang="en-US" sz="2000" u="none" strike="noStrike" dirty="0" err="1">
                <a:solidFill>
                  <a:srgbClr val="001E32"/>
                </a:solidFill>
                <a:latin typeface="Montserrat"/>
              </a:rPr>
              <a:t>України</a:t>
            </a:r>
            <a:r>
              <a:rPr lang="en-US" sz="2000" u="none" strike="noStrike" dirty="0">
                <a:solidFill>
                  <a:srgbClr val="001E32"/>
                </a:solidFill>
                <a:latin typeface="Montserrat"/>
              </a:rPr>
              <a:t>, </a:t>
            </a:r>
            <a:r>
              <a:rPr lang="en-US" sz="2000" u="none" strike="noStrike" dirty="0" err="1">
                <a:solidFill>
                  <a:srgbClr val="001E32"/>
                </a:solidFill>
                <a:latin typeface="Montserrat"/>
              </a:rPr>
              <a:t>якщо</a:t>
            </a:r>
            <a:r>
              <a:rPr lang="en-US" sz="2000" u="none" strike="noStrike" dirty="0">
                <a:solidFill>
                  <a:srgbClr val="001E32"/>
                </a:solidFill>
                <a:latin typeface="Montserrat"/>
              </a:rPr>
              <a:t> </a:t>
            </a:r>
            <a:r>
              <a:rPr lang="en-US" sz="2000" u="none" strike="noStrike" dirty="0" err="1">
                <a:solidFill>
                  <a:srgbClr val="001E32"/>
                </a:solidFill>
                <a:latin typeface="Montserrat"/>
              </a:rPr>
              <a:t>така</a:t>
            </a:r>
            <a:r>
              <a:rPr lang="en-US" sz="2000" u="none" strike="noStrike" dirty="0">
                <a:solidFill>
                  <a:srgbClr val="001E32"/>
                </a:solidFill>
                <a:latin typeface="Montserrat"/>
              </a:rPr>
              <a:t> </a:t>
            </a:r>
            <a:r>
              <a:rPr lang="en-US" sz="2000" u="none" strike="noStrike" dirty="0" err="1">
                <a:solidFill>
                  <a:srgbClr val="001E32"/>
                </a:solidFill>
                <a:latin typeface="Montserrat"/>
              </a:rPr>
              <a:t>інформація</a:t>
            </a:r>
            <a:r>
              <a:rPr lang="en-US" sz="2000" u="none" strike="noStrike" dirty="0">
                <a:solidFill>
                  <a:srgbClr val="001E32"/>
                </a:solidFill>
                <a:latin typeface="Montserrat"/>
              </a:rPr>
              <a:t> </a:t>
            </a:r>
            <a:r>
              <a:rPr lang="en-US" sz="2000" u="none" strike="noStrike" dirty="0" err="1">
                <a:solidFill>
                  <a:srgbClr val="001E32"/>
                </a:solidFill>
                <a:latin typeface="Montserrat"/>
              </a:rPr>
              <a:t>не</a:t>
            </a:r>
            <a:r>
              <a:rPr lang="en-US" sz="2000" u="none" strike="noStrike" dirty="0">
                <a:solidFill>
                  <a:srgbClr val="001E32"/>
                </a:solidFill>
                <a:latin typeface="Montserrat"/>
              </a:rPr>
              <a:t> </a:t>
            </a:r>
            <a:r>
              <a:rPr lang="en-US" sz="2000" u="none" strike="noStrike" dirty="0" err="1">
                <a:solidFill>
                  <a:srgbClr val="001E32"/>
                </a:solidFill>
                <a:latin typeface="Montserrat"/>
              </a:rPr>
              <a:t>розміщувалася</a:t>
            </a:r>
            <a:r>
              <a:rPr lang="en-US" sz="2000" u="none" strike="noStrike" dirty="0">
                <a:solidFill>
                  <a:srgbClr val="001E32"/>
                </a:solidFill>
                <a:latin typeface="Montserrat"/>
              </a:rPr>
              <a:t> (</a:t>
            </a:r>
            <a:r>
              <a:rPr lang="en-US" sz="2000" u="none" strike="noStrike" dirty="0" err="1">
                <a:solidFill>
                  <a:srgbClr val="001E32"/>
                </a:solidFill>
                <a:latin typeface="Montserrat"/>
              </a:rPr>
              <a:t>не</a:t>
            </a:r>
            <a:r>
              <a:rPr lang="en-US" sz="2000" u="none" strike="noStrike" dirty="0">
                <a:solidFill>
                  <a:srgbClr val="001E32"/>
                </a:solidFill>
                <a:latin typeface="Montserrat"/>
              </a:rPr>
              <a:t> </a:t>
            </a:r>
            <a:r>
              <a:rPr lang="en-US" sz="2000" u="none" strike="noStrike" dirty="0" err="1">
                <a:solidFill>
                  <a:srgbClr val="001E32"/>
                </a:solidFill>
                <a:latin typeface="Montserrat"/>
              </a:rPr>
              <a:t>поширювалася</a:t>
            </a:r>
            <a:r>
              <a:rPr lang="en-US" sz="2000" u="none" strike="noStrike" dirty="0">
                <a:solidFill>
                  <a:srgbClr val="001E32"/>
                </a:solidFill>
                <a:latin typeface="Montserrat"/>
              </a:rPr>
              <a:t>) у </a:t>
            </a:r>
            <a:r>
              <a:rPr lang="en-US" sz="2000" u="none" strike="noStrike" dirty="0" err="1">
                <a:solidFill>
                  <a:srgbClr val="001E32"/>
                </a:solidFill>
                <a:latin typeface="Montserrat"/>
              </a:rPr>
              <a:t>відкритому</a:t>
            </a:r>
            <a:r>
              <a:rPr lang="en-US" sz="2000" u="none" strike="noStrike" dirty="0">
                <a:solidFill>
                  <a:srgbClr val="001E32"/>
                </a:solidFill>
                <a:latin typeface="Montserrat"/>
              </a:rPr>
              <a:t> </a:t>
            </a:r>
            <a:r>
              <a:rPr lang="en-US" sz="2000" u="none" strike="noStrike" dirty="0" err="1">
                <a:solidFill>
                  <a:srgbClr val="001E32"/>
                </a:solidFill>
                <a:latin typeface="Montserrat"/>
              </a:rPr>
              <a:t>доступі</a:t>
            </a:r>
            <a:r>
              <a:rPr lang="en-US" sz="2000" u="none" strike="noStrike" dirty="0">
                <a:solidFill>
                  <a:srgbClr val="001E32"/>
                </a:solidFill>
                <a:latin typeface="Montserrat"/>
              </a:rPr>
              <a:t> </a:t>
            </a:r>
            <a:r>
              <a:rPr lang="en-US" sz="2000" u="none" strike="noStrike" dirty="0" err="1">
                <a:solidFill>
                  <a:srgbClr val="001E32"/>
                </a:solidFill>
                <a:latin typeface="Montserrat"/>
              </a:rPr>
              <a:t>Генеральним</a:t>
            </a:r>
            <a:r>
              <a:rPr lang="en-US" sz="2000" u="none" strike="noStrike" dirty="0">
                <a:solidFill>
                  <a:srgbClr val="001E32"/>
                </a:solidFill>
                <a:latin typeface="Montserrat"/>
              </a:rPr>
              <a:t> </a:t>
            </a:r>
            <a:r>
              <a:rPr lang="en-US" sz="2000" u="none" strike="noStrike" dirty="0" err="1">
                <a:solidFill>
                  <a:srgbClr val="001E32"/>
                </a:solidFill>
                <a:latin typeface="Montserrat"/>
              </a:rPr>
              <a:t>штабом</a:t>
            </a:r>
            <a:r>
              <a:rPr lang="en-US" sz="2000" u="none" strike="noStrike" dirty="0">
                <a:solidFill>
                  <a:srgbClr val="001E32"/>
                </a:solidFill>
                <a:latin typeface="Montserrat"/>
              </a:rPr>
              <a:t> </a:t>
            </a:r>
            <a:r>
              <a:rPr lang="en-US" sz="2000" u="none" strike="noStrike" dirty="0" err="1">
                <a:solidFill>
                  <a:srgbClr val="001E32"/>
                </a:solidFill>
                <a:latin typeface="Montserrat"/>
              </a:rPr>
              <a:t>Збройних</a:t>
            </a:r>
            <a:r>
              <a:rPr lang="en-US" sz="2000" u="none" strike="noStrike" dirty="0">
                <a:solidFill>
                  <a:srgbClr val="001E32"/>
                </a:solidFill>
                <a:latin typeface="Montserrat"/>
              </a:rPr>
              <a:t> </a:t>
            </a:r>
            <a:r>
              <a:rPr lang="en-US" sz="2000" u="none" strike="noStrike" dirty="0" err="1">
                <a:solidFill>
                  <a:srgbClr val="001E32"/>
                </a:solidFill>
                <a:latin typeface="Montserrat"/>
              </a:rPr>
              <a:t>Сил</a:t>
            </a:r>
            <a:r>
              <a:rPr lang="en-US" sz="2000" u="none" strike="noStrike" dirty="0">
                <a:solidFill>
                  <a:srgbClr val="001E32"/>
                </a:solidFill>
                <a:latin typeface="Montserrat"/>
              </a:rPr>
              <a:t> </a:t>
            </a:r>
            <a:r>
              <a:rPr lang="en-US" sz="2000" u="none" strike="noStrike" dirty="0" err="1">
                <a:solidFill>
                  <a:srgbClr val="001E32"/>
                </a:solidFill>
                <a:latin typeface="Montserrat"/>
              </a:rPr>
              <a:t>України</a:t>
            </a:r>
            <a:r>
              <a:rPr lang="en-US" sz="2000" u="none" strike="noStrike" dirty="0">
                <a:solidFill>
                  <a:srgbClr val="001E32"/>
                </a:solidFill>
                <a:latin typeface="Montserrat"/>
              </a:rPr>
              <a:t>, </a:t>
            </a:r>
            <a:r>
              <a:rPr lang="en-US" sz="2000" u="none" strike="noStrike" dirty="0" err="1">
                <a:solidFill>
                  <a:srgbClr val="001E32"/>
                </a:solidFill>
                <a:latin typeface="Montserrat"/>
              </a:rPr>
              <a:t>Міністерством</a:t>
            </a:r>
            <a:r>
              <a:rPr lang="en-US" sz="2000" u="none" strike="noStrike" dirty="0">
                <a:solidFill>
                  <a:srgbClr val="001E32"/>
                </a:solidFill>
                <a:latin typeface="Montserrat"/>
              </a:rPr>
              <a:t> </a:t>
            </a:r>
            <a:r>
              <a:rPr lang="en-US" sz="2000" u="none" strike="noStrike" dirty="0" err="1">
                <a:solidFill>
                  <a:srgbClr val="001E32"/>
                </a:solidFill>
                <a:latin typeface="Montserrat"/>
              </a:rPr>
              <a:t>оборони</a:t>
            </a:r>
            <a:r>
              <a:rPr lang="en-US" sz="2000" u="none" strike="noStrike" dirty="0">
                <a:solidFill>
                  <a:srgbClr val="001E32"/>
                </a:solidFill>
                <a:latin typeface="Montserrat"/>
              </a:rPr>
              <a:t> </a:t>
            </a:r>
            <a:r>
              <a:rPr lang="en-US" sz="2000" u="none" strike="noStrike" dirty="0" err="1">
                <a:solidFill>
                  <a:srgbClr val="001E32"/>
                </a:solidFill>
                <a:latin typeface="Montserrat"/>
              </a:rPr>
              <a:t>України</a:t>
            </a:r>
            <a:r>
              <a:rPr lang="en-US" sz="2000" u="none" strike="noStrike" dirty="0">
                <a:solidFill>
                  <a:srgbClr val="001E32"/>
                </a:solidFill>
                <a:latin typeface="Montserrat"/>
              </a:rPr>
              <a:t>, </a:t>
            </a:r>
            <a:r>
              <a:rPr lang="en-US" sz="2000" u="none" strike="noStrike" dirty="0" err="1">
                <a:solidFill>
                  <a:srgbClr val="001E32"/>
                </a:solidFill>
                <a:latin typeface="Montserrat"/>
              </a:rPr>
              <a:t>Головним</a:t>
            </a:r>
            <a:r>
              <a:rPr lang="en-US" sz="2000" u="none" strike="noStrike" dirty="0">
                <a:solidFill>
                  <a:srgbClr val="001E32"/>
                </a:solidFill>
                <a:latin typeface="Montserrat"/>
              </a:rPr>
              <a:t> </a:t>
            </a:r>
            <a:r>
              <a:rPr lang="en-US" sz="2000" u="none" strike="noStrike" dirty="0" err="1">
                <a:solidFill>
                  <a:srgbClr val="001E32"/>
                </a:solidFill>
                <a:latin typeface="Montserrat"/>
              </a:rPr>
              <a:t>управлінням</a:t>
            </a:r>
            <a:r>
              <a:rPr lang="en-US" sz="2000" u="none" strike="noStrike" dirty="0">
                <a:solidFill>
                  <a:srgbClr val="001E32"/>
                </a:solidFill>
                <a:latin typeface="Montserrat"/>
              </a:rPr>
              <a:t> </a:t>
            </a:r>
            <a:r>
              <a:rPr lang="en-US" sz="2000" u="none" strike="noStrike" dirty="0" err="1">
                <a:solidFill>
                  <a:srgbClr val="001E32"/>
                </a:solidFill>
                <a:latin typeface="Montserrat"/>
              </a:rPr>
              <a:t>розвідки</a:t>
            </a:r>
            <a:r>
              <a:rPr lang="en-US" sz="2000" u="none" strike="noStrike" dirty="0">
                <a:solidFill>
                  <a:srgbClr val="001E32"/>
                </a:solidFill>
                <a:latin typeface="Montserrat"/>
              </a:rPr>
              <a:t> </a:t>
            </a:r>
            <a:r>
              <a:rPr lang="en-US" sz="2000" u="none" strike="noStrike" dirty="0" err="1">
                <a:solidFill>
                  <a:srgbClr val="001E32"/>
                </a:solidFill>
                <a:latin typeface="Montserrat"/>
              </a:rPr>
              <a:t>Міністерства</a:t>
            </a:r>
            <a:r>
              <a:rPr lang="en-US" sz="2000" u="none" strike="noStrike" dirty="0">
                <a:solidFill>
                  <a:srgbClr val="001E32"/>
                </a:solidFill>
                <a:latin typeface="Montserrat"/>
              </a:rPr>
              <a:t> </a:t>
            </a:r>
            <a:r>
              <a:rPr lang="en-US" sz="2000" u="none" strike="noStrike" dirty="0" err="1">
                <a:solidFill>
                  <a:srgbClr val="001E32"/>
                </a:solidFill>
                <a:latin typeface="Montserrat"/>
              </a:rPr>
              <a:t>оборони</a:t>
            </a:r>
            <a:r>
              <a:rPr lang="en-US" sz="2000" u="none" strike="noStrike" dirty="0">
                <a:solidFill>
                  <a:srgbClr val="001E32"/>
                </a:solidFill>
                <a:latin typeface="Montserrat"/>
              </a:rPr>
              <a:t> </a:t>
            </a:r>
            <a:r>
              <a:rPr lang="en-US" sz="2000" u="none" strike="noStrike" dirty="0" err="1">
                <a:solidFill>
                  <a:srgbClr val="001E32"/>
                </a:solidFill>
                <a:latin typeface="Montserrat"/>
              </a:rPr>
              <a:t>України</a:t>
            </a:r>
            <a:r>
              <a:rPr lang="en-US" sz="2000" u="none" strike="noStrike" dirty="0">
                <a:solidFill>
                  <a:srgbClr val="001E32"/>
                </a:solidFill>
                <a:latin typeface="Montserrat"/>
              </a:rPr>
              <a:t> </a:t>
            </a:r>
            <a:r>
              <a:rPr lang="en-US" sz="2000" u="none" strike="noStrike" dirty="0" err="1">
                <a:solidFill>
                  <a:srgbClr val="001E32"/>
                </a:solidFill>
                <a:latin typeface="Montserrat"/>
              </a:rPr>
              <a:t>чи</a:t>
            </a:r>
            <a:r>
              <a:rPr lang="en-US" sz="2000" u="none" strike="noStrike" dirty="0">
                <a:solidFill>
                  <a:srgbClr val="001E32"/>
                </a:solidFill>
                <a:latin typeface="Montserrat"/>
              </a:rPr>
              <a:t> </a:t>
            </a:r>
            <a:r>
              <a:rPr lang="en-US" sz="2000" u="none" strike="noStrike" dirty="0" err="1">
                <a:solidFill>
                  <a:srgbClr val="001E32"/>
                </a:solidFill>
                <a:latin typeface="Montserrat"/>
              </a:rPr>
              <a:t>Службою</a:t>
            </a:r>
            <a:r>
              <a:rPr lang="en-US" sz="2000" u="none" strike="noStrike" dirty="0">
                <a:solidFill>
                  <a:srgbClr val="001E32"/>
                </a:solidFill>
                <a:latin typeface="Montserrat"/>
              </a:rPr>
              <a:t> </a:t>
            </a:r>
            <a:r>
              <a:rPr lang="en-US" sz="2000" u="none" strike="noStrike" dirty="0" err="1">
                <a:solidFill>
                  <a:srgbClr val="001E32"/>
                </a:solidFill>
                <a:latin typeface="Montserrat"/>
              </a:rPr>
              <a:t>безпеки</a:t>
            </a:r>
            <a:r>
              <a:rPr lang="en-US" sz="2000" u="none" strike="noStrike" dirty="0">
                <a:solidFill>
                  <a:srgbClr val="001E32"/>
                </a:solidFill>
                <a:latin typeface="Montserrat"/>
              </a:rPr>
              <a:t> </a:t>
            </a:r>
            <a:r>
              <a:rPr lang="en-US" sz="2000" u="none" strike="noStrike" dirty="0" err="1">
                <a:solidFill>
                  <a:srgbClr val="001E32"/>
                </a:solidFill>
                <a:latin typeface="Montserrat"/>
              </a:rPr>
              <a:t>України</a:t>
            </a:r>
            <a:r>
              <a:rPr lang="en-US" sz="2000" u="none" strike="noStrike" dirty="0">
                <a:solidFill>
                  <a:srgbClr val="001E32"/>
                </a:solidFill>
                <a:latin typeface="Montserrat"/>
              </a:rPr>
              <a:t> </a:t>
            </a:r>
            <a:r>
              <a:rPr lang="en-US" sz="2000" u="none" strike="noStrike" dirty="0" err="1">
                <a:solidFill>
                  <a:srgbClr val="001E32"/>
                </a:solidFill>
                <a:latin typeface="Montserrat"/>
              </a:rPr>
              <a:t>або</a:t>
            </a:r>
            <a:r>
              <a:rPr lang="en-US" sz="2000" u="none" strike="noStrike" dirty="0">
                <a:solidFill>
                  <a:srgbClr val="001E32"/>
                </a:solidFill>
                <a:latin typeface="Montserrat"/>
              </a:rPr>
              <a:t> в </a:t>
            </a:r>
            <a:r>
              <a:rPr lang="en-US" sz="2000" u="none" strike="noStrike" dirty="0" err="1">
                <a:solidFill>
                  <a:srgbClr val="001E32"/>
                </a:solidFill>
                <a:latin typeface="Montserrat"/>
              </a:rPr>
              <a:t>офіційних</a:t>
            </a:r>
            <a:r>
              <a:rPr lang="en-US" sz="2000" u="none" strike="noStrike" dirty="0">
                <a:solidFill>
                  <a:srgbClr val="001E32"/>
                </a:solidFill>
                <a:latin typeface="Montserrat"/>
              </a:rPr>
              <a:t> </a:t>
            </a:r>
            <a:r>
              <a:rPr lang="en-US" sz="2000" u="none" strike="noStrike" dirty="0" err="1">
                <a:solidFill>
                  <a:srgbClr val="001E32"/>
                </a:solidFill>
                <a:latin typeface="Montserrat"/>
              </a:rPr>
              <a:t>джерелах</a:t>
            </a:r>
            <a:r>
              <a:rPr lang="en-US" sz="2000" u="none" strike="noStrike" dirty="0">
                <a:solidFill>
                  <a:srgbClr val="001E32"/>
                </a:solidFill>
                <a:latin typeface="Montserrat"/>
              </a:rPr>
              <a:t> </a:t>
            </a:r>
            <a:r>
              <a:rPr lang="en-US" sz="2000" u="none" strike="noStrike" dirty="0" err="1">
                <a:solidFill>
                  <a:srgbClr val="001E32"/>
                </a:solidFill>
                <a:latin typeface="Montserrat"/>
              </a:rPr>
              <a:t>країн-партнерів</a:t>
            </a:r>
            <a:r>
              <a:rPr lang="en-US" sz="2000" u="none" strike="noStrike" dirty="0">
                <a:solidFill>
                  <a:srgbClr val="001E32"/>
                </a:solidFill>
                <a:latin typeface="Montserrat"/>
              </a:rPr>
              <a:t>, </a:t>
            </a:r>
            <a:r>
              <a:rPr lang="en-US" sz="2000" u="none" strike="noStrike" dirty="0" err="1">
                <a:solidFill>
                  <a:srgbClr val="001E32"/>
                </a:solidFill>
                <a:latin typeface="Montserrat"/>
              </a:rPr>
              <a:t>вчинене</a:t>
            </a:r>
            <a:r>
              <a:rPr lang="en-US" sz="2000" u="none" strike="noStrike" dirty="0">
                <a:solidFill>
                  <a:srgbClr val="001E32"/>
                </a:solidFill>
                <a:latin typeface="Montserrat"/>
              </a:rPr>
              <a:t> в </a:t>
            </a:r>
            <a:r>
              <a:rPr lang="en-US" sz="2000" u="none" strike="noStrike" dirty="0" err="1">
                <a:solidFill>
                  <a:srgbClr val="001E32"/>
                </a:solidFill>
                <a:latin typeface="Montserrat"/>
              </a:rPr>
              <a:t>умовах</a:t>
            </a:r>
            <a:r>
              <a:rPr lang="en-US" sz="2000" u="none" strike="noStrike" dirty="0">
                <a:solidFill>
                  <a:srgbClr val="001E32"/>
                </a:solidFill>
                <a:latin typeface="Montserrat"/>
              </a:rPr>
              <a:t> </a:t>
            </a:r>
            <a:r>
              <a:rPr lang="en-US" sz="2000" u="none" strike="noStrike" dirty="0" err="1">
                <a:solidFill>
                  <a:srgbClr val="001E32"/>
                </a:solidFill>
                <a:latin typeface="Montserrat"/>
              </a:rPr>
              <a:t>воєнного</a:t>
            </a:r>
            <a:r>
              <a:rPr lang="en-US" sz="2000" u="none" strike="noStrike" dirty="0">
                <a:solidFill>
                  <a:srgbClr val="001E32"/>
                </a:solidFill>
                <a:latin typeface="Montserrat"/>
              </a:rPr>
              <a:t> </a:t>
            </a:r>
            <a:r>
              <a:rPr lang="en-US" sz="2000" u="none" strike="noStrike" dirty="0" err="1">
                <a:solidFill>
                  <a:srgbClr val="001E32"/>
                </a:solidFill>
                <a:latin typeface="Montserrat"/>
              </a:rPr>
              <a:t>або</a:t>
            </a:r>
            <a:r>
              <a:rPr lang="en-US" sz="2000" u="none" strike="noStrike" dirty="0">
                <a:solidFill>
                  <a:srgbClr val="001E32"/>
                </a:solidFill>
                <a:latin typeface="Montserrat"/>
              </a:rPr>
              <a:t> </a:t>
            </a:r>
            <a:r>
              <a:rPr lang="en-US" sz="2000" u="none" strike="noStrike" dirty="0" err="1">
                <a:solidFill>
                  <a:srgbClr val="001E32"/>
                </a:solidFill>
                <a:latin typeface="Montserrat"/>
              </a:rPr>
              <a:t>надзвичайного</a:t>
            </a:r>
            <a:r>
              <a:rPr lang="en-US" sz="2000" u="none" strike="noStrike" dirty="0">
                <a:solidFill>
                  <a:srgbClr val="001E32"/>
                </a:solidFill>
                <a:latin typeface="Montserrat"/>
              </a:rPr>
              <a:t> </a:t>
            </a:r>
            <a:r>
              <a:rPr lang="en-US" sz="2000" u="none" strike="noStrike" dirty="0" err="1">
                <a:solidFill>
                  <a:srgbClr val="001E32"/>
                </a:solidFill>
                <a:latin typeface="Montserrat"/>
              </a:rPr>
              <a:t>стану</a:t>
            </a:r>
            <a:r>
              <a:rPr lang="en-US" sz="2000" u="none" strike="noStrike" dirty="0">
                <a:solidFill>
                  <a:srgbClr val="001E32"/>
                </a:solidFill>
                <a:latin typeface="Montserrat"/>
              </a:rPr>
              <a:t>, -</a:t>
            </a:r>
            <a:r>
              <a:rPr lang="en-US" sz="2000" u="none" strike="noStrike" dirty="0" err="1">
                <a:solidFill>
                  <a:srgbClr val="001E32"/>
                </a:solidFill>
                <a:latin typeface="Montserrat"/>
              </a:rPr>
              <a:t>карається</a:t>
            </a:r>
            <a:r>
              <a:rPr lang="en-US" sz="2000" u="none" strike="noStrike" dirty="0">
                <a:solidFill>
                  <a:srgbClr val="001E32"/>
                </a:solidFill>
                <a:latin typeface="Montserrat"/>
              </a:rPr>
              <a:t> </a:t>
            </a:r>
            <a:r>
              <a:rPr lang="en-US" sz="2000" u="none" strike="noStrike" dirty="0" err="1">
                <a:solidFill>
                  <a:srgbClr val="001E32"/>
                </a:solidFill>
                <a:latin typeface="Montserrat"/>
              </a:rPr>
              <a:t>позбавленням</a:t>
            </a:r>
            <a:r>
              <a:rPr lang="en-US" sz="2000" u="none" strike="noStrike" dirty="0">
                <a:solidFill>
                  <a:srgbClr val="001E32"/>
                </a:solidFill>
                <a:latin typeface="Montserrat"/>
              </a:rPr>
              <a:t> </a:t>
            </a:r>
            <a:r>
              <a:rPr lang="en-US" sz="2000" u="none" strike="noStrike" dirty="0" err="1">
                <a:solidFill>
                  <a:srgbClr val="001E32"/>
                </a:solidFill>
                <a:latin typeface="Montserrat"/>
              </a:rPr>
              <a:t>волі</a:t>
            </a:r>
            <a:r>
              <a:rPr lang="en-US" sz="2000" u="none" strike="noStrike" dirty="0">
                <a:solidFill>
                  <a:srgbClr val="001E32"/>
                </a:solidFill>
                <a:latin typeface="Montserrat"/>
              </a:rPr>
              <a:t> </a:t>
            </a:r>
            <a:r>
              <a:rPr lang="en-US" sz="2000" u="none" strike="noStrike" dirty="0" err="1">
                <a:solidFill>
                  <a:srgbClr val="001E32"/>
                </a:solidFill>
                <a:latin typeface="Montserrat"/>
              </a:rPr>
              <a:t>на</a:t>
            </a:r>
            <a:r>
              <a:rPr lang="en-US" sz="2000" u="none" strike="noStrike" dirty="0">
                <a:solidFill>
                  <a:srgbClr val="001E32"/>
                </a:solidFill>
                <a:latin typeface="Montserrat"/>
              </a:rPr>
              <a:t> </a:t>
            </a:r>
            <a:r>
              <a:rPr lang="en-US" sz="2000" u="none" strike="noStrike" dirty="0" err="1">
                <a:solidFill>
                  <a:srgbClr val="001E32"/>
                </a:solidFill>
                <a:latin typeface="Montserrat"/>
              </a:rPr>
              <a:t>строк</a:t>
            </a:r>
            <a:r>
              <a:rPr lang="en-US" sz="2000" u="none" strike="noStrike" dirty="0">
                <a:solidFill>
                  <a:srgbClr val="001E32"/>
                </a:solidFill>
                <a:latin typeface="Montserrat"/>
              </a:rPr>
              <a:t> д 3 </a:t>
            </a:r>
            <a:r>
              <a:rPr lang="en-US" sz="2000" u="none" strike="noStrike" dirty="0" err="1">
                <a:solidFill>
                  <a:srgbClr val="001E32"/>
                </a:solidFill>
                <a:latin typeface="Montserrat"/>
              </a:rPr>
              <a:t>до</a:t>
            </a:r>
            <a:r>
              <a:rPr lang="en-US" sz="2000" u="none" strike="noStrike" dirty="0">
                <a:solidFill>
                  <a:srgbClr val="001E32"/>
                </a:solidFill>
                <a:latin typeface="Montserrat"/>
              </a:rPr>
              <a:t> 5 </a:t>
            </a:r>
            <a:r>
              <a:rPr lang="en-US" sz="2000" u="none" strike="noStrike" dirty="0" err="1">
                <a:solidFill>
                  <a:srgbClr val="001E32"/>
                </a:solidFill>
                <a:latin typeface="Montserrat"/>
              </a:rPr>
              <a:t>років</a:t>
            </a:r>
            <a:r>
              <a:rPr lang="en-US" sz="2000" u="none" strike="noStrike" dirty="0">
                <a:solidFill>
                  <a:srgbClr val="001E32"/>
                </a:solidFill>
                <a:latin typeface="Montserrat"/>
              </a:rPr>
              <a:t>.</a:t>
            </a:r>
          </a:p>
          <a:p>
            <a:pPr marL="0" lvl="0" indent="0" algn="just">
              <a:lnSpc>
                <a:spcPts val="2400"/>
              </a:lnSpc>
              <a:spcBef>
                <a:spcPct val="0"/>
              </a:spcBef>
            </a:pPr>
            <a:endParaRPr lang="en-US" sz="2000" u="none" strike="noStrike" dirty="0">
              <a:solidFill>
                <a:srgbClr val="001E32"/>
              </a:solidFill>
              <a:latin typeface="Montserrat"/>
            </a:endParaRPr>
          </a:p>
          <a:p>
            <a:pPr marL="0" lvl="0" indent="0" algn="just">
              <a:lnSpc>
                <a:spcPts val="2400"/>
              </a:lnSpc>
              <a:spcBef>
                <a:spcPct val="0"/>
              </a:spcBef>
            </a:pPr>
            <a:r>
              <a:rPr lang="en-US" sz="2000" u="none" strike="noStrike" dirty="0" err="1">
                <a:solidFill>
                  <a:srgbClr val="001E32"/>
                </a:solidFill>
                <a:latin typeface="Montserrat"/>
              </a:rPr>
              <a:t>Поширення</a:t>
            </a:r>
            <a:r>
              <a:rPr lang="en-US" sz="2000" u="none" strike="noStrike" dirty="0">
                <a:solidFill>
                  <a:srgbClr val="001E32"/>
                </a:solidFill>
                <a:latin typeface="Montserrat"/>
              </a:rPr>
              <a:t> інформації </a:t>
            </a:r>
            <a:r>
              <a:rPr lang="en-US" sz="2000" u="none" strike="noStrike" dirty="0" err="1">
                <a:solidFill>
                  <a:srgbClr val="001E32"/>
                </a:solidFill>
                <a:latin typeface="Montserrat"/>
              </a:rPr>
              <a:t>про</a:t>
            </a:r>
            <a:r>
              <a:rPr lang="en-US" sz="2000" u="none" strike="noStrike" dirty="0">
                <a:solidFill>
                  <a:srgbClr val="001E32"/>
                </a:solidFill>
                <a:latin typeface="Montserrat"/>
              </a:rPr>
              <a:t> </a:t>
            </a:r>
            <a:r>
              <a:rPr lang="en-US" sz="2000" u="none" strike="noStrike" dirty="0" err="1">
                <a:solidFill>
                  <a:srgbClr val="001E32"/>
                </a:solidFill>
                <a:latin typeface="Montserrat"/>
              </a:rPr>
              <a:t>переміщення</a:t>
            </a:r>
            <a:r>
              <a:rPr lang="en-US" sz="2000" u="none" strike="noStrike" dirty="0">
                <a:solidFill>
                  <a:srgbClr val="001E32"/>
                </a:solidFill>
                <a:latin typeface="Montserrat"/>
              </a:rPr>
              <a:t>, </a:t>
            </a:r>
            <a:r>
              <a:rPr lang="en-US" sz="2000" u="none" strike="noStrike" dirty="0" err="1">
                <a:solidFill>
                  <a:srgbClr val="001E32"/>
                </a:solidFill>
                <a:latin typeface="Montserrat"/>
              </a:rPr>
              <a:t>рух</a:t>
            </a:r>
            <a:r>
              <a:rPr lang="en-US" sz="2000" u="none" strike="noStrike" dirty="0">
                <a:solidFill>
                  <a:srgbClr val="001E32"/>
                </a:solidFill>
                <a:latin typeface="Montserrat"/>
              </a:rPr>
              <a:t> </a:t>
            </a:r>
            <a:r>
              <a:rPr lang="en-US" sz="2000" u="none" strike="noStrike" dirty="0" err="1">
                <a:solidFill>
                  <a:srgbClr val="001E32"/>
                </a:solidFill>
                <a:latin typeface="Montserrat"/>
              </a:rPr>
              <a:t>або</a:t>
            </a:r>
            <a:r>
              <a:rPr lang="en-US" sz="2000" u="none" strike="noStrike" dirty="0">
                <a:solidFill>
                  <a:srgbClr val="001E32"/>
                </a:solidFill>
                <a:latin typeface="Montserrat"/>
              </a:rPr>
              <a:t> </a:t>
            </a:r>
            <a:r>
              <a:rPr lang="en-US" sz="2000" u="none" strike="noStrike" dirty="0" err="1">
                <a:solidFill>
                  <a:srgbClr val="001E32"/>
                </a:solidFill>
                <a:latin typeface="Montserrat"/>
              </a:rPr>
              <a:t>розташування</a:t>
            </a:r>
            <a:r>
              <a:rPr lang="en-US" sz="2000" u="none" strike="noStrike" dirty="0">
                <a:solidFill>
                  <a:srgbClr val="001E32"/>
                </a:solidFill>
                <a:latin typeface="Montserrat"/>
              </a:rPr>
              <a:t> </a:t>
            </a:r>
            <a:r>
              <a:rPr lang="en-US" sz="2000" u="none" strike="noStrike" dirty="0" err="1">
                <a:solidFill>
                  <a:srgbClr val="001E32"/>
                </a:solidFill>
                <a:latin typeface="Montserrat"/>
              </a:rPr>
              <a:t>Збройних</a:t>
            </a:r>
            <a:r>
              <a:rPr lang="en-US" sz="2000" u="none" strike="noStrike" dirty="0">
                <a:solidFill>
                  <a:srgbClr val="001E32"/>
                </a:solidFill>
                <a:latin typeface="Montserrat"/>
              </a:rPr>
              <a:t> </a:t>
            </a:r>
            <a:r>
              <a:rPr lang="en-US" sz="2000" u="none" strike="noStrike" dirty="0" err="1">
                <a:solidFill>
                  <a:srgbClr val="001E32"/>
                </a:solidFill>
                <a:latin typeface="Montserrat"/>
              </a:rPr>
              <a:t>Сил</a:t>
            </a:r>
            <a:r>
              <a:rPr lang="en-US" sz="2000" u="none" strike="noStrike" dirty="0">
                <a:solidFill>
                  <a:srgbClr val="001E32"/>
                </a:solidFill>
                <a:latin typeface="Montserrat"/>
              </a:rPr>
              <a:t> </a:t>
            </a:r>
            <a:r>
              <a:rPr lang="en-US" sz="2000" u="none" strike="noStrike" dirty="0" err="1">
                <a:solidFill>
                  <a:srgbClr val="001E32"/>
                </a:solidFill>
                <a:latin typeface="Montserrat"/>
              </a:rPr>
              <a:t>України</a:t>
            </a:r>
            <a:r>
              <a:rPr lang="en-US" sz="2000" u="none" strike="noStrike" dirty="0">
                <a:solidFill>
                  <a:srgbClr val="001E32"/>
                </a:solidFill>
                <a:latin typeface="Montserrat"/>
              </a:rPr>
              <a:t> </a:t>
            </a:r>
            <a:r>
              <a:rPr lang="en-US" sz="2000" u="none" strike="noStrike" dirty="0" err="1">
                <a:solidFill>
                  <a:srgbClr val="001E32"/>
                </a:solidFill>
                <a:latin typeface="Montserrat"/>
              </a:rPr>
              <a:t>чи</a:t>
            </a:r>
            <a:r>
              <a:rPr lang="en-US" sz="2000" u="none" strike="noStrike" dirty="0">
                <a:solidFill>
                  <a:srgbClr val="001E32"/>
                </a:solidFill>
                <a:latin typeface="Montserrat"/>
              </a:rPr>
              <a:t> </a:t>
            </a:r>
            <a:r>
              <a:rPr lang="en-US" sz="2000" u="none" strike="noStrike" dirty="0" err="1">
                <a:solidFill>
                  <a:srgbClr val="001E32"/>
                </a:solidFill>
                <a:latin typeface="Montserrat"/>
              </a:rPr>
              <a:t>інших</a:t>
            </a:r>
            <a:r>
              <a:rPr lang="en-US" sz="2000" u="none" strike="noStrike" dirty="0">
                <a:solidFill>
                  <a:srgbClr val="001E32"/>
                </a:solidFill>
                <a:latin typeface="Montserrat"/>
              </a:rPr>
              <a:t> </a:t>
            </a:r>
            <a:r>
              <a:rPr lang="en-US" sz="2000" u="none" strike="noStrike" dirty="0" err="1">
                <a:solidFill>
                  <a:srgbClr val="001E32"/>
                </a:solidFill>
                <a:latin typeface="Montserrat"/>
              </a:rPr>
              <a:t>утворених</a:t>
            </a:r>
            <a:r>
              <a:rPr lang="en-US" sz="2000" u="none" strike="noStrike" dirty="0">
                <a:solidFill>
                  <a:srgbClr val="001E32"/>
                </a:solidFill>
                <a:latin typeface="Montserrat"/>
              </a:rPr>
              <a:t> </a:t>
            </a:r>
            <a:r>
              <a:rPr lang="en-US" sz="2000" u="none" strike="noStrike" dirty="0" err="1">
                <a:solidFill>
                  <a:srgbClr val="001E32"/>
                </a:solidFill>
                <a:latin typeface="Montserrat"/>
              </a:rPr>
              <a:t>відповідно</a:t>
            </a:r>
            <a:r>
              <a:rPr lang="en-US" sz="2000" u="none" strike="noStrike" dirty="0">
                <a:solidFill>
                  <a:srgbClr val="001E32"/>
                </a:solidFill>
                <a:latin typeface="Montserrat"/>
              </a:rPr>
              <a:t> </a:t>
            </a:r>
            <a:r>
              <a:rPr lang="en-US" sz="2000" u="none" strike="noStrike" dirty="0" err="1">
                <a:solidFill>
                  <a:srgbClr val="001E32"/>
                </a:solidFill>
                <a:latin typeface="Montserrat"/>
              </a:rPr>
              <a:t>до</a:t>
            </a:r>
            <a:r>
              <a:rPr lang="en-US" sz="2000" u="none" strike="noStrike" dirty="0">
                <a:solidFill>
                  <a:srgbClr val="001E32"/>
                </a:solidFill>
                <a:latin typeface="Montserrat"/>
              </a:rPr>
              <a:t> </a:t>
            </a:r>
            <a:r>
              <a:rPr lang="en-US" sz="2000" u="none" strike="noStrike" dirty="0" err="1">
                <a:solidFill>
                  <a:srgbClr val="001E32"/>
                </a:solidFill>
                <a:latin typeface="Montserrat"/>
              </a:rPr>
              <a:t>законів</a:t>
            </a:r>
            <a:r>
              <a:rPr lang="en-US" sz="2000" u="none" strike="noStrike" dirty="0">
                <a:solidFill>
                  <a:srgbClr val="001E32"/>
                </a:solidFill>
                <a:latin typeface="Montserrat"/>
              </a:rPr>
              <a:t> </a:t>
            </a:r>
            <a:r>
              <a:rPr lang="en-US" sz="2000" u="none" strike="noStrike" dirty="0" err="1">
                <a:solidFill>
                  <a:srgbClr val="001E32"/>
                </a:solidFill>
                <a:latin typeface="Montserrat"/>
              </a:rPr>
              <a:t>України</a:t>
            </a:r>
            <a:r>
              <a:rPr lang="en-US" sz="2000" u="none" strike="noStrike" dirty="0">
                <a:solidFill>
                  <a:srgbClr val="001E32"/>
                </a:solidFill>
                <a:latin typeface="Montserrat"/>
              </a:rPr>
              <a:t> </a:t>
            </a:r>
            <a:r>
              <a:rPr lang="en-US" sz="2000" u="none" strike="noStrike" dirty="0" err="1">
                <a:solidFill>
                  <a:srgbClr val="001E32"/>
                </a:solidFill>
                <a:latin typeface="Montserrat"/>
              </a:rPr>
              <a:t>військових</a:t>
            </a:r>
            <a:r>
              <a:rPr lang="en-US" sz="2000" u="none" strike="noStrike" dirty="0">
                <a:solidFill>
                  <a:srgbClr val="001E32"/>
                </a:solidFill>
                <a:latin typeface="Montserrat"/>
              </a:rPr>
              <a:t> </a:t>
            </a:r>
            <a:r>
              <a:rPr lang="en-US" sz="2000" u="none" strike="noStrike" dirty="0" err="1">
                <a:solidFill>
                  <a:srgbClr val="001E32"/>
                </a:solidFill>
                <a:latin typeface="Montserrat"/>
              </a:rPr>
              <a:t>формувань</a:t>
            </a:r>
            <a:r>
              <a:rPr lang="en-US" sz="2000" u="none" strike="noStrike" dirty="0">
                <a:solidFill>
                  <a:srgbClr val="001E32"/>
                </a:solidFill>
                <a:latin typeface="Montserrat"/>
              </a:rPr>
              <a:t>,   </a:t>
            </a:r>
            <a:r>
              <a:rPr lang="en-US" sz="2000" u="none" strike="noStrike" dirty="0" err="1">
                <a:solidFill>
                  <a:srgbClr val="001E32"/>
                </a:solidFill>
                <a:latin typeface="Montserrat Bold"/>
              </a:rPr>
              <a:t>за</a:t>
            </a:r>
            <a:r>
              <a:rPr lang="en-US" sz="2000" u="none" strike="noStrike" dirty="0">
                <a:solidFill>
                  <a:srgbClr val="001E32"/>
                </a:solidFill>
                <a:latin typeface="Montserrat Bold"/>
              </a:rPr>
              <a:t> </a:t>
            </a:r>
            <a:r>
              <a:rPr lang="en-US" sz="2000" u="none" strike="noStrike" dirty="0" err="1">
                <a:solidFill>
                  <a:srgbClr val="001E32"/>
                </a:solidFill>
                <a:latin typeface="Montserrat Bold"/>
              </a:rPr>
              <a:t>можливості</a:t>
            </a:r>
            <a:r>
              <a:rPr lang="en-US" sz="2000" u="none" strike="noStrike" dirty="0">
                <a:solidFill>
                  <a:srgbClr val="001E32"/>
                </a:solidFill>
                <a:latin typeface="Montserrat Bold"/>
              </a:rPr>
              <a:t> </a:t>
            </a:r>
            <a:r>
              <a:rPr lang="en-US" sz="2000" u="none" strike="noStrike" dirty="0" err="1">
                <a:solidFill>
                  <a:srgbClr val="001E32"/>
                </a:solidFill>
                <a:latin typeface="Montserrat Bold"/>
              </a:rPr>
              <a:t>їх</a:t>
            </a:r>
            <a:r>
              <a:rPr lang="en-US" sz="2000" u="none" strike="noStrike" dirty="0">
                <a:solidFill>
                  <a:srgbClr val="001E32"/>
                </a:solidFill>
                <a:latin typeface="Montserrat Bold"/>
              </a:rPr>
              <a:t> </a:t>
            </a:r>
            <a:r>
              <a:rPr lang="en-US" sz="2000" u="none" strike="noStrike" dirty="0" err="1">
                <a:solidFill>
                  <a:srgbClr val="001E32"/>
                </a:solidFill>
                <a:latin typeface="Montserrat Bold"/>
              </a:rPr>
              <a:t>ідентифікації</a:t>
            </a:r>
            <a:r>
              <a:rPr lang="en-US" sz="2000" u="none" strike="noStrike" dirty="0">
                <a:solidFill>
                  <a:srgbClr val="001E32"/>
                </a:solidFill>
                <a:latin typeface="Montserrat Bold"/>
              </a:rPr>
              <a:t> </a:t>
            </a:r>
            <a:r>
              <a:rPr lang="en-US" sz="2000" u="none" strike="noStrike" dirty="0" err="1">
                <a:solidFill>
                  <a:srgbClr val="001E32"/>
                </a:solidFill>
                <a:latin typeface="Montserrat Bold"/>
              </a:rPr>
              <a:t>на</a:t>
            </a:r>
            <a:r>
              <a:rPr lang="en-US" sz="2000" u="none" strike="noStrike" dirty="0">
                <a:solidFill>
                  <a:srgbClr val="001E32"/>
                </a:solidFill>
                <a:latin typeface="Montserrat Bold"/>
              </a:rPr>
              <a:t> </a:t>
            </a:r>
            <a:r>
              <a:rPr lang="en-US" sz="2000" u="none" strike="noStrike" dirty="0" err="1">
                <a:solidFill>
                  <a:srgbClr val="001E32"/>
                </a:solidFill>
                <a:latin typeface="Montserrat Bold"/>
              </a:rPr>
              <a:t>місцевості</a:t>
            </a:r>
            <a:r>
              <a:rPr lang="en-US" sz="2000" u="none" strike="noStrike" dirty="0">
                <a:solidFill>
                  <a:srgbClr val="001E32"/>
                </a:solidFill>
                <a:latin typeface="Montserrat"/>
              </a:rPr>
              <a:t>, </a:t>
            </a:r>
            <a:r>
              <a:rPr lang="en-US" sz="2000" u="none" strike="noStrike" dirty="0" err="1">
                <a:solidFill>
                  <a:srgbClr val="001E32"/>
                </a:solidFill>
                <a:latin typeface="Montserrat"/>
              </a:rPr>
              <a:t>якщо</a:t>
            </a:r>
            <a:r>
              <a:rPr lang="en-US" sz="2000" u="none" strike="noStrike" dirty="0">
                <a:solidFill>
                  <a:srgbClr val="001E32"/>
                </a:solidFill>
                <a:latin typeface="Montserrat"/>
              </a:rPr>
              <a:t> </a:t>
            </a:r>
            <a:r>
              <a:rPr lang="en-US" sz="2000" u="none" strike="noStrike" dirty="0" err="1">
                <a:solidFill>
                  <a:srgbClr val="001E32"/>
                </a:solidFill>
                <a:latin typeface="Montserrat"/>
              </a:rPr>
              <a:t>така</a:t>
            </a:r>
            <a:r>
              <a:rPr lang="en-US" sz="2000" u="none" strike="noStrike" dirty="0">
                <a:solidFill>
                  <a:srgbClr val="001E32"/>
                </a:solidFill>
                <a:latin typeface="Montserrat"/>
              </a:rPr>
              <a:t> </a:t>
            </a:r>
            <a:r>
              <a:rPr lang="en-US" sz="2000" u="none" strike="noStrike" dirty="0" err="1">
                <a:solidFill>
                  <a:srgbClr val="001E32"/>
                </a:solidFill>
                <a:latin typeface="Montserrat"/>
              </a:rPr>
              <a:t>інформація</a:t>
            </a:r>
            <a:r>
              <a:rPr lang="en-US" sz="2000" u="none" strike="noStrike" dirty="0">
                <a:solidFill>
                  <a:srgbClr val="001E32"/>
                </a:solidFill>
                <a:latin typeface="Montserrat"/>
              </a:rPr>
              <a:t> </a:t>
            </a:r>
            <a:r>
              <a:rPr lang="en-US" sz="2000" u="none" strike="noStrike" dirty="0" err="1">
                <a:solidFill>
                  <a:srgbClr val="001E32"/>
                </a:solidFill>
                <a:latin typeface="Montserrat"/>
              </a:rPr>
              <a:t>не</a:t>
            </a:r>
            <a:r>
              <a:rPr lang="en-US" sz="2000" u="none" strike="noStrike" dirty="0">
                <a:solidFill>
                  <a:srgbClr val="001E32"/>
                </a:solidFill>
                <a:latin typeface="Montserrat"/>
              </a:rPr>
              <a:t> </a:t>
            </a:r>
            <a:r>
              <a:rPr lang="en-US" sz="2000" u="none" strike="noStrike" dirty="0" err="1">
                <a:solidFill>
                  <a:srgbClr val="001E32"/>
                </a:solidFill>
                <a:latin typeface="Montserrat"/>
              </a:rPr>
              <a:t>розміщувалася</a:t>
            </a:r>
            <a:r>
              <a:rPr lang="en-US" sz="2000" u="none" strike="noStrike" dirty="0">
                <a:solidFill>
                  <a:srgbClr val="001E32"/>
                </a:solidFill>
                <a:latin typeface="Montserrat"/>
              </a:rPr>
              <a:t> (</a:t>
            </a:r>
            <a:r>
              <a:rPr lang="en-US" sz="2000" u="none" strike="noStrike" dirty="0" err="1">
                <a:solidFill>
                  <a:srgbClr val="001E32"/>
                </a:solidFill>
                <a:latin typeface="Montserrat"/>
              </a:rPr>
              <a:t>не</a:t>
            </a:r>
            <a:r>
              <a:rPr lang="en-US" sz="2000" u="none" strike="noStrike" dirty="0">
                <a:solidFill>
                  <a:srgbClr val="001E32"/>
                </a:solidFill>
                <a:latin typeface="Montserrat"/>
              </a:rPr>
              <a:t> </a:t>
            </a:r>
            <a:r>
              <a:rPr lang="en-US" sz="2000" u="none" strike="noStrike" dirty="0" err="1">
                <a:solidFill>
                  <a:srgbClr val="001E32"/>
                </a:solidFill>
                <a:latin typeface="Montserrat"/>
              </a:rPr>
              <a:t>поширювалася</a:t>
            </a:r>
            <a:r>
              <a:rPr lang="en-US" sz="2000" u="none" strike="noStrike" dirty="0">
                <a:solidFill>
                  <a:srgbClr val="001E32"/>
                </a:solidFill>
                <a:latin typeface="Montserrat"/>
              </a:rPr>
              <a:t>) у </a:t>
            </a:r>
            <a:r>
              <a:rPr lang="en-US" sz="2000" u="none" strike="noStrike" dirty="0" err="1">
                <a:solidFill>
                  <a:srgbClr val="001E32"/>
                </a:solidFill>
                <a:latin typeface="Montserrat"/>
              </a:rPr>
              <a:t>відкритому</a:t>
            </a:r>
            <a:r>
              <a:rPr lang="en-US" sz="2000" u="none" strike="noStrike" dirty="0">
                <a:solidFill>
                  <a:srgbClr val="001E32"/>
                </a:solidFill>
                <a:latin typeface="Montserrat"/>
              </a:rPr>
              <a:t> </a:t>
            </a:r>
            <a:r>
              <a:rPr lang="en-US" sz="2000" u="none" strike="noStrike" dirty="0" err="1">
                <a:solidFill>
                  <a:srgbClr val="001E32"/>
                </a:solidFill>
                <a:latin typeface="Montserrat"/>
              </a:rPr>
              <a:t>доступі</a:t>
            </a:r>
            <a:r>
              <a:rPr lang="en-US" sz="2000" u="none" strike="noStrike" dirty="0">
                <a:solidFill>
                  <a:srgbClr val="001E32"/>
                </a:solidFill>
                <a:latin typeface="Montserrat"/>
              </a:rPr>
              <a:t> </a:t>
            </a:r>
            <a:r>
              <a:rPr lang="en-US" sz="2000" u="none" strike="noStrike" dirty="0" err="1">
                <a:solidFill>
                  <a:srgbClr val="001E32"/>
                </a:solidFill>
                <a:latin typeface="Montserrat"/>
              </a:rPr>
              <a:t>Генеральним</a:t>
            </a:r>
            <a:r>
              <a:rPr lang="en-US" sz="2000" u="none" strike="noStrike" dirty="0">
                <a:solidFill>
                  <a:srgbClr val="001E32"/>
                </a:solidFill>
                <a:latin typeface="Montserrat"/>
              </a:rPr>
              <a:t> </a:t>
            </a:r>
            <a:r>
              <a:rPr lang="en-US" sz="2000" u="none" strike="noStrike" dirty="0" err="1">
                <a:solidFill>
                  <a:srgbClr val="001E32"/>
                </a:solidFill>
                <a:latin typeface="Montserrat"/>
              </a:rPr>
              <a:t>штабом</a:t>
            </a:r>
            <a:r>
              <a:rPr lang="en-US" sz="2000" u="none" strike="noStrike" dirty="0">
                <a:solidFill>
                  <a:srgbClr val="001E32"/>
                </a:solidFill>
                <a:latin typeface="Montserrat"/>
              </a:rPr>
              <a:t> </a:t>
            </a:r>
            <a:r>
              <a:rPr lang="en-US" sz="2000" u="none" strike="noStrike" dirty="0" err="1">
                <a:solidFill>
                  <a:srgbClr val="001E32"/>
                </a:solidFill>
                <a:latin typeface="Montserrat"/>
              </a:rPr>
              <a:t>Збройних</a:t>
            </a:r>
            <a:r>
              <a:rPr lang="en-US" sz="2000" u="none" strike="noStrike" dirty="0">
                <a:solidFill>
                  <a:srgbClr val="001E32"/>
                </a:solidFill>
                <a:latin typeface="Montserrat"/>
              </a:rPr>
              <a:t> </a:t>
            </a:r>
            <a:r>
              <a:rPr lang="en-US" sz="2000" u="none" strike="noStrike" dirty="0" err="1">
                <a:solidFill>
                  <a:srgbClr val="001E32"/>
                </a:solidFill>
                <a:latin typeface="Montserrat"/>
              </a:rPr>
              <a:t>Сил</a:t>
            </a:r>
            <a:r>
              <a:rPr lang="en-US" sz="2000" u="none" strike="noStrike" dirty="0">
                <a:solidFill>
                  <a:srgbClr val="001E32"/>
                </a:solidFill>
                <a:latin typeface="Montserrat"/>
              </a:rPr>
              <a:t> </a:t>
            </a:r>
            <a:r>
              <a:rPr lang="en-US" sz="2000" u="none" strike="noStrike" dirty="0" err="1">
                <a:solidFill>
                  <a:srgbClr val="001E32"/>
                </a:solidFill>
                <a:latin typeface="Montserrat"/>
              </a:rPr>
              <a:t>України</a:t>
            </a:r>
            <a:r>
              <a:rPr lang="en-US" sz="2000" u="none" strike="noStrike" dirty="0">
                <a:solidFill>
                  <a:srgbClr val="001E32"/>
                </a:solidFill>
                <a:latin typeface="Montserrat"/>
              </a:rPr>
              <a:t>, </a:t>
            </a:r>
            <a:r>
              <a:rPr lang="en-US" sz="2000" u="none" strike="noStrike" dirty="0" err="1">
                <a:solidFill>
                  <a:srgbClr val="001E32"/>
                </a:solidFill>
                <a:latin typeface="Montserrat"/>
              </a:rPr>
              <a:t>Міністерством</a:t>
            </a:r>
            <a:r>
              <a:rPr lang="en-US" sz="2000" u="none" strike="noStrike" dirty="0">
                <a:solidFill>
                  <a:srgbClr val="001E32"/>
                </a:solidFill>
                <a:latin typeface="Montserrat"/>
              </a:rPr>
              <a:t> </a:t>
            </a:r>
            <a:r>
              <a:rPr lang="en-US" sz="2000" u="none" strike="noStrike" dirty="0" err="1">
                <a:solidFill>
                  <a:srgbClr val="001E32"/>
                </a:solidFill>
                <a:latin typeface="Montserrat"/>
              </a:rPr>
              <a:t>оборони</a:t>
            </a:r>
            <a:r>
              <a:rPr lang="en-US" sz="2000" u="none" strike="noStrike" dirty="0">
                <a:solidFill>
                  <a:srgbClr val="001E32"/>
                </a:solidFill>
                <a:latin typeface="Montserrat"/>
              </a:rPr>
              <a:t> </a:t>
            </a:r>
            <a:r>
              <a:rPr lang="en-US" sz="2000" u="none" strike="noStrike" dirty="0" err="1">
                <a:solidFill>
                  <a:srgbClr val="001E32"/>
                </a:solidFill>
                <a:latin typeface="Montserrat"/>
              </a:rPr>
              <a:t>України</a:t>
            </a:r>
            <a:r>
              <a:rPr lang="en-US" sz="2000" u="none" strike="noStrike" dirty="0">
                <a:solidFill>
                  <a:srgbClr val="001E32"/>
                </a:solidFill>
                <a:latin typeface="Montserrat"/>
              </a:rPr>
              <a:t>, </a:t>
            </a:r>
            <a:r>
              <a:rPr lang="en-US" sz="2000" u="none" strike="noStrike" dirty="0" err="1">
                <a:solidFill>
                  <a:srgbClr val="001E32"/>
                </a:solidFill>
                <a:latin typeface="Montserrat"/>
              </a:rPr>
              <a:t>або</a:t>
            </a:r>
            <a:r>
              <a:rPr lang="en-US" sz="2000" u="none" strike="noStrike" dirty="0">
                <a:solidFill>
                  <a:srgbClr val="001E32"/>
                </a:solidFill>
                <a:latin typeface="Montserrat"/>
              </a:rPr>
              <a:t> </a:t>
            </a:r>
            <a:r>
              <a:rPr lang="en-US" sz="2000" u="none" strike="noStrike" dirty="0" err="1">
                <a:solidFill>
                  <a:srgbClr val="001E32"/>
                </a:solidFill>
                <a:latin typeface="Montserrat"/>
              </a:rPr>
              <a:t>іншими</a:t>
            </a:r>
            <a:r>
              <a:rPr lang="en-US" sz="2000" u="none" strike="noStrike" dirty="0">
                <a:solidFill>
                  <a:srgbClr val="001E32"/>
                </a:solidFill>
                <a:latin typeface="Montserrat"/>
              </a:rPr>
              <a:t> </a:t>
            </a:r>
            <a:r>
              <a:rPr lang="en-US" sz="2000" u="none" strike="noStrike" dirty="0" err="1">
                <a:solidFill>
                  <a:srgbClr val="001E32"/>
                </a:solidFill>
                <a:latin typeface="Montserrat"/>
              </a:rPr>
              <a:t>уповноваженими</a:t>
            </a:r>
            <a:r>
              <a:rPr lang="en-US" sz="2000" u="none" strike="noStrike" dirty="0">
                <a:solidFill>
                  <a:srgbClr val="001E32"/>
                </a:solidFill>
                <a:latin typeface="Montserrat"/>
              </a:rPr>
              <a:t> </a:t>
            </a:r>
            <a:r>
              <a:rPr lang="en-US" sz="2000" u="none" strike="noStrike" dirty="0" err="1">
                <a:solidFill>
                  <a:srgbClr val="001E32"/>
                </a:solidFill>
                <a:latin typeface="Montserrat"/>
              </a:rPr>
              <a:t>державними</a:t>
            </a:r>
            <a:r>
              <a:rPr lang="en-US" sz="2000" u="none" strike="noStrike" dirty="0">
                <a:solidFill>
                  <a:srgbClr val="001E32"/>
                </a:solidFill>
                <a:latin typeface="Montserrat"/>
              </a:rPr>
              <a:t> </a:t>
            </a:r>
            <a:r>
              <a:rPr lang="en-US" sz="2000" u="none" strike="noStrike" dirty="0" err="1">
                <a:solidFill>
                  <a:srgbClr val="001E32"/>
                </a:solidFill>
                <a:latin typeface="Montserrat"/>
              </a:rPr>
              <a:t>органами</a:t>
            </a:r>
            <a:r>
              <a:rPr lang="en-US" sz="2000" u="none" strike="noStrike" dirty="0">
                <a:solidFill>
                  <a:srgbClr val="001E32"/>
                </a:solidFill>
                <a:latin typeface="Montserrat"/>
              </a:rPr>
              <a:t>, </a:t>
            </a:r>
            <a:r>
              <a:rPr lang="en-US" sz="2000" u="none" strike="noStrike" dirty="0" err="1">
                <a:solidFill>
                  <a:srgbClr val="001E32"/>
                </a:solidFill>
                <a:latin typeface="Montserrat"/>
              </a:rPr>
              <a:t>вчинене</a:t>
            </a:r>
            <a:r>
              <a:rPr lang="en-US" sz="2000" u="none" strike="noStrike" dirty="0">
                <a:solidFill>
                  <a:srgbClr val="001E32"/>
                </a:solidFill>
                <a:latin typeface="Montserrat"/>
              </a:rPr>
              <a:t> в </a:t>
            </a:r>
            <a:r>
              <a:rPr lang="en-US" sz="2000" u="none" strike="noStrike" dirty="0" err="1">
                <a:solidFill>
                  <a:srgbClr val="001E32"/>
                </a:solidFill>
                <a:latin typeface="Montserrat"/>
              </a:rPr>
              <a:t>умовах</a:t>
            </a:r>
            <a:r>
              <a:rPr lang="en-US" sz="2000" u="none" strike="noStrike" dirty="0">
                <a:solidFill>
                  <a:srgbClr val="001E32"/>
                </a:solidFill>
                <a:latin typeface="Montserrat"/>
              </a:rPr>
              <a:t> </a:t>
            </a:r>
            <a:r>
              <a:rPr lang="en-US" sz="2000" u="none" strike="noStrike" dirty="0" err="1">
                <a:solidFill>
                  <a:srgbClr val="001E32"/>
                </a:solidFill>
                <a:latin typeface="Montserrat"/>
              </a:rPr>
              <a:t>воєнного</a:t>
            </a:r>
            <a:r>
              <a:rPr lang="en-US" sz="2000" u="none" strike="noStrike" dirty="0">
                <a:solidFill>
                  <a:srgbClr val="001E32"/>
                </a:solidFill>
                <a:latin typeface="Montserrat"/>
              </a:rPr>
              <a:t> </a:t>
            </a:r>
            <a:r>
              <a:rPr lang="en-US" sz="2000" u="none" strike="noStrike" dirty="0" err="1">
                <a:solidFill>
                  <a:srgbClr val="001E32"/>
                </a:solidFill>
                <a:latin typeface="Montserrat"/>
              </a:rPr>
              <a:t>або</a:t>
            </a:r>
            <a:r>
              <a:rPr lang="en-US" sz="2000" u="none" strike="noStrike" dirty="0">
                <a:solidFill>
                  <a:srgbClr val="001E32"/>
                </a:solidFill>
                <a:latin typeface="Montserrat"/>
              </a:rPr>
              <a:t> </a:t>
            </a:r>
            <a:r>
              <a:rPr lang="en-US" sz="2000" u="none" strike="noStrike" dirty="0" err="1">
                <a:solidFill>
                  <a:srgbClr val="001E32"/>
                </a:solidFill>
                <a:latin typeface="Montserrat"/>
              </a:rPr>
              <a:t>надзвичайного</a:t>
            </a:r>
            <a:r>
              <a:rPr lang="en-US" sz="2000" u="none" strike="noStrike" dirty="0">
                <a:solidFill>
                  <a:srgbClr val="001E32"/>
                </a:solidFill>
                <a:latin typeface="Montserrat"/>
              </a:rPr>
              <a:t> </a:t>
            </a:r>
            <a:r>
              <a:rPr lang="en-US" sz="2000" u="none" strike="noStrike" dirty="0" err="1">
                <a:solidFill>
                  <a:srgbClr val="001E32"/>
                </a:solidFill>
                <a:latin typeface="Montserrat"/>
              </a:rPr>
              <a:t>стану</a:t>
            </a:r>
            <a:r>
              <a:rPr lang="en-US" sz="2000" u="none" strike="noStrike" dirty="0">
                <a:solidFill>
                  <a:srgbClr val="001E32"/>
                </a:solidFill>
                <a:latin typeface="Montserrat"/>
              </a:rPr>
              <a:t>, – </a:t>
            </a:r>
            <a:r>
              <a:rPr lang="en-US" sz="2000" u="none" strike="noStrike" dirty="0" err="1">
                <a:solidFill>
                  <a:srgbClr val="001E32"/>
                </a:solidFill>
                <a:latin typeface="Montserrat"/>
              </a:rPr>
              <a:t>карається</a:t>
            </a:r>
            <a:r>
              <a:rPr lang="en-US" sz="2000" u="none" strike="noStrike" dirty="0">
                <a:solidFill>
                  <a:srgbClr val="001E32"/>
                </a:solidFill>
                <a:latin typeface="Montserrat"/>
              </a:rPr>
              <a:t> </a:t>
            </a:r>
            <a:r>
              <a:rPr lang="en-US" sz="2000" u="none" strike="noStrike" dirty="0" err="1">
                <a:solidFill>
                  <a:srgbClr val="001E32"/>
                </a:solidFill>
                <a:latin typeface="Montserrat"/>
              </a:rPr>
              <a:t>позбавленням</a:t>
            </a:r>
            <a:r>
              <a:rPr lang="en-US" sz="2000" u="none" strike="noStrike" dirty="0">
                <a:solidFill>
                  <a:srgbClr val="001E32"/>
                </a:solidFill>
                <a:latin typeface="Montserrat"/>
              </a:rPr>
              <a:t> </a:t>
            </a:r>
            <a:r>
              <a:rPr lang="en-US" sz="2000" u="none" strike="noStrike" dirty="0" err="1">
                <a:solidFill>
                  <a:srgbClr val="001E32"/>
                </a:solidFill>
                <a:latin typeface="Montserrat"/>
              </a:rPr>
              <a:t>волі</a:t>
            </a:r>
            <a:r>
              <a:rPr lang="en-US" sz="2000" u="none" strike="noStrike" dirty="0">
                <a:solidFill>
                  <a:srgbClr val="001E32"/>
                </a:solidFill>
                <a:latin typeface="Montserrat"/>
              </a:rPr>
              <a:t> </a:t>
            </a:r>
            <a:r>
              <a:rPr lang="en-US" sz="2000" u="none" strike="noStrike" dirty="0" err="1">
                <a:solidFill>
                  <a:srgbClr val="001E32"/>
                </a:solidFill>
                <a:latin typeface="Montserrat"/>
              </a:rPr>
              <a:t>на</a:t>
            </a:r>
            <a:r>
              <a:rPr lang="en-US" sz="2000" u="none" strike="noStrike" dirty="0">
                <a:solidFill>
                  <a:srgbClr val="001E32"/>
                </a:solidFill>
                <a:latin typeface="Montserrat"/>
              </a:rPr>
              <a:t> </a:t>
            </a:r>
            <a:r>
              <a:rPr lang="en-US" sz="2000" u="none" strike="noStrike" dirty="0" err="1">
                <a:solidFill>
                  <a:srgbClr val="001E32"/>
                </a:solidFill>
                <a:latin typeface="Montserrat"/>
              </a:rPr>
              <a:t>строк</a:t>
            </a:r>
            <a:r>
              <a:rPr lang="en-US" sz="2000" u="none" strike="noStrike" dirty="0">
                <a:solidFill>
                  <a:srgbClr val="001E32"/>
                </a:solidFill>
                <a:latin typeface="Montserrat"/>
              </a:rPr>
              <a:t> </a:t>
            </a:r>
            <a:r>
              <a:rPr lang="en-US" sz="2000" u="none" strike="noStrike" dirty="0" err="1">
                <a:solidFill>
                  <a:srgbClr val="001E32"/>
                </a:solidFill>
                <a:latin typeface="Montserrat"/>
              </a:rPr>
              <a:t>від</a:t>
            </a:r>
            <a:r>
              <a:rPr lang="en-US" sz="2000" u="none" strike="noStrike" dirty="0">
                <a:solidFill>
                  <a:srgbClr val="001E32"/>
                </a:solidFill>
                <a:latin typeface="Montserrat"/>
              </a:rPr>
              <a:t> 5 </a:t>
            </a:r>
            <a:r>
              <a:rPr lang="en-US" sz="2000" u="none" strike="noStrike" dirty="0" err="1">
                <a:solidFill>
                  <a:srgbClr val="001E32"/>
                </a:solidFill>
                <a:latin typeface="Montserrat"/>
              </a:rPr>
              <a:t>до</a:t>
            </a:r>
            <a:r>
              <a:rPr lang="en-US" sz="2000" u="none" strike="noStrike" dirty="0">
                <a:solidFill>
                  <a:srgbClr val="001E32"/>
                </a:solidFill>
                <a:latin typeface="Montserrat"/>
              </a:rPr>
              <a:t> 8 </a:t>
            </a:r>
            <a:r>
              <a:rPr lang="en-US" sz="2000" u="none" strike="noStrike" dirty="0" err="1">
                <a:solidFill>
                  <a:srgbClr val="001E32"/>
                </a:solidFill>
                <a:latin typeface="Montserrat"/>
              </a:rPr>
              <a:t>років</a:t>
            </a:r>
            <a:r>
              <a:rPr lang="en-US" sz="2000" u="none" strike="noStrike" dirty="0">
                <a:solidFill>
                  <a:srgbClr val="001E32"/>
                </a:solidFill>
                <a:latin typeface="Montserrat"/>
              </a:rPr>
              <a:t>.</a:t>
            </a:r>
          </a:p>
          <a:p>
            <a:pPr marL="0" lvl="0" indent="0" algn="just">
              <a:lnSpc>
                <a:spcPts val="2400"/>
              </a:lnSpc>
              <a:spcBef>
                <a:spcPct val="0"/>
              </a:spcBef>
            </a:pPr>
            <a:endParaRPr lang="en-US" sz="2000" u="none" strike="noStrike" dirty="0">
              <a:solidFill>
                <a:srgbClr val="001E32"/>
              </a:solidFill>
              <a:latin typeface="Montserrat"/>
            </a:endParaRPr>
          </a:p>
          <a:p>
            <a:pPr marL="0" lvl="0" indent="0" algn="just">
              <a:lnSpc>
                <a:spcPts val="2400"/>
              </a:lnSpc>
              <a:spcBef>
                <a:spcPct val="0"/>
              </a:spcBef>
            </a:pPr>
            <a:r>
              <a:rPr lang="en-US" sz="2000" u="none" strike="noStrike" dirty="0" err="1">
                <a:solidFill>
                  <a:srgbClr val="001E32"/>
                </a:solidFill>
                <a:latin typeface="Montserrat"/>
              </a:rPr>
              <a:t>Дії</a:t>
            </a:r>
            <a:r>
              <a:rPr lang="en-US" sz="2000" u="none" strike="noStrike" dirty="0">
                <a:solidFill>
                  <a:srgbClr val="001E32"/>
                </a:solidFill>
                <a:latin typeface="Montserrat"/>
              </a:rPr>
              <a:t>, </a:t>
            </a:r>
            <a:r>
              <a:rPr lang="en-US" sz="2000" u="none" strike="noStrike" dirty="0" err="1">
                <a:solidFill>
                  <a:srgbClr val="001E32"/>
                </a:solidFill>
                <a:latin typeface="Montserrat"/>
              </a:rPr>
              <a:t>передбачені</a:t>
            </a:r>
            <a:r>
              <a:rPr lang="en-US" sz="2000" u="none" strike="noStrike" dirty="0">
                <a:solidFill>
                  <a:srgbClr val="001E32"/>
                </a:solidFill>
                <a:latin typeface="Montserrat"/>
              </a:rPr>
              <a:t> </a:t>
            </a:r>
            <a:r>
              <a:rPr lang="en-US" sz="2000" u="none" strike="noStrike" dirty="0" err="1">
                <a:solidFill>
                  <a:srgbClr val="001E32"/>
                </a:solidFill>
                <a:latin typeface="Montserrat"/>
              </a:rPr>
              <a:t>частиною</a:t>
            </a:r>
            <a:r>
              <a:rPr lang="en-US" sz="2000" u="none" strike="noStrike" dirty="0">
                <a:solidFill>
                  <a:srgbClr val="001E32"/>
                </a:solidFill>
                <a:latin typeface="Montserrat"/>
              </a:rPr>
              <a:t> </a:t>
            </a:r>
            <a:r>
              <a:rPr lang="en-US" sz="2000" u="none" strike="noStrike" dirty="0" err="1">
                <a:solidFill>
                  <a:srgbClr val="001E32"/>
                </a:solidFill>
                <a:latin typeface="Montserrat"/>
              </a:rPr>
              <a:t>першою</a:t>
            </a:r>
            <a:r>
              <a:rPr lang="en-US" sz="2000" u="none" strike="noStrike" dirty="0">
                <a:solidFill>
                  <a:srgbClr val="001E32"/>
                </a:solidFill>
                <a:latin typeface="Montserrat"/>
              </a:rPr>
              <a:t> </a:t>
            </a:r>
            <a:r>
              <a:rPr lang="en-US" sz="2000" u="none" strike="noStrike" dirty="0" err="1">
                <a:solidFill>
                  <a:srgbClr val="001E32"/>
                </a:solidFill>
                <a:latin typeface="Montserrat"/>
              </a:rPr>
              <a:t>або</a:t>
            </a:r>
            <a:r>
              <a:rPr lang="en-US" sz="2000" u="none" strike="noStrike" dirty="0">
                <a:solidFill>
                  <a:srgbClr val="001E32"/>
                </a:solidFill>
                <a:latin typeface="Montserrat"/>
              </a:rPr>
              <a:t> </a:t>
            </a:r>
            <a:r>
              <a:rPr lang="en-US" sz="2000" u="none" strike="noStrike" dirty="0" err="1">
                <a:solidFill>
                  <a:srgbClr val="001E32"/>
                </a:solidFill>
                <a:latin typeface="Montserrat"/>
              </a:rPr>
              <a:t>другою</a:t>
            </a:r>
            <a:r>
              <a:rPr lang="en-US" sz="2000" u="none" strike="noStrike" dirty="0">
                <a:solidFill>
                  <a:srgbClr val="001E32"/>
                </a:solidFill>
                <a:latin typeface="Montserrat"/>
              </a:rPr>
              <a:t> </a:t>
            </a:r>
            <a:r>
              <a:rPr lang="en-US" sz="2000" u="none" strike="noStrike" dirty="0" err="1">
                <a:solidFill>
                  <a:srgbClr val="001E32"/>
                </a:solidFill>
                <a:latin typeface="Montserrat"/>
              </a:rPr>
              <a:t>вказаної</a:t>
            </a:r>
            <a:r>
              <a:rPr lang="en-US" sz="2000" u="none" strike="noStrike" dirty="0">
                <a:solidFill>
                  <a:srgbClr val="001E32"/>
                </a:solidFill>
                <a:latin typeface="Montserrat"/>
              </a:rPr>
              <a:t> </a:t>
            </a:r>
            <a:r>
              <a:rPr lang="en-US" sz="2000" u="none" strike="noStrike" dirty="0" err="1">
                <a:solidFill>
                  <a:srgbClr val="001E32"/>
                </a:solidFill>
                <a:latin typeface="Montserrat"/>
              </a:rPr>
              <a:t>статті</a:t>
            </a:r>
            <a:r>
              <a:rPr lang="en-US" sz="2000" u="none" strike="noStrike" dirty="0">
                <a:solidFill>
                  <a:srgbClr val="001E32"/>
                </a:solidFill>
                <a:latin typeface="Montserrat"/>
              </a:rPr>
              <a:t>, </a:t>
            </a:r>
            <a:r>
              <a:rPr lang="en-US" sz="2000" u="none" strike="noStrike" dirty="0" err="1">
                <a:solidFill>
                  <a:srgbClr val="001E32"/>
                </a:solidFill>
                <a:latin typeface="Montserrat"/>
              </a:rPr>
              <a:t>вчинені</a:t>
            </a:r>
            <a:r>
              <a:rPr lang="en-US" sz="2000" u="none" strike="noStrike" dirty="0">
                <a:solidFill>
                  <a:srgbClr val="001E32"/>
                </a:solidFill>
                <a:latin typeface="Montserrat"/>
              </a:rPr>
              <a:t> </a:t>
            </a:r>
            <a:r>
              <a:rPr lang="en-US" sz="2000" u="none" strike="noStrike" dirty="0" err="1">
                <a:solidFill>
                  <a:srgbClr val="001E32"/>
                </a:solidFill>
                <a:latin typeface="Montserrat"/>
              </a:rPr>
              <a:t>за</a:t>
            </a:r>
            <a:r>
              <a:rPr lang="en-US" sz="2000" u="none" strike="noStrike" dirty="0">
                <a:solidFill>
                  <a:srgbClr val="001E32"/>
                </a:solidFill>
                <a:latin typeface="Montserrat"/>
              </a:rPr>
              <a:t> </a:t>
            </a:r>
            <a:r>
              <a:rPr lang="en-US" sz="2000" u="none" strike="noStrike" dirty="0" err="1">
                <a:solidFill>
                  <a:srgbClr val="001E32"/>
                </a:solidFill>
                <a:latin typeface="Montserrat"/>
              </a:rPr>
              <a:t>попередньою</a:t>
            </a:r>
            <a:r>
              <a:rPr lang="en-US" sz="2000" u="none" strike="noStrike" dirty="0">
                <a:solidFill>
                  <a:srgbClr val="001E32"/>
                </a:solidFill>
                <a:latin typeface="Montserrat"/>
              </a:rPr>
              <a:t> </a:t>
            </a:r>
            <a:r>
              <a:rPr lang="en-US" sz="2000" u="none" strike="noStrike" dirty="0" err="1">
                <a:solidFill>
                  <a:srgbClr val="001E32"/>
                </a:solidFill>
                <a:latin typeface="Montserrat"/>
              </a:rPr>
              <a:t>змовою</a:t>
            </a:r>
            <a:r>
              <a:rPr lang="en-US" sz="2000" u="none" strike="noStrike" dirty="0">
                <a:solidFill>
                  <a:srgbClr val="001E32"/>
                </a:solidFill>
                <a:latin typeface="Montserrat"/>
              </a:rPr>
              <a:t> </a:t>
            </a:r>
            <a:r>
              <a:rPr lang="en-US" sz="2000" u="none" strike="noStrike" dirty="0" err="1">
                <a:solidFill>
                  <a:srgbClr val="001E32"/>
                </a:solidFill>
                <a:latin typeface="Montserrat"/>
              </a:rPr>
              <a:t>групою</a:t>
            </a:r>
            <a:r>
              <a:rPr lang="en-US" sz="2000" u="none" strike="noStrike" dirty="0">
                <a:solidFill>
                  <a:srgbClr val="001E32"/>
                </a:solidFill>
                <a:latin typeface="Montserrat"/>
              </a:rPr>
              <a:t> </a:t>
            </a:r>
            <a:r>
              <a:rPr lang="en-US" sz="2000" u="none" strike="noStrike" dirty="0" err="1">
                <a:solidFill>
                  <a:srgbClr val="001E32"/>
                </a:solidFill>
                <a:latin typeface="Montserrat"/>
              </a:rPr>
              <a:t>осіб</a:t>
            </a:r>
            <a:r>
              <a:rPr lang="en-US" sz="2000" u="none" strike="noStrike" dirty="0">
                <a:solidFill>
                  <a:srgbClr val="001E32"/>
                </a:solidFill>
                <a:latin typeface="Montserrat"/>
              </a:rPr>
              <a:t> </a:t>
            </a:r>
            <a:r>
              <a:rPr lang="en-US" sz="2000" u="none" strike="noStrike" dirty="0" err="1">
                <a:solidFill>
                  <a:srgbClr val="001E32"/>
                </a:solidFill>
                <a:latin typeface="Montserrat"/>
              </a:rPr>
              <a:t>або</a:t>
            </a:r>
            <a:r>
              <a:rPr lang="en-US" sz="2000" u="none" strike="noStrike" dirty="0">
                <a:solidFill>
                  <a:srgbClr val="001E32"/>
                </a:solidFill>
                <a:latin typeface="Montserrat"/>
              </a:rPr>
              <a:t> з </a:t>
            </a:r>
            <a:r>
              <a:rPr lang="en-US" sz="2000" u="none" strike="noStrike" dirty="0" err="1">
                <a:solidFill>
                  <a:srgbClr val="001E32"/>
                </a:solidFill>
                <a:latin typeface="Montserrat"/>
              </a:rPr>
              <a:t>корисливих</a:t>
            </a:r>
            <a:r>
              <a:rPr lang="en-US" sz="2000" u="none" strike="noStrike" dirty="0">
                <a:solidFill>
                  <a:srgbClr val="001E32"/>
                </a:solidFill>
                <a:latin typeface="Montserrat"/>
              </a:rPr>
              <a:t> </a:t>
            </a:r>
            <a:r>
              <a:rPr lang="en-US" sz="2000" u="none" strike="noStrike" dirty="0" err="1">
                <a:solidFill>
                  <a:srgbClr val="001E32"/>
                </a:solidFill>
                <a:latin typeface="Montserrat"/>
              </a:rPr>
              <a:t>мотивів</a:t>
            </a:r>
            <a:r>
              <a:rPr lang="en-US" sz="2000" u="none" strike="noStrike" dirty="0">
                <a:solidFill>
                  <a:srgbClr val="001E32"/>
                </a:solidFill>
                <a:latin typeface="Montserrat"/>
              </a:rPr>
              <a:t>, </a:t>
            </a:r>
            <a:r>
              <a:rPr lang="en-US" sz="2000" u="none" strike="noStrike" dirty="0" err="1">
                <a:solidFill>
                  <a:srgbClr val="001E32"/>
                </a:solidFill>
                <a:latin typeface="Montserrat"/>
              </a:rPr>
              <a:t>або</a:t>
            </a:r>
            <a:r>
              <a:rPr lang="en-US" sz="2000" u="none" strike="noStrike" dirty="0">
                <a:solidFill>
                  <a:srgbClr val="001E32"/>
                </a:solidFill>
                <a:latin typeface="Montserrat"/>
              </a:rPr>
              <a:t> з </a:t>
            </a:r>
            <a:r>
              <a:rPr lang="en-US" sz="2000" u="none" strike="noStrike" dirty="0" err="1">
                <a:solidFill>
                  <a:srgbClr val="001E32"/>
                </a:solidFill>
                <a:latin typeface="Montserrat"/>
              </a:rPr>
              <a:t>метою</a:t>
            </a:r>
            <a:r>
              <a:rPr lang="en-US" sz="2000" u="none" strike="noStrike" dirty="0">
                <a:solidFill>
                  <a:srgbClr val="001E32"/>
                </a:solidFill>
                <a:latin typeface="Montserrat"/>
              </a:rPr>
              <a:t> </a:t>
            </a:r>
            <a:r>
              <a:rPr lang="en-US" sz="2000" u="none" strike="noStrike" dirty="0" err="1">
                <a:solidFill>
                  <a:srgbClr val="001E32"/>
                </a:solidFill>
                <a:latin typeface="Montserrat"/>
              </a:rPr>
              <a:t>надання</a:t>
            </a:r>
            <a:r>
              <a:rPr lang="en-US" sz="2000" u="none" strike="noStrike" dirty="0">
                <a:solidFill>
                  <a:srgbClr val="001E32"/>
                </a:solidFill>
                <a:latin typeface="Montserrat"/>
              </a:rPr>
              <a:t> </a:t>
            </a:r>
            <a:r>
              <a:rPr lang="en-US" sz="2000" u="none" strike="noStrike" dirty="0" err="1">
                <a:solidFill>
                  <a:srgbClr val="001E32"/>
                </a:solidFill>
                <a:latin typeface="Montserrat"/>
              </a:rPr>
              <a:t>такої</a:t>
            </a:r>
            <a:r>
              <a:rPr lang="en-US" sz="2000" u="none" strike="noStrike" dirty="0">
                <a:solidFill>
                  <a:srgbClr val="001E32"/>
                </a:solidFill>
                <a:latin typeface="Montserrat"/>
              </a:rPr>
              <a:t> інформації </a:t>
            </a:r>
            <a:r>
              <a:rPr lang="en-US" sz="2000" u="none" strike="noStrike" dirty="0" err="1">
                <a:solidFill>
                  <a:srgbClr val="001E32"/>
                </a:solidFill>
                <a:latin typeface="Montserrat"/>
              </a:rPr>
              <a:t>державі</a:t>
            </a:r>
            <a:r>
              <a:rPr lang="en-US" sz="2000" u="none" strike="noStrike" dirty="0">
                <a:solidFill>
                  <a:srgbClr val="001E32"/>
                </a:solidFill>
                <a:latin typeface="Montserrat"/>
              </a:rPr>
              <a:t>, </a:t>
            </a:r>
            <a:r>
              <a:rPr lang="en-US" sz="2000" u="none" strike="noStrike" dirty="0" err="1">
                <a:solidFill>
                  <a:srgbClr val="001E32"/>
                </a:solidFill>
                <a:latin typeface="Montserrat"/>
              </a:rPr>
              <a:t>що</a:t>
            </a:r>
            <a:r>
              <a:rPr lang="en-US" sz="2000" u="none" strike="noStrike" dirty="0">
                <a:solidFill>
                  <a:srgbClr val="001E32"/>
                </a:solidFill>
                <a:latin typeface="Montserrat"/>
              </a:rPr>
              <a:t> </a:t>
            </a:r>
            <a:r>
              <a:rPr lang="en-US" sz="2000" u="none" strike="noStrike" dirty="0" err="1">
                <a:solidFill>
                  <a:srgbClr val="001E32"/>
                </a:solidFill>
                <a:latin typeface="Montserrat"/>
              </a:rPr>
              <a:t>здійснює</a:t>
            </a:r>
            <a:r>
              <a:rPr lang="en-US" sz="2000" u="none" strike="noStrike" dirty="0">
                <a:solidFill>
                  <a:srgbClr val="001E32"/>
                </a:solidFill>
                <a:latin typeface="Montserrat"/>
              </a:rPr>
              <a:t> </a:t>
            </a:r>
            <a:r>
              <a:rPr lang="en-US" sz="2000" u="none" strike="noStrike" dirty="0" err="1">
                <a:solidFill>
                  <a:srgbClr val="001E32"/>
                </a:solidFill>
                <a:latin typeface="Montserrat"/>
              </a:rPr>
              <a:t>збройну</a:t>
            </a:r>
            <a:r>
              <a:rPr lang="en-US" sz="2000" u="none" strike="noStrike" dirty="0">
                <a:solidFill>
                  <a:srgbClr val="001E32"/>
                </a:solidFill>
                <a:latin typeface="Montserrat"/>
              </a:rPr>
              <a:t> </a:t>
            </a:r>
            <a:r>
              <a:rPr lang="en-US" sz="2000" u="none" strike="noStrike" dirty="0" err="1">
                <a:solidFill>
                  <a:srgbClr val="001E32"/>
                </a:solidFill>
                <a:latin typeface="Montserrat"/>
              </a:rPr>
              <a:t>агресію</a:t>
            </a:r>
            <a:r>
              <a:rPr lang="en-US" sz="2000" u="none" strike="noStrike" dirty="0">
                <a:solidFill>
                  <a:srgbClr val="001E32"/>
                </a:solidFill>
                <a:latin typeface="Montserrat"/>
              </a:rPr>
              <a:t> </a:t>
            </a:r>
            <a:r>
              <a:rPr lang="en-US" sz="2000" u="none" strike="noStrike" dirty="0" err="1">
                <a:solidFill>
                  <a:srgbClr val="001E32"/>
                </a:solidFill>
                <a:latin typeface="Montserrat"/>
              </a:rPr>
              <a:t>проти</a:t>
            </a:r>
            <a:r>
              <a:rPr lang="en-US" sz="2000" u="none" strike="noStrike" dirty="0">
                <a:solidFill>
                  <a:srgbClr val="001E32"/>
                </a:solidFill>
                <a:latin typeface="Montserrat"/>
              </a:rPr>
              <a:t> </a:t>
            </a:r>
            <a:r>
              <a:rPr lang="en-US" sz="2000" u="none" strike="noStrike" dirty="0" err="1">
                <a:solidFill>
                  <a:srgbClr val="001E32"/>
                </a:solidFill>
                <a:latin typeface="Montserrat"/>
              </a:rPr>
              <a:t>України</a:t>
            </a:r>
            <a:r>
              <a:rPr lang="en-US" sz="2000" u="none" strike="noStrike" dirty="0">
                <a:solidFill>
                  <a:srgbClr val="001E32"/>
                </a:solidFill>
                <a:latin typeface="Montserrat"/>
              </a:rPr>
              <a:t>, </a:t>
            </a:r>
            <a:r>
              <a:rPr lang="en-US" sz="2000" u="none" strike="noStrike" dirty="0" err="1">
                <a:solidFill>
                  <a:srgbClr val="001E32"/>
                </a:solidFill>
                <a:latin typeface="Montserrat"/>
              </a:rPr>
              <a:t>або</a:t>
            </a:r>
            <a:r>
              <a:rPr lang="en-US" sz="2000" u="none" strike="noStrike" dirty="0">
                <a:solidFill>
                  <a:srgbClr val="001E32"/>
                </a:solidFill>
                <a:latin typeface="Montserrat"/>
              </a:rPr>
              <a:t> </a:t>
            </a:r>
            <a:r>
              <a:rPr lang="en-US" sz="2000" u="none" strike="noStrike" dirty="0" err="1">
                <a:solidFill>
                  <a:srgbClr val="001E32"/>
                </a:solidFill>
                <a:latin typeface="Montserrat"/>
              </a:rPr>
              <a:t>її</a:t>
            </a:r>
            <a:r>
              <a:rPr lang="en-US" sz="2000" u="none" strike="noStrike" dirty="0">
                <a:solidFill>
                  <a:srgbClr val="001E32"/>
                </a:solidFill>
                <a:latin typeface="Montserrat"/>
              </a:rPr>
              <a:t> </a:t>
            </a:r>
            <a:r>
              <a:rPr lang="en-US" sz="2000" u="none" strike="noStrike" dirty="0" err="1">
                <a:solidFill>
                  <a:srgbClr val="001E32"/>
                </a:solidFill>
                <a:latin typeface="Montserrat"/>
              </a:rPr>
              <a:t>представникам</a:t>
            </a:r>
            <a:r>
              <a:rPr lang="en-US" sz="2000" u="none" strike="noStrike" dirty="0">
                <a:solidFill>
                  <a:srgbClr val="001E32"/>
                </a:solidFill>
                <a:latin typeface="Montserrat"/>
              </a:rPr>
              <a:t>, </a:t>
            </a:r>
            <a:r>
              <a:rPr lang="en-US" sz="2000" u="none" strike="noStrike" dirty="0" err="1">
                <a:solidFill>
                  <a:srgbClr val="001E32"/>
                </a:solidFill>
                <a:latin typeface="Montserrat"/>
              </a:rPr>
              <a:t>або</a:t>
            </a:r>
            <a:r>
              <a:rPr lang="en-US" sz="2000" u="none" strike="noStrike" dirty="0">
                <a:solidFill>
                  <a:srgbClr val="001E32"/>
                </a:solidFill>
                <a:latin typeface="Montserrat"/>
              </a:rPr>
              <a:t> </a:t>
            </a:r>
            <a:r>
              <a:rPr lang="en-US" sz="2000" u="none" strike="noStrike" dirty="0" err="1">
                <a:solidFill>
                  <a:srgbClr val="001E32"/>
                </a:solidFill>
                <a:latin typeface="Montserrat"/>
              </a:rPr>
              <a:t>іншим</a:t>
            </a:r>
            <a:r>
              <a:rPr lang="en-US" sz="2000" u="none" strike="noStrike" dirty="0">
                <a:solidFill>
                  <a:srgbClr val="001E32"/>
                </a:solidFill>
                <a:latin typeface="Montserrat"/>
              </a:rPr>
              <a:t> </a:t>
            </a:r>
            <a:r>
              <a:rPr lang="en-US" sz="2000" u="none" strike="noStrike" dirty="0" err="1">
                <a:solidFill>
                  <a:srgbClr val="001E32"/>
                </a:solidFill>
                <a:latin typeface="Montserrat"/>
              </a:rPr>
              <a:t>незаконним</a:t>
            </a:r>
            <a:r>
              <a:rPr lang="en-US" sz="2000" u="none" strike="noStrike" dirty="0">
                <a:solidFill>
                  <a:srgbClr val="001E32"/>
                </a:solidFill>
                <a:latin typeface="Montserrat"/>
              </a:rPr>
              <a:t> </a:t>
            </a:r>
            <a:r>
              <a:rPr lang="en-US" sz="2000" u="none" strike="noStrike" dirty="0" err="1">
                <a:solidFill>
                  <a:srgbClr val="001E32"/>
                </a:solidFill>
                <a:latin typeface="Montserrat"/>
              </a:rPr>
              <a:t>збройним</a:t>
            </a:r>
            <a:r>
              <a:rPr lang="en-US" sz="2000" u="none" strike="noStrike" dirty="0">
                <a:solidFill>
                  <a:srgbClr val="001E32"/>
                </a:solidFill>
                <a:latin typeface="Montserrat"/>
              </a:rPr>
              <a:t> </a:t>
            </a:r>
            <a:r>
              <a:rPr lang="en-US" sz="2000" u="none" strike="noStrike" dirty="0" err="1">
                <a:solidFill>
                  <a:srgbClr val="001E32"/>
                </a:solidFill>
                <a:latin typeface="Montserrat"/>
              </a:rPr>
              <a:t>формуванням</a:t>
            </a:r>
            <a:r>
              <a:rPr lang="en-US" sz="2000" u="none" strike="noStrike" dirty="0">
                <a:solidFill>
                  <a:srgbClr val="001E32"/>
                </a:solidFill>
                <a:latin typeface="Montserrat"/>
              </a:rPr>
              <a:t>, </a:t>
            </a:r>
            <a:r>
              <a:rPr lang="en-US" sz="2000" u="none" strike="noStrike" dirty="0" err="1">
                <a:solidFill>
                  <a:srgbClr val="001E32"/>
                </a:solidFill>
                <a:latin typeface="Montserrat"/>
              </a:rPr>
              <a:t>або</a:t>
            </a:r>
            <a:r>
              <a:rPr lang="en-US" sz="2000" u="none" strike="noStrike" dirty="0">
                <a:solidFill>
                  <a:srgbClr val="001E32"/>
                </a:solidFill>
                <a:latin typeface="Montserrat"/>
              </a:rPr>
              <a:t> </a:t>
            </a:r>
            <a:r>
              <a:rPr lang="en-US" sz="2000" u="none" strike="noStrike" dirty="0" err="1">
                <a:solidFill>
                  <a:srgbClr val="001E32"/>
                </a:solidFill>
                <a:latin typeface="Montserrat"/>
              </a:rPr>
              <a:t>якщо</a:t>
            </a:r>
            <a:r>
              <a:rPr lang="en-US" sz="2000" u="none" strike="noStrike" dirty="0">
                <a:solidFill>
                  <a:srgbClr val="001E32"/>
                </a:solidFill>
                <a:latin typeface="Montserrat"/>
              </a:rPr>
              <a:t> </a:t>
            </a:r>
            <a:r>
              <a:rPr lang="en-US" sz="2000" u="none" strike="noStrike" dirty="0" err="1">
                <a:solidFill>
                  <a:srgbClr val="001E32"/>
                </a:solidFill>
                <a:latin typeface="Montserrat"/>
              </a:rPr>
              <a:t>вони</a:t>
            </a:r>
            <a:r>
              <a:rPr lang="en-US" sz="2000" u="none" strike="noStrike" dirty="0">
                <a:solidFill>
                  <a:srgbClr val="001E32"/>
                </a:solidFill>
                <a:latin typeface="Montserrat"/>
              </a:rPr>
              <a:t> </a:t>
            </a:r>
            <a:r>
              <a:rPr lang="en-US" sz="2000" u="none" strike="noStrike" dirty="0" err="1">
                <a:solidFill>
                  <a:srgbClr val="001E32"/>
                </a:solidFill>
                <a:latin typeface="Montserrat"/>
              </a:rPr>
              <a:t>спричинили</a:t>
            </a:r>
            <a:r>
              <a:rPr lang="en-US" sz="2000" u="none" strike="noStrike" dirty="0">
                <a:solidFill>
                  <a:srgbClr val="001E32"/>
                </a:solidFill>
                <a:latin typeface="Montserrat"/>
              </a:rPr>
              <a:t> </a:t>
            </a:r>
            <a:r>
              <a:rPr lang="en-US" sz="2000" u="none" strike="noStrike" dirty="0" err="1">
                <a:solidFill>
                  <a:srgbClr val="001E32"/>
                </a:solidFill>
                <a:latin typeface="Montserrat"/>
              </a:rPr>
              <a:t>тяжкі</a:t>
            </a:r>
            <a:r>
              <a:rPr lang="en-US" sz="2000" u="none" strike="noStrike" dirty="0">
                <a:solidFill>
                  <a:srgbClr val="001E32"/>
                </a:solidFill>
                <a:latin typeface="Montserrat"/>
              </a:rPr>
              <a:t> </a:t>
            </a:r>
            <a:r>
              <a:rPr lang="en-US" sz="2000" u="none" strike="noStrike" dirty="0" err="1">
                <a:solidFill>
                  <a:srgbClr val="001E32"/>
                </a:solidFill>
                <a:latin typeface="Montserrat"/>
              </a:rPr>
              <a:t>наслідки</a:t>
            </a:r>
            <a:r>
              <a:rPr lang="en-US" sz="2000" u="none" strike="noStrike" dirty="0">
                <a:solidFill>
                  <a:srgbClr val="001E32"/>
                </a:solidFill>
                <a:latin typeface="Montserrat"/>
              </a:rPr>
              <a:t>, </a:t>
            </a:r>
            <a:r>
              <a:rPr lang="en-US" sz="2000" u="none" strike="noStrike" dirty="0" err="1">
                <a:solidFill>
                  <a:srgbClr val="001E32"/>
                </a:solidFill>
                <a:latin typeface="Montserrat"/>
              </a:rPr>
              <a:t>за</a:t>
            </a:r>
            <a:r>
              <a:rPr lang="en-US" sz="2000" u="none" strike="noStrike" dirty="0">
                <a:solidFill>
                  <a:srgbClr val="001E32"/>
                </a:solidFill>
                <a:latin typeface="Montserrat"/>
              </a:rPr>
              <a:t> </a:t>
            </a:r>
            <a:r>
              <a:rPr lang="en-US" sz="2000" u="none" strike="noStrike" dirty="0" err="1">
                <a:solidFill>
                  <a:srgbClr val="001E32"/>
                </a:solidFill>
                <a:latin typeface="Montserrat"/>
              </a:rPr>
              <a:t>відсутності</a:t>
            </a:r>
            <a:r>
              <a:rPr lang="en-US" sz="2000" u="none" strike="noStrike" dirty="0">
                <a:solidFill>
                  <a:srgbClr val="001E32"/>
                </a:solidFill>
                <a:latin typeface="Montserrat"/>
              </a:rPr>
              <a:t> </a:t>
            </a:r>
            <a:r>
              <a:rPr lang="en-US" sz="2000" u="none" strike="noStrike" dirty="0" err="1">
                <a:solidFill>
                  <a:srgbClr val="001E32"/>
                </a:solidFill>
                <a:latin typeface="Montserrat"/>
              </a:rPr>
              <a:t>ознак</a:t>
            </a:r>
            <a:r>
              <a:rPr lang="en-US" sz="2000" u="none" strike="noStrike" dirty="0">
                <a:solidFill>
                  <a:srgbClr val="001E32"/>
                </a:solidFill>
                <a:latin typeface="Montserrat"/>
              </a:rPr>
              <a:t> </a:t>
            </a:r>
            <a:r>
              <a:rPr lang="en-US" sz="2000" u="none" strike="noStrike" dirty="0" err="1">
                <a:solidFill>
                  <a:srgbClr val="001E32"/>
                </a:solidFill>
                <a:latin typeface="Montserrat"/>
              </a:rPr>
              <a:t>державної</a:t>
            </a:r>
            <a:r>
              <a:rPr lang="en-US" sz="2000" u="none" strike="noStrike" dirty="0">
                <a:solidFill>
                  <a:srgbClr val="001E32"/>
                </a:solidFill>
                <a:latin typeface="Montserrat"/>
              </a:rPr>
              <a:t> </a:t>
            </a:r>
            <a:r>
              <a:rPr lang="en-US" sz="2000" u="none" strike="noStrike" dirty="0" err="1">
                <a:solidFill>
                  <a:srgbClr val="001E32"/>
                </a:solidFill>
                <a:latin typeface="Montserrat"/>
              </a:rPr>
              <a:t>зради</a:t>
            </a:r>
            <a:r>
              <a:rPr lang="en-US" sz="2000" u="none" strike="noStrike" dirty="0">
                <a:solidFill>
                  <a:srgbClr val="001E32"/>
                </a:solidFill>
                <a:latin typeface="Montserrat"/>
              </a:rPr>
              <a:t> </a:t>
            </a:r>
            <a:r>
              <a:rPr lang="en-US" sz="2000" u="none" strike="noStrike" dirty="0" err="1">
                <a:solidFill>
                  <a:srgbClr val="001E32"/>
                </a:solidFill>
                <a:latin typeface="Montserrat"/>
              </a:rPr>
              <a:t>або</a:t>
            </a:r>
            <a:r>
              <a:rPr lang="en-US" sz="2000" u="none" strike="noStrike" dirty="0">
                <a:solidFill>
                  <a:srgbClr val="001E32"/>
                </a:solidFill>
                <a:latin typeface="Montserrat"/>
              </a:rPr>
              <a:t> </a:t>
            </a:r>
            <a:r>
              <a:rPr lang="en-US" sz="2000" u="none" strike="noStrike" dirty="0" err="1">
                <a:solidFill>
                  <a:srgbClr val="001E32"/>
                </a:solidFill>
                <a:latin typeface="Montserrat"/>
              </a:rPr>
              <a:t>шпигунства</a:t>
            </a:r>
            <a:r>
              <a:rPr lang="en-US" sz="2000" u="none" strike="noStrike" dirty="0">
                <a:solidFill>
                  <a:srgbClr val="001E32"/>
                </a:solidFill>
                <a:latin typeface="Montserrat"/>
              </a:rPr>
              <a:t> - </a:t>
            </a:r>
            <a:r>
              <a:rPr lang="en-US" sz="2000" u="none" strike="noStrike" dirty="0" err="1">
                <a:solidFill>
                  <a:srgbClr val="001E32"/>
                </a:solidFill>
                <a:latin typeface="Montserrat"/>
              </a:rPr>
              <a:t>караються</a:t>
            </a:r>
            <a:r>
              <a:rPr lang="en-US" sz="2000" u="none" strike="noStrike" dirty="0">
                <a:solidFill>
                  <a:srgbClr val="001E32"/>
                </a:solidFill>
                <a:latin typeface="Montserrat"/>
              </a:rPr>
              <a:t> </a:t>
            </a:r>
            <a:r>
              <a:rPr lang="en-US" sz="2000" u="none" strike="noStrike" dirty="0" err="1">
                <a:solidFill>
                  <a:srgbClr val="001E32"/>
                </a:solidFill>
                <a:latin typeface="Montserrat"/>
              </a:rPr>
              <a:t>позбавленням</a:t>
            </a:r>
            <a:r>
              <a:rPr lang="en-US" sz="2000" u="none" strike="noStrike" dirty="0">
                <a:solidFill>
                  <a:srgbClr val="001E32"/>
                </a:solidFill>
                <a:latin typeface="Montserrat"/>
              </a:rPr>
              <a:t> </a:t>
            </a:r>
            <a:r>
              <a:rPr lang="en-US" sz="2000" u="none" strike="noStrike" dirty="0" err="1">
                <a:solidFill>
                  <a:srgbClr val="001E32"/>
                </a:solidFill>
                <a:latin typeface="Montserrat"/>
              </a:rPr>
              <a:t>волі</a:t>
            </a:r>
            <a:r>
              <a:rPr lang="en-US" sz="2000" u="none" strike="noStrike" dirty="0">
                <a:solidFill>
                  <a:srgbClr val="001E32"/>
                </a:solidFill>
                <a:latin typeface="Montserrat"/>
              </a:rPr>
              <a:t> </a:t>
            </a:r>
            <a:r>
              <a:rPr lang="en-US" sz="2000" u="none" strike="noStrike" dirty="0" err="1">
                <a:solidFill>
                  <a:srgbClr val="001E32"/>
                </a:solidFill>
                <a:latin typeface="Montserrat"/>
              </a:rPr>
              <a:t>на</a:t>
            </a:r>
            <a:r>
              <a:rPr lang="en-US" sz="2000" u="none" strike="noStrike" dirty="0">
                <a:solidFill>
                  <a:srgbClr val="001E32"/>
                </a:solidFill>
                <a:latin typeface="Montserrat"/>
              </a:rPr>
              <a:t> </a:t>
            </a:r>
            <a:r>
              <a:rPr lang="en-US" sz="2000" u="none" strike="noStrike" dirty="0" err="1">
                <a:solidFill>
                  <a:srgbClr val="001E32"/>
                </a:solidFill>
                <a:latin typeface="Montserrat"/>
              </a:rPr>
              <a:t>строк</a:t>
            </a:r>
            <a:r>
              <a:rPr lang="en-US" sz="2000" u="none" strike="noStrike" dirty="0">
                <a:solidFill>
                  <a:srgbClr val="001E32"/>
                </a:solidFill>
                <a:latin typeface="Montserrat"/>
              </a:rPr>
              <a:t> </a:t>
            </a:r>
            <a:r>
              <a:rPr lang="en-US" sz="2000" u="none" strike="noStrike" dirty="0" err="1">
                <a:solidFill>
                  <a:srgbClr val="001E32"/>
                </a:solidFill>
                <a:latin typeface="Montserrat"/>
              </a:rPr>
              <a:t>від</a:t>
            </a:r>
            <a:r>
              <a:rPr lang="en-US" sz="2000" u="none" strike="noStrike" dirty="0">
                <a:solidFill>
                  <a:srgbClr val="001E32"/>
                </a:solidFill>
                <a:latin typeface="Montserrat"/>
              </a:rPr>
              <a:t> 8 </a:t>
            </a:r>
            <a:r>
              <a:rPr lang="en-US" sz="2000" u="none" strike="noStrike" dirty="0" err="1">
                <a:solidFill>
                  <a:srgbClr val="001E32"/>
                </a:solidFill>
                <a:latin typeface="Montserrat"/>
              </a:rPr>
              <a:t>до</a:t>
            </a:r>
            <a:r>
              <a:rPr lang="en-US" sz="2000" u="none" strike="noStrike" dirty="0">
                <a:solidFill>
                  <a:srgbClr val="001E32"/>
                </a:solidFill>
                <a:latin typeface="Montserrat"/>
              </a:rPr>
              <a:t> 12 </a:t>
            </a:r>
            <a:r>
              <a:rPr lang="en-US" sz="2000" u="none" strike="noStrike" dirty="0" err="1">
                <a:solidFill>
                  <a:srgbClr val="001E32"/>
                </a:solidFill>
                <a:latin typeface="Montserrat"/>
              </a:rPr>
              <a:t>років</a:t>
            </a:r>
            <a:r>
              <a:rPr lang="en-US" sz="2000" u="none" strike="noStrike" dirty="0">
                <a:solidFill>
                  <a:srgbClr val="001E32"/>
                </a:solidFill>
                <a:latin typeface="Montserrat"/>
              </a:rPr>
              <a:t>.</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FDF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9091435" cy="10287000"/>
            <a:chOff x="0" y="0"/>
            <a:chExt cx="5028197" cy="2709333"/>
          </a:xfrm>
        </p:grpSpPr>
        <p:sp>
          <p:nvSpPr>
            <p:cNvPr id="3" name="Freeform 3"/>
            <p:cNvSpPr/>
            <p:nvPr/>
          </p:nvSpPr>
          <p:spPr>
            <a:xfrm>
              <a:off x="0" y="0"/>
              <a:ext cx="5028197" cy="2709333"/>
            </a:xfrm>
            <a:custGeom>
              <a:avLst/>
              <a:gdLst/>
              <a:ahLst/>
              <a:cxnLst/>
              <a:rect l="l" t="t" r="r" b="b"/>
              <a:pathLst>
                <a:path w="5028197" h="2709333">
                  <a:moveTo>
                    <a:pt x="0" y="0"/>
                  </a:moveTo>
                  <a:lnTo>
                    <a:pt x="5028197" y="0"/>
                  </a:lnTo>
                  <a:lnTo>
                    <a:pt x="5028197" y="2709333"/>
                  </a:lnTo>
                  <a:lnTo>
                    <a:pt x="0" y="2709333"/>
                  </a:lnTo>
                  <a:close/>
                </a:path>
              </a:pathLst>
            </a:custGeom>
            <a:solidFill>
              <a:srgbClr val="E8F3F5"/>
            </a:solidFill>
          </p:spPr>
        </p:sp>
        <p:sp>
          <p:nvSpPr>
            <p:cNvPr id="4" name="TextBox 4"/>
            <p:cNvSpPr txBox="1"/>
            <p:nvPr/>
          </p:nvSpPr>
          <p:spPr>
            <a:xfrm>
              <a:off x="0" y="-38100"/>
              <a:ext cx="5028197" cy="274743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49203" y="-2021758"/>
            <a:ext cx="18437203" cy="6667836"/>
          </a:xfrm>
          <a:custGeom>
            <a:avLst/>
            <a:gdLst/>
            <a:ahLst/>
            <a:cxnLst/>
            <a:rect l="l" t="t" r="r" b="b"/>
            <a:pathLst>
              <a:path w="18437203" h="6667836">
                <a:moveTo>
                  <a:pt x="0" y="0"/>
                </a:moveTo>
                <a:lnTo>
                  <a:pt x="18437203" y="0"/>
                </a:lnTo>
                <a:lnTo>
                  <a:pt x="18437203" y="6667836"/>
                </a:lnTo>
                <a:lnTo>
                  <a:pt x="0" y="6667836"/>
                </a:lnTo>
                <a:lnTo>
                  <a:pt x="0" y="0"/>
                </a:lnTo>
                <a:close/>
              </a:path>
            </a:pathLst>
          </a:custGeom>
          <a:blipFill>
            <a:blip r:embed="rId2"/>
            <a:stretch>
              <a:fillRect t="-1950" b="-53585"/>
            </a:stretch>
          </a:blipFill>
        </p:spPr>
      </p:sp>
      <p:grpSp>
        <p:nvGrpSpPr>
          <p:cNvPr id="6" name="Group 6"/>
          <p:cNvGrpSpPr/>
          <p:nvPr/>
        </p:nvGrpSpPr>
        <p:grpSpPr>
          <a:xfrm>
            <a:off x="-1580442" y="4283692"/>
            <a:ext cx="21448884" cy="6037152"/>
            <a:chOff x="0" y="0"/>
            <a:chExt cx="5649089" cy="1590032"/>
          </a:xfrm>
        </p:grpSpPr>
        <p:sp>
          <p:nvSpPr>
            <p:cNvPr id="7" name="Freeform 7"/>
            <p:cNvSpPr/>
            <p:nvPr/>
          </p:nvSpPr>
          <p:spPr>
            <a:xfrm>
              <a:off x="0" y="0"/>
              <a:ext cx="5649089" cy="1590032"/>
            </a:xfrm>
            <a:custGeom>
              <a:avLst/>
              <a:gdLst/>
              <a:ahLst/>
              <a:cxnLst/>
              <a:rect l="l" t="t" r="r" b="b"/>
              <a:pathLst>
                <a:path w="5649089" h="1590032">
                  <a:moveTo>
                    <a:pt x="0" y="0"/>
                  </a:moveTo>
                  <a:lnTo>
                    <a:pt x="5649089" y="0"/>
                  </a:lnTo>
                  <a:lnTo>
                    <a:pt x="5649089" y="1590032"/>
                  </a:lnTo>
                  <a:lnTo>
                    <a:pt x="0" y="1590032"/>
                  </a:lnTo>
                  <a:close/>
                </a:path>
              </a:pathLst>
            </a:custGeom>
            <a:solidFill>
              <a:srgbClr val="E8F3F5"/>
            </a:solidFill>
          </p:spPr>
        </p:sp>
        <p:sp>
          <p:nvSpPr>
            <p:cNvPr id="8" name="TextBox 8"/>
            <p:cNvSpPr txBox="1"/>
            <p:nvPr/>
          </p:nvSpPr>
          <p:spPr>
            <a:xfrm>
              <a:off x="0" y="-38100"/>
              <a:ext cx="5649089" cy="1628132"/>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986430" y="4283692"/>
            <a:ext cx="16853312" cy="509470"/>
            <a:chOff x="0" y="0"/>
            <a:chExt cx="4438732" cy="134181"/>
          </a:xfrm>
        </p:grpSpPr>
        <p:sp>
          <p:nvSpPr>
            <p:cNvPr id="10" name="Freeform 10"/>
            <p:cNvSpPr/>
            <p:nvPr/>
          </p:nvSpPr>
          <p:spPr>
            <a:xfrm>
              <a:off x="0" y="0"/>
              <a:ext cx="4438733" cy="134181"/>
            </a:xfrm>
            <a:custGeom>
              <a:avLst/>
              <a:gdLst/>
              <a:ahLst/>
              <a:cxnLst/>
              <a:rect l="l" t="t" r="r" b="b"/>
              <a:pathLst>
                <a:path w="4438733" h="134181">
                  <a:moveTo>
                    <a:pt x="0" y="0"/>
                  </a:moveTo>
                  <a:lnTo>
                    <a:pt x="4438733" y="0"/>
                  </a:lnTo>
                  <a:lnTo>
                    <a:pt x="4438733" y="134181"/>
                  </a:lnTo>
                  <a:lnTo>
                    <a:pt x="0" y="134181"/>
                  </a:lnTo>
                  <a:close/>
                </a:path>
              </a:pathLst>
            </a:custGeom>
            <a:solidFill>
              <a:srgbClr val="AEB9AF"/>
            </a:solidFill>
            <a:ln cap="sq">
              <a:noFill/>
              <a:prstDash val="solid"/>
              <a:miter/>
            </a:ln>
          </p:spPr>
        </p:sp>
        <p:sp>
          <p:nvSpPr>
            <p:cNvPr id="11" name="TextBox 11"/>
            <p:cNvSpPr txBox="1"/>
            <p:nvPr/>
          </p:nvSpPr>
          <p:spPr>
            <a:xfrm>
              <a:off x="0" y="-38100"/>
              <a:ext cx="4438732" cy="172281"/>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2" name="Freeform 12"/>
          <p:cNvSpPr/>
          <p:nvPr/>
        </p:nvSpPr>
        <p:spPr>
          <a:xfrm rot="5400000" flipV="1">
            <a:off x="14435751" y="4107445"/>
            <a:ext cx="3676003" cy="4028496"/>
          </a:xfrm>
          <a:custGeom>
            <a:avLst/>
            <a:gdLst/>
            <a:ahLst/>
            <a:cxnLst/>
            <a:rect l="l" t="t" r="r" b="b"/>
            <a:pathLst>
              <a:path w="3676003" h="4028496">
                <a:moveTo>
                  <a:pt x="0" y="4028497"/>
                </a:moveTo>
                <a:lnTo>
                  <a:pt x="3676002" y="4028497"/>
                </a:lnTo>
                <a:lnTo>
                  <a:pt x="3676002" y="0"/>
                </a:lnTo>
                <a:lnTo>
                  <a:pt x="0" y="0"/>
                </a:lnTo>
                <a:lnTo>
                  <a:pt x="0" y="4028497"/>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13" name="Freeform 13"/>
          <p:cNvSpPr/>
          <p:nvPr/>
        </p:nvSpPr>
        <p:spPr>
          <a:xfrm>
            <a:off x="-3544416" y="-656966"/>
            <a:ext cx="16669196" cy="4940659"/>
          </a:xfrm>
          <a:custGeom>
            <a:avLst/>
            <a:gdLst/>
            <a:ahLst/>
            <a:cxnLst/>
            <a:rect l="l" t="t" r="r" b="b"/>
            <a:pathLst>
              <a:path w="16669196" h="4940659">
                <a:moveTo>
                  <a:pt x="0" y="0"/>
                </a:moveTo>
                <a:lnTo>
                  <a:pt x="16669197" y="0"/>
                </a:lnTo>
                <a:lnTo>
                  <a:pt x="16669197" y="4940658"/>
                </a:lnTo>
                <a:lnTo>
                  <a:pt x="0" y="4940658"/>
                </a:lnTo>
                <a:lnTo>
                  <a:pt x="0" y="0"/>
                </a:lnTo>
                <a:close/>
              </a:path>
            </a:pathLst>
          </a:custGeom>
          <a:blipFill>
            <a:blip r:embed="rId5">
              <a:extLst>
                <a:ext uri="{96DAC541-7B7A-43D3-8B79-37D633B846F1}">
                  <asvg:svgBlip xmlns:asvg="http://schemas.microsoft.com/office/drawing/2016/SVG/main" xmlns="" r:embed="rId6"/>
                </a:ext>
              </a:extLst>
            </a:blip>
            <a:stretch>
              <a:fillRect b="-237388"/>
            </a:stretch>
          </a:blipFill>
        </p:spPr>
      </p:sp>
      <p:sp>
        <p:nvSpPr>
          <p:cNvPr id="14" name="TextBox 14"/>
          <p:cNvSpPr txBox="1"/>
          <p:nvPr/>
        </p:nvSpPr>
        <p:spPr>
          <a:xfrm>
            <a:off x="778861" y="4996369"/>
            <a:ext cx="13683560" cy="4572000"/>
          </a:xfrm>
          <a:prstGeom prst="rect">
            <a:avLst/>
          </a:prstGeom>
        </p:spPr>
        <p:txBody>
          <a:bodyPr lIns="0" tIns="0" rIns="0" bIns="0" rtlCol="0" anchor="t">
            <a:spAutoFit/>
          </a:bodyPr>
          <a:lstStyle/>
          <a:p>
            <a:pPr algn="l">
              <a:lnSpc>
                <a:spcPts val="3000"/>
              </a:lnSpc>
            </a:pPr>
            <a:r>
              <a:rPr lang="en-US" sz="2500" dirty="0" err="1">
                <a:solidFill>
                  <a:srgbClr val="001E32"/>
                </a:solidFill>
                <a:latin typeface="Montserrat Bold"/>
              </a:rPr>
              <a:t>Понад</a:t>
            </a:r>
            <a:r>
              <a:rPr lang="en-US" sz="2500" dirty="0">
                <a:solidFill>
                  <a:srgbClr val="001E32"/>
                </a:solidFill>
                <a:latin typeface="Montserrat Bold"/>
              </a:rPr>
              <a:t> 300 </a:t>
            </a:r>
            <a:r>
              <a:rPr lang="en-US" sz="2500" dirty="0" err="1">
                <a:solidFill>
                  <a:srgbClr val="001E32"/>
                </a:solidFill>
                <a:latin typeface="Montserrat Bold"/>
              </a:rPr>
              <a:t>людей</a:t>
            </a:r>
            <a:r>
              <a:rPr lang="en-US" sz="2500" dirty="0">
                <a:solidFill>
                  <a:srgbClr val="001E32"/>
                </a:solidFill>
                <a:latin typeface="Montserrat Bold"/>
              </a:rPr>
              <a:t>, </a:t>
            </a:r>
            <a:r>
              <a:rPr lang="en-US" sz="2500" dirty="0" err="1">
                <a:solidFill>
                  <a:srgbClr val="001E32"/>
                </a:solidFill>
                <a:latin typeface="Montserrat Bold"/>
              </a:rPr>
              <a:t>які</a:t>
            </a:r>
            <a:r>
              <a:rPr lang="en-US" sz="2500" dirty="0">
                <a:solidFill>
                  <a:srgbClr val="001E32"/>
                </a:solidFill>
                <a:latin typeface="Montserrat Bold"/>
              </a:rPr>
              <a:t> </a:t>
            </a:r>
            <a:r>
              <a:rPr lang="en-US" sz="2500" dirty="0" err="1">
                <a:solidFill>
                  <a:srgbClr val="001E32"/>
                </a:solidFill>
                <a:latin typeface="Montserrat Bold"/>
              </a:rPr>
              <a:t>поширювали</a:t>
            </a:r>
            <a:r>
              <a:rPr lang="en-US" sz="2500" dirty="0">
                <a:solidFill>
                  <a:srgbClr val="001E32"/>
                </a:solidFill>
                <a:latin typeface="Montserrat Bold"/>
              </a:rPr>
              <a:t> </a:t>
            </a:r>
            <a:r>
              <a:rPr lang="en-US" sz="2500" dirty="0" err="1">
                <a:solidFill>
                  <a:srgbClr val="001E32"/>
                </a:solidFill>
                <a:latin typeface="Montserrat Bold"/>
              </a:rPr>
              <a:t>інформацію</a:t>
            </a:r>
            <a:r>
              <a:rPr lang="en-US" sz="2500" dirty="0">
                <a:solidFill>
                  <a:srgbClr val="001E32"/>
                </a:solidFill>
                <a:latin typeface="Montserrat Bold"/>
              </a:rPr>
              <a:t> </a:t>
            </a:r>
            <a:r>
              <a:rPr lang="en-US" sz="2500" dirty="0" err="1">
                <a:solidFill>
                  <a:srgbClr val="001E32"/>
                </a:solidFill>
                <a:latin typeface="Montserrat Bold"/>
              </a:rPr>
              <a:t>про</a:t>
            </a:r>
            <a:r>
              <a:rPr lang="en-US" sz="2500" dirty="0">
                <a:solidFill>
                  <a:srgbClr val="001E32"/>
                </a:solidFill>
                <a:latin typeface="Montserrat Bold"/>
              </a:rPr>
              <a:t> </a:t>
            </a:r>
            <a:r>
              <a:rPr lang="en-US" sz="2500" dirty="0" err="1">
                <a:solidFill>
                  <a:srgbClr val="001E32"/>
                </a:solidFill>
                <a:latin typeface="Montserrat Bold"/>
              </a:rPr>
              <a:t>роботу</a:t>
            </a:r>
            <a:r>
              <a:rPr lang="en-US" sz="2500" dirty="0">
                <a:solidFill>
                  <a:srgbClr val="001E32"/>
                </a:solidFill>
                <a:latin typeface="Montserrat Bold"/>
              </a:rPr>
              <a:t> </a:t>
            </a:r>
            <a:r>
              <a:rPr lang="en-US" sz="2500" dirty="0" err="1">
                <a:solidFill>
                  <a:srgbClr val="001E32"/>
                </a:solidFill>
                <a:latin typeface="Montserrat Bold"/>
              </a:rPr>
              <a:t>проти</a:t>
            </a:r>
            <a:r>
              <a:rPr lang="en-US" sz="2500" dirty="0">
                <a:solidFill>
                  <a:srgbClr val="001E32"/>
                </a:solidFill>
                <a:latin typeface="Montserrat Bold"/>
              </a:rPr>
              <a:t> </a:t>
            </a:r>
            <a:r>
              <a:rPr lang="en-US" sz="2500" dirty="0" err="1">
                <a:solidFill>
                  <a:srgbClr val="001E32"/>
                </a:solidFill>
                <a:latin typeface="Montserrat Bold"/>
              </a:rPr>
              <a:t>повітряної</a:t>
            </a:r>
            <a:r>
              <a:rPr lang="en-US" sz="2500" dirty="0">
                <a:solidFill>
                  <a:srgbClr val="001E32"/>
                </a:solidFill>
                <a:latin typeface="Montserrat Bold"/>
              </a:rPr>
              <a:t> </a:t>
            </a:r>
            <a:r>
              <a:rPr lang="en-US" sz="2500" dirty="0" err="1">
                <a:solidFill>
                  <a:srgbClr val="001E32"/>
                </a:solidFill>
                <a:latin typeface="Montserrat Bold"/>
              </a:rPr>
              <a:t>оборони</a:t>
            </a:r>
            <a:r>
              <a:rPr lang="en-US" sz="2500" dirty="0">
                <a:solidFill>
                  <a:srgbClr val="001E32"/>
                </a:solidFill>
                <a:latin typeface="Montserrat Bold"/>
              </a:rPr>
              <a:t> </a:t>
            </a:r>
            <a:r>
              <a:rPr lang="en-US" sz="2500" dirty="0" err="1">
                <a:solidFill>
                  <a:srgbClr val="001E32"/>
                </a:solidFill>
                <a:latin typeface="Montserrat Bold"/>
              </a:rPr>
              <a:t>та</a:t>
            </a:r>
            <a:r>
              <a:rPr lang="en-US" sz="2500" dirty="0">
                <a:solidFill>
                  <a:srgbClr val="001E32"/>
                </a:solidFill>
                <a:latin typeface="Montserrat Bold"/>
              </a:rPr>
              <a:t> </a:t>
            </a:r>
            <a:r>
              <a:rPr lang="en-US" sz="2500" dirty="0" err="1">
                <a:solidFill>
                  <a:srgbClr val="001E32"/>
                </a:solidFill>
                <a:latin typeface="Montserrat Bold"/>
              </a:rPr>
              <a:t>інших</a:t>
            </a:r>
            <a:r>
              <a:rPr lang="en-US" sz="2500" dirty="0">
                <a:solidFill>
                  <a:srgbClr val="001E32"/>
                </a:solidFill>
                <a:latin typeface="Montserrat Bold"/>
              </a:rPr>
              <a:t> </a:t>
            </a:r>
            <a:r>
              <a:rPr lang="en-US" sz="2500" dirty="0" err="1">
                <a:solidFill>
                  <a:srgbClr val="001E32"/>
                </a:solidFill>
                <a:latin typeface="Montserrat Bold"/>
              </a:rPr>
              <a:t>підрозділів</a:t>
            </a:r>
            <a:r>
              <a:rPr lang="en-US" sz="2500" dirty="0">
                <a:solidFill>
                  <a:srgbClr val="001E32"/>
                </a:solidFill>
                <a:latin typeface="Montserrat Bold"/>
              </a:rPr>
              <a:t> </a:t>
            </a:r>
            <a:r>
              <a:rPr lang="en-US" sz="2500" dirty="0" err="1">
                <a:solidFill>
                  <a:srgbClr val="001E32"/>
                </a:solidFill>
                <a:latin typeface="Montserrat Bold"/>
              </a:rPr>
              <a:t>Сил</a:t>
            </a:r>
            <a:r>
              <a:rPr lang="en-US" sz="2500" dirty="0">
                <a:solidFill>
                  <a:srgbClr val="001E32"/>
                </a:solidFill>
                <a:latin typeface="Montserrat Bold"/>
              </a:rPr>
              <a:t> </a:t>
            </a:r>
            <a:r>
              <a:rPr lang="en-US" sz="2500" dirty="0" err="1">
                <a:solidFill>
                  <a:srgbClr val="001E32"/>
                </a:solidFill>
                <a:latin typeface="Montserrat Bold"/>
              </a:rPr>
              <a:t>оборони</a:t>
            </a:r>
            <a:r>
              <a:rPr lang="en-US" sz="2500" dirty="0">
                <a:solidFill>
                  <a:srgbClr val="001E32"/>
                </a:solidFill>
                <a:latin typeface="Montserrat Bold"/>
              </a:rPr>
              <a:t> </a:t>
            </a:r>
            <a:r>
              <a:rPr lang="en-US" sz="2500" dirty="0" err="1">
                <a:solidFill>
                  <a:srgbClr val="001E32"/>
                </a:solidFill>
                <a:latin typeface="Montserrat Bold"/>
              </a:rPr>
              <a:t>отримали</a:t>
            </a:r>
            <a:r>
              <a:rPr lang="en-US" sz="2500" dirty="0">
                <a:solidFill>
                  <a:srgbClr val="001E32"/>
                </a:solidFill>
                <a:latin typeface="Montserrat Bold"/>
              </a:rPr>
              <a:t> </a:t>
            </a:r>
            <a:r>
              <a:rPr lang="en-US" sz="2500" dirty="0" err="1">
                <a:solidFill>
                  <a:srgbClr val="001E32"/>
                </a:solidFill>
                <a:latin typeface="Montserrat Bold"/>
              </a:rPr>
              <a:t>підозри</a:t>
            </a:r>
            <a:r>
              <a:rPr lang="en-US" sz="2500" dirty="0">
                <a:solidFill>
                  <a:srgbClr val="001E32"/>
                </a:solidFill>
                <a:latin typeface="Montserrat Bold"/>
              </a:rPr>
              <a:t> </a:t>
            </a:r>
            <a:r>
              <a:rPr lang="en-US" sz="2500" dirty="0" err="1">
                <a:solidFill>
                  <a:srgbClr val="001E32"/>
                </a:solidFill>
                <a:latin typeface="Montserrat Bold"/>
              </a:rPr>
              <a:t>від</a:t>
            </a:r>
            <a:r>
              <a:rPr lang="en-US" sz="2500" dirty="0">
                <a:solidFill>
                  <a:srgbClr val="001E32"/>
                </a:solidFill>
                <a:latin typeface="Montserrat Bold"/>
              </a:rPr>
              <a:t> Служби </a:t>
            </a:r>
            <a:r>
              <a:rPr lang="en-US" sz="2500" dirty="0" err="1">
                <a:solidFill>
                  <a:srgbClr val="001E32"/>
                </a:solidFill>
                <a:latin typeface="Montserrat Bold"/>
              </a:rPr>
              <a:t>безпеки</a:t>
            </a:r>
            <a:r>
              <a:rPr lang="en-US" sz="2500" dirty="0">
                <a:solidFill>
                  <a:srgbClr val="001E32"/>
                </a:solidFill>
                <a:latin typeface="Montserrat Bold"/>
              </a:rPr>
              <a:t> </a:t>
            </a:r>
            <a:r>
              <a:rPr lang="en-US" sz="2500" dirty="0" err="1">
                <a:solidFill>
                  <a:srgbClr val="001E32"/>
                </a:solidFill>
                <a:latin typeface="Montserrat Bold"/>
              </a:rPr>
              <a:t>України</a:t>
            </a:r>
            <a:r>
              <a:rPr lang="en-US" sz="2500" dirty="0">
                <a:solidFill>
                  <a:srgbClr val="001E32"/>
                </a:solidFill>
                <a:latin typeface="Montserrat Bold"/>
              </a:rPr>
              <a:t>.</a:t>
            </a:r>
          </a:p>
          <a:p>
            <a:pPr algn="l">
              <a:lnSpc>
                <a:spcPts val="3000"/>
              </a:lnSpc>
            </a:pPr>
            <a:endParaRPr lang="en-US" sz="2500" dirty="0">
              <a:solidFill>
                <a:srgbClr val="001E32"/>
              </a:solidFill>
              <a:latin typeface="Montserrat Bold"/>
            </a:endParaRPr>
          </a:p>
          <a:p>
            <a:pPr algn="l">
              <a:lnSpc>
                <a:spcPts val="3000"/>
              </a:lnSpc>
            </a:pPr>
            <a:r>
              <a:rPr lang="en-US" sz="2500" dirty="0" err="1">
                <a:solidFill>
                  <a:srgbClr val="001E32"/>
                </a:solidFill>
                <a:latin typeface="Montserrat"/>
              </a:rPr>
              <a:t>Про</a:t>
            </a:r>
            <a:r>
              <a:rPr lang="en-US" sz="2500" dirty="0">
                <a:solidFill>
                  <a:srgbClr val="001E32"/>
                </a:solidFill>
                <a:latin typeface="Montserrat"/>
              </a:rPr>
              <a:t> </a:t>
            </a:r>
            <a:r>
              <a:rPr lang="en-US" sz="2500" dirty="0" err="1">
                <a:solidFill>
                  <a:srgbClr val="001E32"/>
                </a:solidFill>
                <a:latin typeface="Montserrat"/>
              </a:rPr>
              <a:t>це</a:t>
            </a:r>
            <a:r>
              <a:rPr lang="en-US" sz="2500" dirty="0">
                <a:solidFill>
                  <a:srgbClr val="001E32"/>
                </a:solidFill>
                <a:latin typeface="Montserrat"/>
              </a:rPr>
              <a:t> у Telegram </a:t>
            </a:r>
            <a:r>
              <a:rPr lang="en-US" sz="2500" dirty="0" err="1">
                <a:solidFill>
                  <a:srgbClr val="001E32"/>
                </a:solidFill>
                <a:latin typeface="Montserrat"/>
              </a:rPr>
              <a:t>повідомляє</a:t>
            </a:r>
            <a:r>
              <a:rPr lang="en-US" sz="2500" dirty="0">
                <a:solidFill>
                  <a:srgbClr val="001E32"/>
                </a:solidFill>
                <a:latin typeface="Montserrat"/>
              </a:rPr>
              <a:t> </a:t>
            </a:r>
            <a:r>
              <a:rPr lang="en-US" sz="2500" dirty="0" err="1">
                <a:solidFill>
                  <a:srgbClr val="001E32"/>
                </a:solidFill>
                <a:latin typeface="Montserrat"/>
              </a:rPr>
              <a:t>пресслужба</a:t>
            </a:r>
            <a:r>
              <a:rPr lang="en-US" sz="2500" dirty="0">
                <a:solidFill>
                  <a:srgbClr val="001E32"/>
                </a:solidFill>
                <a:latin typeface="Montserrat"/>
              </a:rPr>
              <a:t> СБУ. </a:t>
            </a:r>
            <a:r>
              <a:rPr lang="en-US" sz="2500" dirty="0" err="1">
                <a:solidFill>
                  <a:srgbClr val="001E32"/>
                </a:solidFill>
                <a:latin typeface="Montserrat"/>
              </a:rPr>
              <a:t>травень</a:t>
            </a:r>
            <a:r>
              <a:rPr lang="en-US" sz="2500" dirty="0">
                <a:solidFill>
                  <a:srgbClr val="001E32"/>
                </a:solidFill>
                <a:latin typeface="Montserrat"/>
              </a:rPr>
              <a:t> 2023 </a:t>
            </a:r>
            <a:r>
              <a:rPr lang="en-US" sz="2500" dirty="0" err="1">
                <a:solidFill>
                  <a:srgbClr val="001E32"/>
                </a:solidFill>
                <a:latin typeface="Montserrat"/>
              </a:rPr>
              <a:t>року</a:t>
            </a:r>
            <a:endParaRPr lang="en-US" sz="2500" dirty="0">
              <a:solidFill>
                <a:srgbClr val="001E32"/>
              </a:solidFill>
              <a:latin typeface="Montserrat"/>
            </a:endParaRPr>
          </a:p>
          <a:p>
            <a:pPr algn="l">
              <a:lnSpc>
                <a:spcPts val="3000"/>
              </a:lnSpc>
            </a:pPr>
            <a:r>
              <a:rPr lang="en-US" sz="2500" dirty="0">
                <a:solidFill>
                  <a:srgbClr val="001E32"/>
                </a:solidFill>
                <a:latin typeface="Montserrat"/>
              </a:rPr>
              <a:t>"</a:t>
            </a:r>
            <a:r>
              <a:rPr lang="en-US" sz="2500" dirty="0" err="1">
                <a:solidFill>
                  <a:srgbClr val="001E32"/>
                </a:solidFill>
                <a:latin typeface="Montserrat"/>
              </a:rPr>
              <a:t>Фактично</a:t>
            </a:r>
            <a:r>
              <a:rPr lang="en-US" sz="2500" dirty="0">
                <a:solidFill>
                  <a:srgbClr val="001E32"/>
                </a:solidFill>
                <a:latin typeface="Montserrat"/>
              </a:rPr>
              <a:t> </a:t>
            </a:r>
            <a:r>
              <a:rPr lang="en-US" sz="2500" dirty="0" err="1">
                <a:solidFill>
                  <a:srgbClr val="001E32"/>
                </a:solidFill>
                <a:latin typeface="Montserrat"/>
              </a:rPr>
              <a:t>ці</a:t>
            </a:r>
            <a:r>
              <a:rPr lang="en-US" sz="2500" dirty="0">
                <a:solidFill>
                  <a:srgbClr val="001E32"/>
                </a:solidFill>
                <a:latin typeface="Montserrat"/>
              </a:rPr>
              <a:t> </a:t>
            </a:r>
            <a:r>
              <a:rPr lang="en-US" sz="2500" dirty="0" err="1">
                <a:solidFill>
                  <a:srgbClr val="001E32"/>
                </a:solidFill>
                <a:latin typeface="Montserrat"/>
              </a:rPr>
              <a:t>особи</a:t>
            </a:r>
            <a:r>
              <a:rPr lang="en-US" sz="2500" dirty="0">
                <a:solidFill>
                  <a:srgbClr val="001E32"/>
                </a:solidFill>
                <a:latin typeface="Montserrat"/>
              </a:rPr>
              <a:t> </a:t>
            </a:r>
            <a:r>
              <a:rPr lang="en-US" sz="2500" dirty="0" err="1">
                <a:solidFill>
                  <a:srgbClr val="001E32"/>
                </a:solidFill>
                <a:latin typeface="Montserrat"/>
              </a:rPr>
              <a:t>допомагали</a:t>
            </a:r>
            <a:r>
              <a:rPr lang="en-US" sz="2500" dirty="0">
                <a:solidFill>
                  <a:srgbClr val="001E32"/>
                </a:solidFill>
                <a:latin typeface="Montserrat"/>
              </a:rPr>
              <a:t> </a:t>
            </a:r>
            <a:r>
              <a:rPr lang="en-US" sz="2500" dirty="0" err="1">
                <a:solidFill>
                  <a:srgbClr val="001E32"/>
                </a:solidFill>
                <a:latin typeface="Montserrat"/>
              </a:rPr>
              <a:t>противнику</a:t>
            </a:r>
            <a:r>
              <a:rPr lang="en-US" sz="2500" dirty="0">
                <a:solidFill>
                  <a:srgbClr val="001E32"/>
                </a:solidFill>
                <a:latin typeface="Montserrat"/>
              </a:rPr>
              <a:t> </a:t>
            </a:r>
            <a:r>
              <a:rPr lang="en-US" sz="2500" dirty="0" err="1">
                <a:solidFill>
                  <a:srgbClr val="001E32"/>
                </a:solidFill>
                <a:latin typeface="Montserrat"/>
              </a:rPr>
              <a:t>готувати</a:t>
            </a:r>
            <a:r>
              <a:rPr lang="en-US" sz="2500" dirty="0">
                <a:solidFill>
                  <a:srgbClr val="001E32"/>
                </a:solidFill>
                <a:latin typeface="Montserrat"/>
              </a:rPr>
              <a:t>, </a:t>
            </a:r>
            <a:r>
              <a:rPr lang="en-US" sz="2500" dirty="0" err="1">
                <a:solidFill>
                  <a:srgbClr val="001E32"/>
                </a:solidFill>
                <a:latin typeface="Montserrat"/>
              </a:rPr>
              <a:t>здійснювати</a:t>
            </a:r>
            <a:r>
              <a:rPr lang="en-US" sz="2500" dirty="0">
                <a:solidFill>
                  <a:srgbClr val="001E32"/>
                </a:solidFill>
                <a:latin typeface="Montserrat"/>
              </a:rPr>
              <a:t> </a:t>
            </a:r>
            <a:r>
              <a:rPr lang="en-US" sz="2500" dirty="0" err="1">
                <a:solidFill>
                  <a:srgbClr val="001E32"/>
                </a:solidFill>
                <a:latin typeface="Montserrat"/>
              </a:rPr>
              <a:t>та</a:t>
            </a:r>
            <a:r>
              <a:rPr lang="en-US" sz="2500" dirty="0">
                <a:solidFill>
                  <a:srgbClr val="001E32"/>
                </a:solidFill>
                <a:latin typeface="Montserrat"/>
              </a:rPr>
              <a:t> </a:t>
            </a:r>
            <a:r>
              <a:rPr lang="en-US" sz="2500" dirty="0" err="1">
                <a:solidFill>
                  <a:srgbClr val="001E32"/>
                </a:solidFill>
                <a:latin typeface="Montserrat"/>
              </a:rPr>
              <a:t>коригувати</a:t>
            </a:r>
            <a:r>
              <a:rPr lang="en-US" sz="2500" dirty="0">
                <a:solidFill>
                  <a:srgbClr val="001E32"/>
                </a:solidFill>
                <a:latin typeface="Montserrat"/>
              </a:rPr>
              <a:t> </a:t>
            </a:r>
            <a:r>
              <a:rPr lang="en-US" sz="2500" dirty="0" err="1">
                <a:solidFill>
                  <a:srgbClr val="001E32"/>
                </a:solidFill>
                <a:latin typeface="Montserrat"/>
              </a:rPr>
              <a:t>повітряні</a:t>
            </a:r>
            <a:r>
              <a:rPr lang="en-US" sz="2500" dirty="0">
                <a:solidFill>
                  <a:srgbClr val="001E32"/>
                </a:solidFill>
                <a:latin typeface="Montserrat"/>
              </a:rPr>
              <a:t> </a:t>
            </a:r>
            <a:r>
              <a:rPr lang="en-US" sz="2500" dirty="0" err="1">
                <a:solidFill>
                  <a:srgbClr val="001E32"/>
                </a:solidFill>
                <a:latin typeface="Montserrat"/>
              </a:rPr>
              <a:t>удари</a:t>
            </a:r>
            <a:r>
              <a:rPr lang="en-US" sz="2500" dirty="0">
                <a:solidFill>
                  <a:srgbClr val="001E32"/>
                </a:solidFill>
                <a:latin typeface="Montserrat"/>
              </a:rPr>
              <a:t> </a:t>
            </a:r>
            <a:r>
              <a:rPr lang="en-US" sz="2500" dirty="0" err="1">
                <a:solidFill>
                  <a:srgbClr val="001E32"/>
                </a:solidFill>
                <a:latin typeface="Montserrat"/>
              </a:rPr>
              <a:t>по</a:t>
            </a:r>
            <a:r>
              <a:rPr lang="en-US" sz="2500" dirty="0">
                <a:solidFill>
                  <a:srgbClr val="001E32"/>
                </a:solidFill>
                <a:latin typeface="Montserrat"/>
              </a:rPr>
              <a:t> </a:t>
            </a:r>
            <a:r>
              <a:rPr lang="en-US" sz="2500" dirty="0" err="1">
                <a:solidFill>
                  <a:srgbClr val="001E32"/>
                </a:solidFill>
                <a:latin typeface="Montserrat"/>
              </a:rPr>
              <a:t>території</a:t>
            </a:r>
            <a:r>
              <a:rPr lang="en-US" sz="2500" dirty="0">
                <a:solidFill>
                  <a:srgbClr val="001E32"/>
                </a:solidFill>
                <a:latin typeface="Montserrat"/>
              </a:rPr>
              <a:t> </a:t>
            </a:r>
            <a:r>
              <a:rPr lang="en-US" sz="2500" dirty="0" err="1">
                <a:solidFill>
                  <a:srgbClr val="001E32"/>
                </a:solidFill>
                <a:latin typeface="Montserrat"/>
              </a:rPr>
              <a:t>України</a:t>
            </a:r>
            <a:r>
              <a:rPr lang="en-US" sz="2500" dirty="0">
                <a:solidFill>
                  <a:srgbClr val="001E32"/>
                </a:solidFill>
                <a:latin typeface="Montserrat"/>
              </a:rPr>
              <a:t>, у </a:t>
            </a:r>
            <a:r>
              <a:rPr lang="en-US" sz="2500" dirty="0" err="1">
                <a:solidFill>
                  <a:srgbClr val="001E32"/>
                </a:solidFill>
                <a:latin typeface="Montserrat"/>
              </a:rPr>
              <a:t>тому</a:t>
            </a:r>
            <a:r>
              <a:rPr lang="en-US" sz="2500" dirty="0">
                <a:solidFill>
                  <a:srgbClr val="001E32"/>
                </a:solidFill>
                <a:latin typeface="Montserrat"/>
              </a:rPr>
              <a:t> </a:t>
            </a:r>
            <a:r>
              <a:rPr lang="en-US" sz="2500" dirty="0" err="1">
                <a:solidFill>
                  <a:srgbClr val="001E32"/>
                </a:solidFill>
                <a:latin typeface="Montserrat"/>
              </a:rPr>
              <a:t>числі</a:t>
            </a:r>
            <a:r>
              <a:rPr lang="en-US" sz="2500" dirty="0">
                <a:solidFill>
                  <a:srgbClr val="001E32"/>
                </a:solidFill>
                <a:latin typeface="Montserrat"/>
              </a:rPr>
              <a:t> з </a:t>
            </a:r>
            <a:r>
              <a:rPr lang="en-US" sz="2500" dirty="0" err="1">
                <a:solidFill>
                  <a:srgbClr val="001E32"/>
                </a:solidFill>
                <a:latin typeface="Montserrat"/>
              </a:rPr>
              <a:t>використанням</a:t>
            </a:r>
            <a:r>
              <a:rPr lang="en-US" sz="2500" dirty="0">
                <a:solidFill>
                  <a:srgbClr val="001E32"/>
                </a:solidFill>
                <a:latin typeface="Montserrat"/>
              </a:rPr>
              <a:t> </a:t>
            </a:r>
            <a:r>
              <a:rPr lang="en-US" sz="2500" dirty="0" err="1">
                <a:solidFill>
                  <a:srgbClr val="001E32"/>
                </a:solidFill>
                <a:latin typeface="Montserrat"/>
              </a:rPr>
              <a:t>крилатих</a:t>
            </a:r>
            <a:r>
              <a:rPr lang="en-US" sz="2500" dirty="0">
                <a:solidFill>
                  <a:srgbClr val="001E32"/>
                </a:solidFill>
                <a:latin typeface="Montserrat"/>
              </a:rPr>
              <a:t> </a:t>
            </a:r>
            <a:r>
              <a:rPr lang="en-US" sz="2500" dirty="0" err="1">
                <a:solidFill>
                  <a:srgbClr val="001E32"/>
                </a:solidFill>
                <a:latin typeface="Montserrat"/>
              </a:rPr>
              <a:t>ракет</a:t>
            </a:r>
            <a:r>
              <a:rPr lang="en-US" sz="2500" dirty="0">
                <a:solidFill>
                  <a:srgbClr val="001E32"/>
                </a:solidFill>
                <a:latin typeface="Montserrat"/>
              </a:rPr>
              <a:t> і дронів-</a:t>
            </a:r>
            <a:r>
              <a:rPr lang="en-US" sz="2500" dirty="0" err="1">
                <a:solidFill>
                  <a:srgbClr val="001E32"/>
                </a:solidFill>
                <a:latin typeface="Montserrat"/>
              </a:rPr>
              <a:t>камікадзе</a:t>
            </a:r>
            <a:r>
              <a:rPr lang="en-US" sz="2500" dirty="0">
                <a:solidFill>
                  <a:srgbClr val="001E32"/>
                </a:solidFill>
                <a:latin typeface="Montserrat"/>
              </a:rPr>
              <a:t>", — </a:t>
            </a:r>
            <a:r>
              <a:rPr lang="en-US" sz="2500" dirty="0" err="1">
                <a:solidFill>
                  <a:srgbClr val="001E32"/>
                </a:solidFill>
                <a:latin typeface="Montserrat"/>
              </a:rPr>
              <a:t>йдеться</a:t>
            </a:r>
            <a:r>
              <a:rPr lang="en-US" sz="2500" dirty="0">
                <a:solidFill>
                  <a:srgbClr val="001E32"/>
                </a:solidFill>
                <a:latin typeface="Montserrat"/>
              </a:rPr>
              <a:t> у </a:t>
            </a:r>
            <a:r>
              <a:rPr lang="en-US" sz="2500" dirty="0" err="1">
                <a:solidFill>
                  <a:srgbClr val="001E32"/>
                </a:solidFill>
                <a:latin typeface="Montserrat"/>
              </a:rPr>
              <a:t>повідомленні</a:t>
            </a:r>
            <a:r>
              <a:rPr lang="en-US" sz="2500" dirty="0">
                <a:solidFill>
                  <a:srgbClr val="001E32"/>
                </a:solidFill>
                <a:latin typeface="Montserrat"/>
              </a:rPr>
              <a:t>.</a:t>
            </a:r>
          </a:p>
          <a:p>
            <a:pPr algn="l">
              <a:lnSpc>
                <a:spcPts val="3000"/>
              </a:lnSpc>
            </a:pPr>
            <a:endParaRPr lang="en-US" sz="2500" dirty="0">
              <a:solidFill>
                <a:srgbClr val="001E32"/>
              </a:solidFill>
              <a:latin typeface="Montserrat"/>
            </a:endParaRPr>
          </a:p>
          <a:p>
            <a:pPr algn="l">
              <a:lnSpc>
                <a:spcPts val="3000"/>
              </a:lnSpc>
            </a:pPr>
            <a:r>
              <a:rPr lang="en-US" sz="2500" dirty="0" err="1">
                <a:solidFill>
                  <a:srgbClr val="001E32"/>
                </a:solidFill>
                <a:latin typeface="Montserrat"/>
              </a:rPr>
              <a:t>Підозра</a:t>
            </a:r>
            <a:r>
              <a:rPr lang="en-US" sz="2500" dirty="0">
                <a:solidFill>
                  <a:srgbClr val="001E32"/>
                </a:solidFill>
                <a:latin typeface="Montserrat"/>
              </a:rPr>
              <a:t> </a:t>
            </a:r>
            <a:r>
              <a:rPr lang="en-US" sz="2500" dirty="0" err="1">
                <a:solidFill>
                  <a:srgbClr val="001E32"/>
                </a:solidFill>
                <a:latin typeface="Montserrat"/>
              </a:rPr>
              <a:t>оголошена</a:t>
            </a:r>
            <a:r>
              <a:rPr lang="en-US" sz="2500" dirty="0">
                <a:solidFill>
                  <a:srgbClr val="001E32"/>
                </a:solidFill>
                <a:latin typeface="Montserrat"/>
              </a:rPr>
              <a:t> </a:t>
            </a:r>
            <a:r>
              <a:rPr lang="en-US" sz="2500" dirty="0" err="1">
                <a:solidFill>
                  <a:srgbClr val="001E32"/>
                </a:solidFill>
                <a:latin typeface="Montserrat"/>
              </a:rPr>
              <a:t>за</a:t>
            </a:r>
            <a:r>
              <a:rPr lang="en-US" sz="2500" dirty="0">
                <a:solidFill>
                  <a:srgbClr val="001E32"/>
                </a:solidFill>
                <a:latin typeface="Montserrat"/>
              </a:rPr>
              <a:t> </a:t>
            </a:r>
            <a:r>
              <a:rPr lang="en-US" sz="2500" dirty="0" err="1">
                <a:solidFill>
                  <a:srgbClr val="001E32"/>
                </a:solidFill>
                <a:latin typeface="Montserrat"/>
              </a:rPr>
              <a:t>статтею</a:t>
            </a:r>
            <a:r>
              <a:rPr lang="en-US" sz="2500" dirty="0">
                <a:solidFill>
                  <a:srgbClr val="001E32"/>
                </a:solidFill>
                <a:latin typeface="Montserrat"/>
              </a:rPr>
              <a:t> 114-2 </a:t>
            </a:r>
            <a:r>
              <a:rPr lang="en-US" sz="2500" dirty="0" err="1">
                <a:solidFill>
                  <a:srgbClr val="001E32"/>
                </a:solidFill>
                <a:latin typeface="Montserrat"/>
              </a:rPr>
              <a:t>Кримінального</a:t>
            </a:r>
            <a:r>
              <a:rPr lang="en-US" sz="2500" dirty="0">
                <a:solidFill>
                  <a:srgbClr val="001E32"/>
                </a:solidFill>
                <a:latin typeface="Montserrat"/>
              </a:rPr>
              <a:t> </a:t>
            </a:r>
            <a:r>
              <a:rPr lang="en-US" sz="2500" dirty="0" err="1">
                <a:solidFill>
                  <a:srgbClr val="001E32"/>
                </a:solidFill>
                <a:latin typeface="Montserrat"/>
              </a:rPr>
              <a:t>кодексу</a:t>
            </a:r>
            <a:r>
              <a:rPr lang="en-US" sz="2500" dirty="0">
                <a:solidFill>
                  <a:srgbClr val="001E32"/>
                </a:solidFill>
                <a:latin typeface="Montserrat"/>
              </a:rPr>
              <a:t> </a:t>
            </a:r>
            <a:r>
              <a:rPr lang="en-US" sz="2500" dirty="0" err="1">
                <a:solidFill>
                  <a:srgbClr val="001E32"/>
                </a:solidFill>
                <a:latin typeface="Montserrat"/>
              </a:rPr>
              <a:t>України</a:t>
            </a:r>
            <a:r>
              <a:rPr lang="en-US" sz="2500" dirty="0">
                <a:solidFill>
                  <a:srgbClr val="001E32"/>
                </a:solidFill>
                <a:latin typeface="Montserrat"/>
              </a:rPr>
              <a:t> (</a:t>
            </a:r>
            <a:r>
              <a:rPr lang="en-US" sz="2500" dirty="0" err="1">
                <a:solidFill>
                  <a:srgbClr val="001E32"/>
                </a:solidFill>
                <a:latin typeface="Montserrat"/>
              </a:rPr>
              <a:t>несанкціоноване</a:t>
            </a:r>
            <a:r>
              <a:rPr lang="en-US" sz="2500" dirty="0">
                <a:solidFill>
                  <a:srgbClr val="001E32"/>
                </a:solidFill>
                <a:latin typeface="Montserrat"/>
              </a:rPr>
              <a:t> </a:t>
            </a:r>
            <a:r>
              <a:rPr lang="en-US" sz="2500" dirty="0" err="1">
                <a:solidFill>
                  <a:srgbClr val="001E32"/>
                </a:solidFill>
                <a:latin typeface="Montserrat"/>
              </a:rPr>
              <a:t>поширення</a:t>
            </a:r>
            <a:r>
              <a:rPr lang="en-US" sz="2500" dirty="0">
                <a:solidFill>
                  <a:srgbClr val="001E32"/>
                </a:solidFill>
                <a:latin typeface="Montserrat"/>
              </a:rPr>
              <a:t> інформації </a:t>
            </a:r>
            <a:r>
              <a:rPr lang="en-US" sz="2500" dirty="0" err="1">
                <a:solidFill>
                  <a:srgbClr val="001E32"/>
                </a:solidFill>
                <a:latin typeface="Montserrat"/>
              </a:rPr>
              <a:t>про</a:t>
            </a:r>
            <a:r>
              <a:rPr lang="en-US" sz="2500" dirty="0">
                <a:solidFill>
                  <a:srgbClr val="001E32"/>
                </a:solidFill>
                <a:latin typeface="Montserrat"/>
              </a:rPr>
              <a:t> </a:t>
            </a:r>
            <a:r>
              <a:rPr lang="en-US" sz="2500" dirty="0" err="1">
                <a:solidFill>
                  <a:srgbClr val="001E32"/>
                </a:solidFill>
                <a:latin typeface="Montserrat"/>
              </a:rPr>
              <a:t>направлення</a:t>
            </a:r>
            <a:r>
              <a:rPr lang="en-US" sz="2500" dirty="0">
                <a:solidFill>
                  <a:srgbClr val="001E32"/>
                </a:solidFill>
                <a:latin typeface="Montserrat"/>
              </a:rPr>
              <a:t>, </a:t>
            </a:r>
            <a:r>
              <a:rPr lang="en-US" sz="2500" dirty="0" err="1">
                <a:solidFill>
                  <a:srgbClr val="001E32"/>
                </a:solidFill>
                <a:latin typeface="Montserrat"/>
              </a:rPr>
              <a:t>переміщення</a:t>
            </a:r>
            <a:r>
              <a:rPr lang="en-US" sz="2500" dirty="0">
                <a:solidFill>
                  <a:srgbClr val="001E32"/>
                </a:solidFill>
                <a:latin typeface="Montserrat"/>
              </a:rPr>
              <a:t> </a:t>
            </a:r>
            <a:r>
              <a:rPr lang="en-US" sz="2500" dirty="0" err="1">
                <a:solidFill>
                  <a:srgbClr val="001E32"/>
                </a:solidFill>
                <a:latin typeface="Montserrat"/>
              </a:rPr>
              <a:t>зброї</a:t>
            </a:r>
            <a:r>
              <a:rPr lang="en-US" sz="2500" dirty="0">
                <a:solidFill>
                  <a:srgbClr val="001E32"/>
                </a:solidFill>
                <a:latin typeface="Montserrat"/>
              </a:rPr>
              <a:t>, </a:t>
            </a:r>
            <a:r>
              <a:rPr lang="en-US" sz="2500" dirty="0" err="1">
                <a:solidFill>
                  <a:srgbClr val="001E32"/>
                </a:solidFill>
                <a:latin typeface="Montserrat"/>
              </a:rPr>
              <a:t>Збройних</a:t>
            </a:r>
            <a:r>
              <a:rPr lang="en-US" sz="2500" dirty="0">
                <a:solidFill>
                  <a:srgbClr val="001E32"/>
                </a:solidFill>
                <a:latin typeface="Montserrat"/>
              </a:rPr>
              <a:t> </a:t>
            </a:r>
            <a:r>
              <a:rPr lang="en-US" sz="2500" dirty="0" err="1">
                <a:solidFill>
                  <a:srgbClr val="001E32"/>
                </a:solidFill>
                <a:latin typeface="Montserrat"/>
              </a:rPr>
              <a:t>сил</a:t>
            </a:r>
            <a:r>
              <a:rPr lang="en-US" sz="2500" dirty="0">
                <a:solidFill>
                  <a:srgbClr val="001E32"/>
                </a:solidFill>
                <a:latin typeface="Montserrat"/>
              </a:rPr>
              <a:t> </a:t>
            </a:r>
            <a:r>
              <a:rPr lang="en-US" sz="2500" dirty="0" err="1">
                <a:solidFill>
                  <a:srgbClr val="001E32"/>
                </a:solidFill>
                <a:latin typeface="Montserrat"/>
              </a:rPr>
              <a:t>України</a:t>
            </a:r>
            <a:r>
              <a:rPr lang="en-US" sz="2500" dirty="0">
                <a:solidFill>
                  <a:srgbClr val="001E32"/>
                </a:solidFill>
                <a:latin typeface="Montserrat"/>
              </a:rPr>
              <a:t> </a:t>
            </a:r>
            <a:r>
              <a:rPr lang="en-US" sz="2500" dirty="0" err="1">
                <a:solidFill>
                  <a:srgbClr val="001E32"/>
                </a:solidFill>
                <a:latin typeface="Montserrat"/>
              </a:rPr>
              <a:t>чи</a:t>
            </a:r>
            <a:r>
              <a:rPr lang="en-US" sz="2500" dirty="0">
                <a:solidFill>
                  <a:srgbClr val="001E32"/>
                </a:solidFill>
                <a:latin typeface="Montserrat"/>
              </a:rPr>
              <a:t> </a:t>
            </a:r>
            <a:r>
              <a:rPr lang="en-US" sz="2500" dirty="0" err="1">
                <a:solidFill>
                  <a:srgbClr val="001E32"/>
                </a:solidFill>
                <a:latin typeface="Montserrat"/>
              </a:rPr>
              <a:t>іншихвійськових</a:t>
            </a:r>
            <a:r>
              <a:rPr lang="en-US" sz="2500" dirty="0">
                <a:solidFill>
                  <a:srgbClr val="001E32"/>
                </a:solidFill>
                <a:latin typeface="Montserrat"/>
              </a:rPr>
              <a:t> </a:t>
            </a:r>
            <a:r>
              <a:rPr lang="en-US" sz="2500" dirty="0" err="1">
                <a:solidFill>
                  <a:srgbClr val="001E32"/>
                </a:solidFill>
                <a:latin typeface="Montserrat"/>
              </a:rPr>
              <a:t>формувань</a:t>
            </a:r>
            <a:r>
              <a:rPr lang="en-US" sz="2500" dirty="0">
                <a:solidFill>
                  <a:srgbClr val="001E32"/>
                </a:solidFill>
                <a:latin typeface="Montserrat"/>
              </a:rPr>
              <a:t>).</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DFD"/>
        </a:solidFill>
        <a:effectLst/>
      </p:bgPr>
    </p:bg>
    <p:spTree>
      <p:nvGrpSpPr>
        <p:cNvPr id="1" name=""/>
        <p:cNvGrpSpPr/>
        <p:nvPr/>
      </p:nvGrpSpPr>
      <p:grpSpPr>
        <a:xfrm>
          <a:off x="0" y="0"/>
          <a:ext cx="0" cy="0"/>
          <a:chOff x="0" y="0"/>
          <a:chExt cx="0" cy="0"/>
        </a:xfrm>
      </p:grpSpPr>
      <p:grpSp>
        <p:nvGrpSpPr>
          <p:cNvPr id="2" name="Group 2"/>
          <p:cNvGrpSpPr/>
          <p:nvPr/>
        </p:nvGrpSpPr>
        <p:grpSpPr>
          <a:xfrm>
            <a:off x="-1056792" y="-893652"/>
            <a:ext cx="6833318" cy="12074304"/>
            <a:chOff x="0" y="0"/>
            <a:chExt cx="1799722" cy="3180064"/>
          </a:xfrm>
        </p:grpSpPr>
        <p:sp>
          <p:nvSpPr>
            <p:cNvPr id="3" name="Freeform 3"/>
            <p:cNvSpPr/>
            <p:nvPr/>
          </p:nvSpPr>
          <p:spPr>
            <a:xfrm>
              <a:off x="0" y="0"/>
              <a:ext cx="1799722" cy="3180064"/>
            </a:xfrm>
            <a:custGeom>
              <a:avLst/>
              <a:gdLst/>
              <a:ahLst/>
              <a:cxnLst/>
              <a:rect l="l" t="t" r="r" b="b"/>
              <a:pathLst>
                <a:path w="1799722" h="3180064">
                  <a:moveTo>
                    <a:pt x="0" y="0"/>
                  </a:moveTo>
                  <a:lnTo>
                    <a:pt x="1799722" y="0"/>
                  </a:lnTo>
                  <a:lnTo>
                    <a:pt x="1799722" y="3180064"/>
                  </a:lnTo>
                  <a:lnTo>
                    <a:pt x="0" y="3180064"/>
                  </a:lnTo>
                  <a:close/>
                </a:path>
              </a:pathLst>
            </a:custGeom>
            <a:solidFill>
              <a:srgbClr val="E8F3F5"/>
            </a:solidFill>
          </p:spPr>
        </p:sp>
        <p:sp>
          <p:nvSpPr>
            <p:cNvPr id="4" name="TextBox 4"/>
            <p:cNvSpPr txBox="1"/>
            <p:nvPr/>
          </p:nvSpPr>
          <p:spPr>
            <a:xfrm>
              <a:off x="0" y="-38100"/>
              <a:ext cx="1799722" cy="321816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5400000">
            <a:off x="192642" y="-192642"/>
            <a:ext cx="4017970" cy="4403254"/>
          </a:xfrm>
          <a:custGeom>
            <a:avLst/>
            <a:gdLst/>
            <a:ahLst/>
            <a:cxnLst/>
            <a:rect l="l" t="t" r="r" b="b"/>
            <a:pathLst>
              <a:path w="4017970" h="4403254">
                <a:moveTo>
                  <a:pt x="0" y="0"/>
                </a:moveTo>
                <a:lnTo>
                  <a:pt x="4017970" y="0"/>
                </a:lnTo>
                <a:lnTo>
                  <a:pt x="4017970" y="4403254"/>
                </a:lnTo>
                <a:lnTo>
                  <a:pt x="0" y="440325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6" name="Freeform 6"/>
          <p:cNvSpPr/>
          <p:nvPr/>
        </p:nvSpPr>
        <p:spPr>
          <a:xfrm>
            <a:off x="16677624" y="8099375"/>
            <a:ext cx="3220753" cy="3278120"/>
          </a:xfrm>
          <a:custGeom>
            <a:avLst/>
            <a:gdLst/>
            <a:ahLst/>
            <a:cxnLst/>
            <a:rect l="l" t="t" r="r" b="b"/>
            <a:pathLst>
              <a:path w="3220753" h="3278120">
                <a:moveTo>
                  <a:pt x="0" y="0"/>
                </a:moveTo>
                <a:lnTo>
                  <a:pt x="3220752" y="0"/>
                </a:lnTo>
                <a:lnTo>
                  <a:pt x="3220752" y="3278120"/>
                </a:lnTo>
                <a:lnTo>
                  <a:pt x="0" y="32781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7" name="Freeform 7"/>
          <p:cNvSpPr/>
          <p:nvPr/>
        </p:nvSpPr>
        <p:spPr>
          <a:xfrm>
            <a:off x="16677624" y="-2240685"/>
            <a:ext cx="3220753" cy="3278120"/>
          </a:xfrm>
          <a:custGeom>
            <a:avLst/>
            <a:gdLst/>
            <a:ahLst/>
            <a:cxnLst/>
            <a:rect l="l" t="t" r="r" b="b"/>
            <a:pathLst>
              <a:path w="3220753" h="3278120">
                <a:moveTo>
                  <a:pt x="0" y="0"/>
                </a:moveTo>
                <a:lnTo>
                  <a:pt x="3220752" y="0"/>
                </a:lnTo>
                <a:lnTo>
                  <a:pt x="3220752" y="3278120"/>
                </a:lnTo>
                <a:lnTo>
                  <a:pt x="0" y="32781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8" name="AutoShape 8"/>
          <p:cNvSpPr/>
          <p:nvPr/>
        </p:nvSpPr>
        <p:spPr>
          <a:xfrm flipV="1">
            <a:off x="6372637" y="900275"/>
            <a:ext cx="0" cy="8486450"/>
          </a:xfrm>
          <a:prstGeom prst="line">
            <a:avLst/>
          </a:prstGeom>
          <a:ln w="38100" cap="flat">
            <a:solidFill>
              <a:srgbClr val="701D1C"/>
            </a:solidFill>
            <a:prstDash val="solid"/>
            <a:headEnd type="none" w="sm" len="sm"/>
            <a:tailEnd type="none" w="sm" len="sm"/>
          </a:ln>
        </p:spPr>
      </p:sp>
      <p:sp>
        <p:nvSpPr>
          <p:cNvPr id="9" name="TextBox 9"/>
          <p:cNvSpPr txBox="1"/>
          <p:nvPr/>
        </p:nvSpPr>
        <p:spPr>
          <a:xfrm>
            <a:off x="827201" y="4659638"/>
            <a:ext cx="4406864" cy="2503186"/>
          </a:xfrm>
          <a:prstGeom prst="rect">
            <a:avLst/>
          </a:prstGeom>
        </p:spPr>
        <p:txBody>
          <a:bodyPr wrap="square" lIns="0" tIns="0" rIns="0" bIns="0" rtlCol="0" anchor="t">
            <a:spAutoFit/>
          </a:bodyPr>
          <a:lstStyle/>
          <a:p>
            <a:pPr lvl="0">
              <a:lnSpc>
                <a:spcPct val="115000"/>
              </a:lnSpc>
            </a:pPr>
            <a:r>
              <a:rPr lang="ru-RU" sz="3600" b="1" dirty="0" smtClean="0">
                <a:solidFill>
                  <a:schemeClr val="dk1"/>
                </a:solidFill>
                <a:latin typeface="Montserrat" panose="020B0604020202020204" charset="-52"/>
              </a:rPr>
              <a:t>АНАЛІЗ СУДОВИХ РІШЕНЬ ЗА Ч 1 </a:t>
            </a:r>
          </a:p>
          <a:p>
            <a:pPr lvl="0">
              <a:lnSpc>
                <a:spcPct val="115000"/>
              </a:lnSpc>
            </a:pPr>
            <a:r>
              <a:rPr lang="ru-RU" sz="3600" b="1" dirty="0" smtClean="0">
                <a:solidFill>
                  <a:schemeClr val="dk1"/>
                </a:solidFill>
                <a:latin typeface="Montserrat" panose="020B0604020202020204" charset="-52"/>
              </a:rPr>
              <a:t>СТ. 114</a:t>
            </a:r>
            <a:r>
              <a:rPr lang="ru-RU" sz="3600" b="1" baseline="30000" dirty="0" smtClean="0">
                <a:solidFill>
                  <a:schemeClr val="dk1"/>
                </a:solidFill>
                <a:latin typeface="Montserrat" panose="020B0604020202020204" charset="-52"/>
              </a:rPr>
              <a:t>2  </a:t>
            </a:r>
            <a:r>
              <a:rPr lang="ru-RU" sz="3600" b="1" dirty="0" smtClean="0">
                <a:solidFill>
                  <a:schemeClr val="dk1"/>
                </a:solidFill>
                <a:latin typeface="Montserrat" panose="020B0604020202020204" charset="-52"/>
              </a:rPr>
              <a:t>КК УКРАЇНИ</a:t>
            </a:r>
            <a:endParaRPr lang="ru-RU" sz="3600" b="1" dirty="0">
              <a:solidFill>
                <a:schemeClr val="dk1"/>
              </a:solidFill>
              <a:latin typeface="Montserrat" panose="020B0604020202020204" charset="-52"/>
            </a:endParaRPr>
          </a:p>
        </p:txBody>
      </p:sp>
      <p:sp>
        <p:nvSpPr>
          <p:cNvPr id="10" name="TextBox 10"/>
          <p:cNvSpPr txBox="1"/>
          <p:nvPr/>
        </p:nvSpPr>
        <p:spPr>
          <a:xfrm>
            <a:off x="7002020" y="1701208"/>
            <a:ext cx="9740448" cy="615553"/>
          </a:xfrm>
          <a:prstGeom prst="rect">
            <a:avLst/>
          </a:prstGeom>
        </p:spPr>
        <p:txBody>
          <a:bodyPr lIns="0" tIns="0" rIns="0" bIns="0" rtlCol="0" anchor="t">
            <a:spAutoFit/>
          </a:bodyPr>
          <a:lstStyle/>
          <a:p>
            <a:pPr algn="just">
              <a:lnSpc>
                <a:spcPts val="2400"/>
              </a:lnSpc>
            </a:pPr>
            <a:r>
              <a:rPr lang="ru-RU" sz="2000" dirty="0">
                <a:solidFill>
                  <a:srgbClr val="001E32"/>
                </a:solidFill>
                <a:latin typeface="Montserrat"/>
              </a:rPr>
              <a:t>За </a:t>
            </a:r>
            <a:r>
              <a:rPr lang="ru-RU" sz="2000" dirty="0" err="1">
                <a:solidFill>
                  <a:srgbClr val="001E32"/>
                </a:solidFill>
                <a:latin typeface="Montserrat"/>
              </a:rPr>
              <a:t>даними</a:t>
            </a:r>
            <a:r>
              <a:rPr lang="ru-RU" sz="2000" dirty="0">
                <a:solidFill>
                  <a:srgbClr val="001E32"/>
                </a:solidFill>
                <a:latin typeface="Montserrat"/>
              </a:rPr>
              <a:t> ОСОП до суду </a:t>
            </a:r>
            <a:r>
              <a:rPr lang="ru-RU" sz="2000" dirty="0" err="1">
                <a:solidFill>
                  <a:srgbClr val="001E32"/>
                </a:solidFill>
                <a:latin typeface="Montserrat"/>
              </a:rPr>
              <a:t>скеровано</a:t>
            </a:r>
            <a:r>
              <a:rPr lang="ru-RU" sz="2000" dirty="0">
                <a:solidFill>
                  <a:srgbClr val="001E32"/>
                </a:solidFill>
                <a:latin typeface="Montserrat"/>
              </a:rPr>
              <a:t> 13 </a:t>
            </a:r>
            <a:r>
              <a:rPr lang="ru-RU" sz="2000" dirty="0" err="1">
                <a:solidFill>
                  <a:srgbClr val="001E32"/>
                </a:solidFill>
                <a:latin typeface="Montserrat"/>
              </a:rPr>
              <a:t>кримінальних</a:t>
            </a:r>
            <a:r>
              <a:rPr lang="ru-RU" sz="2000" dirty="0">
                <a:solidFill>
                  <a:srgbClr val="001E32"/>
                </a:solidFill>
                <a:latin typeface="Montserrat"/>
              </a:rPr>
              <a:t> </a:t>
            </a:r>
            <a:r>
              <a:rPr lang="ru-RU" sz="2000" dirty="0" err="1">
                <a:solidFill>
                  <a:srgbClr val="001E32"/>
                </a:solidFill>
                <a:latin typeface="Montserrat"/>
              </a:rPr>
              <a:t>проваджень</a:t>
            </a:r>
            <a:r>
              <a:rPr lang="ru-RU" sz="2000" dirty="0">
                <a:solidFill>
                  <a:srgbClr val="001E32"/>
                </a:solidFill>
                <a:latin typeface="Montserrat"/>
              </a:rPr>
              <a:t> </a:t>
            </a:r>
            <a:r>
              <a:rPr lang="ru-RU" sz="2000" dirty="0" err="1">
                <a:solidFill>
                  <a:srgbClr val="001E32"/>
                </a:solidFill>
                <a:latin typeface="Montserrat"/>
              </a:rPr>
              <a:t>стосовно</a:t>
            </a:r>
            <a:r>
              <a:rPr lang="ru-RU" sz="2000" dirty="0">
                <a:solidFill>
                  <a:srgbClr val="001E32"/>
                </a:solidFill>
                <a:latin typeface="Montserrat"/>
              </a:rPr>
              <a:t> 7 мужчин та 6 </a:t>
            </a:r>
            <a:r>
              <a:rPr lang="ru-RU" sz="2000" dirty="0" err="1">
                <a:solidFill>
                  <a:srgbClr val="001E32"/>
                </a:solidFill>
                <a:latin typeface="Montserrat"/>
              </a:rPr>
              <a:t>жінок</a:t>
            </a:r>
            <a:r>
              <a:rPr lang="ru-RU" sz="2000" dirty="0">
                <a:solidFill>
                  <a:srgbClr val="001E32"/>
                </a:solidFill>
                <a:latin typeface="Montserrat"/>
              </a:rPr>
              <a:t>.</a:t>
            </a:r>
          </a:p>
        </p:txBody>
      </p:sp>
      <p:graphicFrame>
        <p:nvGraphicFramePr>
          <p:cNvPr id="13" name="Діаграма 12"/>
          <p:cNvGraphicFramePr/>
          <p:nvPr>
            <p:extLst>
              <p:ext uri="{D42A27DB-BD31-4B8C-83A1-F6EECF244321}">
                <p14:modId xmlns:p14="http://schemas.microsoft.com/office/powerpoint/2010/main" val="3294723053"/>
              </p:ext>
            </p:extLst>
          </p:nvPr>
        </p:nvGraphicFramePr>
        <p:xfrm>
          <a:off x="6672612" y="2772099"/>
          <a:ext cx="10472387" cy="5327276"/>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p:cNvSpPr txBox="1"/>
          <p:nvPr/>
        </p:nvSpPr>
        <p:spPr>
          <a:xfrm>
            <a:off x="8949757" y="5449566"/>
            <a:ext cx="609600" cy="461665"/>
          </a:xfrm>
          <a:prstGeom prst="rect">
            <a:avLst/>
          </a:prstGeom>
          <a:noFill/>
        </p:spPr>
        <p:txBody>
          <a:bodyPr wrap="square" rtlCol="0">
            <a:spAutoFit/>
          </a:bodyPr>
          <a:lstStyle/>
          <a:p>
            <a:r>
              <a:rPr lang="uk-UA" sz="2400" b="1" dirty="0" smtClean="0">
                <a:latin typeface="+mj-lt"/>
              </a:rPr>
              <a:t>11</a:t>
            </a:r>
            <a:endParaRPr lang="uk-UA" sz="2400" b="1" dirty="0">
              <a:latin typeface="+mj-lt"/>
            </a:endParaRPr>
          </a:p>
        </p:txBody>
      </p:sp>
      <p:sp>
        <p:nvSpPr>
          <p:cNvPr id="15" name="TextBox 14"/>
          <p:cNvSpPr txBox="1"/>
          <p:nvPr/>
        </p:nvSpPr>
        <p:spPr>
          <a:xfrm>
            <a:off x="10505470" y="3734838"/>
            <a:ext cx="609600" cy="461665"/>
          </a:xfrm>
          <a:prstGeom prst="rect">
            <a:avLst/>
          </a:prstGeom>
          <a:noFill/>
        </p:spPr>
        <p:txBody>
          <a:bodyPr wrap="square" rtlCol="0">
            <a:spAutoFit/>
          </a:bodyPr>
          <a:lstStyle/>
          <a:p>
            <a:r>
              <a:rPr lang="uk-UA" sz="2400" b="1" dirty="0" smtClean="0">
                <a:latin typeface="+mj-lt"/>
              </a:rPr>
              <a:t>1</a:t>
            </a:r>
            <a:endParaRPr lang="uk-UA" sz="2400" b="1" dirty="0">
              <a:latin typeface="+mj-lt"/>
            </a:endParaRPr>
          </a:p>
        </p:txBody>
      </p:sp>
      <p:sp>
        <p:nvSpPr>
          <p:cNvPr id="16" name="TextBox 15"/>
          <p:cNvSpPr txBox="1"/>
          <p:nvPr/>
        </p:nvSpPr>
        <p:spPr>
          <a:xfrm>
            <a:off x="11415044" y="3924115"/>
            <a:ext cx="609600" cy="461665"/>
          </a:xfrm>
          <a:prstGeom prst="rect">
            <a:avLst/>
          </a:prstGeom>
          <a:noFill/>
        </p:spPr>
        <p:txBody>
          <a:bodyPr wrap="square" rtlCol="0">
            <a:spAutoFit/>
          </a:bodyPr>
          <a:lstStyle/>
          <a:p>
            <a:r>
              <a:rPr lang="uk-UA" sz="2400" b="1" dirty="0" smtClean="0">
                <a:latin typeface="+mj-lt"/>
              </a:rPr>
              <a:t>1</a:t>
            </a:r>
            <a:endParaRPr lang="uk-UA" sz="2400" b="1" dirty="0">
              <a:latin typeface="+mj-lt"/>
            </a:endParaRPr>
          </a:p>
        </p:txBody>
      </p:sp>
      <p:sp>
        <p:nvSpPr>
          <p:cNvPr id="17" name="TextBox 10"/>
          <p:cNvSpPr txBox="1"/>
          <p:nvPr/>
        </p:nvSpPr>
        <p:spPr>
          <a:xfrm>
            <a:off x="7002020" y="8441491"/>
            <a:ext cx="9533380" cy="307777"/>
          </a:xfrm>
          <a:prstGeom prst="rect">
            <a:avLst/>
          </a:prstGeom>
        </p:spPr>
        <p:txBody>
          <a:bodyPr wrap="square" lIns="0" tIns="0" rIns="0" bIns="0" rtlCol="0" anchor="t">
            <a:spAutoFit/>
          </a:bodyPr>
          <a:lstStyle/>
          <a:p>
            <a:pPr algn="just">
              <a:lnSpc>
                <a:spcPts val="2400"/>
              </a:lnSpc>
            </a:pPr>
            <a:r>
              <a:rPr lang="ru-RU" sz="2000" dirty="0" err="1">
                <a:solidFill>
                  <a:srgbClr val="001E32"/>
                </a:solidFill>
                <a:latin typeface="Montserrat"/>
              </a:rPr>
              <a:t>Даних</a:t>
            </a:r>
            <a:r>
              <a:rPr lang="ru-RU" sz="2000" dirty="0">
                <a:solidFill>
                  <a:srgbClr val="001E32"/>
                </a:solidFill>
                <a:latin typeface="Montserrat"/>
              </a:rPr>
              <a:t> про </a:t>
            </a:r>
            <a:r>
              <a:rPr lang="ru-RU" sz="2000" dirty="0" err="1">
                <a:solidFill>
                  <a:srgbClr val="001E32"/>
                </a:solidFill>
                <a:latin typeface="Montserrat"/>
              </a:rPr>
              <a:t>оскарження</a:t>
            </a:r>
            <a:r>
              <a:rPr lang="ru-RU" sz="2000" dirty="0">
                <a:solidFill>
                  <a:srgbClr val="001E32"/>
                </a:solidFill>
                <a:latin typeface="Montserrat"/>
              </a:rPr>
              <a:t> </a:t>
            </a:r>
            <a:r>
              <a:rPr lang="ru-RU" sz="2000" dirty="0" err="1">
                <a:solidFill>
                  <a:srgbClr val="001E32"/>
                </a:solidFill>
                <a:latin typeface="Montserrat"/>
              </a:rPr>
              <a:t>вироків</a:t>
            </a:r>
            <a:r>
              <a:rPr lang="ru-RU" sz="2000" dirty="0">
                <a:solidFill>
                  <a:srgbClr val="001E32"/>
                </a:solidFill>
                <a:latin typeface="Montserrat"/>
              </a:rPr>
              <a:t> за ч. 1 ст. </a:t>
            </a:r>
            <a:r>
              <a:rPr lang="ru-RU" sz="2000" dirty="0" smtClean="0">
                <a:solidFill>
                  <a:srgbClr val="001E32"/>
                </a:solidFill>
                <a:latin typeface="Montserrat"/>
              </a:rPr>
              <a:t>114² </a:t>
            </a:r>
            <a:r>
              <a:rPr lang="ru-RU" sz="2000" dirty="0">
                <a:solidFill>
                  <a:srgbClr val="001E32"/>
                </a:solidFill>
                <a:latin typeface="Montserrat"/>
              </a:rPr>
              <a:t>КК </a:t>
            </a:r>
            <a:r>
              <a:rPr lang="ru-RU" sz="2000" dirty="0" err="1">
                <a:solidFill>
                  <a:srgbClr val="001E32"/>
                </a:solidFill>
                <a:latin typeface="Montserrat"/>
              </a:rPr>
              <a:t>України</a:t>
            </a:r>
            <a:r>
              <a:rPr lang="ru-RU" sz="2000" dirty="0">
                <a:solidFill>
                  <a:srgbClr val="001E32"/>
                </a:solidFill>
                <a:latin typeface="Montserrat"/>
              </a:rPr>
              <a:t> – </a:t>
            </a:r>
            <a:r>
              <a:rPr lang="ru-RU" sz="2000" dirty="0" err="1">
                <a:solidFill>
                  <a:srgbClr val="001E32"/>
                </a:solidFill>
                <a:latin typeface="Montserrat"/>
              </a:rPr>
              <a:t>немає</a:t>
            </a:r>
            <a:r>
              <a:rPr lang="ru-RU" sz="2000" dirty="0">
                <a:solidFill>
                  <a:srgbClr val="001E32"/>
                </a:solidFill>
                <a:latin typeface="Montserrat"/>
              </a:rPr>
              <a:t>. </a:t>
            </a:r>
          </a:p>
        </p:txBody>
      </p:sp>
    </p:spTree>
    <p:extLst>
      <p:ext uri="{BB962C8B-B14F-4D97-AF65-F5344CB8AC3E}">
        <p14:creationId xmlns:p14="http://schemas.microsoft.com/office/powerpoint/2010/main" val="19636536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FDFD"/>
        </a:solidFill>
        <a:effectLst/>
      </p:bgPr>
    </p:bg>
    <p:spTree>
      <p:nvGrpSpPr>
        <p:cNvPr id="1" name=""/>
        <p:cNvGrpSpPr/>
        <p:nvPr/>
      </p:nvGrpSpPr>
      <p:grpSpPr>
        <a:xfrm>
          <a:off x="0" y="0"/>
          <a:ext cx="0" cy="0"/>
          <a:chOff x="0" y="0"/>
          <a:chExt cx="0" cy="0"/>
        </a:xfrm>
      </p:grpSpPr>
      <p:grpSp>
        <p:nvGrpSpPr>
          <p:cNvPr id="2" name="Group 2"/>
          <p:cNvGrpSpPr/>
          <p:nvPr/>
        </p:nvGrpSpPr>
        <p:grpSpPr>
          <a:xfrm>
            <a:off x="-1056792" y="-893652"/>
            <a:ext cx="6833318" cy="12074304"/>
            <a:chOff x="0" y="0"/>
            <a:chExt cx="1799722" cy="3180064"/>
          </a:xfrm>
        </p:grpSpPr>
        <p:sp>
          <p:nvSpPr>
            <p:cNvPr id="3" name="Freeform 3"/>
            <p:cNvSpPr/>
            <p:nvPr/>
          </p:nvSpPr>
          <p:spPr>
            <a:xfrm>
              <a:off x="0" y="0"/>
              <a:ext cx="1799722" cy="3180064"/>
            </a:xfrm>
            <a:custGeom>
              <a:avLst/>
              <a:gdLst/>
              <a:ahLst/>
              <a:cxnLst/>
              <a:rect l="l" t="t" r="r" b="b"/>
              <a:pathLst>
                <a:path w="1799722" h="3180064">
                  <a:moveTo>
                    <a:pt x="0" y="0"/>
                  </a:moveTo>
                  <a:lnTo>
                    <a:pt x="1799722" y="0"/>
                  </a:lnTo>
                  <a:lnTo>
                    <a:pt x="1799722" y="3180064"/>
                  </a:lnTo>
                  <a:lnTo>
                    <a:pt x="0" y="3180064"/>
                  </a:lnTo>
                  <a:close/>
                </a:path>
              </a:pathLst>
            </a:custGeom>
            <a:solidFill>
              <a:srgbClr val="E8F3F5"/>
            </a:solidFill>
          </p:spPr>
        </p:sp>
        <p:sp>
          <p:nvSpPr>
            <p:cNvPr id="4" name="TextBox 4"/>
            <p:cNvSpPr txBox="1"/>
            <p:nvPr/>
          </p:nvSpPr>
          <p:spPr>
            <a:xfrm>
              <a:off x="0" y="-38100"/>
              <a:ext cx="1799722" cy="321816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5400000">
            <a:off x="192642" y="-192642"/>
            <a:ext cx="4017970" cy="4403254"/>
          </a:xfrm>
          <a:custGeom>
            <a:avLst/>
            <a:gdLst/>
            <a:ahLst/>
            <a:cxnLst/>
            <a:rect l="l" t="t" r="r" b="b"/>
            <a:pathLst>
              <a:path w="4017970" h="4403254">
                <a:moveTo>
                  <a:pt x="0" y="0"/>
                </a:moveTo>
                <a:lnTo>
                  <a:pt x="4017970" y="0"/>
                </a:lnTo>
                <a:lnTo>
                  <a:pt x="4017970" y="4403254"/>
                </a:lnTo>
                <a:lnTo>
                  <a:pt x="0" y="440325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6" name="Freeform 6"/>
          <p:cNvSpPr/>
          <p:nvPr/>
        </p:nvSpPr>
        <p:spPr>
          <a:xfrm>
            <a:off x="16677624" y="8099375"/>
            <a:ext cx="3220753" cy="3278120"/>
          </a:xfrm>
          <a:custGeom>
            <a:avLst/>
            <a:gdLst/>
            <a:ahLst/>
            <a:cxnLst/>
            <a:rect l="l" t="t" r="r" b="b"/>
            <a:pathLst>
              <a:path w="3220753" h="3278120">
                <a:moveTo>
                  <a:pt x="0" y="0"/>
                </a:moveTo>
                <a:lnTo>
                  <a:pt x="3220752" y="0"/>
                </a:lnTo>
                <a:lnTo>
                  <a:pt x="3220752" y="3278120"/>
                </a:lnTo>
                <a:lnTo>
                  <a:pt x="0" y="32781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7" name="Freeform 7"/>
          <p:cNvSpPr/>
          <p:nvPr/>
        </p:nvSpPr>
        <p:spPr>
          <a:xfrm>
            <a:off x="16677624" y="-2240685"/>
            <a:ext cx="3220753" cy="3278120"/>
          </a:xfrm>
          <a:custGeom>
            <a:avLst/>
            <a:gdLst/>
            <a:ahLst/>
            <a:cxnLst/>
            <a:rect l="l" t="t" r="r" b="b"/>
            <a:pathLst>
              <a:path w="3220753" h="3278120">
                <a:moveTo>
                  <a:pt x="0" y="0"/>
                </a:moveTo>
                <a:lnTo>
                  <a:pt x="3220752" y="0"/>
                </a:lnTo>
                <a:lnTo>
                  <a:pt x="3220752" y="3278120"/>
                </a:lnTo>
                <a:lnTo>
                  <a:pt x="0" y="32781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8" name="AutoShape 8"/>
          <p:cNvSpPr/>
          <p:nvPr/>
        </p:nvSpPr>
        <p:spPr>
          <a:xfrm flipV="1">
            <a:off x="6372637" y="900275"/>
            <a:ext cx="0" cy="8486450"/>
          </a:xfrm>
          <a:prstGeom prst="line">
            <a:avLst/>
          </a:prstGeom>
          <a:ln w="38100" cap="flat">
            <a:solidFill>
              <a:srgbClr val="701D1C"/>
            </a:solidFill>
            <a:prstDash val="solid"/>
            <a:headEnd type="none" w="sm" len="sm"/>
            <a:tailEnd type="none" w="sm" len="sm"/>
          </a:ln>
        </p:spPr>
      </p:sp>
      <p:sp>
        <p:nvSpPr>
          <p:cNvPr id="9" name="TextBox 9"/>
          <p:cNvSpPr txBox="1"/>
          <p:nvPr/>
        </p:nvSpPr>
        <p:spPr>
          <a:xfrm>
            <a:off x="607858" y="4724752"/>
            <a:ext cx="4876800" cy="1866088"/>
          </a:xfrm>
          <a:prstGeom prst="rect">
            <a:avLst/>
          </a:prstGeom>
        </p:spPr>
        <p:txBody>
          <a:bodyPr wrap="square" lIns="0" tIns="0" rIns="0" bIns="0" rtlCol="0" anchor="t">
            <a:spAutoFit/>
          </a:bodyPr>
          <a:lstStyle/>
          <a:p>
            <a:pPr lvl="0">
              <a:lnSpc>
                <a:spcPct val="115000"/>
              </a:lnSpc>
            </a:pPr>
            <a:r>
              <a:rPr lang="ru-RU" sz="3600" b="1" dirty="0" smtClean="0">
                <a:solidFill>
                  <a:schemeClr val="dk1"/>
                </a:solidFill>
                <a:latin typeface="Montserrat" panose="020B0604020202020204" charset="-52"/>
              </a:rPr>
              <a:t>АНАЛІЗ СУДОВИХ РІШЕНЬ ЗА Ч 2 </a:t>
            </a:r>
          </a:p>
          <a:p>
            <a:pPr lvl="0">
              <a:lnSpc>
                <a:spcPct val="115000"/>
              </a:lnSpc>
            </a:pPr>
            <a:r>
              <a:rPr lang="ru-RU" sz="3600" b="1" dirty="0" smtClean="0">
                <a:solidFill>
                  <a:schemeClr val="dk1"/>
                </a:solidFill>
                <a:latin typeface="Montserrat" panose="020B0604020202020204" charset="-52"/>
              </a:rPr>
              <a:t>СТ. 114²  КК УКРАЇНИ</a:t>
            </a:r>
            <a:endParaRPr lang="ru-RU" sz="3600" b="1" dirty="0">
              <a:solidFill>
                <a:schemeClr val="dk1"/>
              </a:solidFill>
              <a:latin typeface="Montserrat" panose="020B0604020202020204" charset="-52"/>
            </a:endParaRPr>
          </a:p>
        </p:txBody>
      </p:sp>
      <p:sp>
        <p:nvSpPr>
          <p:cNvPr id="10" name="TextBox 10"/>
          <p:cNvSpPr txBox="1"/>
          <p:nvPr/>
        </p:nvSpPr>
        <p:spPr>
          <a:xfrm>
            <a:off x="6818450" y="1134822"/>
            <a:ext cx="9740448" cy="615553"/>
          </a:xfrm>
          <a:prstGeom prst="rect">
            <a:avLst/>
          </a:prstGeom>
        </p:spPr>
        <p:txBody>
          <a:bodyPr lIns="0" tIns="0" rIns="0" bIns="0" rtlCol="0" anchor="t">
            <a:spAutoFit/>
          </a:bodyPr>
          <a:lstStyle/>
          <a:p>
            <a:pPr algn="just">
              <a:lnSpc>
                <a:spcPts val="2400"/>
              </a:lnSpc>
            </a:pPr>
            <a:r>
              <a:rPr lang="ru-RU" sz="2000" dirty="0">
                <a:solidFill>
                  <a:srgbClr val="001E32"/>
                </a:solidFill>
                <a:latin typeface="Montserrat"/>
              </a:rPr>
              <a:t>За </a:t>
            </a:r>
            <a:r>
              <a:rPr lang="ru-RU" sz="2000" dirty="0" err="1">
                <a:solidFill>
                  <a:srgbClr val="001E32"/>
                </a:solidFill>
                <a:latin typeface="Montserrat"/>
              </a:rPr>
              <a:t>даними</a:t>
            </a:r>
            <a:r>
              <a:rPr lang="ru-RU" sz="2000" dirty="0">
                <a:solidFill>
                  <a:srgbClr val="001E32"/>
                </a:solidFill>
                <a:latin typeface="Montserrat"/>
              </a:rPr>
              <a:t> ОСОП до суду </a:t>
            </a:r>
            <a:r>
              <a:rPr lang="ru-RU" sz="2000" dirty="0" err="1">
                <a:solidFill>
                  <a:srgbClr val="001E32"/>
                </a:solidFill>
                <a:latin typeface="Montserrat"/>
              </a:rPr>
              <a:t>скеровано</a:t>
            </a:r>
            <a:r>
              <a:rPr lang="ru-RU" sz="2000" dirty="0">
                <a:solidFill>
                  <a:srgbClr val="001E32"/>
                </a:solidFill>
                <a:latin typeface="Montserrat"/>
              </a:rPr>
              <a:t> 112 </a:t>
            </a:r>
            <a:r>
              <a:rPr lang="ru-RU" sz="2000" dirty="0" err="1">
                <a:solidFill>
                  <a:srgbClr val="001E32"/>
                </a:solidFill>
                <a:latin typeface="Montserrat"/>
              </a:rPr>
              <a:t>кримінальних</a:t>
            </a:r>
            <a:r>
              <a:rPr lang="ru-RU" sz="2000" dirty="0">
                <a:solidFill>
                  <a:srgbClr val="001E32"/>
                </a:solidFill>
                <a:latin typeface="Montserrat"/>
              </a:rPr>
              <a:t> </a:t>
            </a:r>
            <a:r>
              <a:rPr lang="ru-RU" sz="2000" dirty="0" err="1">
                <a:solidFill>
                  <a:srgbClr val="001E32"/>
                </a:solidFill>
                <a:latin typeface="Montserrat"/>
              </a:rPr>
              <a:t>проваджень</a:t>
            </a:r>
            <a:r>
              <a:rPr lang="ru-RU" sz="2000" dirty="0">
                <a:solidFill>
                  <a:srgbClr val="001E32"/>
                </a:solidFill>
                <a:latin typeface="Montserrat"/>
              </a:rPr>
              <a:t>, у 87 </a:t>
            </a:r>
            <a:r>
              <a:rPr lang="ru-RU" sz="2000" dirty="0" err="1">
                <a:solidFill>
                  <a:srgbClr val="001E32"/>
                </a:solidFill>
                <a:latin typeface="Montserrat"/>
              </a:rPr>
              <a:t>винесено</a:t>
            </a:r>
            <a:r>
              <a:rPr lang="ru-RU" sz="2000" dirty="0">
                <a:solidFill>
                  <a:srgbClr val="001E32"/>
                </a:solidFill>
                <a:latin typeface="Montserrat"/>
              </a:rPr>
              <a:t> </a:t>
            </a:r>
            <a:r>
              <a:rPr lang="ru-RU" sz="2000" dirty="0" err="1" smtClean="0">
                <a:solidFill>
                  <a:srgbClr val="001E32"/>
                </a:solidFill>
                <a:latin typeface="Montserrat"/>
              </a:rPr>
              <a:t>вироки</a:t>
            </a:r>
            <a:r>
              <a:rPr lang="ru-RU" sz="2000" dirty="0" smtClean="0">
                <a:solidFill>
                  <a:srgbClr val="001E32"/>
                </a:solidFill>
                <a:latin typeface="Montserrat"/>
              </a:rPr>
              <a:t>.</a:t>
            </a:r>
            <a:endParaRPr lang="ru-RU" sz="2000" dirty="0">
              <a:solidFill>
                <a:srgbClr val="001E32"/>
              </a:solidFill>
              <a:latin typeface="Montserrat"/>
            </a:endParaRPr>
          </a:p>
        </p:txBody>
      </p:sp>
      <p:graphicFrame>
        <p:nvGraphicFramePr>
          <p:cNvPr id="13" name="Діаграма 12"/>
          <p:cNvGraphicFramePr/>
          <p:nvPr>
            <p:extLst>
              <p:ext uri="{D42A27DB-BD31-4B8C-83A1-F6EECF244321}">
                <p14:modId xmlns:p14="http://schemas.microsoft.com/office/powerpoint/2010/main" val="3545428912"/>
              </p:ext>
            </p:extLst>
          </p:nvPr>
        </p:nvGraphicFramePr>
        <p:xfrm>
          <a:off x="6758441" y="2358262"/>
          <a:ext cx="10472387" cy="5327276"/>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p:cNvSpPr txBox="1"/>
          <p:nvPr/>
        </p:nvSpPr>
        <p:spPr>
          <a:xfrm>
            <a:off x="8534400" y="4493920"/>
            <a:ext cx="609600" cy="461665"/>
          </a:xfrm>
          <a:prstGeom prst="rect">
            <a:avLst/>
          </a:prstGeom>
          <a:noFill/>
        </p:spPr>
        <p:txBody>
          <a:bodyPr wrap="square" rtlCol="0">
            <a:spAutoFit/>
          </a:bodyPr>
          <a:lstStyle/>
          <a:p>
            <a:r>
              <a:rPr lang="uk-UA" sz="2400" b="1" dirty="0" smtClean="0">
                <a:latin typeface="+mj-lt"/>
              </a:rPr>
              <a:t>45</a:t>
            </a:r>
            <a:endParaRPr lang="uk-UA" sz="2400" b="1" dirty="0">
              <a:latin typeface="+mj-lt"/>
            </a:endParaRPr>
          </a:p>
        </p:txBody>
      </p:sp>
      <p:sp>
        <p:nvSpPr>
          <p:cNvPr id="15" name="TextBox 14"/>
          <p:cNvSpPr txBox="1"/>
          <p:nvPr/>
        </p:nvSpPr>
        <p:spPr>
          <a:xfrm>
            <a:off x="10724492" y="5773141"/>
            <a:ext cx="609600" cy="461665"/>
          </a:xfrm>
          <a:prstGeom prst="rect">
            <a:avLst/>
          </a:prstGeom>
          <a:noFill/>
        </p:spPr>
        <p:txBody>
          <a:bodyPr wrap="square" rtlCol="0">
            <a:spAutoFit/>
          </a:bodyPr>
          <a:lstStyle/>
          <a:p>
            <a:r>
              <a:rPr lang="uk-UA" sz="2400" b="1" dirty="0" smtClean="0">
                <a:latin typeface="+mj-lt"/>
              </a:rPr>
              <a:t>1</a:t>
            </a:r>
            <a:endParaRPr lang="uk-UA" sz="2400" b="1" dirty="0">
              <a:latin typeface="+mj-lt"/>
            </a:endParaRPr>
          </a:p>
        </p:txBody>
      </p:sp>
      <p:sp>
        <p:nvSpPr>
          <p:cNvPr id="16" name="TextBox 15"/>
          <p:cNvSpPr txBox="1"/>
          <p:nvPr/>
        </p:nvSpPr>
        <p:spPr>
          <a:xfrm>
            <a:off x="11415044" y="3924115"/>
            <a:ext cx="609600" cy="461665"/>
          </a:xfrm>
          <a:prstGeom prst="rect">
            <a:avLst/>
          </a:prstGeom>
          <a:noFill/>
        </p:spPr>
        <p:txBody>
          <a:bodyPr wrap="square" rtlCol="0">
            <a:spAutoFit/>
          </a:bodyPr>
          <a:lstStyle/>
          <a:p>
            <a:r>
              <a:rPr lang="uk-UA" sz="2400" b="1" dirty="0" smtClean="0">
                <a:latin typeface="+mj-lt"/>
              </a:rPr>
              <a:t>41</a:t>
            </a:r>
            <a:endParaRPr lang="uk-UA" sz="2400" b="1" dirty="0">
              <a:latin typeface="+mj-lt"/>
            </a:endParaRPr>
          </a:p>
        </p:txBody>
      </p:sp>
      <p:sp>
        <p:nvSpPr>
          <p:cNvPr id="17" name="TextBox 10"/>
          <p:cNvSpPr txBox="1"/>
          <p:nvPr/>
        </p:nvSpPr>
        <p:spPr>
          <a:xfrm>
            <a:off x="6758441" y="8293426"/>
            <a:ext cx="9533380" cy="923330"/>
          </a:xfrm>
          <a:prstGeom prst="rect">
            <a:avLst/>
          </a:prstGeom>
        </p:spPr>
        <p:txBody>
          <a:bodyPr wrap="square" lIns="0" tIns="0" rIns="0" bIns="0" rtlCol="0" anchor="t">
            <a:spAutoFit/>
          </a:bodyPr>
          <a:lstStyle/>
          <a:p>
            <a:pPr algn="just">
              <a:lnSpc>
                <a:spcPts val="2400"/>
              </a:lnSpc>
            </a:pPr>
            <a:r>
              <a:rPr lang="ru-RU" sz="2000" dirty="0" err="1">
                <a:solidFill>
                  <a:srgbClr val="001E32"/>
                </a:solidFill>
                <a:latin typeface="Montserrat"/>
              </a:rPr>
              <a:t>Оскаржено</a:t>
            </a:r>
            <a:r>
              <a:rPr lang="ru-RU" sz="2000" dirty="0">
                <a:solidFill>
                  <a:srgbClr val="001E32"/>
                </a:solidFill>
                <a:latin typeface="Montserrat"/>
              </a:rPr>
              <a:t> в </a:t>
            </a:r>
            <a:r>
              <a:rPr lang="ru-RU" sz="2000" dirty="0" err="1">
                <a:solidFill>
                  <a:srgbClr val="001E32"/>
                </a:solidFill>
                <a:latin typeface="Montserrat"/>
              </a:rPr>
              <a:t>апеляційному</a:t>
            </a:r>
            <a:r>
              <a:rPr lang="ru-RU" sz="2000" dirty="0">
                <a:solidFill>
                  <a:srgbClr val="001E32"/>
                </a:solidFill>
                <a:latin typeface="Montserrat"/>
              </a:rPr>
              <a:t> </a:t>
            </a:r>
            <a:r>
              <a:rPr lang="ru-RU" sz="2000" dirty="0" smtClean="0">
                <a:solidFill>
                  <a:srgbClr val="001E32"/>
                </a:solidFill>
                <a:latin typeface="Montserrat"/>
              </a:rPr>
              <a:t>порядку 3 </a:t>
            </a:r>
            <a:r>
              <a:rPr lang="ru-RU" sz="2000" dirty="0">
                <a:solidFill>
                  <a:srgbClr val="001E32"/>
                </a:solidFill>
                <a:latin typeface="Montserrat"/>
              </a:rPr>
              <a:t>– прокурорами </a:t>
            </a:r>
            <a:r>
              <a:rPr lang="ru-RU" sz="2000" dirty="0" err="1">
                <a:solidFill>
                  <a:srgbClr val="001E32"/>
                </a:solidFill>
                <a:latin typeface="Montserrat"/>
              </a:rPr>
              <a:t>щодо</a:t>
            </a:r>
            <a:r>
              <a:rPr lang="ru-RU" sz="2000" dirty="0">
                <a:solidFill>
                  <a:srgbClr val="001E32"/>
                </a:solidFill>
                <a:latin typeface="Montserrat"/>
              </a:rPr>
              <a:t> </a:t>
            </a:r>
            <a:r>
              <a:rPr lang="ru-RU" sz="2000" dirty="0" err="1">
                <a:solidFill>
                  <a:srgbClr val="001E32"/>
                </a:solidFill>
                <a:latin typeface="Montserrat"/>
              </a:rPr>
              <a:t>м’якості</a:t>
            </a:r>
            <a:r>
              <a:rPr lang="ru-RU" sz="2000" dirty="0">
                <a:solidFill>
                  <a:srgbClr val="001E32"/>
                </a:solidFill>
                <a:latin typeface="Montserrat"/>
              </a:rPr>
              <a:t> </a:t>
            </a:r>
            <a:r>
              <a:rPr lang="ru-RU" sz="2000" dirty="0" err="1">
                <a:solidFill>
                  <a:srgbClr val="001E32"/>
                </a:solidFill>
                <a:latin typeface="Montserrat"/>
              </a:rPr>
              <a:t>призначеного</a:t>
            </a:r>
            <a:r>
              <a:rPr lang="ru-RU" sz="2000" dirty="0">
                <a:solidFill>
                  <a:srgbClr val="001E32"/>
                </a:solidFill>
                <a:latin typeface="Montserrat"/>
              </a:rPr>
              <a:t> </a:t>
            </a:r>
            <a:r>
              <a:rPr lang="ru-RU" sz="2000" dirty="0" err="1">
                <a:solidFill>
                  <a:srgbClr val="001E32"/>
                </a:solidFill>
                <a:latin typeface="Montserrat"/>
              </a:rPr>
              <a:t>покарання</a:t>
            </a:r>
            <a:r>
              <a:rPr lang="ru-RU" sz="2000" dirty="0">
                <a:solidFill>
                  <a:srgbClr val="001E32"/>
                </a:solidFill>
                <a:latin typeface="Montserrat"/>
              </a:rPr>
              <a:t>, </a:t>
            </a:r>
            <a:r>
              <a:rPr lang="ru-RU" sz="2000" dirty="0" err="1">
                <a:solidFill>
                  <a:srgbClr val="001E32"/>
                </a:solidFill>
                <a:latin typeface="Montserrat"/>
              </a:rPr>
              <a:t>усі</a:t>
            </a:r>
            <a:r>
              <a:rPr lang="ru-RU" sz="2000" dirty="0">
                <a:solidFill>
                  <a:srgbClr val="001E32"/>
                </a:solidFill>
                <a:latin typeface="Montserrat"/>
              </a:rPr>
              <a:t> </a:t>
            </a:r>
            <a:r>
              <a:rPr lang="ru-RU" sz="2000" dirty="0" err="1" smtClean="0">
                <a:solidFill>
                  <a:srgbClr val="001E32"/>
                </a:solidFill>
                <a:latin typeface="Montserrat"/>
              </a:rPr>
              <a:t>задоволено</a:t>
            </a:r>
            <a:r>
              <a:rPr lang="ru-RU" sz="2000" dirty="0" smtClean="0">
                <a:solidFill>
                  <a:srgbClr val="001E32"/>
                </a:solidFill>
                <a:latin typeface="Montserrat"/>
              </a:rPr>
              <a:t>: 6 </a:t>
            </a:r>
            <a:r>
              <a:rPr lang="ru-RU" sz="2000" dirty="0">
                <a:solidFill>
                  <a:srgbClr val="001E32"/>
                </a:solidFill>
                <a:latin typeface="Montserrat"/>
              </a:rPr>
              <a:t>– стороною </a:t>
            </a:r>
            <a:r>
              <a:rPr lang="ru-RU" sz="2000" dirty="0" err="1">
                <a:solidFill>
                  <a:srgbClr val="001E32"/>
                </a:solidFill>
                <a:latin typeface="Montserrat"/>
              </a:rPr>
              <a:t>захисту</a:t>
            </a:r>
            <a:r>
              <a:rPr lang="ru-RU" sz="2000" dirty="0">
                <a:solidFill>
                  <a:srgbClr val="001E32"/>
                </a:solidFill>
                <a:latin typeface="Montserrat"/>
              </a:rPr>
              <a:t>, з них- 2 </a:t>
            </a:r>
            <a:r>
              <a:rPr lang="ru-RU" sz="2000" dirty="0" err="1">
                <a:solidFill>
                  <a:srgbClr val="001E32"/>
                </a:solidFill>
                <a:latin typeface="Montserrat"/>
              </a:rPr>
              <a:t>щодо</a:t>
            </a:r>
            <a:r>
              <a:rPr lang="ru-RU" sz="2000" dirty="0">
                <a:solidFill>
                  <a:srgbClr val="001E32"/>
                </a:solidFill>
                <a:latin typeface="Montserrat"/>
              </a:rPr>
              <a:t> </a:t>
            </a:r>
            <a:r>
              <a:rPr lang="ru-RU" sz="2000" dirty="0" err="1">
                <a:solidFill>
                  <a:srgbClr val="001E32"/>
                </a:solidFill>
                <a:latin typeface="Montserrat"/>
              </a:rPr>
              <a:t>суворості</a:t>
            </a:r>
            <a:r>
              <a:rPr lang="ru-RU" sz="2000" dirty="0">
                <a:solidFill>
                  <a:srgbClr val="001E32"/>
                </a:solidFill>
                <a:latin typeface="Montserrat"/>
              </a:rPr>
              <a:t> </a:t>
            </a:r>
            <a:r>
              <a:rPr lang="ru-RU" sz="2000" dirty="0" err="1">
                <a:solidFill>
                  <a:srgbClr val="001E32"/>
                </a:solidFill>
                <a:latin typeface="Montserrat"/>
              </a:rPr>
              <a:t>призначеного</a:t>
            </a:r>
            <a:r>
              <a:rPr lang="ru-RU" sz="2000" dirty="0">
                <a:solidFill>
                  <a:srgbClr val="001E32"/>
                </a:solidFill>
                <a:latin typeface="Montserrat"/>
              </a:rPr>
              <a:t> </a:t>
            </a:r>
            <a:r>
              <a:rPr lang="ru-RU" sz="2000" dirty="0" err="1">
                <a:solidFill>
                  <a:srgbClr val="001E32"/>
                </a:solidFill>
                <a:latin typeface="Montserrat"/>
              </a:rPr>
              <a:t>покарання</a:t>
            </a:r>
            <a:r>
              <a:rPr lang="ru-RU" sz="2000" dirty="0">
                <a:solidFill>
                  <a:srgbClr val="001E32"/>
                </a:solidFill>
                <a:latin typeface="Montserrat"/>
              </a:rPr>
              <a:t>, </a:t>
            </a:r>
            <a:r>
              <a:rPr lang="ru-RU" sz="2000" dirty="0" err="1">
                <a:solidFill>
                  <a:srgbClr val="001E32"/>
                </a:solidFill>
                <a:latin typeface="Montserrat"/>
              </a:rPr>
              <a:t>усі</a:t>
            </a:r>
            <a:r>
              <a:rPr lang="ru-RU" sz="2000" dirty="0">
                <a:solidFill>
                  <a:srgbClr val="001E32"/>
                </a:solidFill>
                <a:latin typeface="Montserrat"/>
              </a:rPr>
              <a:t> </a:t>
            </a:r>
            <a:r>
              <a:rPr lang="ru-RU" sz="2000" dirty="0" err="1">
                <a:solidFill>
                  <a:srgbClr val="001E32"/>
                </a:solidFill>
                <a:latin typeface="Montserrat"/>
              </a:rPr>
              <a:t>відхилені</a:t>
            </a:r>
            <a:r>
              <a:rPr lang="ru-RU" sz="2000" dirty="0">
                <a:solidFill>
                  <a:srgbClr val="001E32"/>
                </a:solidFill>
                <a:latin typeface="Montserrat"/>
              </a:rPr>
              <a:t>. </a:t>
            </a:r>
          </a:p>
        </p:txBody>
      </p:sp>
    </p:spTree>
    <p:extLst>
      <p:ext uri="{BB962C8B-B14F-4D97-AF65-F5344CB8AC3E}">
        <p14:creationId xmlns:p14="http://schemas.microsoft.com/office/powerpoint/2010/main" val="5925615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FDFD"/>
        </a:solidFill>
        <a:effectLst/>
      </p:bgPr>
    </p:bg>
    <p:spTree>
      <p:nvGrpSpPr>
        <p:cNvPr id="1" name=""/>
        <p:cNvGrpSpPr/>
        <p:nvPr/>
      </p:nvGrpSpPr>
      <p:grpSpPr>
        <a:xfrm>
          <a:off x="0" y="0"/>
          <a:ext cx="0" cy="0"/>
          <a:chOff x="0" y="0"/>
          <a:chExt cx="0" cy="0"/>
        </a:xfrm>
      </p:grpSpPr>
      <p:grpSp>
        <p:nvGrpSpPr>
          <p:cNvPr id="2" name="Group 2"/>
          <p:cNvGrpSpPr/>
          <p:nvPr/>
        </p:nvGrpSpPr>
        <p:grpSpPr>
          <a:xfrm>
            <a:off x="-1056792" y="-893652"/>
            <a:ext cx="6833318" cy="12074304"/>
            <a:chOff x="0" y="0"/>
            <a:chExt cx="1799722" cy="3180064"/>
          </a:xfrm>
        </p:grpSpPr>
        <p:sp>
          <p:nvSpPr>
            <p:cNvPr id="3" name="Freeform 3"/>
            <p:cNvSpPr/>
            <p:nvPr/>
          </p:nvSpPr>
          <p:spPr>
            <a:xfrm>
              <a:off x="0" y="0"/>
              <a:ext cx="1799722" cy="3180064"/>
            </a:xfrm>
            <a:custGeom>
              <a:avLst/>
              <a:gdLst/>
              <a:ahLst/>
              <a:cxnLst/>
              <a:rect l="l" t="t" r="r" b="b"/>
              <a:pathLst>
                <a:path w="1799722" h="3180064">
                  <a:moveTo>
                    <a:pt x="0" y="0"/>
                  </a:moveTo>
                  <a:lnTo>
                    <a:pt x="1799722" y="0"/>
                  </a:lnTo>
                  <a:lnTo>
                    <a:pt x="1799722" y="3180064"/>
                  </a:lnTo>
                  <a:lnTo>
                    <a:pt x="0" y="3180064"/>
                  </a:lnTo>
                  <a:close/>
                </a:path>
              </a:pathLst>
            </a:custGeom>
            <a:solidFill>
              <a:srgbClr val="E8F3F5"/>
            </a:solidFill>
          </p:spPr>
        </p:sp>
        <p:sp>
          <p:nvSpPr>
            <p:cNvPr id="4" name="TextBox 4"/>
            <p:cNvSpPr txBox="1"/>
            <p:nvPr/>
          </p:nvSpPr>
          <p:spPr>
            <a:xfrm>
              <a:off x="0" y="-38100"/>
              <a:ext cx="1799722" cy="321816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5400000">
            <a:off x="192642" y="-192642"/>
            <a:ext cx="4017970" cy="4403254"/>
          </a:xfrm>
          <a:custGeom>
            <a:avLst/>
            <a:gdLst/>
            <a:ahLst/>
            <a:cxnLst/>
            <a:rect l="l" t="t" r="r" b="b"/>
            <a:pathLst>
              <a:path w="4017970" h="4403254">
                <a:moveTo>
                  <a:pt x="0" y="0"/>
                </a:moveTo>
                <a:lnTo>
                  <a:pt x="4017970" y="0"/>
                </a:lnTo>
                <a:lnTo>
                  <a:pt x="4017970" y="4403254"/>
                </a:lnTo>
                <a:lnTo>
                  <a:pt x="0" y="440325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6" name="Freeform 6"/>
          <p:cNvSpPr/>
          <p:nvPr/>
        </p:nvSpPr>
        <p:spPr>
          <a:xfrm>
            <a:off x="16677624" y="8099375"/>
            <a:ext cx="3220753" cy="3278120"/>
          </a:xfrm>
          <a:custGeom>
            <a:avLst/>
            <a:gdLst/>
            <a:ahLst/>
            <a:cxnLst/>
            <a:rect l="l" t="t" r="r" b="b"/>
            <a:pathLst>
              <a:path w="3220753" h="3278120">
                <a:moveTo>
                  <a:pt x="0" y="0"/>
                </a:moveTo>
                <a:lnTo>
                  <a:pt x="3220752" y="0"/>
                </a:lnTo>
                <a:lnTo>
                  <a:pt x="3220752" y="3278120"/>
                </a:lnTo>
                <a:lnTo>
                  <a:pt x="0" y="32781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7" name="Freeform 7"/>
          <p:cNvSpPr/>
          <p:nvPr/>
        </p:nvSpPr>
        <p:spPr>
          <a:xfrm>
            <a:off x="16677624" y="-2240685"/>
            <a:ext cx="3220753" cy="3278120"/>
          </a:xfrm>
          <a:custGeom>
            <a:avLst/>
            <a:gdLst/>
            <a:ahLst/>
            <a:cxnLst/>
            <a:rect l="l" t="t" r="r" b="b"/>
            <a:pathLst>
              <a:path w="3220753" h="3278120">
                <a:moveTo>
                  <a:pt x="0" y="0"/>
                </a:moveTo>
                <a:lnTo>
                  <a:pt x="3220752" y="0"/>
                </a:lnTo>
                <a:lnTo>
                  <a:pt x="3220752" y="3278120"/>
                </a:lnTo>
                <a:lnTo>
                  <a:pt x="0" y="32781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8" name="AutoShape 8"/>
          <p:cNvSpPr/>
          <p:nvPr/>
        </p:nvSpPr>
        <p:spPr>
          <a:xfrm flipV="1">
            <a:off x="6372637" y="900275"/>
            <a:ext cx="0" cy="8486450"/>
          </a:xfrm>
          <a:prstGeom prst="line">
            <a:avLst/>
          </a:prstGeom>
          <a:ln w="38100" cap="flat">
            <a:solidFill>
              <a:srgbClr val="701D1C"/>
            </a:solidFill>
            <a:prstDash val="solid"/>
            <a:headEnd type="none" w="sm" len="sm"/>
            <a:tailEnd type="none" w="sm" len="sm"/>
          </a:ln>
        </p:spPr>
      </p:sp>
      <p:sp>
        <p:nvSpPr>
          <p:cNvPr id="9" name="TextBox 9"/>
          <p:cNvSpPr txBox="1"/>
          <p:nvPr/>
        </p:nvSpPr>
        <p:spPr>
          <a:xfrm>
            <a:off x="1008648" y="4545343"/>
            <a:ext cx="4403254" cy="2503186"/>
          </a:xfrm>
          <a:prstGeom prst="rect">
            <a:avLst/>
          </a:prstGeom>
        </p:spPr>
        <p:txBody>
          <a:bodyPr wrap="square" lIns="0" tIns="0" rIns="0" bIns="0" rtlCol="0" anchor="t">
            <a:spAutoFit/>
          </a:bodyPr>
          <a:lstStyle/>
          <a:p>
            <a:pPr lvl="0">
              <a:lnSpc>
                <a:spcPct val="115000"/>
              </a:lnSpc>
            </a:pPr>
            <a:r>
              <a:rPr lang="ru-RU" sz="3600" b="1" dirty="0" smtClean="0">
                <a:solidFill>
                  <a:schemeClr val="dk1"/>
                </a:solidFill>
                <a:latin typeface="Montserrat" panose="020B0604020202020204" charset="-52"/>
              </a:rPr>
              <a:t>АНАЛІЗ СУДОВИХ РІШЕНЬ ЗА Ч 3 </a:t>
            </a:r>
          </a:p>
          <a:p>
            <a:pPr lvl="0">
              <a:lnSpc>
                <a:spcPct val="115000"/>
              </a:lnSpc>
            </a:pPr>
            <a:r>
              <a:rPr lang="ru-RU" sz="3600" b="1" dirty="0" smtClean="0">
                <a:solidFill>
                  <a:schemeClr val="dk1"/>
                </a:solidFill>
                <a:latin typeface="Montserrat" panose="020B0604020202020204" charset="-52"/>
              </a:rPr>
              <a:t>СТ. </a:t>
            </a:r>
            <a:r>
              <a:rPr lang="ru-RU" sz="3600" b="1" dirty="0">
                <a:solidFill>
                  <a:schemeClr val="dk1"/>
                </a:solidFill>
                <a:latin typeface="Montserrat" panose="020B0604020202020204" charset="-52"/>
              </a:rPr>
              <a:t>114²  КК УКРАЇНИ</a:t>
            </a:r>
          </a:p>
        </p:txBody>
      </p:sp>
      <p:sp>
        <p:nvSpPr>
          <p:cNvPr id="10" name="TextBox 10"/>
          <p:cNvSpPr txBox="1"/>
          <p:nvPr/>
        </p:nvSpPr>
        <p:spPr>
          <a:xfrm>
            <a:off x="6833318" y="1671737"/>
            <a:ext cx="9740448" cy="615553"/>
          </a:xfrm>
          <a:prstGeom prst="rect">
            <a:avLst/>
          </a:prstGeom>
        </p:spPr>
        <p:txBody>
          <a:bodyPr lIns="0" tIns="0" rIns="0" bIns="0" rtlCol="0" anchor="t">
            <a:spAutoFit/>
          </a:bodyPr>
          <a:lstStyle/>
          <a:p>
            <a:pPr algn="just">
              <a:lnSpc>
                <a:spcPts val="2400"/>
              </a:lnSpc>
            </a:pPr>
            <a:r>
              <a:rPr lang="ru-RU" sz="2000" dirty="0">
                <a:solidFill>
                  <a:srgbClr val="001E32"/>
                </a:solidFill>
                <a:latin typeface="Montserrat"/>
              </a:rPr>
              <a:t>За </a:t>
            </a:r>
            <a:r>
              <a:rPr lang="ru-RU" sz="2000" dirty="0" err="1">
                <a:solidFill>
                  <a:srgbClr val="001E32"/>
                </a:solidFill>
                <a:latin typeface="Montserrat"/>
              </a:rPr>
              <a:t>даними</a:t>
            </a:r>
            <a:r>
              <a:rPr lang="ru-RU" sz="2000" dirty="0">
                <a:solidFill>
                  <a:srgbClr val="001E32"/>
                </a:solidFill>
                <a:latin typeface="Montserrat"/>
              </a:rPr>
              <a:t> ОСОП до суду </a:t>
            </a:r>
            <a:r>
              <a:rPr lang="ru-RU" sz="2000" dirty="0" err="1">
                <a:solidFill>
                  <a:srgbClr val="001E32"/>
                </a:solidFill>
                <a:latin typeface="Montserrat"/>
              </a:rPr>
              <a:t>скеровано</a:t>
            </a:r>
            <a:r>
              <a:rPr lang="ru-RU" sz="2000" dirty="0">
                <a:solidFill>
                  <a:srgbClr val="001E32"/>
                </a:solidFill>
                <a:latin typeface="Montserrat"/>
              </a:rPr>
              <a:t>  52 </a:t>
            </a:r>
            <a:r>
              <a:rPr lang="ru-RU" sz="2000" dirty="0" err="1">
                <a:solidFill>
                  <a:srgbClr val="001E32"/>
                </a:solidFill>
                <a:latin typeface="Montserrat"/>
              </a:rPr>
              <a:t>кримінальні</a:t>
            </a:r>
            <a:r>
              <a:rPr lang="ru-RU" sz="2000" dirty="0">
                <a:solidFill>
                  <a:srgbClr val="001E32"/>
                </a:solidFill>
                <a:latin typeface="Montserrat"/>
              </a:rPr>
              <a:t> </a:t>
            </a:r>
            <a:r>
              <a:rPr lang="ru-RU" sz="2000" dirty="0" err="1">
                <a:solidFill>
                  <a:srgbClr val="001E32"/>
                </a:solidFill>
                <a:latin typeface="Montserrat"/>
              </a:rPr>
              <a:t>провадження</a:t>
            </a:r>
            <a:r>
              <a:rPr lang="ru-RU" sz="2000" dirty="0">
                <a:solidFill>
                  <a:srgbClr val="001E32"/>
                </a:solidFill>
                <a:latin typeface="Montserrat"/>
              </a:rPr>
              <a:t>, у </a:t>
            </a:r>
            <a:r>
              <a:rPr lang="ru-RU" sz="2000" dirty="0" err="1">
                <a:solidFill>
                  <a:srgbClr val="001E32"/>
                </a:solidFill>
                <a:latin typeface="Montserrat"/>
              </a:rPr>
              <a:t>яких</a:t>
            </a:r>
            <a:r>
              <a:rPr lang="ru-RU" sz="2000" dirty="0">
                <a:solidFill>
                  <a:srgbClr val="001E32"/>
                </a:solidFill>
                <a:latin typeface="Montserrat"/>
              </a:rPr>
              <a:t> </a:t>
            </a:r>
            <a:r>
              <a:rPr lang="ru-RU" sz="2000" dirty="0" err="1">
                <a:solidFill>
                  <a:srgbClr val="001E32"/>
                </a:solidFill>
                <a:latin typeface="Montserrat"/>
              </a:rPr>
              <a:t>винесено</a:t>
            </a:r>
            <a:r>
              <a:rPr lang="ru-RU" sz="2000" dirty="0">
                <a:solidFill>
                  <a:srgbClr val="001E32"/>
                </a:solidFill>
                <a:latin typeface="Montserrat"/>
              </a:rPr>
              <a:t> </a:t>
            </a:r>
            <a:r>
              <a:rPr lang="ru-RU" sz="2000" dirty="0" err="1" smtClean="0">
                <a:solidFill>
                  <a:srgbClr val="001E32"/>
                </a:solidFill>
                <a:latin typeface="Montserrat"/>
              </a:rPr>
              <a:t>вироки</a:t>
            </a:r>
            <a:r>
              <a:rPr lang="ru-RU" sz="2000" dirty="0" smtClean="0">
                <a:solidFill>
                  <a:srgbClr val="001E32"/>
                </a:solidFill>
                <a:latin typeface="Montserrat"/>
              </a:rPr>
              <a:t>.</a:t>
            </a:r>
            <a:endParaRPr lang="ru-RU" sz="2000" dirty="0">
              <a:solidFill>
                <a:srgbClr val="001E32"/>
              </a:solidFill>
              <a:latin typeface="Montserrat"/>
            </a:endParaRPr>
          </a:p>
        </p:txBody>
      </p:sp>
      <p:graphicFrame>
        <p:nvGraphicFramePr>
          <p:cNvPr id="13" name="Діаграма 12"/>
          <p:cNvGraphicFramePr/>
          <p:nvPr>
            <p:extLst>
              <p:ext uri="{D42A27DB-BD31-4B8C-83A1-F6EECF244321}">
                <p14:modId xmlns:p14="http://schemas.microsoft.com/office/powerpoint/2010/main" val="2817820079"/>
              </p:ext>
            </p:extLst>
          </p:nvPr>
        </p:nvGraphicFramePr>
        <p:xfrm>
          <a:off x="6833318" y="2803111"/>
          <a:ext cx="10472387" cy="5327276"/>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p:cNvSpPr txBox="1"/>
          <p:nvPr/>
        </p:nvSpPr>
        <p:spPr>
          <a:xfrm>
            <a:off x="9676150" y="5566104"/>
            <a:ext cx="609600" cy="461665"/>
          </a:xfrm>
          <a:prstGeom prst="rect">
            <a:avLst/>
          </a:prstGeom>
          <a:noFill/>
        </p:spPr>
        <p:txBody>
          <a:bodyPr wrap="square" rtlCol="0">
            <a:spAutoFit/>
          </a:bodyPr>
          <a:lstStyle/>
          <a:p>
            <a:r>
              <a:rPr lang="uk-UA" sz="2400" b="1" dirty="0" smtClean="0">
                <a:latin typeface="+mj-lt"/>
              </a:rPr>
              <a:t>44</a:t>
            </a:r>
            <a:endParaRPr lang="uk-UA" sz="2400" b="1" dirty="0">
              <a:latin typeface="+mj-lt"/>
            </a:endParaRPr>
          </a:p>
        </p:txBody>
      </p:sp>
      <p:sp>
        <p:nvSpPr>
          <p:cNvPr id="16" name="TextBox 15"/>
          <p:cNvSpPr txBox="1"/>
          <p:nvPr/>
        </p:nvSpPr>
        <p:spPr>
          <a:xfrm>
            <a:off x="10009303" y="3787137"/>
            <a:ext cx="609600" cy="461665"/>
          </a:xfrm>
          <a:prstGeom prst="rect">
            <a:avLst/>
          </a:prstGeom>
          <a:noFill/>
        </p:spPr>
        <p:txBody>
          <a:bodyPr wrap="square" rtlCol="0">
            <a:spAutoFit/>
          </a:bodyPr>
          <a:lstStyle/>
          <a:p>
            <a:r>
              <a:rPr lang="uk-UA" sz="2400" b="1" dirty="0" smtClean="0">
                <a:latin typeface="+mj-lt"/>
              </a:rPr>
              <a:t>4</a:t>
            </a:r>
            <a:endParaRPr lang="uk-UA" sz="2400" b="1" dirty="0">
              <a:latin typeface="+mj-lt"/>
            </a:endParaRPr>
          </a:p>
        </p:txBody>
      </p:sp>
    </p:spTree>
    <p:extLst>
      <p:ext uri="{BB962C8B-B14F-4D97-AF65-F5344CB8AC3E}">
        <p14:creationId xmlns:p14="http://schemas.microsoft.com/office/powerpoint/2010/main" val="11726152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306</TotalTime>
  <Words>2380</Words>
  <Application>Microsoft Office PowerPoint</Application>
  <PresentationFormat>Произвольный</PresentationFormat>
  <Paragraphs>154</Paragraphs>
  <Slides>21</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21</vt:i4>
      </vt:variant>
    </vt:vector>
  </HeadingPairs>
  <TitlesOfParts>
    <vt:vector size="29" baseType="lpstr">
      <vt:lpstr>Montserrat Bold Italics</vt:lpstr>
      <vt:lpstr>Montserrat Semi-Bold</vt:lpstr>
      <vt:lpstr>Montserrat</vt:lpstr>
      <vt:lpstr>Calibri</vt:lpstr>
      <vt:lpstr>Montserrat Bold</vt:lpstr>
      <vt:lpstr>Montserrat Italics</vt:lpstr>
      <vt:lpstr>Arial</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Несанкціоноване поширення військово значимої інфо: теорія і практика</dc:title>
  <cp:lastModifiedBy>Vasyl Valeri. Oryshchuk</cp:lastModifiedBy>
  <cp:revision>9</cp:revision>
  <dcterms:created xsi:type="dcterms:W3CDTF">2006-08-16T00:00:00Z</dcterms:created>
  <dcterms:modified xsi:type="dcterms:W3CDTF">2024-06-25T13:19:49Z</dcterms:modified>
  <dc:identifier>DAGJD1eT9D0</dc:identifier>
</cp:coreProperties>
</file>