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3" r:id="rId3"/>
    <p:sldId id="346" r:id="rId4"/>
    <p:sldId id="292" r:id="rId5"/>
    <p:sldId id="354" r:id="rId6"/>
    <p:sldId id="347" r:id="rId7"/>
    <p:sldId id="348" r:id="rId8"/>
    <p:sldId id="349" r:id="rId9"/>
    <p:sldId id="291" r:id="rId10"/>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C85689F3-AD51-4A96-BBF6-538B48FD7920}">
          <p14:sldIdLst>
            <p14:sldId id="256"/>
            <p14:sldId id="353"/>
            <p14:sldId id="346"/>
            <p14:sldId id="292"/>
            <p14:sldId id="354"/>
            <p14:sldId id="347"/>
            <p14:sldId id="348"/>
            <p14:sldId id="349"/>
          </p14:sldIdLst>
        </p14:section>
        <p14:section name="Раздел без заголовка" id="{26FE0B6C-D0EA-4669-8099-9353FBBAE92C}">
          <p14:sldIdLst>
            <p14:sldId id="2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949"/>
    <a:srgbClr val="0086CD"/>
    <a:srgbClr val="6666FF"/>
    <a:srgbClr val="EFE7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20" autoAdjust="0"/>
  </p:normalViewPr>
  <p:slideViewPr>
    <p:cSldViewPr>
      <p:cViewPr varScale="1">
        <p:scale>
          <a:sx n="108" d="100"/>
          <a:sy n="108" d="100"/>
        </p:scale>
        <p:origin x="1746"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pPr/>
              <a:t>25.06.2024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25.06.2024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25.06.2024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25.06.2024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25.06.2024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pPr/>
              <a:t>25.06.2024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pPr/>
              <a:t>25.06.2024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pPr/>
              <a:t>25.06.2024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25.06.2024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25.06.2024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25.06.2024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reyestr.court.gov.ua/Review/11550869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reyestr.court.gov.ua/Review/11306587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reyestr.court.gov.ua/Review/11582248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reyestr.court.gov.ua/Review/11670507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reyestr.court.gov.ua/Review/11667076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reyestr.court.gov.ua/Review/11695567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reyestr.court.gov.ua/Review/11670503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2559911"/>
            <a:ext cx="7704856" cy="1384811"/>
          </a:xfrm>
        </p:spPr>
        <p:txBody>
          <a:bodyPr>
            <a:noAutofit/>
          </a:bodyPr>
          <a:lstStyle/>
          <a:p>
            <a:pPr algn="l"/>
            <a:br>
              <a:rPr lang="uk-UA" sz="3200" b="1" dirty="0">
                <a:solidFill>
                  <a:schemeClr val="bg1"/>
                </a:solidFill>
                <a:latin typeface="Roboto Condensed Light" pitchFamily="2" charset="0"/>
                <a:ea typeface="Roboto Condensed Light" pitchFamily="2" charset="0"/>
              </a:rPr>
            </a:br>
            <a:r>
              <a:rPr lang="uk-UA" sz="2800" b="1" dirty="0">
                <a:solidFill>
                  <a:schemeClr val="bg1"/>
                </a:solidFill>
                <a:latin typeface="Roboto Condensed Light" pitchFamily="2" charset="0"/>
                <a:ea typeface="Roboto Condensed Light" pitchFamily="2" charset="0"/>
              </a:rPr>
              <a:t>Актуальна практика ККС щодо злочинів проти основ національної безпеки України</a:t>
            </a:r>
            <a:br>
              <a:rPr lang="uk-UA" sz="2800" b="1" dirty="0">
                <a:solidFill>
                  <a:schemeClr val="bg1"/>
                </a:solidFill>
                <a:latin typeface="Roboto Condensed Light" pitchFamily="2" charset="0"/>
                <a:ea typeface="Roboto Condensed Light" pitchFamily="2" charset="0"/>
              </a:rPr>
            </a:br>
            <a:endParaRPr lang="uk-UA" sz="2800" b="1" dirty="0">
              <a:solidFill>
                <a:schemeClr val="bg1"/>
              </a:solidFill>
              <a:latin typeface="Roboto Condensed Light" pitchFamily="2" charset="0"/>
              <a:ea typeface="Roboto Condensed Light" pitchFamily="2" charset="0"/>
            </a:endParaRPr>
          </a:p>
        </p:txBody>
      </p:sp>
      <p:sp>
        <p:nvSpPr>
          <p:cNvPr id="3" name="Подзаголовок 2"/>
          <p:cNvSpPr>
            <a:spLocks noGrp="1"/>
          </p:cNvSpPr>
          <p:nvPr>
            <p:ph type="subTitle" idx="1"/>
          </p:nvPr>
        </p:nvSpPr>
        <p:spPr>
          <a:xfrm>
            <a:off x="539552" y="4221088"/>
            <a:ext cx="6400800" cy="1752600"/>
          </a:xfrm>
        </p:spPr>
        <p:txBody>
          <a:bodyPr>
            <a:normAutofit/>
          </a:bodyPr>
          <a:lstStyle/>
          <a:p>
            <a:pPr algn="l" defTabSz="584200">
              <a:spcBef>
                <a:spcPts val="0"/>
              </a:spcBef>
              <a:defRPr/>
            </a:pPr>
            <a:r>
              <a:rPr lang="uk-UA" sz="2400" kern="0" dirty="0">
                <a:solidFill>
                  <a:schemeClr val="bg1"/>
                </a:solidFill>
                <a:latin typeface="Roboto Condensed Light" panose="02000000000000000000" pitchFamily="2" charset="0"/>
                <a:ea typeface="Roboto Condensed Light" panose="02000000000000000000" pitchFamily="2" charset="0"/>
                <a:sym typeface="Helvetica Light"/>
              </a:rPr>
              <a:t>Юлія ЛІХОЛЄТОВА, начальник відділу систематизації Касаційного кримінального суду, </a:t>
            </a:r>
            <a:r>
              <a:rPr lang="uk-UA" sz="2400" kern="0" dirty="0" err="1">
                <a:solidFill>
                  <a:schemeClr val="bg1"/>
                </a:solidFill>
                <a:latin typeface="Roboto Condensed Light" panose="02000000000000000000" pitchFamily="2" charset="0"/>
                <a:ea typeface="Roboto Condensed Light" panose="02000000000000000000" pitchFamily="2" charset="0"/>
                <a:sym typeface="Helvetica Light"/>
              </a:rPr>
              <a:t>к.ю.н</a:t>
            </a:r>
            <a:r>
              <a:rPr lang="uk-UA" sz="2400" kern="0" dirty="0">
                <a:solidFill>
                  <a:schemeClr val="bg1"/>
                </a:solidFill>
                <a:latin typeface="Roboto Condensed Light" panose="02000000000000000000" pitchFamily="2" charset="0"/>
                <a:ea typeface="Roboto Condensed Light" panose="02000000000000000000" pitchFamily="2" charset="0"/>
                <a:sym typeface="Helvetica Light"/>
              </a:rPr>
              <a:t>. </a:t>
            </a:r>
          </a:p>
          <a:p>
            <a:pPr algn="l" defTabSz="584200">
              <a:spcBef>
                <a:spcPts val="0"/>
              </a:spcBef>
              <a:defRPr/>
            </a:pPr>
            <a:endParaRPr lang="uk-UA" sz="2400" kern="0" dirty="0">
              <a:solidFill>
                <a:schemeClr val="bg1"/>
              </a:solidFill>
              <a:latin typeface="Roboto Condensed Light" panose="02000000000000000000" pitchFamily="2" charset="0"/>
              <a:ea typeface="Roboto Condensed Light" panose="02000000000000000000" pitchFamily="2" charset="0"/>
              <a:sym typeface="Helvetica Light"/>
            </a:endParaRPr>
          </a:p>
          <a:p>
            <a:pPr algn="l" defTabSz="584200">
              <a:spcBef>
                <a:spcPts val="0"/>
              </a:spcBef>
              <a:defRPr/>
            </a:pPr>
            <a:endParaRPr lang="uk-UA" sz="2400" kern="0" dirty="0">
              <a:solidFill>
                <a:schemeClr val="bg1"/>
              </a:solidFill>
              <a:latin typeface="Roboto Condensed Light" panose="02000000000000000000" pitchFamily="2" charset="0"/>
              <a:ea typeface="Roboto Condensed Light" panose="02000000000000000000" pitchFamily="2" charset="0"/>
              <a:sym typeface="Helvetica Light"/>
            </a:endParaRPr>
          </a:p>
          <a:p>
            <a:pPr lvl="0" algn="l" defTabSz="584200">
              <a:spcBef>
                <a:spcPts val="0"/>
              </a:spcBef>
              <a:defRPr/>
            </a:pPr>
            <a:endParaRPr lang="uk-UA" sz="2800" kern="0" dirty="0">
              <a:solidFill>
                <a:schemeClr val="bg1"/>
              </a:solidFill>
              <a:latin typeface="Roboto Condensed Light" panose="02000000000000000000" pitchFamily="2" charset="0"/>
              <a:ea typeface="Roboto Condensed Light" panose="02000000000000000000" pitchFamily="2" charset="0"/>
              <a:sym typeface="Helvetica Light"/>
            </a:endParaRPr>
          </a:p>
        </p:txBody>
      </p:sp>
      <p:pic>
        <p:nvPicPr>
          <p:cNvPr id="13" name="Рисунок 12"/>
          <p:cNvPicPr>
            <a:picLocks noChangeAspect="1"/>
          </p:cNvPicPr>
          <p:nvPr/>
        </p:nvPicPr>
        <p:blipFill>
          <a:blip r:embed="rId2" cstate="print"/>
          <a:stretch>
            <a:fillRect/>
          </a:stretch>
        </p:blipFill>
        <p:spPr>
          <a:xfrm>
            <a:off x="539552" y="302269"/>
            <a:ext cx="1688738" cy="1950889"/>
          </a:xfrm>
          <a:prstGeom prst="rect">
            <a:avLst/>
          </a:prstGeom>
          <a:solidFill>
            <a:srgbClr val="002949"/>
          </a:solid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DB4C795-A957-257F-D41C-B3E3E47FEF6E}"/>
              </a:ext>
            </a:extLst>
          </p:cNvPr>
          <p:cNvSpPr>
            <a:spLocks noGrp="1"/>
          </p:cNvSpPr>
          <p:nvPr>
            <p:ph idx="1"/>
          </p:nvPr>
        </p:nvSpPr>
        <p:spPr>
          <a:xfrm>
            <a:off x="457200" y="1412776"/>
            <a:ext cx="8229600" cy="5040560"/>
          </a:xfrm>
        </p:spPr>
        <p:txBody>
          <a:bodyPr>
            <a:normAutofit/>
          </a:bodyPr>
          <a:lstStyle/>
          <a:p>
            <a:pPr marL="0" indent="0" algn="just">
              <a:buNone/>
            </a:pPr>
            <a:r>
              <a:rPr lang="uk-UA" sz="1800" b="1" dirty="0">
                <a:solidFill>
                  <a:srgbClr val="004E9E"/>
                </a:solidFill>
                <a:effectLst/>
                <a:latin typeface="Roboto Condensed Light" panose="02000000000000000000" pitchFamily="2" charset="0"/>
                <a:ea typeface="Times New Roman" panose="02020603050405020304" pitchFamily="18" charset="0"/>
                <a:cs typeface="Times New Roman" panose="02020603050405020304" pitchFamily="18" charset="0"/>
              </a:rPr>
              <a:t>Щодо кваліфікації дій особи як посягання на територіальну цілісність і недоторканність України (ч. 1 ст. 110 КК) </a:t>
            </a:r>
            <a:endParaRPr lang="uk-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uk-UA" sz="700" dirty="0">
              <a:solidFill>
                <a:srgbClr val="3A3A3A"/>
              </a:solidFill>
              <a:effectLst/>
              <a:latin typeface="Roboto Condensed Light" panose="02000000000000000000" pitchFamily="2" charset="0"/>
              <a:ea typeface="Calibri" panose="020F0502020204030204" pitchFamily="34" charset="0"/>
              <a:cs typeface="Times New Roman" panose="02020603050405020304" pitchFamily="18" charset="0"/>
            </a:endParaRPr>
          </a:p>
          <a:p>
            <a:pPr marL="0" indent="0" algn="just">
              <a:spcBef>
                <a:spcPts val="600"/>
              </a:spcBef>
              <a:spcAft>
                <a:spcPts val="600"/>
              </a:spcAft>
              <a:buNone/>
            </a:pPr>
            <a:r>
              <a:rPr lang="uk-UA" sz="1800" kern="100" dirty="0">
                <a:solidFill>
                  <a:srgbClr val="002949"/>
                </a:solidFill>
                <a:latin typeface="Roboto Condensed Light" panose="02000000000000000000" pitchFamily="2" charset="0"/>
                <a:cs typeface="Times New Roman" panose="02020603050405020304" pitchFamily="18" charset="0"/>
              </a:rPr>
              <a:t>Громадянка України, яка усвідомлювала вчинення 24.02.2022 збройної агресії Російською Федерацією (далі – рф) та вторгнення на територію України, відправила раніше знайомому їй міському голові м. Чернігова на мобільний телефон повідомлення, які мали спонукати його вжити заходів до припинення спротиву російським окупантам та здачі Чернігова російським військам і фактичного переходу міста під юрисдикцію рф. </a:t>
            </a:r>
            <a:r>
              <a:rPr lang="ru-RU" sz="1800" kern="100" dirty="0">
                <a:solidFill>
                  <a:srgbClr val="002949"/>
                </a:solidFill>
                <a:latin typeface="Roboto Condensed Light" panose="02000000000000000000" pitchFamily="2" charset="0"/>
                <a:cs typeface="Times New Roman" panose="02020603050405020304" pitchFamily="18" charset="0"/>
              </a:rPr>
              <a:t>До вказаного повідомлення додала відеоролик, в якому невстановлена особа схвально відзивалася про дії адміністрації м. Конотопа, яка, нібито, домовилась з представником рф про здачу їм міста в обмін на нездійснення його обстрілів.</a:t>
            </a:r>
          </a:p>
          <a:p>
            <a:pPr marL="0" indent="0" algn="just">
              <a:spcBef>
                <a:spcPts val="600"/>
              </a:spcBef>
              <a:spcAft>
                <a:spcPts val="600"/>
              </a:spcAft>
              <a:buNone/>
            </a:pPr>
            <a:r>
              <a:rPr lang="uk-UA" sz="1800" kern="100" dirty="0">
                <a:solidFill>
                  <a:srgbClr val="002949"/>
                </a:solidFill>
                <a:latin typeface="Roboto Condensed Light" panose="02000000000000000000" pitchFamily="2" charset="0"/>
                <a:cs typeface="Times New Roman" panose="02020603050405020304" pitchFamily="18" charset="0"/>
              </a:rPr>
              <a:t>Такі дії особи утворюють склад кримінального правопорушення, передбаченого за   ч. 1 ст. 110 КК, оскільки були направлені на зміну території та державного кордону України, на порушення порядку, встановленого Конституцією України.</a:t>
            </a:r>
          </a:p>
          <a:p>
            <a:pPr marL="0" indent="0">
              <a:buNone/>
            </a:pPr>
            <a:endParaRPr lang="uk-UA" sz="1800" kern="100" dirty="0">
              <a:solidFill>
                <a:srgbClr val="002949"/>
              </a:solidFill>
              <a:latin typeface="Roboto Condensed Light" panose="02000000000000000000" pitchFamily="2" charset="0"/>
              <a:cs typeface="Times New Roman" panose="02020603050405020304" pitchFamily="18" charset="0"/>
            </a:endParaRPr>
          </a:p>
          <a:p>
            <a:pPr marL="0" indent="0" algn="just">
              <a:buNone/>
            </a:pPr>
            <a:r>
              <a:rPr lang="uk-UA" sz="1600" kern="100" dirty="0">
                <a:solidFill>
                  <a:srgbClr val="002949"/>
                </a:solidFill>
                <a:latin typeface="Roboto Condensed Light" panose="02000000000000000000" pitchFamily="2" charset="0"/>
                <a:cs typeface="Times New Roman" panose="02020603050405020304" pitchFamily="18" charset="0"/>
              </a:rPr>
              <a:t>Постанова ККС ВС від 05 грудня 2023 року у справі № 750/2292/22  </a:t>
            </a:r>
            <a:r>
              <a:rPr lang="uk-UA" sz="1600" kern="100" dirty="0">
                <a:solidFill>
                  <a:srgbClr val="002949"/>
                </a:solidFill>
                <a:latin typeface="Roboto Condensed Light" panose="02000000000000000000" pitchFamily="2" charset="0"/>
                <a:cs typeface="Times New Roman" panose="02020603050405020304" pitchFamily="18" charset="0"/>
                <a:hlinkClick r:id="rId2">
                  <a:extLst>
                    <a:ext uri="{A12FA001-AC4F-418D-AE19-62706E023703}">
                      <ahyp:hlinkClr xmlns:ahyp="http://schemas.microsoft.com/office/drawing/2018/hyperlinkcolor" val="tx"/>
                    </a:ext>
                  </a:extLst>
                </a:hlinkClick>
              </a:rPr>
              <a:t>https://reyestr.court.gov.ua/Review/115508695</a:t>
            </a:r>
            <a:r>
              <a:rPr lang="uk-UA" sz="1600" kern="100" dirty="0">
                <a:solidFill>
                  <a:srgbClr val="002949"/>
                </a:solidFill>
                <a:latin typeface="Roboto Condensed Light" panose="02000000000000000000" pitchFamily="2" charset="0"/>
                <a:cs typeface="Times New Roman" panose="02020603050405020304" pitchFamily="18" charset="0"/>
              </a:rPr>
              <a:t> </a:t>
            </a:r>
          </a:p>
          <a:p>
            <a:pPr marL="0" indent="0">
              <a:buNone/>
            </a:pPr>
            <a:endParaRPr lang="uk-UA" dirty="0"/>
          </a:p>
        </p:txBody>
      </p:sp>
      <p:sp>
        <p:nvSpPr>
          <p:cNvPr id="4" name="Заголовок 1">
            <a:extLst>
              <a:ext uri="{FF2B5EF4-FFF2-40B4-BE49-F238E27FC236}">
                <a16:creationId xmlns:a16="http://schemas.microsoft.com/office/drawing/2014/main" id="{69622200-7D34-6530-FE86-FF6E6CBF6999}"/>
              </a:ext>
            </a:extLst>
          </p:cNvPr>
          <p:cNvSpPr>
            <a:spLocks noGrp="1"/>
          </p:cNvSpPr>
          <p:nvPr>
            <p:ph type="title"/>
          </p:nvPr>
        </p:nvSpPr>
        <p:spPr>
          <a:xfrm>
            <a:off x="457200" y="274638"/>
            <a:ext cx="8229600" cy="1066130"/>
          </a:xfrm>
          <a:solidFill>
            <a:schemeClr val="tx2">
              <a:lumMod val="50000"/>
            </a:schemeClr>
          </a:solidFill>
        </p:spPr>
        <p:txBody>
          <a:bodyPr>
            <a:normAutofit fontScale="90000"/>
          </a:bodyPr>
          <a:lstStyle/>
          <a:p>
            <a:b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br>
            <a:b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br>
            <a: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t>Посягання на територіальну цілісність і недоторканість України (ст. 110 КК). </a:t>
            </a:r>
            <a:b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br>
            <a: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t>Практика ККС </a:t>
            </a:r>
            <a:br>
              <a:rPr lang="uk-UA"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uk-UA" sz="3600"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795361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5FD3B59-1558-E8EF-01A6-EF423DCA5684}"/>
              </a:ext>
            </a:extLst>
          </p:cNvPr>
          <p:cNvSpPr>
            <a:spLocks noGrp="1"/>
          </p:cNvSpPr>
          <p:nvPr>
            <p:ph idx="1"/>
          </p:nvPr>
        </p:nvSpPr>
        <p:spPr>
          <a:xfrm>
            <a:off x="457200" y="1124744"/>
            <a:ext cx="8229600" cy="5184576"/>
          </a:xfrm>
        </p:spPr>
        <p:txBody>
          <a:bodyPr>
            <a:normAutofit/>
          </a:bodyPr>
          <a:lstStyle/>
          <a:p>
            <a:pPr marL="0" indent="0" algn="just">
              <a:buNone/>
            </a:pPr>
            <a:r>
              <a:rPr lang="uk-UA" sz="1800" b="1" dirty="0">
                <a:solidFill>
                  <a:srgbClr val="004E9E"/>
                </a:solidFill>
                <a:effectLst/>
                <a:latin typeface="Roboto Condensed Light" panose="02000000000000000000" pitchFamily="2" charset="0"/>
                <a:ea typeface="Times New Roman" panose="02020603050405020304" pitchFamily="18" charset="0"/>
                <a:cs typeface="Times New Roman" panose="02020603050405020304" pitchFamily="18" charset="0"/>
              </a:rPr>
              <a:t>Щодо кваліфікації дій судді, яка продовжила здійснювати правосуддя в окупованому Криму (ч. 1 ст. 111 КК)</a:t>
            </a:r>
          </a:p>
          <a:p>
            <a:pPr marL="0" indent="0" algn="just">
              <a:buNone/>
            </a:pPr>
            <a:endParaRPr lang="uk-UA"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uk-UA" sz="1800" kern="100" dirty="0">
                <a:solidFill>
                  <a:srgbClr val="002949"/>
                </a:solidFill>
                <a:latin typeface="Roboto Condensed Light" panose="02000000000000000000" pitchFamily="2" charset="0"/>
                <a:cs typeface="Times New Roman" panose="02020603050405020304" pitchFamily="18" charset="0"/>
              </a:rPr>
              <a:t>Громадянка України, яка була суддею Господарського суду Автономної Республіки  Крим (далі – АР Крим) та не звільнена з посади судді за законодавством України, вчинила державну зраду. Так, після окупації Криму вона продовжувала здійснювати правосуддя за російським законодавством, а в грудні 2014 року указом президента рф була призначена на посаду судді арбітражного суду. </a:t>
            </a:r>
          </a:p>
          <a:p>
            <a:pPr marL="0" indent="0" algn="just">
              <a:spcBef>
                <a:spcPts val="600"/>
              </a:spcBef>
              <a:spcAft>
                <a:spcPts val="600"/>
              </a:spcAft>
              <a:buNone/>
            </a:pPr>
            <a:r>
              <a:rPr lang="uk-UA" sz="1800" kern="100" dirty="0">
                <a:solidFill>
                  <a:srgbClr val="002949"/>
                </a:solidFill>
                <a:latin typeface="Roboto Condensed Light" panose="02000000000000000000" pitchFamily="2" charset="0"/>
                <a:cs typeface="Times New Roman" panose="02020603050405020304" pitchFamily="18" charset="0"/>
              </a:rPr>
              <a:t>Здійснення за таких умов «правосуддя» від імені рф свідчить про порушення суддею Конституції України, присяги судді, оскільки забезпечувало становлення та зміцнення окупаційної влади рф шляхом утворення та функціонування незаконно створених органів судової влади рф на окупованій території України, виконання функцій представника окупаційної судової влади рф з метою недопущення контролю української влади на території АР Крим.</a:t>
            </a:r>
          </a:p>
          <a:p>
            <a:pPr marL="0" indent="0" algn="just">
              <a:buNone/>
            </a:pPr>
            <a:endParaRPr lang="uk-UA" sz="1800" kern="100" dirty="0">
              <a:solidFill>
                <a:srgbClr val="002949"/>
              </a:solidFill>
              <a:latin typeface="Roboto Condensed Light" panose="02000000000000000000" pitchFamily="2" charset="0"/>
              <a:cs typeface="Times New Roman" panose="02020603050405020304" pitchFamily="18" charset="0"/>
            </a:endParaRPr>
          </a:p>
          <a:p>
            <a:pPr marL="0" indent="0" algn="just">
              <a:buNone/>
            </a:pPr>
            <a:r>
              <a:rPr lang="uk-UA" sz="1600" kern="100" dirty="0">
                <a:solidFill>
                  <a:srgbClr val="002949"/>
                </a:solidFill>
                <a:latin typeface="Roboto Condensed Light" panose="02000000000000000000" pitchFamily="2" charset="0"/>
                <a:cs typeface="Times New Roman" panose="02020603050405020304" pitchFamily="18" charset="0"/>
              </a:rPr>
              <a:t>Постанова ККС ВС від 22 серпня 2023 року у справі № 759/4148/17 </a:t>
            </a:r>
            <a:r>
              <a:rPr lang="uk-UA" sz="1600" kern="100" dirty="0">
                <a:solidFill>
                  <a:srgbClr val="002949"/>
                </a:solidFill>
                <a:latin typeface="Roboto Condensed Light" panose="02000000000000000000" pitchFamily="2" charset="0"/>
                <a:cs typeface="Times New Roman" panose="02020603050405020304" pitchFamily="18" charset="0"/>
                <a:hlinkClick r:id="rId2">
                  <a:extLst>
                    <a:ext uri="{A12FA001-AC4F-418D-AE19-62706E023703}">
                      <ahyp:hlinkClr xmlns:ahyp="http://schemas.microsoft.com/office/drawing/2018/hyperlinkcolor" val="tx"/>
                    </a:ext>
                  </a:extLst>
                </a:hlinkClick>
              </a:rPr>
              <a:t>https://reyestr.court.gov.ua/Review/113065878</a:t>
            </a:r>
            <a:r>
              <a:rPr lang="uk-UA" sz="1600" kern="100" dirty="0">
                <a:solidFill>
                  <a:srgbClr val="002949"/>
                </a:solidFill>
                <a:latin typeface="Roboto Condensed Light" panose="02000000000000000000" pitchFamily="2" charset="0"/>
                <a:cs typeface="Times New Roman" panose="02020603050405020304" pitchFamily="18" charset="0"/>
              </a:rPr>
              <a:t> </a:t>
            </a:r>
          </a:p>
          <a:p>
            <a:pPr marL="0" indent="0" algn="just">
              <a:buNone/>
            </a:pPr>
            <a:endParaRPr lang="uk-U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uk-UA" dirty="0"/>
          </a:p>
        </p:txBody>
      </p:sp>
      <p:sp>
        <p:nvSpPr>
          <p:cNvPr id="4" name="Заголовок 1">
            <a:extLst>
              <a:ext uri="{FF2B5EF4-FFF2-40B4-BE49-F238E27FC236}">
                <a16:creationId xmlns:a16="http://schemas.microsoft.com/office/drawing/2014/main" id="{4550C294-3DAE-997B-9317-FCC5BAE6150E}"/>
              </a:ext>
            </a:extLst>
          </p:cNvPr>
          <p:cNvSpPr>
            <a:spLocks noGrp="1"/>
          </p:cNvSpPr>
          <p:nvPr>
            <p:ph type="title"/>
          </p:nvPr>
        </p:nvSpPr>
        <p:spPr>
          <a:xfrm>
            <a:off x="457200" y="274638"/>
            <a:ext cx="8229600" cy="706090"/>
          </a:xfrm>
          <a:solidFill>
            <a:schemeClr val="tx2">
              <a:lumMod val="50000"/>
            </a:schemeClr>
          </a:solidFill>
        </p:spPr>
        <p:txBody>
          <a:bodyPr>
            <a:normAutofit fontScale="90000"/>
          </a:bodyPr>
          <a:lstStyle/>
          <a:p>
            <a:b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br>
            <a:b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br>
            <a: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t>Державна зрада (ст. 111 КК). </a:t>
            </a:r>
            <a:b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br>
            <a: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t>Практика ККС </a:t>
            </a:r>
            <a:br>
              <a:rPr lang="uk-UA"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uk-UA" sz="3600"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280225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229600" cy="720080"/>
          </a:xfrm>
          <a:solidFill>
            <a:schemeClr val="tx2">
              <a:lumMod val="50000"/>
            </a:schemeClr>
          </a:solidFill>
        </p:spPr>
        <p:txBody>
          <a:bodyPr>
            <a:normAutofit fontScale="90000"/>
          </a:bodyPr>
          <a:lstStyle/>
          <a:p>
            <a:b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br>
            <a:b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br>
            <a: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t>Державна зрада (ст. 111 КК). </a:t>
            </a:r>
            <a:b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br>
            <a: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t>Практика ККС</a:t>
            </a:r>
            <a:br>
              <a:rPr lang="uk-UA"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uk-UA" sz="3600" dirty="0">
              <a:solidFill>
                <a:schemeClr val="bg1"/>
              </a:solidFill>
              <a:latin typeface="Roboto Condensed Light" panose="02000000000000000000" pitchFamily="2" charset="0"/>
              <a:ea typeface="Roboto Condensed Light" panose="02000000000000000000" pitchFamily="2" charset="0"/>
            </a:endParaRPr>
          </a:p>
        </p:txBody>
      </p:sp>
      <p:sp>
        <p:nvSpPr>
          <p:cNvPr id="3" name="Объект 2"/>
          <p:cNvSpPr>
            <a:spLocks noGrp="1"/>
          </p:cNvSpPr>
          <p:nvPr>
            <p:ph idx="1"/>
          </p:nvPr>
        </p:nvSpPr>
        <p:spPr>
          <a:xfrm>
            <a:off x="498376" y="1124744"/>
            <a:ext cx="8147248" cy="5313064"/>
          </a:xfrm>
        </p:spPr>
        <p:txBody>
          <a:bodyPr>
            <a:normAutofit fontScale="70000" lnSpcReduction="20000"/>
          </a:bodyPr>
          <a:lstStyle/>
          <a:p>
            <a:pPr marL="0" indent="0" algn="just">
              <a:lnSpc>
                <a:spcPct val="120000"/>
              </a:lnSpc>
              <a:spcBef>
                <a:spcPts val="600"/>
              </a:spcBef>
              <a:spcAft>
                <a:spcPts val="600"/>
              </a:spcAft>
              <a:buNone/>
            </a:pPr>
            <a:r>
              <a:rPr lang="uk-UA" sz="2600" b="1" dirty="0">
                <a:solidFill>
                  <a:srgbClr val="004E9E"/>
                </a:solidFill>
                <a:effectLst/>
                <a:latin typeface="Roboto Condensed Light" panose="02000000000000000000" pitchFamily="2" charset="0"/>
                <a:ea typeface="Times New Roman" panose="02020603050405020304" pitchFamily="18" charset="0"/>
                <a:cs typeface="Times New Roman" panose="02020603050405020304" pitchFamily="18" charset="0"/>
              </a:rPr>
              <a:t>Щодо кваліфікації дій колишнього депутата Верховної Ради Автономної Республіки  Крим як державної зради (ч. 1 ст. 111 КК)</a:t>
            </a:r>
            <a:endParaRPr lang="uk-UA" sz="2600" kern="100" dirty="0">
              <a:solidFill>
                <a:srgbClr val="002949"/>
              </a:solidFill>
              <a:latin typeface="Roboto Condensed Light" panose="02000000000000000000" pitchFamily="2" charset="0"/>
              <a:cs typeface="Times New Roman" panose="02020603050405020304" pitchFamily="18" charset="0"/>
            </a:endParaRPr>
          </a:p>
          <a:p>
            <a:pPr marL="0" indent="0" algn="just">
              <a:lnSpc>
                <a:spcPct val="120000"/>
              </a:lnSpc>
              <a:spcBef>
                <a:spcPts val="600"/>
              </a:spcBef>
              <a:spcAft>
                <a:spcPts val="600"/>
              </a:spcAft>
              <a:buNone/>
            </a:pPr>
            <a:r>
              <a:rPr lang="uk-UA" sz="2600" kern="100" dirty="0">
                <a:solidFill>
                  <a:srgbClr val="002949"/>
                </a:solidFill>
                <a:latin typeface="Roboto Condensed Light" panose="02000000000000000000" pitchFamily="2" charset="0"/>
                <a:cs typeface="Times New Roman" panose="02020603050405020304" pitchFamily="18" charset="0"/>
              </a:rPr>
              <a:t>Депутат Верховної Ради АР Крим у 2014 році брав участь у голосуванні за прийняття очевидно неконституційних та незаконних рішень про проведення загальнокримського референдуму, створення нелегітимного державного утворення – Республіки Крим та входження невід’ємної частини території України – Автономної Республіки Крим та міста Севастополя до складу рф, тим самим надав допомогу рф та її представникам у проведенні підривної діяльності проти України, тобто вчинив державну зраду.</a:t>
            </a:r>
            <a:r>
              <a:rPr lang="ru-RU" sz="2600" kern="100" dirty="0">
                <a:solidFill>
                  <a:srgbClr val="002949"/>
                </a:solidFill>
                <a:latin typeface="Roboto Condensed Light" panose="02000000000000000000" pitchFamily="2" charset="0"/>
                <a:cs typeface="Times New Roman" panose="02020603050405020304" pitchFamily="18" charset="0"/>
              </a:rPr>
              <a:t> </a:t>
            </a:r>
          </a:p>
          <a:p>
            <a:pPr marL="0" indent="0" algn="just">
              <a:lnSpc>
                <a:spcPct val="120000"/>
              </a:lnSpc>
              <a:spcBef>
                <a:spcPts val="600"/>
              </a:spcBef>
              <a:spcAft>
                <a:spcPts val="600"/>
              </a:spcAft>
              <a:buNone/>
            </a:pPr>
            <a:r>
              <a:rPr lang="ru-RU" sz="2600" kern="100" dirty="0">
                <a:solidFill>
                  <a:srgbClr val="002949"/>
                </a:solidFill>
                <a:latin typeface="Roboto Condensed Light" panose="02000000000000000000" pitchFamily="2" charset="0"/>
                <a:cs typeface="Times New Roman" panose="02020603050405020304" pitchFamily="18" charset="0"/>
              </a:rPr>
              <a:t>Створення та діяльність на території України представницького органу іноземної держави, у якому працював депутат, призвели до зміни меж території України, втрати адміністративно-територіальної одиниці України, посилення заходів тимчасової окупації півострова Крим, забезпечили належне функціонування незаконно створених органів влади та правоохоронних органів.</a:t>
            </a:r>
            <a:r>
              <a:rPr lang="uk-UA" sz="2600" kern="100" dirty="0">
                <a:solidFill>
                  <a:srgbClr val="002949"/>
                </a:solidFill>
                <a:latin typeface="Roboto Condensed Light" panose="02000000000000000000" pitchFamily="2" charset="0"/>
                <a:cs typeface="Times New Roman" panose="02020603050405020304" pitchFamily="18" charset="0"/>
              </a:rPr>
              <a:t> Водночас питання про зміну території України може бути предметом всеукраїнського референдуму, а не республіканського (місцевого) референдуму. </a:t>
            </a:r>
          </a:p>
          <a:p>
            <a:pPr marL="0" indent="0" algn="just">
              <a:lnSpc>
                <a:spcPct val="120000"/>
              </a:lnSpc>
              <a:spcBef>
                <a:spcPts val="600"/>
              </a:spcBef>
              <a:spcAft>
                <a:spcPts val="600"/>
              </a:spcAft>
              <a:buNone/>
            </a:pPr>
            <a:r>
              <a:rPr lang="uk-UA" sz="2300" kern="100" dirty="0">
                <a:solidFill>
                  <a:srgbClr val="002949"/>
                </a:solidFill>
                <a:latin typeface="Roboto Condensed Light" panose="02000000000000000000" pitchFamily="2" charset="0"/>
                <a:cs typeface="Times New Roman" panose="02020603050405020304" pitchFamily="18" charset="0"/>
              </a:rPr>
              <a:t>Постанова ККС ВС від 20 грудня 2023 року у справі № 759/22254/19 </a:t>
            </a:r>
            <a:r>
              <a:rPr lang="uk-UA" sz="2300" kern="100" dirty="0">
                <a:solidFill>
                  <a:srgbClr val="002949"/>
                </a:solidFill>
                <a:latin typeface="Roboto Condensed Light" panose="02000000000000000000" pitchFamily="2" charset="0"/>
                <a:cs typeface="Times New Roman" panose="02020603050405020304" pitchFamily="18" charset="0"/>
                <a:hlinkClick r:id="rId2">
                  <a:extLst>
                    <a:ext uri="{A12FA001-AC4F-418D-AE19-62706E023703}">
                      <ahyp:hlinkClr xmlns:ahyp="http://schemas.microsoft.com/office/drawing/2018/hyperlinkcolor" val="tx"/>
                    </a:ext>
                  </a:extLst>
                </a:hlinkClick>
              </a:rPr>
              <a:t>https://reyestr.court.gov.ua/Review/115822485</a:t>
            </a:r>
            <a:endParaRPr lang="uk-UA" sz="2300" dirty="0">
              <a:effectLst/>
              <a:latin typeface="Calibri" panose="020F0502020204030204" pitchFamily="34" charset="0"/>
              <a:ea typeface="Times New Roman" panose="02020603050405020304" pitchFamily="18" charset="0"/>
              <a:cs typeface="Times New Roman" panose="02020603050405020304" pitchFamily="18" charset="0"/>
            </a:endParaRPr>
          </a:p>
          <a:p>
            <a:pPr marL="557530" indent="0" algn="just">
              <a:spcBef>
                <a:spcPts val="600"/>
              </a:spcBef>
              <a:spcAft>
                <a:spcPts val="600"/>
              </a:spcAft>
              <a:buNone/>
            </a:pPr>
            <a:endParaRPr lang="uk-UA" sz="1800" b="1" dirty="0">
              <a:solidFill>
                <a:srgbClr val="004E9E"/>
              </a:solidFill>
              <a:effectLst/>
              <a:latin typeface="Roboto Condensed Light" panose="02000000000000000000" pitchFamily="2"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8819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A39976C-D45D-7B0A-0962-1A1DD8639E24}"/>
              </a:ext>
            </a:extLst>
          </p:cNvPr>
          <p:cNvSpPr>
            <a:spLocks noGrp="1"/>
          </p:cNvSpPr>
          <p:nvPr>
            <p:ph idx="1"/>
          </p:nvPr>
        </p:nvSpPr>
        <p:spPr>
          <a:xfrm>
            <a:off x="411480" y="1196752"/>
            <a:ext cx="8229600" cy="5256584"/>
          </a:xfrm>
        </p:spPr>
        <p:txBody>
          <a:bodyPr>
            <a:normAutofit/>
          </a:bodyPr>
          <a:lstStyle/>
          <a:p>
            <a:pPr marL="0" indent="0" algn="just">
              <a:buNone/>
            </a:pPr>
            <a:r>
              <a:rPr lang="uk-UA" sz="1800" b="1" dirty="0">
                <a:solidFill>
                  <a:srgbClr val="004E9E"/>
                </a:solidFill>
                <a:latin typeface="Roboto Condensed Light" panose="02000000000000000000" pitchFamily="2" charset="0"/>
                <a:cs typeface="Times New Roman" panose="02020603050405020304" pitchFamily="18" charset="0"/>
              </a:rPr>
              <a:t>Щодо кваліфікації дій особи, яка надала добровільну згоду на призначення та займала посаду в.о. керівника комунального підприємства самопроголошеної військово-цивільної адміністрації Харківської області у структурі окупаційної адміністрації рф    (ч. 5 ст. 111-1 КК)</a:t>
            </a:r>
          </a:p>
          <a:p>
            <a:pPr marL="0" indent="0" algn="just">
              <a:buNone/>
            </a:pPr>
            <a:endParaRPr lang="uk-UA" sz="900" b="1" dirty="0">
              <a:solidFill>
                <a:srgbClr val="004E9E"/>
              </a:solidFill>
              <a:latin typeface="Roboto Condensed Light" panose="02000000000000000000" pitchFamily="2" charset="0"/>
              <a:cs typeface="Times New Roman" panose="02020603050405020304" pitchFamily="18" charset="0"/>
            </a:endParaRPr>
          </a:p>
          <a:p>
            <a:pPr marL="0" indent="0" algn="just">
              <a:buNone/>
            </a:pPr>
            <a:r>
              <a:rPr lang="uk-UA" sz="1800" kern="100" dirty="0">
                <a:solidFill>
                  <a:srgbClr val="002949"/>
                </a:solidFill>
                <a:latin typeface="Roboto Condensed Light" panose="02000000000000000000" pitchFamily="2" charset="0"/>
                <a:cs typeface="Times New Roman" panose="02020603050405020304" pitchFamily="18" charset="0"/>
              </a:rPr>
              <a:t>Засуджений працював з 2016 року на посаді інженера з охорони праці на підприємстві «Благоустрій міста». Опинившись в окупації, не бажаючи втрачати роботу, зайняв посаду в.о. керівника Комунального підприємства «Благоустрій міста» самопроголошеної «військово-цивільної адміністрації Куп’янського району Харківської області». Особисто зареєстрував у «податковій службі» новостворене підприємство, брав участь у нарадах, отримував заробітну плату в рублях та мав у своєму підпорядкуванні 105 осіб. Отже, добровільно виконував організаційно-розпорядчі та адміністративно-господарські функції без фізичного чи психічного примусу з боку осіб, які представляли рф.</a:t>
            </a:r>
          </a:p>
          <a:p>
            <a:pPr marL="0" indent="0" algn="just">
              <a:buNone/>
            </a:pPr>
            <a:endParaRPr lang="uk-UA" sz="1800" kern="100" dirty="0">
              <a:solidFill>
                <a:srgbClr val="002949"/>
              </a:solidFill>
              <a:latin typeface="Roboto Condensed Light" panose="02000000000000000000" pitchFamily="2" charset="0"/>
              <a:cs typeface="Times New Roman" panose="02020603050405020304" pitchFamily="18" charset="0"/>
            </a:endParaRPr>
          </a:p>
          <a:p>
            <a:pPr marL="0" indent="0" algn="just">
              <a:buNone/>
            </a:pPr>
            <a:r>
              <a:rPr lang="uk-UA" sz="1600" kern="100" dirty="0">
                <a:solidFill>
                  <a:srgbClr val="002949"/>
                </a:solidFill>
                <a:latin typeface="Roboto Condensed Light" panose="02000000000000000000" pitchFamily="2" charset="0"/>
                <a:cs typeface="Times New Roman" panose="02020603050405020304" pitchFamily="18" charset="0"/>
              </a:rPr>
              <a:t>Постанова ККС ВС від 31 січня 2024 року у справі № 638/5446/22 </a:t>
            </a:r>
            <a:r>
              <a:rPr lang="uk-UA" sz="1600" kern="100" dirty="0">
                <a:solidFill>
                  <a:srgbClr val="002949"/>
                </a:solidFill>
                <a:latin typeface="Roboto Condensed Light" panose="02000000000000000000" pitchFamily="2" charset="0"/>
                <a:cs typeface="Times New Roman" panose="02020603050405020304" pitchFamily="18" charset="0"/>
                <a:hlinkClick r:id="rId2">
                  <a:extLst>
                    <a:ext uri="{A12FA001-AC4F-418D-AE19-62706E023703}">
                      <ahyp:hlinkClr xmlns:ahyp="http://schemas.microsoft.com/office/drawing/2018/hyperlinkcolor" val="tx"/>
                    </a:ext>
                  </a:extLst>
                </a:hlinkClick>
              </a:rPr>
              <a:t>https://reyestr.court.gov.ua/Review/116705070</a:t>
            </a:r>
            <a:r>
              <a:rPr lang="uk-UA" sz="1600" kern="100" dirty="0">
                <a:solidFill>
                  <a:srgbClr val="002949"/>
                </a:solidFill>
                <a:latin typeface="Roboto Condensed Light" panose="02000000000000000000" pitchFamily="2" charset="0"/>
                <a:cs typeface="Times New Roman" panose="02020603050405020304" pitchFamily="18" charset="0"/>
              </a:rPr>
              <a:t> </a:t>
            </a:r>
          </a:p>
          <a:p>
            <a:pPr marL="0" indent="0" algn="just">
              <a:buNone/>
            </a:pPr>
            <a:endParaRPr lang="uk-UA" sz="1900" dirty="0">
              <a:effectLst/>
              <a:latin typeface="Roboto Condensed Light" panose="02000000000000000000" pitchFamily="2" charset="0"/>
              <a:ea typeface="Times New Roman" panose="02020603050405020304" pitchFamily="18" charset="0"/>
              <a:cs typeface="Times New Roman" panose="02020603050405020304" pitchFamily="18" charset="0"/>
            </a:endParaRPr>
          </a:p>
          <a:p>
            <a:pPr marL="0" indent="0" algn="just">
              <a:buNone/>
            </a:pPr>
            <a:endParaRPr lang="uk-UA" sz="1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uk-UA" sz="1800" b="1" dirty="0">
              <a:solidFill>
                <a:srgbClr val="004E9E"/>
              </a:solidFill>
              <a:latin typeface="Roboto Condensed Light" panose="02000000000000000000" pitchFamily="2"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47A23AB4-DEF8-6A61-9BC4-F4DD4B1983F9}"/>
              </a:ext>
            </a:extLst>
          </p:cNvPr>
          <p:cNvSpPr txBox="1">
            <a:spLocks noGrp="1"/>
          </p:cNvSpPr>
          <p:nvPr>
            <p:ph type="title"/>
          </p:nvPr>
        </p:nvSpPr>
        <p:spPr>
          <a:xfrm>
            <a:off x="457200" y="274638"/>
            <a:ext cx="8229600" cy="778098"/>
          </a:xfrm>
          <a:prstGeom prst="rect">
            <a:avLst/>
          </a:prstGeom>
          <a:solidFill>
            <a:schemeClr val="tx2">
              <a:lumMod val="5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b="1"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Колабораційна діяльність (ст. 111-1 КК)</a:t>
            </a:r>
            <a:br>
              <a:rPr lang="uk-UA" sz="2000" dirty="0">
                <a:latin typeface="Calibri" panose="020F0502020204030204" pitchFamily="34" charset="0"/>
                <a:ea typeface="Times New Roman" panose="02020603050405020304" pitchFamily="18" charset="0"/>
                <a:cs typeface="Times New Roman" panose="02020603050405020304" pitchFamily="18" charset="0"/>
              </a:rPr>
            </a:br>
            <a:r>
              <a:rPr lang="uk-UA" sz="2000" b="1"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Практика ККС </a:t>
            </a:r>
            <a:endParaRPr lang="uk-UA" sz="2000"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700333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A34495C-2EDD-728C-D239-B2ED2E6E2D0C}"/>
              </a:ext>
            </a:extLst>
          </p:cNvPr>
          <p:cNvSpPr>
            <a:spLocks noGrp="1"/>
          </p:cNvSpPr>
          <p:nvPr>
            <p:ph idx="1"/>
          </p:nvPr>
        </p:nvSpPr>
        <p:spPr>
          <a:xfrm>
            <a:off x="466400" y="1268760"/>
            <a:ext cx="8229600" cy="4824536"/>
          </a:xfrm>
        </p:spPr>
        <p:txBody>
          <a:bodyPr>
            <a:normAutofit fontScale="85000" lnSpcReduction="20000"/>
          </a:bodyPr>
          <a:lstStyle/>
          <a:p>
            <a:pPr marL="0" lvl="0" indent="0" algn="just">
              <a:lnSpc>
                <a:spcPct val="115000"/>
              </a:lnSpc>
              <a:spcAft>
                <a:spcPts val="1000"/>
              </a:spcAft>
              <a:buNone/>
            </a:pPr>
            <a:r>
              <a:rPr lang="uk-UA" sz="2100" b="1" dirty="0">
                <a:solidFill>
                  <a:srgbClr val="004E9E"/>
                </a:solidFill>
                <a:latin typeface="Roboto Condensed Light" panose="02000000000000000000" pitchFamily="2" charset="0"/>
                <a:cs typeface="Times New Roman" panose="02020603050405020304" pitchFamily="18" charset="0"/>
              </a:rPr>
              <a:t>Особа, яка працювала у правоохоронних органах окупаційної влади, несе відповідальність за ч. 7 ст. 111-1 КК незалежно від займаної посади.</a:t>
            </a:r>
            <a:endParaRPr lang="uk-UA" sz="2100" dirty="0">
              <a:solidFill>
                <a:srgbClr val="000000"/>
              </a:solidFill>
              <a:effectLst/>
              <a:latin typeface="Roboto Condensed Light" panose="02000000000000000000" pitchFamily="2" charset="0"/>
              <a:ea typeface="Times New Roman" panose="02020603050405020304" pitchFamily="18" charset="0"/>
              <a:cs typeface="Times New Roman" panose="02020603050405020304" pitchFamily="18" charset="0"/>
            </a:endParaRPr>
          </a:p>
          <a:p>
            <a:pPr marL="0" indent="0" algn="just">
              <a:lnSpc>
                <a:spcPct val="115000"/>
              </a:lnSpc>
              <a:spcAft>
                <a:spcPts val="600"/>
              </a:spcAft>
              <a:buNone/>
            </a:pPr>
            <a:endParaRPr lang="uk-UA" sz="700" kern="100" dirty="0">
              <a:solidFill>
                <a:srgbClr val="002949"/>
              </a:solidFill>
              <a:latin typeface="Roboto Condensed Light" panose="02000000000000000000" pitchFamily="2" charset="0"/>
              <a:ea typeface="Calibri" panose="020F0502020204030204" pitchFamily="34" charset="0"/>
              <a:cs typeface="Times New Roman" panose="02020603050405020304" pitchFamily="18" charset="0"/>
            </a:endParaRPr>
          </a:p>
          <a:p>
            <a:pPr marL="0" indent="0" algn="just">
              <a:lnSpc>
                <a:spcPct val="115000"/>
              </a:lnSpc>
              <a:spcAft>
                <a:spcPts val="600"/>
              </a:spcAft>
              <a:buNone/>
            </a:pPr>
            <a:r>
              <a:rPr lang="uk-UA" sz="2100" kern="100" dirty="0">
                <a:solidFill>
                  <a:srgbClr val="002949"/>
                </a:solidFill>
                <a:latin typeface="Roboto Condensed Light" panose="02000000000000000000" pitchFamily="2" charset="0"/>
                <a:ea typeface="Calibri" panose="020F0502020204030204" pitchFamily="34" charset="0"/>
                <a:cs typeface="Times New Roman" panose="02020603050405020304" pitchFamily="18" charset="0"/>
              </a:rPr>
              <a:t>Засуджений</a:t>
            </a:r>
            <a:r>
              <a:rPr lang="uk-UA" sz="2100" kern="100" dirty="0">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rPr>
              <a:t> у період часу з початку липня 2022 року до початку вересня 2022 року погодився на пропозицію військових рф та добровільно зайняв посаду поліцейського у новоствореному правоохоронному органі – «народній міліції», а саме </a:t>
            </a:r>
            <a:r>
              <a:rPr lang="uk-UA" sz="2100" kern="100" dirty="0">
                <a:solidFill>
                  <a:srgbClr val="002949"/>
                </a:solidFill>
                <a:latin typeface="Roboto Condensed Light" panose="02000000000000000000" pitchFamily="2" charset="0"/>
                <a:cs typeface="Times New Roman" panose="02020603050405020304" pitchFamily="18" charset="0"/>
              </a:rPr>
              <a:t>– посаду водія чергової частини і виконував обов’язки за цією посадою. </a:t>
            </a:r>
          </a:p>
          <a:p>
            <a:pPr marL="0" indent="0" algn="just">
              <a:lnSpc>
                <a:spcPct val="115000"/>
              </a:lnSpc>
              <a:spcAft>
                <a:spcPts val="600"/>
              </a:spcAft>
              <a:buNone/>
            </a:pPr>
            <a:r>
              <a:rPr lang="uk-UA" sz="2100" kern="100" dirty="0">
                <a:solidFill>
                  <a:srgbClr val="002949"/>
                </a:solidFill>
                <a:latin typeface="Roboto Condensed Light" panose="02000000000000000000" pitchFamily="2" charset="0"/>
                <a:cs typeface="Times New Roman" panose="02020603050405020304" pitchFamily="18" charset="0"/>
              </a:rPr>
              <a:t>Оскільки у нормативній конструкції ч. 7 ст. 111-1 КК термін «працівник правоохоронного органу» не використовується, тому дії особи, яка перебувала на посаді водія незаконно створеного на окупованій території правоохоронного органу і забезпечувала його функціонування, правильно кваліфіковані за ч. 7 ст. 111-1 КК.</a:t>
            </a:r>
          </a:p>
          <a:p>
            <a:pPr marL="0" indent="0">
              <a:buNone/>
            </a:pPr>
            <a:endParaRPr lang="uk-UA" sz="1800" kern="100" dirty="0">
              <a:effectLst/>
              <a:latin typeface="Roboto Condensed Light" panose="02000000000000000000" pitchFamily="2" charset="0"/>
              <a:ea typeface="Calibri" panose="020F0502020204030204" pitchFamily="34" charset="0"/>
              <a:cs typeface="Times New Roman" panose="02020603050405020304" pitchFamily="18" charset="0"/>
            </a:endParaRPr>
          </a:p>
          <a:p>
            <a:pPr marL="0" indent="0">
              <a:buNone/>
            </a:pPr>
            <a:endParaRPr lang="uk-UA" sz="1800" kern="100" dirty="0">
              <a:effectLst/>
              <a:latin typeface="Roboto Condensed Light" panose="02000000000000000000" pitchFamily="2" charset="0"/>
              <a:ea typeface="Calibri" panose="020F0502020204030204" pitchFamily="34" charset="0"/>
              <a:cs typeface="Times New Roman" panose="02020603050405020304" pitchFamily="18" charset="0"/>
            </a:endParaRPr>
          </a:p>
          <a:p>
            <a:pPr marL="0" indent="0">
              <a:buNone/>
            </a:pPr>
            <a:endParaRPr lang="uk-UA" sz="1800" kern="100" dirty="0">
              <a:effectLst/>
              <a:latin typeface="Roboto Condensed Light" panose="02000000000000000000" pitchFamily="2" charset="0"/>
              <a:ea typeface="Calibri" panose="020F0502020204030204" pitchFamily="34" charset="0"/>
              <a:cs typeface="Times New Roman" panose="02020603050405020304" pitchFamily="18" charset="0"/>
            </a:endParaRPr>
          </a:p>
          <a:p>
            <a:pPr marL="0" indent="0">
              <a:buNone/>
            </a:pPr>
            <a:endParaRPr lang="uk-UA" sz="1900" kern="100" dirty="0">
              <a:solidFill>
                <a:srgbClr val="002949"/>
              </a:solidFill>
              <a:latin typeface="Roboto Condensed Light" panose="02000000000000000000" pitchFamily="2" charset="0"/>
              <a:cs typeface="Times New Roman" panose="02020603050405020304" pitchFamily="18" charset="0"/>
            </a:endParaRPr>
          </a:p>
          <a:p>
            <a:pPr marL="0" indent="0" algn="just">
              <a:buNone/>
            </a:pPr>
            <a:r>
              <a:rPr lang="uk-UA" sz="1900" kern="100" dirty="0">
                <a:solidFill>
                  <a:srgbClr val="002949"/>
                </a:solidFill>
                <a:latin typeface="Roboto Condensed Light" panose="02000000000000000000" pitchFamily="2" charset="0"/>
                <a:cs typeface="Times New Roman" panose="02020603050405020304" pitchFamily="18" charset="0"/>
              </a:rPr>
              <a:t>Постанова ККС ВС від 22 січня 2024 у справі № </a:t>
            </a:r>
            <a:r>
              <a:rPr lang="ru-RU" sz="1900" kern="100" dirty="0">
                <a:solidFill>
                  <a:srgbClr val="002949"/>
                </a:solidFill>
                <a:latin typeface="Roboto Condensed Light" panose="02000000000000000000" pitchFamily="2" charset="0"/>
                <a:cs typeface="Times New Roman" panose="02020603050405020304" pitchFamily="18" charset="0"/>
              </a:rPr>
              <a:t>953</a:t>
            </a:r>
            <a:r>
              <a:rPr lang="uk-UA" sz="1900" kern="100" dirty="0">
                <a:solidFill>
                  <a:srgbClr val="002949"/>
                </a:solidFill>
                <a:latin typeface="Roboto Condensed Light" panose="02000000000000000000" pitchFamily="2" charset="0"/>
                <a:cs typeface="Times New Roman" panose="02020603050405020304" pitchFamily="18" charset="0"/>
              </a:rPr>
              <a:t>/406/23 </a:t>
            </a:r>
            <a:r>
              <a:rPr lang="uk-UA" sz="1900" kern="100" dirty="0">
                <a:solidFill>
                  <a:srgbClr val="002949"/>
                </a:solidFill>
                <a:latin typeface="Roboto Condensed Light" panose="02000000000000000000" pitchFamily="2" charset="0"/>
                <a:cs typeface="Times New Roman" panose="02020603050405020304" pitchFamily="18" charset="0"/>
                <a:hlinkClick r:id="rId2">
                  <a:extLst>
                    <a:ext uri="{A12FA001-AC4F-418D-AE19-62706E023703}">
                      <ahyp:hlinkClr xmlns:ahyp="http://schemas.microsoft.com/office/drawing/2018/hyperlinkcolor" val="tx"/>
                    </a:ext>
                  </a:extLst>
                </a:hlinkClick>
              </a:rPr>
              <a:t>https://reyestr.court.gov.ua/Review/116670763</a:t>
            </a:r>
            <a:r>
              <a:rPr lang="uk-UA" sz="1900" kern="100" dirty="0">
                <a:solidFill>
                  <a:srgbClr val="002949"/>
                </a:solidFill>
                <a:latin typeface="Roboto Condensed Light" panose="02000000000000000000" pitchFamily="2" charset="0"/>
                <a:cs typeface="Times New Roman" panose="02020603050405020304" pitchFamily="18" charset="0"/>
              </a:rPr>
              <a:t> </a:t>
            </a:r>
          </a:p>
          <a:p>
            <a:pPr marL="0" indent="0">
              <a:buNone/>
            </a:pPr>
            <a:endParaRPr lang="uk-UA" dirty="0"/>
          </a:p>
        </p:txBody>
      </p:sp>
      <p:sp>
        <p:nvSpPr>
          <p:cNvPr id="4" name="Заголовок 1">
            <a:extLst>
              <a:ext uri="{FF2B5EF4-FFF2-40B4-BE49-F238E27FC236}">
                <a16:creationId xmlns:a16="http://schemas.microsoft.com/office/drawing/2014/main" id="{2ED9351A-2D65-A9A9-291B-1D00D9281DD5}"/>
              </a:ext>
            </a:extLst>
          </p:cNvPr>
          <p:cNvSpPr>
            <a:spLocks noGrp="1"/>
          </p:cNvSpPr>
          <p:nvPr>
            <p:ph type="title"/>
          </p:nvPr>
        </p:nvSpPr>
        <p:spPr>
          <a:xfrm>
            <a:off x="457200" y="274638"/>
            <a:ext cx="8229600" cy="850106"/>
          </a:xfrm>
          <a:solidFill>
            <a:schemeClr val="tx2">
              <a:lumMod val="50000"/>
            </a:schemeClr>
          </a:solidFill>
        </p:spPr>
        <p:txBody>
          <a:bodyPr>
            <a:normAutofit/>
          </a:bodyPr>
          <a:lstStyle/>
          <a:p>
            <a:r>
              <a:rPr lang="ru-RU" sz="20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t>Колабораційна діяльність (ст. 111-1 КК)</a:t>
            </a:r>
            <a:br>
              <a:rPr lang="uk-UA" sz="2000" dirty="0">
                <a:effectLst/>
                <a:latin typeface="Calibri" panose="020F0502020204030204" pitchFamily="34" charset="0"/>
                <a:ea typeface="Times New Roman" panose="02020603050405020304" pitchFamily="18" charset="0"/>
                <a:cs typeface="Times New Roman" panose="02020603050405020304" pitchFamily="18" charset="0"/>
              </a:rPr>
            </a:br>
            <a:r>
              <a:rPr lang="uk-UA" sz="2000" b="1"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Практика ККС </a:t>
            </a:r>
            <a:endParaRPr lang="uk-UA" sz="2000"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618762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76BF91E-EBC9-8882-2C1B-4060E307D1B6}"/>
              </a:ext>
            </a:extLst>
          </p:cNvPr>
          <p:cNvSpPr>
            <a:spLocks noGrp="1"/>
          </p:cNvSpPr>
          <p:nvPr>
            <p:ph idx="1"/>
          </p:nvPr>
        </p:nvSpPr>
        <p:spPr>
          <a:xfrm>
            <a:off x="449200" y="1196752"/>
            <a:ext cx="8229600" cy="5328592"/>
          </a:xfrm>
        </p:spPr>
        <p:txBody>
          <a:bodyPr>
            <a:normAutofit/>
          </a:bodyPr>
          <a:lstStyle/>
          <a:p>
            <a:pPr marL="0" indent="0" algn="just">
              <a:lnSpc>
                <a:spcPct val="115000"/>
              </a:lnSpc>
              <a:spcAft>
                <a:spcPts val="1000"/>
              </a:spcAft>
              <a:buNone/>
            </a:pPr>
            <a:r>
              <a:rPr lang="uk-UA" sz="1800" b="1" dirty="0">
                <a:solidFill>
                  <a:srgbClr val="004E9E"/>
                </a:solidFill>
                <a:effectLst/>
                <a:latin typeface="Roboto Condensed Light" panose="02000000000000000000" pitchFamily="2" charset="0"/>
                <a:ea typeface="Times New Roman" panose="02020603050405020304" pitchFamily="18" charset="0"/>
                <a:cs typeface="Times New Roman" panose="02020603050405020304" pitchFamily="18" charset="0"/>
              </a:rPr>
              <a:t>Щодо наявності ознак колабораціонізму в діях заступника прокурора незаконно створеного окупаційною владою правоохоронного органу (ч. 7 ст. 111-1 КК)</a:t>
            </a:r>
            <a:endParaRPr lang="uk-UA" sz="1800" kern="100" dirty="0">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uk-UA" sz="1800" kern="100" dirty="0">
                <a:solidFill>
                  <a:srgbClr val="002949"/>
                </a:solidFill>
                <a:latin typeface="Roboto Condensed Light" panose="02000000000000000000" pitchFamily="2" charset="0"/>
                <a:cs typeface="Times New Roman" panose="02020603050405020304" pitchFamily="18" charset="0"/>
              </a:rPr>
              <a:t>Особа добровільно зайняла в незаконно створеному псевдо правоохоронному органі – «прокуратурі Марківського району лнр» посаду заступника прокурора Марківського району Генеральної прокуратури «лнр», що свідчить про її прямий умисел, а не про одне лише бажання професійно реалізуватись. </a:t>
            </a:r>
          </a:p>
          <a:p>
            <a:pPr marL="0" indent="0" algn="just">
              <a:lnSpc>
                <a:spcPct val="115000"/>
              </a:lnSpc>
              <a:spcAft>
                <a:spcPts val="1000"/>
              </a:spcAft>
              <a:buNone/>
            </a:pPr>
            <a:r>
              <a:rPr lang="uk-UA" sz="1800" kern="100" dirty="0">
                <a:solidFill>
                  <a:srgbClr val="002949"/>
                </a:solidFill>
                <a:latin typeface="Roboto Condensed Light" panose="02000000000000000000" pitchFamily="2" charset="0"/>
                <a:cs typeface="Times New Roman" panose="02020603050405020304" pitchFamily="18" charset="0"/>
              </a:rPr>
              <a:t>Оскільки окупація території Луганської області мала відкритий характер, тому засуджений, будучи громадянином України та випускником Національного університету «Юридична академія України імені Ярослава Мудрого», тобто носієм вищої юридичної освіти, очевидно усвідомлював суспільно небезпечний характер своїх дій, передбачав їх суспільно-небезпечні наслідки і бажав їх настання, тобто діяв з прямим умислом.</a:t>
            </a:r>
          </a:p>
          <a:p>
            <a:pPr marL="0" indent="0" algn="just">
              <a:lnSpc>
                <a:spcPct val="115000"/>
              </a:lnSpc>
              <a:spcAft>
                <a:spcPts val="1000"/>
              </a:spcAft>
              <a:buNone/>
            </a:pPr>
            <a:endParaRPr lang="en-US" sz="1600" kern="100" dirty="0">
              <a:solidFill>
                <a:srgbClr val="002949"/>
              </a:solidFill>
              <a:latin typeface="Roboto Condensed Light" panose="02000000000000000000" pitchFamily="2" charset="0"/>
              <a:cs typeface="Times New Roman" panose="02020603050405020304" pitchFamily="18" charset="0"/>
            </a:endParaRPr>
          </a:p>
          <a:p>
            <a:pPr marL="0" indent="0" algn="just">
              <a:lnSpc>
                <a:spcPct val="115000"/>
              </a:lnSpc>
              <a:spcAft>
                <a:spcPts val="1000"/>
              </a:spcAft>
              <a:buNone/>
            </a:pPr>
            <a:r>
              <a:rPr lang="uk-UA" sz="1600" kern="100" dirty="0">
                <a:solidFill>
                  <a:srgbClr val="002949"/>
                </a:solidFill>
                <a:latin typeface="Roboto Condensed Light" panose="02000000000000000000" pitchFamily="2" charset="0"/>
                <a:cs typeface="Times New Roman" panose="02020603050405020304" pitchFamily="18" charset="0"/>
              </a:rPr>
              <a:t>Постанова ККС ВС від 08 лютого 2024 року у справі № 161/12980/22 </a:t>
            </a:r>
            <a:r>
              <a:rPr lang="uk-UA" sz="1600" kern="100" dirty="0">
                <a:solidFill>
                  <a:srgbClr val="002949"/>
                </a:solidFill>
                <a:latin typeface="Roboto Condensed Light" panose="02000000000000000000" pitchFamily="2" charset="0"/>
                <a:cs typeface="Times New Roman" panose="02020603050405020304" pitchFamily="18" charset="0"/>
                <a:hlinkClick r:id="rId2">
                  <a:extLst>
                    <a:ext uri="{A12FA001-AC4F-418D-AE19-62706E023703}">
                      <ahyp:hlinkClr xmlns:ahyp="http://schemas.microsoft.com/office/drawing/2018/hyperlinkcolor" val="tx"/>
                    </a:ext>
                  </a:extLst>
                </a:hlinkClick>
              </a:rPr>
              <a:t>https://reyestr.court.gov.ua/Review/116955673</a:t>
            </a:r>
            <a:r>
              <a:rPr lang="uk-UA" sz="1600" kern="100" dirty="0">
                <a:solidFill>
                  <a:srgbClr val="002949"/>
                </a:solidFill>
                <a:latin typeface="Roboto Condensed Light" panose="02000000000000000000" pitchFamily="2" charset="0"/>
                <a:cs typeface="Times New Roman" panose="02020603050405020304" pitchFamily="18" charset="0"/>
              </a:rPr>
              <a:t> </a:t>
            </a:r>
            <a:endParaRPr lang="uk-UA"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uk-UA" dirty="0"/>
          </a:p>
        </p:txBody>
      </p:sp>
      <p:sp>
        <p:nvSpPr>
          <p:cNvPr id="4" name="Заголовок 1">
            <a:extLst>
              <a:ext uri="{FF2B5EF4-FFF2-40B4-BE49-F238E27FC236}">
                <a16:creationId xmlns:a16="http://schemas.microsoft.com/office/drawing/2014/main" id="{348446A6-6554-875A-9274-8572E0D4C660}"/>
              </a:ext>
            </a:extLst>
          </p:cNvPr>
          <p:cNvSpPr>
            <a:spLocks noGrp="1"/>
          </p:cNvSpPr>
          <p:nvPr>
            <p:ph type="title"/>
          </p:nvPr>
        </p:nvSpPr>
        <p:spPr>
          <a:xfrm>
            <a:off x="457200" y="274638"/>
            <a:ext cx="8229600" cy="850106"/>
          </a:xfrm>
          <a:solidFill>
            <a:schemeClr val="tx2">
              <a:lumMod val="50000"/>
            </a:schemeClr>
          </a:solidFill>
        </p:spPr>
        <p:txBody>
          <a:bodyPr>
            <a:normAutofit fontScale="90000"/>
          </a:bodyPr>
          <a:lstStyle/>
          <a:p>
            <a:b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br>
            <a:b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br>
            <a: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t>Практика ККС</a:t>
            </a:r>
            <a:br>
              <a:rPr lang="uk-UA"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uk-UA" sz="3600" dirty="0">
              <a:solidFill>
                <a:schemeClr val="bg1"/>
              </a:solidFill>
              <a:latin typeface="Roboto Condensed Light" panose="02000000000000000000" pitchFamily="2" charset="0"/>
              <a:ea typeface="Roboto Condensed Light" panose="02000000000000000000" pitchFamily="2" charset="0"/>
            </a:endParaRPr>
          </a:p>
        </p:txBody>
      </p:sp>
      <p:sp>
        <p:nvSpPr>
          <p:cNvPr id="5" name="Заголовок 1">
            <a:extLst>
              <a:ext uri="{FF2B5EF4-FFF2-40B4-BE49-F238E27FC236}">
                <a16:creationId xmlns:a16="http://schemas.microsoft.com/office/drawing/2014/main" id="{D3DE8DE8-83FB-262E-9F67-7653F0D4F0A5}"/>
              </a:ext>
            </a:extLst>
          </p:cNvPr>
          <p:cNvSpPr txBox="1">
            <a:spLocks/>
          </p:cNvSpPr>
          <p:nvPr/>
        </p:nvSpPr>
        <p:spPr>
          <a:xfrm>
            <a:off x="457200" y="274638"/>
            <a:ext cx="8229600" cy="778098"/>
          </a:xfrm>
          <a:prstGeom prst="rect">
            <a:avLst/>
          </a:prstGeom>
          <a:solidFill>
            <a:schemeClr val="tx2">
              <a:lumMod val="5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b="1"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Колабораційна діяльність (ст. 111-1 КК)</a:t>
            </a:r>
            <a:br>
              <a:rPr lang="uk-UA" sz="2000" dirty="0">
                <a:latin typeface="Calibri" panose="020F0502020204030204" pitchFamily="34" charset="0"/>
                <a:ea typeface="Times New Roman" panose="02020603050405020304" pitchFamily="18" charset="0"/>
                <a:cs typeface="Times New Roman" panose="02020603050405020304" pitchFamily="18" charset="0"/>
              </a:rPr>
            </a:br>
            <a:r>
              <a:rPr lang="uk-UA" sz="2000" b="1"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Практика ККС </a:t>
            </a:r>
            <a:endParaRPr lang="uk-UA" sz="2000"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710404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D1BB3149-ED5C-F786-E0AC-2A16332DEBE7}"/>
              </a:ext>
            </a:extLst>
          </p:cNvPr>
          <p:cNvSpPr>
            <a:spLocks noGrp="1"/>
          </p:cNvSpPr>
          <p:nvPr>
            <p:ph idx="1"/>
          </p:nvPr>
        </p:nvSpPr>
        <p:spPr>
          <a:xfrm>
            <a:off x="457200" y="1124744"/>
            <a:ext cx="8229600" cy="5458618"/>
          </a:xfrm>
        </p:spPr>
        <p:txBody>
          <a:bodyPr>
            <a:normAutofit/>
          </a:bodyPr>
          <a:lstStyle/>
          <a:p>
            <a:pPr marL="0" indent="0" algn="just">
              <a:buNone/>
            </a:pPr>
            <a:r>
              <a:rPr lang="uk-UA" sz="1800" b="1" dirty="0">
                <a:solidFill>
                  <a:srgbClr val="004E9E"/>
                </a:solidFill>
                <a:effectLst/>
                <a:latin typeface="Roboto Condensed Light" panose="02000000000000000000" pitchFamily="2" charset="0"/>
                <a:ea typeface="Times New Roman" panose="02020603050405020304" pitchFamily="18" charset="0"/>
                <a:cs typeface="Times New Roman" panose="02020603050405020304" pitchFamily="18" charset="0"/>
              </a:rPr>
              <a:t>Призначення колаборанту основного покарання у виді арешту за дії, спрямовані на впровадження стандартів освіти держави-агресора у закладах освіти у період воєнного стану, </a:t>
            </a:r>
            <a:r>
              <a:rPr lang="uk-UA" sz="1800" b="1" dirty="0">
                <a:solidFill>
                  <a:srgbClr val="004E9E"/>
                </a:solidFill>
                <a:latin typeface="Roboto Condensed Light" panose="02000000000000000000" pitchFamily="2" charset="0"/>
                <a:cs typeface="Times New Roman" panose="02020603050405020304" pitchFamily="18" charset="0"/>
              </a:rPr>
              <a:t>не відповідає загальним засадам призначення покарання </a:t>
            </a:r>
            <a:r>
              <a:rPr lang="uk-UA" sz="1800" b="1" dirty="0">
                <a:solidFill>
                  <a:srgbClr val="004E9E"/>
                </a:solidFill>
                <a:effectLst/>
                <a:latin typeface="Roboto Condensed Light" panose="02000000000000000000" pitchFamily="2" charset="0"/>
                <a:ea typeface="Times New Roman" panose="02020603050405020304" pitchFamily="18" charset="0"/>
                <a:cs typeface="Times New Roman" panose="02020603050405020304" pitchFamily="18" charset="0"/>
              </a:rPr>
              <a:t>(ч. 3 ст. 111-1 КК)</a:t>
            </a:r>
          </a:p>
          <a:p>
            <a:pPr marL="0" indent="0" algn="just">
              <a:buNone/>
            </a:pPr>
            <a:endParaRPr lang="uk-UA" sz="9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uk-UA" sz="1800" kern="100" dirty="0">
                <a:solidFill>
                  <a:srgbClr val="002949"/>
                </a:solidFill>
                <a:latin typeface="Roboto Condensed Light" panose="02000000000000000000" pitchFamily="2" charset="0"/>
                <a:ea typeface="Calibri" panose="020F0502020204030204" pitchFamily="34" charset="0"/>
                <a:cs typeface="Times New Roman" panose="02020603050405020304" pitchFamily="18" charset="0"/>
              </a:rPr>
              <a:t>Особа</a:t>
            </a:r>
            <a:r>
              <a:rPr lang="uk-UA" sz="1800" kern="100" dirty="0">
                <a:solidFill>
                  <a:srgbClr val="002949"/>
                </a:solidFill>
                <a:effectLst/>
                <a:latin typeface="Roboto Condensed Light" panose="02000000000000000000" pitchFamily="2" charset="0"/>
                <a:ea typeface="Calibri" panose="020F0502020204030204" pitchFamily="34" charset="0"/>
                <a:cs typeface="Times New Roman" panose="02020603050405020304" pitchFamily="18" charset="0"/>
              </a:rPr>
              <a:t> з 24.07.2022 відповідно до трудового договору, який був укладений з начальником відділу освіти, створеного окупаційною владою «Куп’янського регіонального центру професійної освіти», тимчасово виконувала обов'язки начальника відділу освіти та запровадила у зазначеному навчальному закладі російську програму навчання, зокрема учням було видано підручники російською мовою за російськими стандартами освіти, а також закликала інших осіб до співпраці з державою-агресором шляхом направлення вчителям «Куп’янського регіонального центру професійної освіти» повідомлень про співпрацю з окупаційною владою. </a:t>
            </a:r>
          </a:p>
          <a:p>
            <a:pPr marL="0" indent="0" algn="just">
              <a:spcBef>
                <a:spcPts val="600"/>
              </a:spcBef>
              <a:spcAft>
                <a:spcPts val="600"/>
              </a:spcAft>
              <a:buNone/>
            </a:pPr>
            <a:r>
              <a:rPr lang="uk-UA" sz="1800" kern="100" dirty="0">
                <a:solidFill>
                  <a:srgbClr val="002949"/>
                </a:solidFill>
                <a:latin typeface="Roboto Condensed Light" panose="02000000000000000000" pitchFamily="2" charset="0"/>
                <a:cs typeface="Times New Roman" panose="02020603050405020304" pitchFamily="18" charset="0"/>
              </a:rPr>
              <a:t>Оскільки засуджена вчинила злочин проти основ національної безпеки України, тому призначене їй основне покарання у виді арешту не відповідає загальним засадам призначення покарання, принципам законності, справедливості.</a:t>
            </a:r>
          </a:p>
          <a:p>
            <a:pPr marL="0" indent="0" algn="just">
              <a:buNone/>
            </a:pPr>
            <a:endParaRPr lang="uk-UA" sz="1800" kern="100" dirty="0">
              <a:solidFill>
                <a:srgbClr val="002949"/>
              </a:solidFill>
              <a:latin typeface="Roboto Condensed Light" panose="02000000000000000000" pitchFamily="2" charset="0"/>
              <a:cs typeface="Times New Roman" panose="02020603050405020304" pitchFamily="18" charset="0"/>
            </a:endParaRPr>
          </a:p>
          <a:p>
            <a:pPr marL="0" indent="0" algn="just">
              <a:buNone/>
            </a:pPr>
            <a:r>
              <a:rPr lang="uk-UA" sz="1700" kern="100" dirty="0">
                <a:solidFill>
                  <a:srgbClr val="002949"/>
                </a:solidFill>
                <a:latin typeface="Roboto Condensed Light" panose="02000000000000000000" pitchFamily="2" charset="0"/>
                <a:cs typeface="Times New Roman" panose="02020603050405020304" pitchFamily="18" charset="0"/>
              </a:rPr>
              <a:t>Постанова ККС ВС від 29 січня 2024 року у справі № 183/184/23 </a:t>
            </a:r>
            <a:r>
              <a:rPr lang="uk-UA" sz="1700" kern="100" dirty="0">
                <a:solidFill>
                  <a:srgbClr val="002949"/>
                </a:solidFill>
                <a:latin typeface="Roboto Condensed Light" panose="02000000000000000000" pitchFamily="2" charset="0"/>
                <a:cs typeface="Times New Roman" panose="02020603050405020304" pitchFamily="18" charset="0"/>
                <a:hlinkClick r:id="rId2">
                  <a:extLst>
                    <a:ext uri="{A12FA001-AC4F-418D-AE19-62706E023703}">
                      <ahyp:hlinkClr xmlns:ahyp="http://schemas.microsoft.com/office/drawing/2018/hyperlinkcolor" val="tx"/>
                    </a:ext>
                  </a:extLst>
                </a:hlinkClick>
              </a:rPr>
              <a:t>https://reyestr.court.gov.ua/Review/116705036</a:t>
            </a:r>
            <a:r>
              <a:rPr lang="uk-UA" sz="1700" kern="100" dirty="0">
                <a:solidFill>
                  <a:srgbClr val="002949"/>
                </a:solidFill>
                <a:latin typeface="Roboto Condensed Light" panose="02000000000000000000" pitchFamily="2" charset="0"/>
                <a:cs typeface="Times New Roman" panose="02020603050405020304" pitchFamily="18" charset="0"/>
              </a:rPr>
              <a:t> </a:t>
            </a:r>
            <a:endParaRPr lang="uk-UA" sz="1800" kern="100" dirty="0">
              <a:solidFill>
                <a:srgbClr val="002949"/>
              </a:solidFill>
              <a:latin typeface="Roboto Condensed Light" panose="02000000000000000000" pitchFamily="2" charset="0"/>
              <a:cs typeface="Times New Roman" panose="02020603050405020304" pitchFamily="18" charset="0"/>
            </a:endParaRPr>
          </a:p>
          <a:p>
            <a:pPr marL="0" indent="0" algn="just">
              <a:buNone/>
            </a:pPr>
            <a:endParaRPr lang="uk-UA" dirty="0"/>
          </a:p>
          <a:p>
            <a:pPr marL="0" indent="0">
              <a:buNone/>
            </a:pPr>
            <a:endParaRPr lang="uk-UA" dirty="0"/>
          </a:p>
        </p:txBody>
      </p:sp>
      <p:sp>
        <p:nvSpPr>
          <p:cNvPr id="4" name="Заголовок 1">
            <a:extLst>
              <a:ext uri="{FF2B5EF4-FFF2-40B4-BE49-F238E27FC236}">
                <a16:creationId xmlns:a16="http://schemas.microsoft.com/office/drawing/2014/main" id="{868A820A-82F2-84E5-0399-07D56474FBCC}"/>
              </a:ext>
            </a:extLst>
          </p:cNvPr>
          <p:cNvSpPr>
            <a:spLocks noGrp="1"/>
          </p:cNvSpPr>
          <p:nvPr>
            <p:ph type="title"/>
          </p:nvPr>
        </p:nvSpPr>
        <p:spPr>
          <a:xfrm>
            <a:off x="457200" y="274638"/>
            <a:ext cx="8229600" cy="778098"/>
          </a:xfrm>
          <a:solidFill>
            <a:schemeClr val="tx2">
              <a:lumMod val="50000"/>
            </a:schemeClr>
          </a:solidFill>
        </p:spPr>
        <p:txBody>
          <a:bodyPr>
            <a:normAutofit fontScale="90000"/>
          </a:bodyPr>
          <a:lstStyle/>
          <a:p>
            <a:b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br>
            <a:b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br>
            <a:r>
              <a:rPr lang="uk-UA" sz="2200" b="1" dirty="0">
                <a:solidFill>
                  <a:schemeClr val="bg1"/>
                </a:solidFill>
                <a:effectLst/>
                <a:latin typeface="Roboto Condensed Light" panose="02000000000000000000" pitchFamily="2" charset="0"/>
                <a:ea typeface="Calibri" panose="020F0502020204030204" pitchFamily="34" charset="0"/>
                <a:cs typeface="Times New Roman" panose="02020603050405020304" pitchFamily="18" charset="0"/>
              </a:rPr>
              <a:t>Практика ККС</a:t>
            </a:r>
            <a:br>
              <a:rPr lang="uk-UA"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uk-UA" sz="3600" dirty="0">
              <a:solidFill>
                <a:schemeClr val="bg1"/>
              </a:solidFill>
              <a:latin typeface="Roboto Condensed Light" panose="02000000000000000000" pitchFamily="2" charset="0"/>
              <a:ea typeface="Roboto Condensed Light" panose="02000000000000000000" pitchFamily="2" charset="0"/>
            </a:endParaRPr>
          </a:p>
        </p:txBody>
      </p:sp>
      <p:sp>
        <p:nvSpPr>
          <p:cNvPr id="5" name="Заголовок 1">
            <a:extLst>
              <a:ext uri="{FF2B5EF4-FFF2-40B4-BE49-F238E27FC236}">
                <a16:creationId xmlns:a16="http://schemas.microsoft.com/office/drawing/2014/main" id="{217592F0-8FCE-F059-23BC-A5DC1817BF29}"/>
              </a:ext>
            </a:extLst>
          </p:cNvPr>
          <p:cNvSpPr txBox="1">
            <a:spLocks/>
          </p:cNvSpPr>
          <p:nvPr/>
        </p:nvSpPr>
        <p:spPr>
          <a:xfrm>
            <a:off x="457200" y="274638"/>
            <a:ext cx="8229600" cy="778098"/>
          </a:xfrm>
          <a:prstGeom prst="rect">
            <a:avLst/>
          </a:prstGeom>
          <a:solidFill>
            <a:schemeClr val="tx2">
              <a:lumMod val="5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b="1"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Колабораційна діяльність (ст. 111-1 КК)</a:t>
            </a:r>
            <a:br>
              <a:rPr lang="uk-UA" sz="2000" dirty="0">
                <a:latin typeface="Calibri" panose="020F0502020204030204" pitchFamily="34" charset="0"/>
                <a:ea typeface="Times New Roman" panose="02020603050405020304" pitchFamily="18" charset="0"/>
                <a:cs typeface="Times New Roman" panose="02020603050405020304" pitchFamily="18" charset="0"/>
              </a:rPr>
            </a:br>
            <a:r>
              <a:rPr lang="uk-UA" sz="2000" b="1" dirty="0">
                <a:solidFill>
                  <a:schemeClr val="bg1"/>
                </a:solidFill>
                <a:latin typeface="Roboto Condensed Light" panose="02000000000000000000" pitchFamily="2" charset="0"/>
                <a:ea typeface="Calibri" panose="020F0502020204030204" pitchFamily="34" charset="0"/>
                <a:cs typeface="Times New Roman" panose="02020603050405020304" pitchFamily="18" charset="0"/>
              </a:rPr>
              <a:t>Практика ККС </a:t>
            </a:r>
            <a:endParaRPr lang="uk-UA" sz="2000" dirty="0">
              <a:solidFill>
                <a:schemeClr val="bg1"/>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626874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949"/>
        </a:solidFill>
        <a:effectLst/>
      </p:bgPr>
    </p:bg>
    <p:spTree>
      <p:nvGrpSpPr>
        <p:cNvPr id="1" name=""/>
        <p:cNvGrpSpPr/>
        <p:nvPr/>
      </p:nvGrpSpPr>
      <p:grpSpPr>
        <a:xfrm>
          <a:off x="0" y="0"/>
          <a:ext cx="0" cy="0"/>
          <a:chOff x="0" y="0"/>
          <a:chExt cx="0" cy="0"/>
        </a:xfrm>
      </p:grpSpPr>
      <p:sp>
        <p:nvSpPr>
          <p:cNvPr id="4" name="Заголовок 10"/>
          <p:cNvSpPr txBox="1">
            <a:spLocks/>
          </p:cNvSpPr>
          <p:nvPr/>
        </p:nvSpPr>
        <p:spPr>
          <a:xfrm>
            <a:off x="2181920" y="4660776"/>
            <a:ext cx="6350520" cy="1440161"/>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br>
              <a:rPr kumimoji="0" lang="uk-UA" b="0" i="0" u="none" strike="noStrike" kern="1200" cap="none" spc="0" normalizeH="0" baseline="0" noProof="0" dirty="0">
                <a:ln>
                  <a:noFill/>
                </a:ln>
                <a:solidFill>
                  <a:schemeClr val="bg1"/>
                </a:solidFill>
                <a:effectLst/>
                <a:uLnTx/>
                <a:uFillTx/>
                <a:latin typeface="Roboto Condensed Light" panose="02000000000000000000" pitchFamily="2" charset="0"/>
                <a:ea typeface="Roboto Condensed Light" panose="02000000000000000000" pitchFamily="2" charset="0"/>
                <a:cs typeface="+mj-cs"/>
              </a:rPr>
            </a:br>
            <a:br>
              <a:rPr kumimoji="0" lang="uk-UA" b="0" i="0" u="none" strike="noStrike" kern="1200" cap="none" spc="0" normalizeH="0" baseline="0" noProof="0" dirty="0">
                <a:ln>
                  <a:noFill/>
                </a:ln>
                <a:solidFill>
                  <a:schemeClr val="bg1"/>
                </a:solidFill>
                <a:effectLst/>
                <a:uLnTx/>
                <a:uFillTx/>
                <a:latin typeface="Roboto Condensed Light" panose="02000000000000000000" pitchFamily="2" charset="0"/>
                <a:ea typeface="Roboto Condensed Light" panose="02000000000000000000" pitchFamily="2" charset="0"/>
                <a:cs typeface="+mj-cs"/>
              </a:rPr>
            </a:br>
            <a:br>
              <a:rPr kumimoji="0" lang="uk-UA" b="0" i="0" u="none" strike="noStrike" kern="1200" cap="none" spc="0" normalizeH="0" baseline="0" noProof="0" dirty="0">
                <a:ln>
                  <a:noFill/>
                </a:ln>
                <a:solidFill>
                  <a:schemeClr val="bg1"/>
                </a:solidFill>
                <a:effectLst/>
                <a:uLnTx/>
                <a:uFillTx/>
                <a:latin typeface="Roboto Condensed Light" panose="02000000000000000000" pitchFamily="2" charset="0"/>
                <a:ea typeface="Roboto Condensed Light" panose="02000000000000000000" pitchFamily="2" charset="0"/>
                <a:cs typeface="+mj-cs"/>
              </a:rPr>
            </a:br>
            <a:r>
              <a:rPr kumimoji="0" lang="uk-UA" sz="4800" b="0" i="0" u="none" strike="noStrike" kern="1200" cap="none" spc="0" normalizeH="0" baseline="0" noProof="0" dirty="0">
                <a:ln>
                  <a:noFill/>
                </a:ln>
                <a:solidFill>
                  <a:schemeClr val="bg1"/>
                </a:solidFill>
                <a:effectLst/>
                <a:uLnTx/>
                <a:uFillTx/>
                <a:latin typeface="Roboto Condensed Light" panose="02000000000000000000" pitchFamily="2" charset="0"/>
                <a:ea typeface="Roboto Condensed Light" panose="02000000000000000000" pitchFamily="2" charset="0"/>
                <a:cs typeface="+mj-cs"/>
              </a:rPr>
              <a:t>Дякую за увагу!</a:t>
            </a:r>
            <a:endParaRPr kumimoji="0" lang="ru-RU" sz="4800" b="0" i="0" u="none" strike="noStrike" kern="1200" cap="none" spc="0" normalizeH="0" baseline="0" noProof="0" dirty="0">
              <a:ln>
                <a:noFill/>
              </a:ln>
              <a:solidFill>
                <a:schemeClr val="tx1"/>
              </a:solidFill>
              <a:effectLst/>
              <a:uLnTx/>
              <a:uFillTx/>
              <a:latin typeface="Roboto Condensed Light" panose="02000000000000000000" pitchFamily="2" charset="0"/>
              <a:ea typeface="Roboto Condensed Light" panose="02000000000000000000" pitchFamily="2" charset="0"/>
              <a:cs typeface="+mj-cs"/>
            </a:endParaRPr>
          </a:p>
        </p:txBody>
      </p:sp>
      <p:pic>
        <p:nvPicPr>
          <p:cNvPr id="5" name="Рисунок 4"/>
          <p:cNvPicPr>
            <a:picLocks noChangeAspect="1"/>
          </p:cNvPicPr>
          <p:nvPr/>
        </p:nvPicPr>
        <p:blipFill>
          <a:blip r:embed="rId2" cstate="print"/>
          <a:stretch>
            <a:fillRect/>
          </a:stretch>
        </p:blipFill>
        <p:spPr>
          <a:xfrm>
            <a:off x="957784" y="800745"/>
            <a:ext cx="1688738" cy="2203847"/>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4019</TotalTime>
  <Words>924</Words>
  <Application>Microsoft Office PowerPoint</Application>
  <PresentationFormat>Экран (4:3)</PresentationFormat>
  <Paragraphs>55</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Roboto Condensed Light</vt:lpstr>
      <vt:lpstr>Тема Office</vt:lpstr>
      <vt:lpstr> Актуальна практика ККС щодо злочинів проти основ національної безпеки України </vt:lpstr>
      <vt:lpstr>  Посягання на територіальну цілісність і недоторканість України (ст. 110 КК).  Практика ККС  </vt:lpstr>
      <vt:lpstr>  Державна зрада (ст. 111 КК).  Практика ККС  </vt:lpstr>
      <vt:lpstr>  Державна зрада (ст. 111 КК).  Практика ККС </vt:lpstr>
      <vt:lpstr>Колабораційна діяльність (ст. 111-1 КК) Практика ККС </vt:lpstr>
      <vt:lpstr>Колабораційна діяльність (ст. 111-1 КК) Практика ККС </vt:lpstr>
      <vt:lpstr>  Практика ККС </vt:lpstr>
      <vt:lpstr>  Практика ККС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Кримінально правова кваліфікація злочинів проти життя і здоров’я</dc:title>
  <dc:creator>ЯСЕНИЦЬКИЙ Володимир Евгенович</dc:creator>
  <cp:lastModifiedBy>HP</cp:lastModifiedBy>
  <cp:revision>340</cp:revision>
  <cp:lastPrinted>2021-02-24T09:05:36Z</cp:lastPrinted>
  <dcterms:created xsi:type="dcterms:W3CDTF">2020-10-09T09:31:36Z</dcterms:created>
  <dcterms:modified xsi:type="dcterms:W3CDTF">2024-06-25T17:35:42Z</dcterms:modified>
</cp:coreProperties>
</file>