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5" r:id="rId6"/>
    <p:sldId id="273" r:id="rId7"/>
    <p:sldId id="274" r:id="rId8"/>
    <p:sldId id="277" r:id="rId9"/>
    <p:sldId id="279" r:id="rId10"/>
    <p:sldId id="278" r:id="rId11"/>
    <p:sldId id="276" r:id="rId12"/>
    <p:sldId id="281" r:id="rId13"/>
    <p:sldId id="282" r:id="rId14"/>
    <p:sldId id="283" r:id="rId15"/>
    <p:sldId id="284" r:id="rId16"/>
    <p:sldId id="285" r:id="rId17"/>
    <p:sldId id="265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C1FD0-81A1-418C-82CC-CED172415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E0249B-345C-4A80-886D-1506F4E10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32FD92-4B46-43A8-B286-2806BE72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44117-49A9-4A89-9B13-3947322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D2E377-4214-47D1-9127-B2F972F8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91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613AC-8376-4D3B-9400-A92DF0B3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CD2CDB-6F99-4CF5-A4EE-880E6A70D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37E4E8-A3BA-4D01-9512-D98EC5B4A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441156-1D5D-432E-98C7-BB59ED98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880BFB-8F38-475E-BD0B-54FC12A5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27E5AE-CC08-4409-9B2F-6D2457C5F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B34AE9-194C-4C8F-8034-6627C6F1E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EA8811-F3B3-4506-840D-D2992F9D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97DA7-9277-4D5E-AC0D-C2ED3047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746C4A-0FFB-40C8-BAAC-21CF9212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660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83A44-2ED0-4394-89F5-E91644C2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B16FF-86AE-400D-B916-B6A832805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2071A-F821-4703-BF71-423C3226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DEF2A-BAFB-4F8F-B22D-F130FEFD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8852B8-0547-4CDB-9193-40B8AB33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23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6ACAA-A3FB-48BB-A38B-6B526C1B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9C59D4-0732-4FFD-B90D-458DEB809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671693-E2A5-4ACE-8E6E-C1F1D89A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10673-F3F8-49BD-8B86-D1B9AC32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DE67E-1CB6-4794-9282-082C5232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7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00A72-E6CA-49B0-B7BB-8B8E6DCF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62757-65D2-4C4C-A9B9-2AC5BDECE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52153D-70A4-4F35-AD40-F0DF3C940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87F2FB-A62B-4CE9-950C-B07D86AE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FCB14F-7062-4CD6-850D-775379D3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6D7760-BF3E-4CE8-9CF2-8FFF47C0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872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8A6CC-D237-4AAF-83F4-D80DF6CA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729E94-A1B1-4CFA-AA4C-EF926C6A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68EB57-A64C-45CB-9F6F-752F2940E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A78EEF-D78F-444C-8B73-55B62A262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DDE0CD-1A60-4DD8-9573-A7171F3A9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9C5952-33CE-4F32-9926-52DC218F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AA5E44-32C6-4827-B6C5-15540419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02059C-12CB-4C25-AC21-52848CA2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194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DCC5F-6A4C-4182-B4D6-902925FB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4BBF73-775A-46AB-B30D-0AC93525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CC1783-BC54-4C2A-B308-B00DCACE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E8459A-5F7B-4937-81D4-62AFC2D2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578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577178-FB0B-4D9C-ABEA-8A9DC106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6E3589-FBAC-480F-86F4-445672D9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C9D2A2-928A-4D3E-893B-EBFA6588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074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C1904-06FC-4EEF-9D75-E419D298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6C3D6-D0FD-4CF2-8F1C-2D2B56A4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B07D87-46FB-4AE3-8227-6CFBA06FE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122CA1-F47E-4B2D-B8AC-865A8899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D7F6D0-A656-44CE-9B5A-0DE02D5C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EAC4D7-7DD2-42BB-95BF-11E3AEDD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3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54C94-8F1D-4810-B44B-B0791A0B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6B6B23-7110-444F-8A65-EE63FB32D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F5F78B-0805-4AFC-81A8-CE844A6C5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2CB95A-26ED-412A-ACFE-6D4A4396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69B074-E183-4937-B742-7573996A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DB596D-53C8-468A-A127-36B0E2CF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16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27E64-F229-4BBA-9B2E-BA0D5FA0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14934-4FC1-497C-88E2-F55E1DDD2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7BB01A-A534-4EB8-BC86-EC9323460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8FAC-3F6E-4A3D-BECD-114C657F1C21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BB338E-D86F-41AA-9549-9E9A4AC35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3E407-CB8D-49D3-AAFE-2CF410C62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3778-7F25-4161-A029-F32E8CF8C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89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E9F8E-D387-419E-802F-6AE4F7C13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021" y="2694984"/>
            <a:ext cx="10799545" cy="39849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uk-UA" sz="42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Визнання активів необґрунтованими та їх стягнення в дохід держави: практичні аспекти</a:t>
            </a:r>
            <a:r>
              <a:rPr lang="uk-UA" sz="4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uk-UA" sz="4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uk-UA" sz="4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uk-UA" sz="4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uk-UA" sz="2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Михайленко Віра </a:t>
            </a:r>
            <a:br>
              <a:rPr lang="uk-UA" sz="2800" b="0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Голова Вищого антикорупційного суду,</a:t>
            </a:r>
            <a:br>
              <a:rPr lang="uk-UA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uk-UA" sz="2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к.ю.н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</a:t>
            </a:r>
            <a:endParaRPr lang="uk-U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7A739F-BA62-4020-8104-27735663D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514"/>
            <a:ext cx="5890660" cy="31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5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Зв’язок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декларанта з третьою особою через актив</a:t>
            </a:r>
            <a:endParaRPr lang="uk-UA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 фактично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належить особі, уповноваженій на виконання функцій держави або місцевого самоврядування, однак вона не формалізована як власник,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дослідженню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підлягає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зв'язок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 особи з таким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активом,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 «роль»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третьої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–власника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його набутті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29" y="4581625"/>
            <a:ext cx="3157087" cy="2276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836" y="4581625"/>
            <a:ext cx="3467100" cy="2276375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8057" y="4557762"/>
            <a:ext cx="3462338" cy="2324100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3320716" y="5476775"/>
            <a:ext cx="970120" cy="616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Стрелка вправо 12"/>
          <p:cNvSpPr/>
          <p:nvPr/>
        </p:nvSpPr>
        <p:spPr>
          <a:xfrm>
            <a:off x="7757936" y="5476774"/>
            <a:ext cx="970120" cy="616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9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дорученням</a:t>
            </a:r>
            <a:endParaRPr lang="uk-UA" sz="3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Доручення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домовленість (при чому умови значення не мають), прохання, вимога, вказівка тощо  </a:t>
            </a: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визнання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наявності домовленості може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достатньо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встановлення </a:t>
            </a:r>
            <a:r>
              <a:rPr lang="uk-U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наміру особи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уповноваженої на виконання функцій держави або місцевого самоврядування, </a:t>
            </a:r>
            <a:r>
              <a:rPr lang="uk-U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спрямувати, погодити чи скоординувати поведінку набувача активу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подальшого його набуття у власне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користування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Вчинення дії </a:t>
            </a:r>
            <a:r>
              <a:rPr lang="uk-UA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дорученням»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встановлено із сукупності вторинних ознак, які дозволяють дійти висновку, що третя особа діяла в інтересах суб’єкта декларування, а суб’єкт декларування, в свою чергу, отримує вигоду - набутий актив та можливість фактичного користування і розпорядження ним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5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дорученням</a:t>
            </a:r>
            <a:endParaRPr lang="uk-UA" sz="3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визнання активів необґрунтованими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базується на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спростовній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презумпції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зареєстроване право власності на третю особу є формальним, а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фактичним (реальним)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власником є суб’єкт декларування.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регламентації інституту цивільної конфіскації мова йде не про право розпорядження як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таке, а про </a:t>
            </a:r>
            <a:r>
              <a:rPr lang="uk-UA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тотожність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йому вчинюваних по відношенню до активу дій, які можуть вчинятися як прямо так і опосередковано (в тому числі як і набуття активу – через третю особу з подальшим оформленням на себе чи довірених осіб або без такого)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7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дорученням</a:t>
            </a:r>
            <a:endParaRPr lang="uk-UA" sz="34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визнання активів необґрунтованими 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базується на </a:t>
            </a:r>
            <a:r>
              <a:rPr lang="uk-UA" sz="2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спростовній </a:t>
            </a:r>
            <a:r>
              <a:rPr lang="uk-UA" sz="2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презумпції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зареєстроване право власності на третю особу є формальним, а 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фактичним (реальним)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власником є суб’єкт декларування.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регламентації інституту цивільної конфіскації мова йде не про право розпорядження як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таке, а про </a:t>
            </a:r>
            <a:r>
              <a:rPr lang="uk-UA" sz="26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тотожність</a:t>
            </a: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йому вчинюваних по відношенню до активу дій, які можуть вчинятися як прямо так і опосередковано (в тому числі як і набуття активу – через третю особу з подальшим оформленням на себе чи довірених осіб або без такого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значення, чи здійснював 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декларант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 активу відповідні дії, важливим є встановлення самої </a:t>
            </a:r>
            <a:r>
              <a:rPr lang="uk-UA" sz="26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можливості їх здійснення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Суб’єкт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декларування  міг, може або зможе в майбутньому контролювати певне майно через </a:t>
            </a:r>
            <a:r>
              <a:rPr lang="uk-UA" sz="2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фактичну </a:t>
            </a:r>
            <a:r>
              <a:rPr lang="uk-UA" sz="2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можливість визначення долі </a:t>
            </a:r>
            <a:r>
              <a:rPr lang="uk-UA" sz="2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активу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безпосередньо, так і через третіх осіб, на яких оформлено відповідне право 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власності.</a:t>
            </a:r>
            <a:endParaRPr lang="uk-UA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96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uk-U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Чи </a:t>
            </a:r>
            <a:r>
              <a:rPr lang="uk-UA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 на підставі поданих доказів встановити, що активи або грошові кошти, необхідні для придбання активів були набуті за рахунок законних </a:t>
            </a: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доходів</a:t>
            </a: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= ЗД (ОД+НГА) – ВА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-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різниця між вартістю активів і законними доходами особи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законні доходи</a:t>
            </a: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-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отримані суб’єктом декларування та членами його сім’ї доходи 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НГА -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наявні у суб’єкта декларування та членів його сім’ї грошові активи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 -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вартість активу, щодо якого заявлений позов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3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uk-U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Чи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відповідають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заявлені об’єкти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ознакам активу у розумінні ч. 2 ст. 290 ЦПК України в контексті різниці між їх вартістю і законними доходами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≥ </a:t>
            </a:r>
            <a:r>
              <a:rPr lang="uk-UA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1 003 500,00 </a:t>
            </a:r>
            <a:r>
              <a:rPr lang="uk-UA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 ≤ 6500 </a:t>
            </a:r>
            <a:r>
              <a:rPr lang="uk-UA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нмдг</a:t>
            </a:r>
            <a:endParaRPr lang="uk-UA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97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uk-U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сукупність доказів позивача більш переконливою порівняно з сукупністю доказів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відповідача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Повноваження суб'єкта, який отримує докази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Спосіб отримання доказів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Однакові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умові сторонам для реалізації процесуальних прав та обов’язків</a:t>
            </a: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Сукупність доводів та висновків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Обов'язок відповідача спростувати презумпцію про необґрунтованість  активу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існування </a:t>
            </a:r>
            <a:r>
              <a:rPr lang="uk-UA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стверджуваної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обставини з урахуванням поданих доказів видається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 вірогідним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ніж протилежний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9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FA6C30-70AC-4696-BA8B-7CB08289E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154" y="-404262"/>
            <a:ext cx="9449640" cy="53174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8323F1-BA15-4588-BC2E-14607100690A}"/>
              </a:ext>
            </a:extLst>
          </p:cNvPr>
          <p:cNvSpPr txBox="1"/>
          <p:nvPr/>
        </p:nvSpPr>
        <p:spPr>
          <a:xfrm>
            <a:off x="2596415" y="5679677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uk-UA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8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67409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</a:t>
            </a:r>
            <a:r>
              <a:rPr lang="uk-UA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суб’єкт, який, за твердженням прокурора, </a:t>
            </a:r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набув необґрунтовані </a:t>
            </a:r>
            <a:r>
              <a:rPr lang="uk-UA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активи, статус особи, уповноваженої на виконання функцій держави або місцевого </a:t>
            </a:r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самоврядування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безпосереднім </a:t>
            </a:r>
            <a:r>
              <a:rPr lang="uk-UA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опосередкованим суб’єктом, щодо активів якого </a:t>
            </a:r>
            <a:r>
              <a:rPr lang="uk-UA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ставиться питання про необґрунтованість, </a:t>
            </a:r>
            <a:r>
              <a:rPr lang="uk-UA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особа, уповноважена на виконання функцій держави або місцевого </a:t>
            </a:r>
            <a:r>
              <a:rPr lang="uk-UA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самоврядування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особа (відповідач) має відповідний статус на момент набуття активу або перед його набуттям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3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4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uk-UA" sz="5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поширюються на активи положення ЗУ «Про внесення змін до деяких законодавчих актів України щодо конфіскації незаконних активів осіб, уповноважених на виконання функцій держави або місцевого самоврядування, і покарання за набуття таких активів»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4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темпоральний і змістовний </a:t>
            </a:r>
            <a:r>
              <a:rPr lang="uk-UA" sz="4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критерій)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 набутий 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дня набрання чинності Законом </a:t>
            </a: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28.11.2019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грошові 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кошти (у тому числі готівкові кошти, кошти, що перебувають на банківських рахунках чи на зберіганні у банках або інших фінансових установах), </a:t>
            </a: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майно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майнові права, нематеріальні </a:t>
            </a: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активи, обсяг 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зменшення фінансових зобов’язань, </a:t>
            </a: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 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послуги 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вартість більше </a:t>
            </a:r>
            <a:r>
              <a:rPr lang="uk-UA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1 003 500,00 грн</a:t>
            </a:r>
            <a:r>
              <a:rPr lang="uk-UA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uk-U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 </a:t>
            </a:r>
            <a:r>
              <a:rPr lang="uk-UA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6500 </a:t>
            </a:r>
            <a:r>
              <a:rPr lang="uk-UA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нмдг</a:t>
            </a:r>
            <a:r>
              <a:rPr lang="uk-UA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7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Чи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наявний зв'язок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 з </a:t>
            </a:r>
            <a:r>
              <a:rPr lang="uk-UA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особою, уповноваженою на виконання функцій держави або місцевого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самоврядування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правова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фактична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пов’язаність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відповідним активом </a:t>
            </a:r>
            <a:r>
              <a:rPr lang="uk-UA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8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endParaRPr lang="uk-UA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uk-UA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uk-UA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uk-UA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відбулося набуття особою </a:t>
            </a:r>
            <a:r>
              <a:rPr lang="uk-UA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 в </a:t>
            </a:r>
            <a:r>
              <a:rPr lang="uk-UA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із способів, передбачених п. 2 ч. 8 ст. 290 ЦПК України, а саме: </a:t>
            </a:r>
            <a:endParaRPr lang="en-US" sz="3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(а) особою,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уповноваженою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виконання функцій держави або місцевого самоврядування, </a:t>
            </a:r>
            <a:r>
              <a:rPr lang="uk-U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безпосередньо у </a:t>
            </a:r>
            <a:r>
              <a:rPr lang="uk-UA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власність 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(прямий спосіб набуття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іншою фізичною або юридичною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особою 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(опосередкований спосіб набуття),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endParaRPr lang="uk-UA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uk-U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і) </a:t>
            </a:r>
            <a:r>
              <a:rPr lang="uk-UA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 набуття було здійснено </a:t>
            </a:r>
            <a:r>
              <a:rPr lang="uk-UA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дорученням </a:t>
            </a:r>
            <a:r>
              <a:rPr lang="uk-UA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особи, уповноваженої на виконання функцій держави або місцевого самоврядування,</a:t>
            </a:r>
            <a:endParaRPr lang="en-US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0" algn="ctr">
              <a:lnSpc>
                <a:spcPct val="100000"/>
              </a:lnSpc>
              <a:buNone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endParaRPr lang="en-US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0">
              <a:lnSpc>
                <a:spcPct val="100000"/>
              </a:lnSpc>
              <a:buNone/>
            </a:pPr>
            <a:r>
              <a:rPr lang="uk-UA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 особа, уповноважена на виконання функцій держави або місцевого самоврядування, може прямо чи опосередковано вчиняти щодо таких активів дії, тотожні за змістом здійсненню права розпорядження ними</a:t>
            </a:r>
            <a:r>
              <a:rPr lang="uk-UA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0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Прямий спосіб набуття активу</a:t>
            </a:r>
            <a:endParaRPr lang="uk-UA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щорічне декларування доходів та змін в майновому стані;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ержавна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реєстрація об’єктів нерухомого, вартісного рухомого (автомобілі, судна) майна;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державна реєстрація корпоративних і майнових прав;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реєстрація прав інтелектуальної власності тощо</a:t>
            </a:r>
            <a:r>
              <a:rPr lang="uk-U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3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Опосередкований (через третіх осіб) спосіб набуття активу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Заходи з конфіскації можуть бути застосовані не тільки до осіб, які безпосередньо </a:t>
            </a:r>
            <a:r>
              <a:rPr lang="uk-UA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звинувачуються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кримінальних злочинах, а й до будь-яких інших третіх осіб, які мають право володіння майном без необхідної добросовісності з метою приховування їхньої злочинної ролі у накопиченні цінностей, які є предметом розгляду у справі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ЄСПЛ у справі «</a:t>
            </a:r>
            <a:r>
              <a:rPr lang="uk-UA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Гогітідзе</a:t>
            </a:r>
            <a:r>
              <a:rPr lang="uk-UA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інші проти Грузії» (заява № 36862/05</a:t>
            </a:r>
            <a:r>
              <a:rPr lang="uk-UA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6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uk-UA" sz="3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Опосередкований (через третіх осіб) спосіб набуття активу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інституту цивільної конфіскації використані в законі формулювання </a:t>
            </a:r>
            <a:r>
              <a:rPr lang="uk-UA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дорученням»</a:t>
            </a:r>
            <a:r>
              <a:rPr lang="uk-U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«право розпорядження»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мають відмінний від звичного розуміння зміст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Маючи намір на набуття активу через третю особу саме з метою приховання його належності, суб’єкт декларування не буде давати їй жодного формального </a:t>
            </a:r>
            <a:r>
              <a:rPr lang="uk-UA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доручення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Здійснюючи державну реєстрацію права власності на </a:t>
            </a:r>
            <a:r>
              <a:rPr lang="uk-UA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дороговартісні</a:t>
            </a: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активи за родичами, друзями або іншими довіреними особами, чиновник формально відмежовується від майна, фактичним власником якого він являється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728D5-E773-43AB-A1B3-D8CB4D6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4"/>
            <a:ext cx="8635767" cy="132556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дослідження обставин </a:t>
            </a:r>
            <a:endParaRPr lang="uk-UA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183906"/>
            <a:ext cx="11608067" cy="54767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Приховане 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володіння і користування активом, формальним власником якого суб’єкт декларування не являється, не може підпадати під класичне доктринальне розуміння права розпорядження.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Терміни </a:t>
            </a:r>
            <a:r>
              <a:rPr lang="uk-UA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дорученням»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«право розпорядження»</a:t>
            </a:r>
            <a:r>
              <a:rPr lang="uk-UA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мають автономне значення і в залежності від особливостей відносин, які є предметом розгляду, підлягають тлумаченню в кожному окремому випадку</a:t>
            </a:r>
            <a:r>
              <a:rPr lang="uk-UA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Зв’язок декларанта з третьою особою через актив</a:t>
            </a:r>
            <a:endParaRPr lang="uk-UA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3B930-537B-48C4-9AE0-92A9B423A8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7" y="0"/>
            <a:ext cx="2718033" cy="152948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E1FA8E-4838-40C8-82B8-9E26A81D21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755" y="-279132"/>
            <a:ext cx="283464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6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1181</Words>
  <Application>Microsoft Office PowerPoint</Application>
  <PresentationFormat>Широкоэкранный</PresentationFormat>
  <Paragraphs>100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Визнання активів необґрунтованими та їх стягнення в дохід держави: практичні аспекти  Михайленко Віра  Голова Вищого антикорупційного суду, к.ю.н.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Алгоритм дослідження обставин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безперебійної роботи апарату суду в умовах пандемії: досвід ВАКС</dc:title>
  <dc:creator>Богдан Крикливенко</dc:creator>
  <cp:lastModifiedBy>Vera</cp:lastModifiedBy>
  <cp:revision>35</cp:revision>
  <dcterms:created xsi:type="dcterms:W3CDTF">2021-09-28T07:37:32Z</dcterms:created>
  <dcterms:modified xsi:type="dcterms:W3CDTF">2024-04-11T20:28:39Z</dcterms:modified>
</cp:coreProperties>
</file>