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73" r:id="rId5"/>
    <p:sldId id="274" r:id="rId6"/>
    <p:sldId id="276" r:id="rId7"/>
    <p:sldId id="283" r:id="rId8"/>
    <p:sldId id="258" r:id="rId9"/>
    <p:sldId id="285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FC6"/>
    <a:srgbClr val="639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4683"/>
  </p:normalViewPr>
  <p:slideViewPr>
    <p:cSldViewPr snapToGrid="0">
      <p:cViewPr varScale="1">
        <p:scale>
          <a:sx n="108" d="100"/>
          <a:sy n="108" d="100"/>
        </p:scale>
        <p:origin x="65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826C3-2F87-33C5-B419-E10F21E86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7E7A51B-BF23-4B6F-5927-D374A9440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118DB2-2CC7-11F9-CE6D-8041C16BA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E4FE-00CF-4EE3-A275-FFCF6BDC6087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047EAC-720F-9242-CCB3-F5684DAF6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79B8A7-D4E7-72C6-B202-FF91A20D8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4AF0-CEE4-48AC-9F2B-60A702AD280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699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B0FF47-E875-0654-853F-D75022DE5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B2B7C33-F10E-18DF-672F-262378042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28EAFD-FC4D-BF4F-5DF2-EA2092B9D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E4FE-00CF-4EE3-A275-FFCF6BDC6087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503B1F-4AC2-FCD9-19D8-F62FFFF83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651A7D-69A3-5494-347C-A93FCF79D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4AF0-CEE4-48AC-9F2B-60A702AD280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561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7E5F1F9-C092-CF9D-6560-43FACA4121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B492A49-6CD2-7FD6-4E86-608C8A9BC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FC1CB5-DA4A-6FA2-BE08-72B37EC41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E4FE-00CF-4EE3-A275-FFCF6BDC6087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FEBAB6-76D1-F00E-D7DE-BFFF24BDD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6D14CC-5A85-EF36-BC9E-A8ED875BB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4AF0-CEE4-48AC-9F2B-60A702AD280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237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C786EA-DAAB-50A7-4138-64A02106C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D4F08F-1F80-B2E0-4352-8A01BEEFF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FFD7B4-F4E4-53E8-7F8E-11F1251B1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E4FE-00CF-4EE3-A275-FFCF6BDC6087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29F56D-7247-90AD-B473-38CF27E80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BCD88B-8482-E380-59D9-292B6CF29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4AF0-CEE4-48AC-9F2B-60A702AD280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289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3A646-DF31-156F-E5D6-866209C79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D2EF89-E168-DC51-9372-A42412BBF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FDDC99-87D9-1C36-62D9-C1C64AFAE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E4FE-00CF-4EE3-A275-FFCF6BDC6087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7E8175-5EFE-43C9-6EC1-E0E6E39E8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FBBFBF-2792-D379-ACFE-566967457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4AF0-CEE4-48AC-9F2B-60A702AD280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822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5A5F74-447E-FCF2-5D44-FA3EE805D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FD9CA0-6E31-7873-E354-7DFE89464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0A53D82-E27A-139E-8C8F-F126BF0F1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C33D7E-59DB-9110-5435-3CA971285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E4FE-00CF-4EE3-A275-FFCF6BDC6087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9A7948-F0C5-718C-81AA-88447FEC1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3B0D63-BC08-496E-2BD1-FF2022956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4AF0-CEE4-48AC-9F2B-60A702AD280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472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6F0E1C-9E85-A0E6-1F84-06508E8C5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EA4389-D0DD-AEC0-B640-8F7CC2858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EA95D9D-FE6A-2102-5BF5-37F61C45C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39AD346-2C24-73BB-8E20-D7DB4D7405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45F61A0-56D2-DF9B-6B34-F8466E53D7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D8046E7-E08C-7BCC-EA44-321967BD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E4FE-00CF-4EE3-A275-FFCF6BDC6087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85D4684-9FAA-1A87-ED3A-C7044CC0C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05F3FFD-E57B-3CA6-5641-BFDD2F1C1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4AF0-CEE4-48AC-9F2B-60A702AD280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4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7CEF47-A360-8AE1-D4DC-E145921BC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5126E76-8441-59F1-5E8A-2949680BD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E4FE-00CF-4EE3-A275-FFCF6BDC6087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C763035-1AF4-2DD3-E0E9-47BF11A4D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6BC3E58-513B-346B-5A57-56A0C387C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4AF0-CEE4-48AC-9F2B-60A702AD280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5821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90C2265-080B-F883-43A4-2B7147306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E4FE-00CF-4EE3-A275-FFCF6BDC6087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813E2A4-547F-618E-383F-84E1948B1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09F13EA-E41C-2842-D37F-E0FDEAD06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4AF0-CEE4-48AC-9F2B-60A702AD280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631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F3ECA6-36B4-1621-C175-1359B5412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2092FA-B9B5-8799-05B6-43F3524A0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7277257-529E-3E01-5867-BDE9E6154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143870E-70FB-48B8-D84D-BD68C8D4E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E4FE-00CF-4EE3-A275-FFCF6BDC6087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BC2B7E-BA7A-ABDE-D8EB-065E8225F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1335D1-94AF-0602-09E7-68C20FB61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4AF0-CEE4-48AC-9F2B-60A702AD280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268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9CEEF9-8B3C-4E7A-51CD-D325AC07E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3643E31-6414-9609-89E4-5113BDBBF2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79D0F1-E82B-AAC2-E5D4-6756E6DC5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A8F5EE-D2E9-3C0F-3288-ABB763DDD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E4FE-00CF-4EE3-A275-FFCF6BDC6087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413CB29-CC8D-7936-479A-335860631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A1F569-3CC5-B344-F934-F90A2780D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74AF0-CEE4-48AC-9F2B-60A702AD280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23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E5DA0D-A7A9-2F14-2BF3-96EFFF61E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331C21-A658-D694-956B-9C7061979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AD4435-778A-EE0A-B4E7-F13933323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FE4FE-00CF-4EE3-A275-FFCF6BDC6087}" type="datetimeFigureOut">
              <a:rPr lang="uk-UA" smtClean="0"/>
              <a:t>11.04.2024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57227D-615F-FE9D-DA1C-32F3FC1A83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D06518-A49E-7CE2-3617-F3803CE123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74AF0-CEE4-48AC-9F2B-60A702AD280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11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3462E7-0E39-D38A-7CCD-E7E63F2412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8521" y="406399"/>
            <a:ext cx="10594233" cy="3324353"/>
          </a:xfrm>
        </p:spPr>
        <p:txBody>
          <a:bodyPr>
            <a:normAutofit/>
          </a:bodyPr>
          <a:lstStyle/>
          <a:p>
            <a:r>
              <a:rPr lang="uk-UA" sz="3200" dirty="0">
                <a:latin typeface="Arial Black" panose="020B0A04020102020204" pitchFamily="34" charset="0"/>
              </a:rPr>
              <a:t>«Розрахункові» аспекти та межі дослідження під час перевірки обґрунтованості активів: підходи ВАКС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1FC62F-B1D7-EBCD-1132-38A379BC6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6613" y="4747846"/>
            <a:ext cx="9666914" cy="1573824"/>
          </a:xfrm>
        </p:spPr>
        <p:txBody>
          <a:bodyPr>
            <a:noAutofit/>
          </a:bodyPr>
          <a:lstStyle/>
          <a:p>
            <a:pPr algn="r"/>
            <a:r>
              <a:rPr lang="uk-UA" sz="2000" dirty="0"/>
              <a:t>Суддя Вищого антикорупційного суду</a:t>
            </a:r>
          </a:p>
          <a:p>
            <a:pPr algn="r"/>
            <a:r>
              <a:rPr lang="uk-UA" sz="2000" dirty="0" err="1"/>
              <a:t>к.ю.н</a:t>
            </a:r>
            <a:r>
              <a:rPr lang="uk-UA" sz="2000" dirty="0"/>
              <a:t>. Сергій МОЙСАК</a:t>
            </a:r>
          </a:p>
          <a:p>
            <a:pPr algn="r"/>
            <a:r>
              <a:rPr lang="ru-RU" sz="2000" dirty="0"/>
              <a:t>12 </a:t>
            </a:r>
            <a:r>
              <a:rPr lang="ru-RU" sz="2000" dirty="0" err="1"/>
              <a:t>квітня</a:t>
            </a:r>
            <a:r>
              <a:rPr lang="ru-RU" sz="2000" dirty="0"/>
              <a:t> 2024, </a:t>
            </a:r>
            <a:r>
              <a:rPr lang="ru-RU" sz="2000" dirty="0" err="1"/>
              <a:t>Київ</a:t>
            </a:r>
            <a:endParaRPr lang="uk-UA" sz="20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7B47770-37F0-8065-5E07-F4EC59B69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998" y="152642"/>
            <a:ext cx="2625853" cy="183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156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C21E59-0829-F5DD-EE19-49F692203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000" dirty="0">
                <a:latin typeface="Arial Black" panose="020B0A04020102020204" pitchFamily="34" charset="0"/>
              </a:rPr>
              <a:t>Підстави</a:t>
            </a:r>
            <a:r>
              <a:rPr lang="en-US" sz="3000" dirty="0">
                <a:latin typeface="Arial Black" panose="020B0A04020102020204" pitchFamily="34" charset="0"/>
              </a:rPr>
              <a:t> </a:t>
            </a:r>
            <a:r>
              <a:rPr lang="uk-UA" sz="3000" dirty="0">
                <a:latin typeface="Arial Black" panose="020B0A04020102020204" pitchFamily="34" charset="0"/>
              </a:rPr>
              <a:t>для судового провадження з ВНА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9C234D0-9FC5-FFE0-B86D-85CA6D3011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342307"/>
              </a:clrFrom>
              <a:clrTo>
                <a:srgbClr val="342307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000" b="94667" l="14889" r="83556">
                        <a14:foregroundMark x1="38667" y1="8000" x2="32000" y2="6667"/>
                        <a14:foregroundMark x1="32000" y1="6667" x2="20667" y2="20667"/>
                        <a14:foregroundMark x1="20667" y1="20667" x2="18444" y2="40333"/>
                        <a14:foregroundMark x1="18444" y1="40333" x2="15111" y2="45000"/>
                        <a14:foregroundMark x1="30444" y1="9333" x2="35778" y2="4333"/>
                        <a14:foregroundMark x1="76889" y1="19667" x2="77333" y2="42000"/>
                        <a14:foregroundMark x1="76000" y1="49333" x2="81111" y2="56333"/>
                        <a14:foregroundMark x1="81111" y1="56333" x2="83556" y2="64333"/>
                        <a14:foregroundMark x1="81111" y1="66333" x2="80667" y2="84333"/>
                        <a14:foregroundMark x1="82000" y1="77000" x2="82889" y2="79333"/>
                        <a14:foregroundMark x1="22667" y1="89000" x2="29333" y2="94000"/>
                        <a14:foregroundMark x1="29333" y1="94000" x2="37556" y2="94333"/>
                        <a14:foregroundMark x1="37556" y1="94333" x2="50444" y2="94000"/>
                        <a14:foregroundMark x1="51556" y1="93333" x2="57333" y2="91333"/>
                        <a14:foregroundMark x1="57556" y1="92000" x2="51111" y2="94333"/>
                        <a14:foregroundMark x1="58000" y1="92333" x2="58000" y2="94667"/>
                        <a14:foregroundMark x1="54222" y1="93667" x2="56444" y2="93667"/>
                        <a14:foregroundMark x1="15556" y1="47333" x2="16222" y2="57333"/>
                        <a14:foregroundMark x1="16222" y1="57333" x2="16444" y2="57333"/>
                      </a14:backgroundRemoval>
                    </a14:imgEffect>
                    <a14:imgEffect>
                      <a14:saturation sat="6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054" t="4684" r="16368" b="5681"/>
          <a:stretch/>
        </p:blipFill>
        <p:spPr>
          <a:xfrm>
            <a:off x="4811212" y="2020254"/>
            <a:ext cx="2569575" cy="2070274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softEdge rad="38100"/>
          </a:effectLst>
        </p:spPr>
      </p:pic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2BA21CA9-A00A-FD51-B6E5-1639A9757F8E}"/>
              </a:ext>
            </a:extLst>
          </p:cNvPr>
          <p:cNvSpPr/>
          <p:nvPr/>
        </p:nvSpPr>
        <p:spPr>
          <a:xfrm>
            <a:off x="1106462" y="1713813"/>
            <a:ext cx="2662084" cy="88490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bg1"/>
                </a:solidFill>
                <a:latin typeface="Arial Black" panose="020B0A04020102020204" pitchFamily="34" charset="0"/>
              </a:rPr>
              <a:t>ФАКТИЧНІ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CAD3B02F-70E2-C47A-9D22-4F7B1389CC4D}"/>
              </a:ext>
            </a:extLst>
          </p:cNvPr>
          <p:cNvSpPr/>
          <p:nvPr/>
        </p:nvSpPr>
        <p:spPr>
          <a:xfrm>
            <a:off x="8077199" y="1690688"/>
            <a:ext cx="2802193" cy="81607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bg1"/>
                </a:solidFill>
                <a:latin typeface="Arial Black" panose="020B0A04020102020204" pitchFamily="34" charset="0"/>
              </a:rPr>
              <a:t>ПРОЦЕСУАЛЬНІ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E38CB907-10BF-1C77-2499-BDE9A987A95F}"/>
              </a:ext>
            </a:extLst>
          </p:cNvPr>
          <p:cNvGrpSpPr/>
          <p:nvPr/>
        </p:nvGrpSpPr>
        <p:grpSpPr>
          <a:xfrm>
            <a:off x="473142" y="2702141"/>
            <a:ext cx="4098576" cy="3174673"/>
            <a:chOff x="473142" y="2702141"/>
            <a:chExt cx="4098576" cy="3174673"/>
          </a:xfrm>
        </p:grpSpPr>
        <p:sp>
          <p:nvSpPr>
            <p:cNvPr id="8" name="Стрелка: вниз 7">
              <a:extLst>
                <a:ext uri="{FF2B5EF4-FFF2-40B4-BE49-F238E27FC236}">
                  <a16:creationId xmlns:a16="http://schemas.microsoft.com/office/drawing/2014/main" id="{99EEB0F4-0F70-FA23-35C0-C42669CEC3EF}"/>
                </a:ext>
              </a:extLst>
            </p:cNvPr>
            <p:cNvSpPr/>
            <p:nvPr/>
          </p:nvSpPr>
          <p:spPr>
            <a:xfrm>
              <a:off x="2403648" y="2702141"/>
              <a:ext cx="147484" cy="7767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85B4831B-69BD-D9A7-05A9-7398C7049CCB}"/>
                </a:ext>
              </a:extLst>
            </p:cNvPr>
            <p:cNvSpPr/>
            <p:nvPr/>
          </p:nvSpPr>
          <p:spPr>
            <a:xfrm>
              <a:off x="473142" y="3582313"/>
              <a:ext cx="4098576" cy="2294501"/>
            </a:xfrm>
            <a:prstGeom prst="roundRect">
              <a:avLst/>
            </a:prstGeom>
            <a:solidFill>
              <a:srgbClr val="639ED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-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я</a:t>
              </a:r>
              <a:r>
                <a:rPr lang="ru-RU" sz="2000" b="0" i="0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кщо</a:t>
              </a:r>
              <a:r>
                <a:rPr lang="ru-RU" sz="2000" b="0" i="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різниця</a:t>
              </a:r>
              <a:r>
                <a:rPr lang="ru-RU" sz="2000" b="0" i="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між</a:t>
              </a:r>
              <a:r>
                <a:rPr lang="ru-RU" sz="2000" b="0" i="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вартістю</a:t>
              </a:r>
              <a:r>
                <a:rPr lang="ru-RU" sz="2000" b="0" i="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 актива і доходами у 500 і </a:t>
              </a:r>
              <a:r>
                <a:rPr lang="ru-RU" sz="2000" b="0" i="0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більше</a:t>
              </a:r>
              <a:r>
                <a:rPr lang="ru-RU" sz="2000" b="0" i="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разів</a:t>
              </a:r>
              <a:r>
                <a:rPr lang="ru-RU" sz="2000" b="0" i="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перевищує</a:t>
              </a:r>
              <a:r>
                <a:rPr lang="ru-RU" sz="2000" b="0" i="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 </a:t>
              </a:r>
              <a:r>
                <a:rPr lang="ru-RU" sz="2000" b="0" i="0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розмір</a:t>
              </a:r>
              <a:r>
                <a:rPr lang="ru-RU" sz="2000" b="0" i="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 ПМ, але не </a:t>
              </a:r>
              <a:r>
                <a:rPr lang="ru-RU" sz="2000" b="0" i="0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перевищує</a:t>
              </a:r>
              <a:r>
                <a:rPr lang="ru-RU" sz="2000" b="0" i="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 6500 ПМ;</a:t>
              </a:r>
            </a:p>
            <a:p>
              <a:pPr algn="just"/>
              <a:r>
                <a:rPr lang="ru-RU" sz="2000" b="0" i="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 - </a:t>
              </a:r>
              <a:r>
                <a:rPr lang="ru-RU" sz="2000" b="0" i="0" dirty="0" err="1"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закрито</a:t>
              </a:r>
              <a:r>
                <a:rPr lang="ru-RU" sz="2000" b="0" i="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 КП за 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ст. 368-5 ККУ;</a:t>
              </a:r>
            </a:p>
            <a:p>
              <a:pPr algn="just"/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- доходи,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отримані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від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активів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03225993-4B9A-304B-4DB4-3231CA6AC06A}"/>
              </a:ext>
            </a:extLst>
          </p:cNvPr>
          <p:cNvGrpSpPr/>
          <p:nvPr/>
        </p:nvGrpSpPr>
        <p:grpSpPr>
          <a:xfrm>
            <a:off x="7533966" y="2667017"/>
            <a:ext cx="4021393" cy="3209796"/>
            <a:chOff x="7533966" y="2667017"/>
            <a:chExt cx="4021393" cy="3209796"/>
          </a:xfrm>
        </p:grpSpPr>
        <p:sp>
          <p:nvSpPr>
            <p:cNvPr id="9" name="Стрелка: вниз 8">
              <a:extLst>
                <a:ext uri="{FF2B5EF4-FFF2-40B4-BE49-F238E27FC236}">
                  <a16:creationId xmlns:a16="http://schemas.microsoft.com/office/drawing/2014/main" id="{7A8F2E33-637D-692C-87AA-E192FF8F6142}"/>
                </a:ext>
              </a:extLst>
            </p:cNvPr>
            <p:cNvSpPr/>
            <p:nvPr/>
          </p:nvSpPr>
          <p:spPr>
            <a:xfrm>
              <a:off x="9478295" y="2667017"/>
              <a:ext cx="132736" cy="7767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F45E97D2-5A74-C5A8-D8B2-F80D04E2324A}"/>
                </a:ext>
              </a:extLst>
            </p:cNvPr>
            <p:cNvSpPr/>
            <p:nvPr/>
          </p:nvSpPr>
          <p:spPr>
            <a:xfrm>
              <a:off x="7533966" y="3582312"/>
              <a:ext cx="4021393" cy="2294501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uk-UA" sz="2000" dirty="0"/>
                <a:t>- звернення до суду із позовною заявою;</a:t>
              </a:r>
            </a:p>
            <a:p>
              <a:pPr algn="just"/>
              <a:r>
                <a:rPr lang="uk-UA" sz="2000" dirty="0"/>
                <a:t>- дотримання строків звернення.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397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10000" t="10000" r="1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DF44763-D0C9-3BD8-8C16-3CE322C028C3}"/>
              </a:ext>
            </a:extLst>
          </p:cNvPr>
          <p:cNvSpPr/>
          <p:nvPr/>
        </p:nvSpPr>
        <p:spPr>
          <a:xfrm>
            <a:off x="2075910" y="3003364"/>
            <a:ext cx="1877962" cy="111028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/>
              <a:t>Позов пред’являється до активів набутих після 28.11.2019 </a:t>
            </a:r>
          </a:p>
          <a:p>
            <a:pPr algn="ctr"/>
            <a:endParaRPr lang="uk-UA" sz="800" dirty="0"/>
          </a:p>
          <a:p>
            <a:pPr algn="ctr"/>
            <a:r>
              <a:rPr lang="uk-UA" sz="800" dirty="0"/>
              <a:t>(</a:t>
            </a:r>
            <a:r>
              <a:rPr lang="uk-UA" sz="800" dirty="0" err="1"/>
              <a:t>Ч</a:t>
            </a:r>
            <a:r>
              <a:rPr lang="uk-UA" sz="800" dirty="0"/>
              <a:t>. 2 ст. 290 ЦПК України)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0DE83446-A5C1-FBCA-C155-63F74B3C5908}"/>
              </a:ext>
            </a:extLst>
          </p:cNvPr>
          <p:cNvSpPr/>
          <p:nvPr/>
        </p:nvSpPr>
        <p:spPr>
          <a:xfrm>
            <a:off x="8488359" y="3045308"/>
            <a:ext cx="1986116" cy="117440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dirty="0"/>
              <a:t>Будучи особою уповноважена на виконання функцій держави та місцевого самоврядування </a:t>
            </a:r>
          </a:p>
          <a:p>
            <a:pPr algn="ctr"/>
            <a:r>
              <a:rPr lang="uk-UA" sz="1100" dirty="0"/>
              <a:t>(</a:t>
            </a:r>
            <a:r>
              <a:rPr lang="uk-UA" sz="1100" dirty="0" err="1"/>
              <a:t>ч</a:t>
            </a:r>
            <a:r>
              <a:rPr lang="uk-UA" sz="1100" dirty="0"/>
              <a:t>. 4 ст. 290 ЦПК України)</a:t>
            </a:r>
            <a:endParaRPr lang="en-US" sz="1100" dirty="0"/>
          </a:p>
          <a:p>
            <a:pPr algn="ctr"/>
            <a:r>
              <a:rPr lang="uk-UA" sz="1100" dirty="0"/>
              <a:t> 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E5D55593-B828-02B1-F448-BB394494ADDB}"/>
              </a:ext>
            </a:extLst>
          </p:cNvPr>
          <p:cNvSpPr/>
          <p:nvPr/>
        </p:nvSpPr>
        <p:spPr>
          <a:xfrm>
            <a:off x="5323486" y="3579780"/>
            <a:ext cx="1848466" cy="93332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/>
              <a:t>4 роки з дня набуття активу </a:t>
            </a:r>
          </a:p>
          <a:p>
            <a:pPr algn="ctr"/>
            <a:r>
              <a:rPr lang="uk-UA" sz="1200" dirty="0"/>
              <a:t>(</a:t>
            </a:r>
            <a:r>
              <a:rPr lang="uk-UA" sz="1200" dirty="0" err="1"/>
              <a:t>ч</a:t>
            </a:r>
            <a:r>
              <a:rPr lang="uk-UA" sz="1200" dirty="0"/>
              <a:t>. 5 ст. 258 ЦК України)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DE384192-89F9-C8D5-9B3C-52CF2D31AA7D}"/>
              </a:ext>
            </a:extLst>
          </p:cNvPr>
          <p:cNvSpPr/>
          <p:nvPr/>
        </p:nvSpPr>
        <p:spPr>
          <a:xfrm>
            <a:off x="3789012" y="454080"/>
            <a:ext cx="4686300" cy="13100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Arial Black" panose="020B0A04020102020204" pitchFamily="34" charset="0"/>
              </a:rPr>
              <a:t>Строки пов’язані з ВНА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6FDB26B6-5694-137D-EB90-AB3AAE282B70}"/>
              </a:ext>
            </a:extLst>
          </p:cNvPr>
          <p:cNvSpPr/>
          <p:nvPr/>
        </p:nvSpPr>
        <p:spPr>
          <a:xfrm>
            <a:off x="5022769" y="2965615"/>
            <a:ext cx="2449901" cy="15474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/>
              <a:t>Строки позовної давності</a:t>
            </a:r>
            <a:r>
              <a:rPr lang="uk-UA" sz="2400" dirty="0"/>
              <a:t> 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4F4CCD25-E367-E3A7-A9CA-D91BCBF45DE9}"/>
              </a:ext>
            </a:extLst>
          </p:cNvPr>
          <p:cNvSpPr/>
          <p:nvPr/>
        </p:nvSpPr>
        <p:spPr>
          <a:xfrm>
            <a:off x="1717525" y="2547360"/>
            <a:ext cx="2389517" cy="16723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/>
              <a:t>Час набуття активів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1D32B772-E6BD-FE8B-593B-363BD8E7EA2E}"/>
              </a:ext>
            </a:extLst>
          </p:cNvPr>
          <p:cNvSpPr/>
          <p:nvPr/>
        </p:nvSpPr>
        <p:spPr>
          <a:xfrm>
            <a:off x="8388396" y="2547360"/>
            <a:ext cx="2294627" cy="16723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/>
              <a:t>Статус суб’єкта</a:t>
            </a:r>
          </a:p>
        </p:txBody>
      </p:sp>
    </p:spTree>
    <p:extLst>
      <p:ext uri="{BB962C8B-B14F-4D97-AF65-F5344CB8AC3E}">
        <p14:creationId xmlns:p14="http://schemas.microsoft.com/office/powerpoint/2010/main" val="42844298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10000" t="10000" r="1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DF44763-D0C9-3BD8-8C16-3CE322C028C3}"/>
              </a:ext>
            </a:extLst>
          </p:cNvPr>
          <p:cNvSpPr/>
          <p:nvPr/>
        </p:nvSpPr>
        <p:spPr>
          <a:xfrm>
            <a:off x="1688539" y="3839539"/>
            <a:ext cx="1877962" cy="111028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/>
              <a:t>Позов пред’являється до активів набутих після 28.11.2019 </a:t>
            </a:r>
          </a:p>
          <a:p>
            <a:pPr algn="ctr"/>
            <a:endParaRPr lang="uk-UA" sz="800" dirty="0"/>
          </a:p>
          <a:p>
            <a:pPr algn="ctr"/>
            <a:r>
              <a:rPr lang="uk-UA" sz="800" dirty="0"/>
              <a:t>(</a:t>
            </a:r>
            <a:r>
              <a:rPr lang="uk-UA" sz="800" dirty="0" err="1"/>
              <a:t>Ч</a:t>
            </a:r>
            <a:r>
              <a:rPr lang="uk-UA" sz="800" dirty="0"/>
              <a:t>. 2 ст. 290 ЦПК України)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0DE83446-A5C1-FBCA-C155-63F74B3C5908}"/>
              </a:ext>
            </a:extLst>
          </p:cNvPr>
          <p:cNvSpPr/>
          <p:nvPr/>
        </p:nvSpPr>
        <p:spPr>
          <a:xfrm>
            <a:off x="8753666" y="3869614"/>
            <a:ext cx="1986116" cy="117440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dirty="0"/>
              <a:t>Будучи особою уповноважена на виконання функцій держави та місцевого самоврядування </a:t>
            </a:r>
          </a:p>
          <a:p>
            <a:pPr algn="ctr"/>
            <a:r>
              <a:rPr lang="uk-UA" sz="1100" dirty="0"/>
              <a:t>(</a:t>
            </a:r>
            <a:r>
              <a:rPr lang="uk-UA" sz="1100" dirty="0" err="1"/>
              <a:t>ч</a:t>
            </a:r>
            <a:r>
              <a:rPr lang="uk-UA" sz="1100" dirty="0"/>
              <a:t>. 4 ст. 290 ЦПК України)</a:t>
            </a:r>
            <a:endParaRPr lang="en-US" sz="1100" dirty="0"/>
          </a:p>
          <a:p>
            <a:pPr algn="ctr"/>
            <a:r>
              <a:rPr lang="uk-UA" sz="1100" dirty="0"/>
              <a:t> 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E5D55593-B828-02B1-F448-BB394494ADDB}"/>
              </a:ext>
            </a:extLst>
          </p:cNvPr>
          <p:cNvSpPr/>
          <p:nvPr/>
        </p:nvSpPr>
        <p:spPr>
          <a:xfrm>
            <a:off x="4248443" y="2401182"/>
            <a:ext cx="3836517" cy="205563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4 роки з дня набуття активу </a:t>
            </a:r>
          </a:p>
          <a:p>
            <a:pPr algn="ctr"/>
            <a:r>
              <a:rPr lang="uk-UA" sz="2400" dirty="0"/>
              <a:t>(</a:t>
            </a:r>
            <a:r>
              <a:rPr lang="uk-UA" sz="2400" dirty="0" err="1"/>
              <a:t>ч</a:t>
            </a:r>
            <a:r>
              <a:rPr lang="uk-UA" sz="2400" dirty="0"/>
              <a:t>. 5 ст. 258 ЦК України)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DE384192-89F9-C8D5-9B3C-52CF2D31AA7D}"/>
              </a:ext>
            </a:extLst>
          </p:cNvPr>
          <p:cNvSpPr/>
          <p:nvPr/>
        </p:nvSpPr>
        <p:spPr>
          <a:xfrm>
            <a:off x="3789012" y="454080"/>
            <a:ext cx="4686300" cy="8682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latin typeface="Arial Black" panose="020B0A04020102020204" pitchFamily="34" charset="0"/>
              </a:rPr>
              <a:t>Строки пов’язані з ВНА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6FDB26B6-5694-137D-EB90-AB3AAE282B70}"/>
              </a:ext>
            </a:extLst>
          </p:cNvPr>
          <p:cNvSpPr/>
          <p:nvPr/>
        </p:nvSpPr>
        <p:spPr>
          <a:xfrm>
            <a:off x="4248443" y="1532899"/>
            <a:ext cx="3836517" cy="868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/>
              <a:t>Строки позовної давності</a:t>
            </a:r>
            <a:r>
              <a:rPr lang="uk-UA" sz="2400" dirty="0"/>
              <a:t> 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4F4CCD25-E367-E3A7-A9CA-D91BCBF45DE9}"/>
              </a:ext>
            </a:extLst>
          </p:cNvPr>
          <p:cNvSpPr/>
          <p:nvPr/>
        </p:nvSpPr>
        <p:spPr>
          <a:xfrm>
            <a:off x="1297962" y="3558506"/>
            <a:ext cx="2389517" cy="16723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/>
              <a:t>Час набуття активів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1D32B772-E6BD-FE8B-593B-363BD8E7EA2E}"/>
              </a:ext>
            </a:extLst>
          </p:cNvPr>
          <p:cNvSpPr/>
          <p:nvPr/>
        </p:nvSpPr>
        <p:spPr>
          <a:xfrm>
            <a:off x="8599411" y="3558816"/>
            <a:ext cx="2294627" cy="16723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/>
              <a:t>Статус суб’єкта</a:t>
            </a:r>
          </a:p>
        </p:txBody>
      </p:sp>
    </p:spTree>
    <p:extLst>
      <p:ext uri="{BB962C8B-B14F-4D97-AF65-F5344CB8AC3E}">
        <p14:creationId xmlns:p14="http://schemas.microsoft.com/office/powerpoint/2010/main" val="36253368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10000" t="10000" r="1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DF44763-D0C9-3BD8-8C16-3CE322C028C3}"/>
              </a:ext>
            </a:extLst>
          </p:cNvPr>
          <p:cNvSpPr/>
          <p:nvPr/>
        </p:nvSpPr>
        <p:spPr>
          <a:xfrm>
            <a:off x="4121835" y="2407790"/>
            <a:ext cx="4149968" cy="182658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Позов пред’являється до активів набутих після 28.11.2019 </a:t>
            </a:r>
          </a:p>
          <a:p>
            <a:pPr algn="ctr"/>
            <a:endParaRPr lang="uk-UA" sz="2400" dirty="0"/>
          </a:p>
          <a:p>
            <a:pPr algn="ctr"/>
            <a:r>
              <a:rPr lang="uk-UA" sz="2400" dirty="0"/>
              <a:t>(ч. 2 ст. 290 ЦПК України)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0DE83446-A5C1-FBCA-C155-63F74B3C5908}"/>
              </a:ext>
            </a:extLst>
          </p:cNvPr>
          <p:cNvSpPr/>
          <p:nvPr/>
        </p:nvSpPr>
        <p:spPr>
          <a:xfrm>
            <a:off x="8753666" y="3869614"/>
            <a:ext cx="1986116" cy="117440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dirty="0"/>
              <a:t>Будучи особою уповноваженою на виконання функцій держави та місцевого самоврядування </a:t>
            </a:r>
          </a:p>
          <a:p>
            <a:pPr algn="ctr"/>
            <a:r>
              <a:rPr lang="uk-UA" sz="1100" dirty="0"/>
              <a:t>(</a:t>
            </a:r>
            <a:r>
              <a:rPr lang="uk-UA" sz="1100" dirty="0" err="1"/>
              <a:t>ч</a:t>
            </a:r>
            <a:r>
              <a:rPr lang="uk-UA" sz="1100" dirty="0"/>
              <a:t>. 4 ст. 290 ЦПК України)</a:t>
            </a:r>
            <a:endParaRPr lang="en-US" sz="1100" dirty="0"/>
          </a:p>
          <a:p>
            <a:pPr algn="ctr"/>
            <a:r>
              <a:rPr lang="uk-UA" sz="1100" dirty="0"/>
              <a:t> 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E5D55593-B828-02B1-F448-BB394494ADDB}"/>
              </a:ext>
            </a:extLst>
          </p:cNvPr>
          <p:cNvSpPr/>
          <p:nvPr/>
        </p:nvSpPr>
        <p:spPr>
          <a:xfrm>
            <a:off x="1498240" y="3942907"/>
            <a:ext cx="1988960" cy="102781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/>
              <a:t>4 роки з дня набуття активу </a:t>
            </a:r>
          </a:p>
          <a:p>
            <a:pPr algn="ctr"/>
            <a:r>
              <a:rPr lang="uk-UA" sz="1200" dirty="0"/>
              <a:t>(</a:t>
            </a:r>
            <a:r>
              <a:rPr lang="uk-UA" sz="1200" dirty="0" err="1"/>
              <a:t>ч</a:t>
            </a:r>
            <a:r>
              <a:rPr lang="uk-UA" sz="1200" dirty="0"/>
              <a:t>. 5 ст. 258 ЦК України)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DE384192-89F9-C8D5-9B3C-52CF2D31AA7D}"/>
              </a:ext>
            </a:extLst>
          </p:cNvPr>
          <p:cNvSpPr/>
          <p:nvPr/>
        </p:nvSpPr>
        <p:spPr>
          <a:xfrm>
            <a:off x="3789012" y="454080"/>
            <a:ext cx="4686300" cy="8682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latin typeface="Arial Black" panose="020B0A04020102020204" pitchFamily="34" charset="0"/>
              </a:rPr>
              <a:t>Строки пов’язані з ВНА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6FDB26B6-5694-137D-EB90-AB3AAE282B70}"/>
              </a:ext>
            </a:extLst>
          </p:cNvPr>
          <p:cNvSpPr/>
          <p:nvPr/>
        </p:nvSpPr>
        <p:spPr>
          <a:xfrm>
            <a:off x="1297962" y="3536807"/>
            <a:ext cx="2389517" cy="16723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/>
              <a:t>Строки позовної давності</a:t>
            </a:r>
            <a:r>
              <a:rPr lang="uk-UA" sz="2400" dirty="0"/>
              <a:t> 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4F4CCD25-E367-E3A7-A9CA-D91BCBF45DE9}"/>
              </a:ext>
            </a:extLst>
          </p:cNvPr>
          <p:cNvSpPr/>
          <p:nvPr/>
        </p:nvSpPr>
        <p:spPr>
          <a:xfrm>
            <a:off x="4121835" y="1539506"/>
            <a:ext cx="4149968" cy="868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/>
              <a:t>Час набуття активів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1D32B772-E6BD-FE8B-593B-363BD8E7EA2E}"/>
              </a:ext>
            </a:extLst>
          </p:cNvPr>
          <p:cNvSpPr/>
          <p:nvPr/>
        </p:nvSpPr>
        <p:spPr>
          <a:xfrm>
            <a:off x="8599410" y="3536807"/>
            <a:ext cx="2294627" cy="16723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/>
              <a:t>Статус суб’єкта</a:t>
            </a:r>
          </a:p>
        </p:txBody>
      </p:sp>
    </p:spTree>
    <p:extLst>
      <p:ext uri="{BB962C8B-B14F-4D97-AF65-F5344CB8AC3E}">
        <p14:creationId xmlns:p14="http://schemas.microsoft.com/office/powerpoint/2010/main" val="1045846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10000" t="10000" r="1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DF44763-D0C9-3BD8-8C16-3CE322C028C3}"/>
              </a:ext>
            </a:extLst>
          </p:cNvPr>
          <p:cNvSpPr/>
          <p:nvPr/>
        </p:nvSpPr>
        <p:spPr>
          <a:xfrm>
            <a:off x="8783823" y="3869612"/>
            <a:ext cx="1986116" cy="117440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dirty="0"/>
              <a:t>Позов пред’являється до активів набутих після 28.11.2019 </a:t>
            </a:r>
          </a:p>
          <a:p>
            <a:pPr algn="ctr"/>
            <a:endParaRPr lang="uk-UA" sz="1000" dirty="0"/>
          </a:p>
          <a:p>
            <a:pPr algn="ctr"/>
            <a:r>
              <a:rPr lang="uk-UA" sz="1000" dirty="0"/>
              <a:t>(ч. 2 ст. 290 ЦПК України)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0DE83446-A5C1-FBCA-C155-63F74B3C5908}"/>
              </a:ext>
            </a:extLst>
          </p:cNvPr>
          <p:cNvSpPr/>
          <p:nvPr/>
        </p:nvSpPr>
        <p:spPr>
          <a:xfrm>
            <a:off x="4026089" y="2389034"/>
            <a:ext cx="4217157" cy="258168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Будучи особою уповноваженою на виконання функцій держави та місцевого самоврядування </a:t>
            </a:r>
          </a:p>
          <a:p>
            <a:pPr algn="ctr"/>
            <a:r>
              <a:rPr lang="uk-UA" sz="2400" dirty="0"/>
              <a:t>(</a:t>
            </a:r>
            <a:r>
              <a:rPr lang="uk-UA" sz="2400" dirty="0" err="1"/>
              <a:t>ч</a:t>
            </a:r>
            <a:r>
              <a:rPr lang="uk-UA" sz="2400" dirty="0"/>
              <a:t>. 4 ст. 290 ЦПК України)</a:t>
            </a:r>
            <a:endParaRPr lang="en-US" sz="2400" dirty="0"/>
          </a:p>
          <a:p>
            <a:pPr algn="ctr"/>
            <a:r>
              <a:rPr lang="uk-UA" sz="2400" dirty="0"/>
              <a:t> 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E5D55593-B828-02B1-F448-BB394494ADDB}"/>
              </a:ext>
            </a:extLst>
          </p:cNvPr>
          <p:cNvSpPr/>
          <p:nvPr/>
        </p:nvSpPr>
        <p:spPr>
          <a:xfrm>
            <a:off x="1498240" y="3942907"/>
            <a:ext cx="1988960" cy="102781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/>
              <a:t>4 роки з дня набуття активу </a:t>
            </a:r>
          </a:p>
          <a:p>
            <a:pPr algn="ctr"/>
            <a:r>
              <a:rPr lang="uk-UA" sz="1200" dirty="0"/>
              <a:t>(</a:t>
            </a:r>
            <a:r>
              <a:rPr lang="uk-UA" sz="1200" dirty="0" err="1"/>
              <a:t>ч</a:t>
            </a:r>
            <a:r>
              <a:rPr lang="uk-UA" sz="1200" dirty="0"/>
              <a:t>. 5 ст. 258 ЦК України)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DE384192-89F9-C8D5-9B3C-52CF2D31AA7D}"/>
              </a:ext>
            </a:extLst>
          </p:cNvPr>
          <p:cNvSpPr/>
          <p:nvPr/>
        </p:nvSpPr>
        <p:spPr>
          <a:xfrm>
            <a:off x="3789012" y="454080"/>
            <a:ext cx="4686300" cy="8682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latin typeface="Arial Black" panose="020B0A04020102020204" pitchFamily="34" charset="0"/>
              </a:rPr>
              <a:t>Строки пов’язані з ВНА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6FDB26B6-5694-137D-EB90-AB3AAE282B70}"/>
              </a:ext>
            </a:extLst>
          </p:cNvPr>
          <p:cNvSpPr/>
          <p:nvPr/>
        </p:nvSpPr>
        <p:spPr>
          <a:xfrm>
            <a:off x="1297962" y="3536807"/>
            <a:ext cx="2389517" cy="16723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/>
              <a:t>Строки позовної давності</a:t>
            </a:r>
            <a:r>
              <a:rPr lang="uk-UA" sz="2400" dirty="0"/>
              <a:t> 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4F4CCD25-E367-E3A7-A9CA-D91BCBF45DE9}"/>
              </a:ext>
            </a:extLst>
          </p:cNvPr>
          <p:cNvSpPr/>
          <p:nvPr/>
        </p:nvSpPr>
        <p:spPr>
          <a:xfrm>
            <a:off x="8599411" y="3536807"/>
            <a:ext cx="2294627" cy="16723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/>
              <a:t>Час набуття активів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1D32B772-E6BD-FE8B-593B-363BD8E7EA2E}"/>
              </a:ext>
            </a:extLst>
          </p:cNvPr>
          <p:cNvSpPr/>
          <p:nvPr/>
        </p:nvSpPr>
        <p:spPr>
          <a:xfrm>
            <a:off x="4026090" y="1520751"/>
            <a:ext cx="4217158" cy="868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/>
              <a:t>Статус суб’єкта</a:t>
            </a:r>
          </a:p>
        </p:txBody>
      </p:sp>
    </p:spTree>
    <p:extLst>
      <p:ext uri="{BB962C8B-B14F-4D97-AF65-F5344CB8AC3E}">
        <p14:creationId xmlns:p14="http://schemas.microsoft.com/office/powerpoint/2010/main" val="19402164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6F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>
            <a:extLst>
              <a:ext uri="{FF2B5EF4-FFF2-40B4-BE49-F238E27FC236}">
                <a16:creationId xmlns:a16="http://schemas.microsoft.com/office/drawing/2014/main" id="{C3C99460-CD6A-C35E-9124-62FA6D9A76F2}"/>
              </a:ext>
            </a:extLst>
          </p:cNvPr>
          <p:cNvSpPr/>
          <p:nvPr/>
        </p:nvSpPr>
        <p:spPr>
          <a:xfrm>
            <a:off x="3892995" y="-2076638"/>
            <a:ext cx="10658168" cy="1153550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099750B-FA1F-A108-962E-A844F1F08F83}"/>
              </a:ext>
            </a:extLst>
          </p:cNvPr>
          <p:cNvSpPr/>
          <p:nvPr/>
        </p:nvSpPr>
        <p:spPr>
          <a:xfrm>
            <a:off x="96819" y="2609971"/>
            <a:ext cx="3796176" cy="16028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latin typeface="Arial Black" panose="020B0A04020102020204" pitchFamily="34" charset="0"/>
              </a:rPr>
              <a:t>Типові ситуації</a:t>
            </a:r>
          </a:p>
          <a:p>
            <a:pPr algn="ctr"/>
            <a:r>
              <a:rPr lang="uk-UA" sz="3200" dirty="0">
                <a:latin typeface="Arial Black" panose="020B0A04020102020204" pitchFamily="34" charset="0"/>
              </a:rPr>
              <a:t>набуття активу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EC62F92-ECD3-091E-695E-5E772D144C48}"/>
              </a:ext>
            </a:extLst>
          </p:cNvPr>
          <p:cNvSpPr/>
          <p:nvPr/>
        </p:nvSpPr>
        <p:spPr>
          <a:xfrm>
            <a:off x="5120638" y="920694"/>
            <a:ext cx="6953024" cy="1108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>
              <a:buFont typeface="+mj-lt"/>
              <a:buAutoNum type="arabicPeriod"/>
            </a:pPr>
            <a:r>
              <a:rPr lang="uk-UA" sz="2600" dirty="0">
                <a:solidFill>
                  <a:schemeClr val="tx1"/>
                </a:solidFill>
              </a:rPr>
              <a:t>Актив набутий </a:t>
            </a:r>
            <a:r>
              <a:rPr lang="uk-UA" sz="2600" dirty="0" err="1">
                <a:solidFill>
                  <a:schemeClr val="tx1"/>
                </a:solidFill>
              </a:rPr>
              <a:t>суб</a:t>
            </a:r>
            <a:r>
              <a:rPr lang="en-US" sz="2600" dirty="0">
                <a:solidFill>
                  <a:schemeClr val="tx1"/>
                </a:solidFill>
              </a:rPr>
              <a:t>’</a:t>
            </a:r>
            <a:r>
              <a:rPr lang="uk-UA" sz="2600" dirty="0" err="1">
                <a:solidFill>
                  <a:schemeClr val="tx1"/>
                </a:solidFill>
              </a:rPr>
              <a:t>єктом</a:t>
            </a:r>
            <a:r>
              <a:rPr lang="uk-UA" sz="2600" dirty="0">
                <a:solidFill>
                  <a:schemeClr val="tx1"/>
                </a:solidFill>
              </a:rPr>
              <a:t> декларування</a:t>
            </a:r>
          </a:p>
          <a:p>
            <a:r>
              <a:rPr lang="uk-UA" sz="2600" dirty="0">
                <a:solidFill>
                  <a:schemeClr val="tx1"/>
                </a:solidFill>
              </a:rPr>
              <a:t> (з витрачанням власних коштів);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142D3B4-2248-5E78-1ACD-4F5E3A40D14F}"/>
              </a:ext>
            </a:extLst>
          </p:cNvPr>
          <p:cNvSpPr/>
          <p:nvPr/>
        </p:nvSpPr>
        <p:spPr>
          <a:xfrm>
            <a:off x="5120638" y="2254375"/>
            <a:ext cx="6953025" cy="1108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600" dirty="0">
                <a:solidFill>
                  <a:schemeClr val="tx1"/>
                </a:solidFill>
              </a:rPr>
              <a:t>2. Актив набутий </a:t>
            </a:r>
            <a:r>
              <a:rPr lang="uk-UA" sz="2600" dirty="0" err="1">
                <a:solidFill>
                  <a:schemeClr val="tx1"/>
                </a:solidFill>
              </a:rPr>
              <a:t>суб</a:t>
            </a:r>
            <a:r>
              <a:rPr lang="en-US" sz="2600" dirty="0">
                <a:solidFill>
                  <a:schemeClr val="tx1"/>
                </a:solidFill>
              </a:rPr>
              <a:t>’</a:t>
            </a:r>
            <a:r>
              <a:rPr lang="uk-UA" sz="2600" dirty="0" err="1">
                <a:solidFill>
                  <a:schemeClr val="tx1"/>
                </a:solidFill>
              </a:rPr>
              <a:t>єктом</a:t>
            </a:r>
            <a:r>
              <a:rPr lang="uk-UA" sz="2600" dirty="0">
                <a:solidFill>
                  <a:schemeClr val="tx1"/>
                </a:solidFill>
              </a:rPr>
              <a:t> декларування</a:t>
            </a:r>
          </a:p>
          <a:p>
            <a:r>
              <a:rPr lang="uk-UA" sz="2600" dirty="0">
                <a:solidFill>
                  <a:schemeClr val="tx1"/>
                </a:solidFill>
              </a:rPr>
              <a:t> (без витрачання власних коштів);</a:t>
            </a:r>
          </a:p>
          <a:p>
            <a:pPr marL="342900" indent="-342900">
              <a:buFont typeface="+mj-lt"/>
              <a:buAutoNum type="arabicPeriod"/>
            </a:pPr>
            <a:endParaRPr lang="uk-UA" sz="2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1E2B1B9-8658-E8DC-9E7E-3E5D3859515E}"/>
              </a:ext>
            </a:extLst>
          </p:cNvPr>
          <p:cNvSpPr/>
          <p:nvPr/>
        </p:nvSpPr>
        <p:spPr>
          <a:xfrm>
            <a:off x="5120638" y="3362413"/>
            <a:ext cx="6953026" cy="1016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600" dirty="0">
                <a:solidFill>
                  <a:schemeClr val="tx1"/>
                </a:solidFill>
              </a:rPr>
              <a:t>3. Актив набутий </a:t>
            </a:r>
            <a:r>
              <a:rPr lang="uk-UA" sz="2600" dirty="0" err="1">
                <a:solidFill>
                  <a:schemeClr val="tx1"/>
                </a:solidFill>
              </a:rPr>
              <a:t>суб</a:t>
            </a:r>
            <a:r>
              <a:rPr lang="en-US" sz="2600" dirty="0">
                <a:solidFill>
                  <a:schemeClr val="tx1"/>
                </a:solidFill>
              </a:rPr>
              <a:t>’</a:t>
            </a:r>
            <a:r>
              <a:rPr lang="uk-UA" sz="2600" dirty="0" err="1">
                <a:solidFill>
                  <a:schemeClr val="tx1"/>
                </a:solidFill>
              </a:rPr>
              <a:t>єктом</a:t>
            </a:r>
            <a:r>
              <a:rPr lang="uk-UA" sz="2600" dirty="0">
                <a:solidFill>
                  <a:schemeClr val="tx1"/>
                </a:solidFill>
              </a:rPr>
              <a:t> декларування спільно з іншою особою;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DDEF2EC-37AC-4D79-7BF4-22E490455411}"/>
              </a:ext>
            </a:extLst>
          </p:cNvPr>
          <p:cNvSpPr/>
          <p:nvPr/>
        </p:nvSpPr>
        <p:spPr>
          <a:xfrm>
            <a:off x="5120638" y="4517765"/>
            <a:ext cx="6953026" cy="1016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600" dirty="0">
                <a:solidFill>
                  <a:schemeClr val="tx1"/>
                </a:solidFill>
              </a:rPr>
              <a:t>4. Актив набутий за дорученням </a:t>
            </a:r>
            <a:r>
              <a:rPr lang="uk-UA" sz="2600" dirty="0" err="1">
                <a:solidFill>
                  <a:schemeClr val="tx1"/>
                </a:solidFill>
              </a:rPr>
              <a:t>суб</a:t>
            </a:r>
            <a:r>
              <a:rPr lang="en-US" sz="2600" dirty="0">
                <a:solidFill>
                  <a:schemeClr val="tx1"/>
                </a:solidFill>
              </a:rPr>
              <a:t>’</a:t>
            </a:r>
            <a:r>
              <a:rPr lang="uk-UA" sz="2600" dirty="0" err="1">
                <a:solidFill>
                  <a:schemeClr val="tx1"/>
                </a:solidFill>
              </a:rPr>
              <a:t>єкта</a:t>
            </a:r>
            <a:r>
              <a:rPr lang="uk-UA" sz="2600" dirty="0">
                <a:solidFill>
                  <a:schemeClr val="tx1"/>
                </a:solidFill>
              </a:rPr>
              <a:t> декларування</a:t>
            </a:r>
          </a:p>
        </p:txBody>
      </p:sp>
    </p:spTree>
    <p:extLst>
      <p:ext uri="{BB962C8B-B14F-4D97-AF65-F5344CB8AC3E}">
        <p14:creationId xmlns:p14="http://schemas.microsoft.com/office/powerpoint/2010/main" val="342490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A36F31-BA95-B95A-AF8E-20008FAD5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55011"/>
            <a:ext cx="3717984" cy="2147976"/>
          </a:xfrm>
        </p:spPr>
        <p:txBody>
          <a:bodyPr>
            <a:noAutofit/>
          </a:bodyPr>
          <a:lstStyle/>
          <a:p>
            <a:pPr algn="ctr"/>
            <a:r>
              <a:rPr lang="uk-UA" sz="3200" dirty="0">
                <a:latin typeface="Arial Black" panose="020B0A04020102020204" pitchFamily="34" charset="0"/>
              </a:rPr>
              <a:t>Визначення різниці</a:t>
            </a:r>
            <a:endParaRPr lang="uk-UA" sz="2400" dirty="0">
              <a:latin typeface="Arial Black" panose="020B0A04020102020204" pitchFamily="34" charset="0"/>
            </a:endParaRP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21FF8694-C151-50B5-5C71-4F86FDE3FEAA}"/>
              </a:ext>
            </a:extLst>
          </p:cNvPr>
          <p:cNvSpPr/>
          <p:nvPr/>
        </p:nvSpPr>
        <p:spPr>
          <a:xfrm>
            <a:off x="3543300" y="-1664899"/>
            <a:ext cx="10095689" cy="101877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400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61F0A782-3726-ADDF-6AA2-808BC358D266}"/>
              </a:ext>
            </a:extLst>
          </p:cNvPr>
          <p:cNvSpPr/>
          <p:nvPr/>
        </p:nvSpPr>
        <p:spPr>
          <a:xfrm>
            <a:off x="4659923" y="581117"/>
            <a:ext cx="6409593" cy="75242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600" dirty="0"/>
              <a:t>1. Доходи суб’єкта декларування мінус вартість активів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6DB7F848-2928-D41A-CA70-C7F516A48BEC}"/>
              </a:ext>
            </a:extLst>
          </p:cNvPr>
          <p:cNvSpPr/>
          <p:nvPr/>
        </p:nvSpPr>
        <p:spPr>
          <a:xfrm>
            <a:off x="4659923" y="1747037"/>
            <a:ext cx="6523893" cy="88802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600" dirty="0"/>
              <a:t>2. Доходи суб’єкта декларування мінус витрати мінус вартість активів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8E84B673-682D-D85A-AEA8-E9AC638BABA2}"/>
              </a:ext>
            </a:extLst>
          </p:cNvPr>
          <p:cNvSpPr/>
          <p:nvPr/>
        </p:nvSpPr>
        <p:spPr>
          <a:xfrm>
            <a:off x="4605846" y="3257361"/>
            <a:ext cx="6840417" cy="99353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288"/>
            <a:r>
              <a:rPr lang="uk-UA" sz="2600" dirty="0"/>
              <a:t>3. Доходи суб’єкта декларування та доходи суб’єкта, який діяв за дорученням мінус вартість активів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CFA9477D-C0F3-BE57-5BEE-48B5BE5F25B9}"/>
              </a:ext>
            </a:extLst>
          </p:cNvPr>
          <p:cNvSpPr/>
          <p:nvPr/>
        </p:nvSpPr>
        <p:spPr>
          <a:xfrm>
            <a:off x="4659923" y="4873192"/>
            <a:ext cx="7532077" cy="80889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600" dirty="0"/>
              <a:t>4. Доходи суб’єкта, який діяв за дорученням мінус вартість активів</a:t>
            </a:r>
          </a:p>
        </p:txBody>
      </p:sp>
    </p:spTree>
    <p:extLst>
      <p:ext uri="{BB962C8B-B14F-4D97-AF65-F5344CB8AC3E}">
        <p14:creationId xmlns:p14="http://schemas.microsoft.com/office/powerpoint/2010/main" val="322545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7F2A51B-0074-8747-F478-CDE93C74C811}"/>
              </a:ext>
            </a:extLst>
          </p:cNvPr>
          <p:cNvSpPr/>
          <p:nvPr/>
        </p:nvSpPr>
        <p:spPr>
          <a:xfrm>
            <a:off x="1023938" y="179388"/>
            <a:ext cx="8872537" cy="634047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89A5CFAF-8542-EA95-583D-7BA63A0823D4}"/>
              </a:ext>
            </a:extLst>
          </p:cNvPr>
          <p:cNvSpPr/>
          <p:nvPr/>
        </p:nvSpPr>
        <p:spPr>
          <a:xfrm>
            <a:off x="1692275" y="500063"/>
            <a:ext cx="8486775" cy="159543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bg1"/>
                </a:solidFill>
              </a:rPr>
              <a:t>Підхід до визначення різниці між вартістю активів та доходами для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bg1"/>
                </a:solidFill>
              </a:rPr>
              <a:t> звернення до суду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800A531-4482-981D-A459-F0DD42B019C7}"/>
              </a:ext>
            </a:extLst>
          </p:cNvPr>
          <p:cNvSpPr/>
          <p:nvPr/>
        </p:nvSpPr>
        <p:spPr>
          <a:xfrm>
            <a:off x="987425" y="3243263"/>
            <a:ext cx="2333625" cy="1519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solidFill>
                  <a:schemeClr val="bg1">
                    <a:lumMod val="95000"/>
                  </a:schemeClr>
                </a:solidFill>
              </a:rPr>
              <a:t>Різниця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5883A171-5A89-6FAE-DCF0-C34111BA0241}"/>
              </a:ext>
            </a:extLst>
          </p:cNvPr>
          <p:cNvSpPr/>
          <p:nvPr/>
        </p:nvSpPr>
        <p:spPr>
          <a:xfrm>
            <a:off x="8813800" y="2741613"/>
            <a:ext cx="2333625" cy="2311400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533D9CA9-184C-7F1B-E205-86CAD0501147}"/>
              </a:ext>
            </a:extLst>
          </p:cNvPr>
          <p:cNvSpPr/>
          <p:nvPr/>
        </p:nvSpPr>
        <p:spPr>
          <a:xfrm>
            <a:off x="8340725" y="4603750"/>
            <a:ext cx="1838325" cy="1703388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6333D95D-3914-4D21-EEF0-83A1666D9F5C}"/>
              </a:ext>
            </a:extLst>
          </p:cNvPr>
          <p:cNvSpPr/>
          <p:nvPr/>
        </p:nvSpPr>
        <p:spPr>
          <a:xfrm>
            <a:off x="8583613" y="1574800"/>
            <a:ext cx="1527175" cy="1355725"/>
          </a:xfrm>
          <a:prstGeom prst="ellipse">
            <a:avLst/>
          </a:prstGeom>
          <a:blipFill dpi="0" rotWithShape="1">
            <a:blip r:embed="rId4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99526C1-8D52-D63C-A6F5-AFD2E8188DB3}"/>
              </a:ext>
            </a:extLst>
          </p:cNvPr>
          <p:cNvSpPr/>
          <p:nvPr/>
        </p:nvSpPr>
        <p:spPr>
          <a:xfrm>
            <a:off x="3832225" y="2201863"/>
            <a:ext cx="4432300" cy="6143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/>
              <a:t>Грошові кошти зафіксовані в останній декларації  </a:t>
            </a:r>
            <a:endParaRPr lang="ru-UA" sz="220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1F523CF-6476-BAFA-8C43-A0977B54AEC3}"/>
              </a:ext>
            </a:extLst>
          </p:cNvPr>
          <p:cNvSpPr/>
          <p:nvPr/>
        </p:nvSpPr>
        <p:spPr>
          <a:xfrm>
            <a:off x="3832225" y="3349625"/>
            <a:ext cx="4432300" cy="6143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UA" sz="2200" dirty="0"/>
              <a:t>Доходи</a:t>
            </a:r>
            <a:r>
              <a:rPr lang="uk-UA" sz="2200" dirty="0"/>
              <a:t> з 01.01 (рік набуття активу)</a:t>
            </a:r>
            <a:r>
              <a:rPr lang="ru-UA" sz="2200" dirty="0"/>
              <a:t> </a:t>
            </a:r>
            <a:r>
              <a:rPr lang="uk-UA" sz="2200" dirty="0"/>
              <a:t>до дня </a:t>
            </a:r>
            <a:r>
              <a:rPr lang="ru-UA" sz="2200" dirty="0"/>
              <a:t>набуття активу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A66F577-E655-E67B-BBC7-858566C52178}"/>
              </a:ext>
            </a:extLst>
          </p:cNvPr>
          <p:cNvSpPr/>
          <p:nvPr/>
        </p:nvSpPr>
        <p:spPr>
          <a:xfrm>
            <a:off x="3832225" y="5319713"/>
            <a:ext cx="4432300" cy="5722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UA" sz="2200" dirty="0"/>
              <a:t>Вартість активів</a:t>
            </a:r>
          </a:p>
        </p:txBody>
      </p:sp>
      <p:sp>
        <p:nvSpPr>
          <p:cNvPr id="16" name="Плюс 15">
            <a:extLst>
              <a:ext uri="{FF2B5EF4-FFF2-40B4-BE49-F238E27FC236}">
                <a16:creationId xmlns:a16="http://schemas.microsoft.com/office/drawing/2014/main" id="{2976C2B4-B029-A5CF-C28E-CBED13CB0484}"/>
              </a:ext>
            </a:extLst>
          </p:cNvPr>
          <p:cNvSpPr/>
          <p:nvPr/>
        </p:nvSpPr>
        <p:spPr>
          <a:xfrm>
            <a:off x="5791200" y="2897188"/>
            <a:ext cx="439738" cy="384175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UA"/>
          </a:p>
        </p:txBody>
      </p:sp>
      <p:sp>
        <p:nvSpPr>
          <p:cNvPr id="17" name="Минус 16">
            <a:extLst>
              <a:ext uri="{FF2B5EF4-FFF2-40B4-BE49-F238E27FC236}">
                <a16:creationId xmlns:a16="http://schemas.microsoft.com/office/drawing/2014/main" id="{157FF53C-5113-0D25-C208-275C4E070799}"/>
              </a:ext>
            </a:extLst>
          </p:cNvPr>
          <p:cNvSpPr/>
          <p:nvPr/>
        </p:nvSpPr>
        <p:spPr>
          <a:xfrm>
            <a:off x="5747544" y="4922738"/>
            <a:ext cx="527050" cy="552450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UA"/>
          </a:p>
        </p:txBody>
      </p:sp>
      <p:sp>
        <p:nvSpPr>
          <p:cNvPr id="19" name="Равно 18">
            <a:extLst>
              <a:ext uri="{FF2B5EF4-FFF2-40B4-BE49-F238E27FC236}">
                <a16:creationId xmlns:a16="http://schemas.microsoft.com/office/drawing/2014/main" id="{7F4F6FFE-73BA-9E21-4645-21C05793ABDE}"/>
              </a:ext>
            </a:extLst>
          </p:cNvPr>
          <p:cNvSpPr/>
          <p:nvPr/>
        </p:nvSpPr>
        <p:spPr>
          <a:xfrm>
            <a:off x="3321050" y="3789363"/>
            <a:ext cx="376238" cy="477837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UA">
              <a:solidFill>
                <a:schemeClr val="tx1"/>
              </a:solidFill>
            </a:endParaRPr>
          </a:p>
        </p:txBody>
      </p:sp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107ECFF-5A04-07C8-FAB5-69DA45A59845}"/>
              </a:ext>
            </a:extLst>
          </p:cNvPr>
          <p:cNvSpPr/>
          <p:nvPr/>
        </p:nvSpPr>
        <p:spPr>
          <a:xfrm>
            <a:off x="3832225" y="4278313"/>
            <a:ext cx="4432300" cy="727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/>
              <a:t>Витрати з 01.01 (рік набуття активів) до дня набуття активів</a:t>
            </a:r>
          </a:p>
        </p:txBody>
      </p:sp>
      <p:sp>
        <p:nvSpPr>
          <p:cNvPr id="11" name="Прямокутник 10">
            <a:extLst>
              <a:ext uri="{FF2B5EF4-FFF2-40B4-BE49-F238E27FC236}">
                <a16:creationId xmlns:a16="http://schemas.microsoft.com/office/drawing/2014/main" id="{F19F24E5-899D-C9CB-C1D1-DFD1100DEEBE}"/>
              </a:ext>
            </a:extLst>
          </p:cNvPr>
          <p:cNvSpPr/>
          <p:nvPr/>
        </p:nvSpPr>
        <p:spPr>
          <a:xfrm>
            <a:off x="5818188" y="4073525"/>
            <a:ext cx="385762" cy="1238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0" grpId="0" animBg="1"/>
      <p:bldP spid="12" grpId="0" animBg="1"/>
      <p:bldP spid="6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ля презентації ВАКС">
      <a:dk1>
        <a:srgbClr val="17406D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1682</TotalTime>
  <Words>508</Words>
  <Application>Microsoft Office PowerPoint</Application>
  <PresentationFormat>Широкий екран</PresentationFormat>
  <Paragraphs>80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Times New Roman</vt:lpstr>
      <vt:lpstr>Тема Office</vt:lpstr>
      <vt:lpstr>«Розрахункові» аспекти та межі дослідження під час перевірки обґрунтованості активів: підходи ВАКС</vt:lpstr>
      <vt:lpstr>Підстави для судового провадження з ВНА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Визначення різниці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Мойсак Сергій</dc:creator>
  <cp:lastModifiedBy>Мойсак Сергій</cp:lastModifiedBy>
  <cp:revision>25</cp:revision>
  <dcterms:created xsi:type="dcterms:W3CDTF">2022-06-15T08:44:39Z</dcterms:created>
  <dcterms:modified xsi:type="dcterms:W3CDTF">2024-04-11T06:06:38Z</dcterms:modified>
</cp:coreProperties>
</file>