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4" r:id="rId3"/>
    <p:sldId id="285" r:id="rId4"/>
    <p:sldId id="260" r:id="rId5"/>
    <p:sldId id="269" r:id="rId6"/>
    <p:sldId id="279" r:id="rId7"/>
    <p:sldId id="270" r:id="rId8"/>
    <p:sldId id="273"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Montserrat Bold" panose="020B0604020202020204" charset="-52"/>
      <p:regular r:id="rId14"/>
    </p:embeddedFont>
    <p:embeddedFont>
      <p:font typeface="Osnova Navigation Cyrillic" panose="020B0604020202020204" charset="-52"/>
      <p:regular r:id="rId15"/>
    </p:embeddedFont>
    <p:embeddedFont>
      <p:font typeface="Osnova Navigation Cyrillic Bold" panose="020B0604020202020204" charset="-52"/>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29DA5-933D-4BAA-9B0F-4DD5695D54B9}" type="doc">
      <dgm:prSet loTypeId="urn:microsoft.com/office/officeart/2005/8/layout/chevron2" loCatId="process" qsTypeId="urn:microsoft.com/office/officeart/2005/8/quickstyle/3d3" qsCatId="3D" csTypeId="urn:microsoft.com/office/officeart/2005/8/colors/accent1_2" csCatId="accent1" phldr="1"/>
      <dgm:spPr/>
      <dgm:t>
        <a:bodyPr/>
        <a:lstStyle/>
        <a:p>
          <a:endParaRPr lang="uk-UA"/>
        </a:p>
      </dgm:t>
    </dgm:pt>
    <dgm:pt modelId="{C4E416D3-73C2-472B-812D-BF11AB490E53}">
      <dgm:prSet phldrT="[Текст]"/>
      <dgm:spPr/>
      <dgm:t>
        <a:bodyPr/>
        <a:lstStyle/>
        <a:p>
          <a:r>
            <a:rPr lang="uk-UA" dirty="0"/>
            <a:t>Попередній рубіж</a:t>
          </a:r>
        </a:p>
      </dgm:t>
    </dgm:pt>
    <dgm:pt modelId="{1079F405-05A9-4D83-8B49-DC08E8E6A610}" type="parTrans" cxnId="{65DAD34E-38F9-4A69-AD44-2A5CDEFB4A4B}">
      <dgm:prSet/>
      <dgm:spPr/>
      <dgm:t>
        <a:bodyPr/>
        <a:lstStyle/>
        <a:p>
          <a:endParaRPr lang="uk-UA"/>
        </a:p>
      </dgm:t>
    </dgm:pt>
    <dgm:pt modelId="{95855B56-4F1C-489B-A3E5-96FCB4366198}" type="sibTrans" cxnId="{65DAD34E-38F9-4A69-AD44-2A5CDEFB4A4B}">
      <dgm:prSet/>
      <dgm:spPr/>
      <dgm:t>
        <a:bodyPr/>
        <a:lstStyle/>
        <a:p>
          <a:endParaRPr lang="uk-UA"/>
        </a:p>
      </dgm:t>
    </dgm:pt>
    <dgm:pt modelId="{59CD51BD-8BAD-40F0-BA70-267878FEBE49}">
      <dgm:prSet phldrT="[Текст]" custT="1"/>
      <dgm:spPr/>
      <dgm:t>
        <a:bodyPr/>
        <a:lstStyle/>
        <a:p>
          <a:r>
            <a:rPr lang="uk-UA" sz="2200" b="1" dirty="0"/>
            <a:t>Завдання: </a:t>
          </a:r>
          <a:r>
            <a:rPr lang="uk-UA" sz="2200" dirty="0"/>
            <a:t>недопущення виникнення корупційних відносин, усунення корупційного ризику, запобігання корупційного правопорушення  </a:t>
          </a:r>
        </a:p>
      </dgm:t>
    </dgm:pt>
    <dgm:pt modelId="{A0599D92-96C8-4DA7-A028-4CA7E4027D98}" type="parTrans" cxnId="{ABDC5EA5-23EA-4669-81CD-D6A9AA7D73AC}">
      <dgm:prSet/>
      <dgm:spPr/>
      <dgm:t>
        <a:bodyPr/>
        <a:lstStyle/>
        <a:p>
          <a:endParaRPr lang="uk-UA"/>
        </a:p>
      </dgm:t>
    </dgm:pt>
    <dgm:pt modelId="{0948537B-AFF4-44B4-8041-12986C29D75A}" type="sibTrans" cxnId="{ABDC5EA5-23EA-4669-81CD-D6A9AA7D73AC}">
      <dgm:prSet/>
      <dgm:spPr/>
      <dgm:t>
        <a:bodyPr/>
        <a:lstStyle/>
        <a:p>
          <a:endParaRPr lang="uk-UA"/>
        </a:p>
      </dgm:t>
    </dgm:pt>
    <dgm:pt modelId="{DBD5CD34-A8D3-4F7F-9EE7-174E12D476C1}">
      <dgm:prSet phldrT="[Текст]" custT="1"/>
      <dgm:spPr/>
      <dgm:t>
        <a:bodyPr/>
        <a:lstStyle/>
        <a:p>
          <a:r>
            <a:rPr lang="uk-UA" sz="2200" b="1" dirty="0"/>
            <a:t>Інструменти: </a:t>
          </a:r>
          <a:r>
            <a:rPr lang="uk-UA" sz="2200" b="0" i="0" dirty="0"/>
            <a:t>превентивні антикорупційні механізми (ЗУ «Про запобігання корупції» 14.10.2014); + норми КУпАП про делікти, які створюють загрозу; + антикорупційна безпека господарської діяльності </a:t>
          </a:r>
          <a:endParaRPr lang="uk-UA" sz="2200" b="1" dirty="0"/>
        </a:p>
      </dgm:t>
    </dgm:pt>
    <dgm:pt modelId="{6BFB88C9-666F-4922-B33C-01FFBAE03B92}" type="parTrans" cxnId="{60F7EBE1-8223-4864-A2BA-EA1C493ED336}">
      <dgm:prSet/>
      <dgm:spPr/>
      <dgm:t>
        <a:bodyPr/>
        <a:lstStyle/>
        <a:p>
          <a:endParaRPr lang="uk-UA"/>
        </a:p>
      </dgm:t>
    </dgm:pt>
    <dgm:pt modelId="{6058FA57-EBD7-4AA6-BF74-BBA47E99D018}" type="sibTrans" cxnId="{60F7EBE1-8223-4864-A2BA-EA1C493ED336}">
      <dgm:prSet/>
      <dgm:spPr/>
      <dgm:t>
        <a:bodyPr/>
        <a:lstStyle/>
        <a:p>
          <a:endParaRPr lang="uk-UA"/>
        </a:p>
      </dgm:t>
    </dgm:pt>
    <dgm:pt modelId="{68EDF0D5-9F6D-4F70-BE2C-87CE2410BDA3}">
      <dgm:prSet phldrT="[Текст]"/>
      <dgm:spPr/>
      <dgm:t>
        <a:bodyPr/>
        <a:lstStyle/>
        <a:p>
          <a:r>
            <a:rPr lang="uk-UA" dirty="0"/>
            <a:t>Основний рубіж</a:t>
          </a:r>
        </a:p>
      </dgm:t>
    </dgm:pt>
    <dgm:pt modelId="{AAE6241C-1693-48DD-80C2-2C2A2DD0E885}" type="parTrans" cxnId="{C82A9F14-27AA-4955-AF5B-A9983C1F8782}">
      <dgm:prSet/>
      <dgm:spPr/>
      <dgm:t>
        <a:bodyPr/>
        <a:lstStyle/>
        <a:p>
          <a:endParaRPr lang="uk-UA"/>
        </a:p>
      </dgm:t>
    </dgm:pt>
    <dgm:pt modelId="{5D89B4FC-9A06-4F12-ACD1-9A21BF86BEE3}" type="sibTrans" cxnId="{C82A9F14-27AA-4955-AF5B-A9983C1F8782}">
      <dgm:prSet/>
      <dgm:spPr/>
      <dgm:t>
        <a:bodyPr/>
        <a:lstStyle/>
        <a:p>
          <a:endParaRPr lang="uk-UA"/>
        </a:p>
      </dgm:t>
    </dgm:pt>
    <dgm:pt modelId="{935D1AAC-7B08-402D-9933-07C7F9F0E12F}">
      <dgm:prSet phldrT="[Текст]" custT="1"/>
      <dgm:spPr/>
      <dgm:t>
        <a:bodyPr/>
        <a:lstStyle/>
        <a:p>
          <a:r>
            <a:rPr lang="uk-UA" sz="2200" b="1" kern="1200" noProof="0" dirty="0"/>
            <a:t>Завдання: </a:t>
          </a:r>
          <a:r>
            <a:rPr lang="uk-UA" sz="2200" b="0" kern="1200" noProof="0" dirty="0"/>
            <a:t>притягнення до кримінальної відповідальності за корупційне правопорушення (відповідальність за діяння) </a:t>
          </a:r>
          <a:endParaRPr lang="uk-UA" sz="2200" b="1" kern="1200" noProof="0" dirty="0"/>
        </a:p>
      </dgm:t>
    </dgm:pt>
    <dgm:pt modelId="{03A5BF19-4330-439C-8EF3-94D5B3F0F032}" type="parTrans" cxnId="{6FCF307D-2B2B-4BD8-BBE7-40A116310B3D}">
      <dgm:prSet/>
      <dgm:spPr/>
      <dgm:t>
        <a:bodyPr/>
        <a:lstStyle/>
        <a:p>
          <a:endParaRPr lang="uk-UA"/>
        </a:p>
      </dgm:t>
    </dgm:pt>
    <dgm:pt modelId="{36526F43-4705-450B-8B14-34BD9B93B281}" type="sibTrans" cxnId="{6FCF307D-2B2B-4BD8-BBE7-40A116310B3D}">
      <dgm:prSet/>
      <dgm:spPr/>
      <dgm:t>
        <a:bodyPr/>
        <a:lstStyle/>
        <a:p>
          <a:endParaRPr lang="uk-UA"/>
        </a:p>
      </dgm:t>
    </dgm:pt>
    <dgm:pt modelId="{9D1E2864-75FC-4592-B6F4-493995D7EDEE}">
      <dgm:prSet phldrT="[Текст]" custT="1"/>
      <dgm:spPr/>
      <dgm:t>
        <a:bodyPr/>
        <a:lstStyle/>
        <a:p>
          <a:r>
            <a:rPr lang="uk-UA" sz="2200" b="1" kern="1200" noProof="0" dirty="0"/>
            <a:t>Інструменти:</a:t>
          </a:r>
          <a:r>
            <a:rPr lang="uk-UA" sz="2200" kern="1200" noProof="0" dirty="0"/>
            <a:t> (1) норми про «класичні» корупційні злочини, система яких сформувалася у КК УРСР 1923 + (2) </a:t>
          </a:r>
          <a:r>
            <a:rPr lang="uk-UA" sz="2200" kern="1200" noProof="0" dirty="0">
              <a:solidFill>
                <a:prstClr val="black">
                  <a:hueOff val="0"/>
                  <a:satOff val="0"/>
                  <a:lumOff val="0"/>
                  <a:alphaOff val="0"/>
                </a:prstClr>
              </a:solidFill>
              <a:latin typeface="Calibri"/>
              <a:ea typeface="+mn-ea"/>
              <a:cs typeface="+mn-cs"/>
            </a:rPr>
            <a:t>заходи кримінально-правового характеру щодо юридичних осіб (Розділ XIV-1 Загальної частини КК)</a:t>
          </a:r>
        </a:p>
      </dgm:t>
    </dgm:pt>
    <dgm:pt modelId="{CB0DE8E2-9F35-4AC2-868E-9C09AD6CDFE3}" type="parTrans" cxnId="{4CC68CBE-DC3D-44AB-B238-13EB3C3B40E4}">
      <dgm:prSet/>
      <dgm:spPr/>
      <dgm:t>
        <a:bodyPr/>
        <a:lstStyle/>
        <a:p>
          <a:endParaRPr lang="uk-UA"/>
        </a:p>
      </dgm:t>
    </dgm:pt>
    <dgm:pt modelId="{74507CED-DF85-4F74-ADA6-FF9813AED1C3}" type="sibTrans" cxnId="{4CC68CBE-DC3D-44AB-B238-13EB3C3B40E4}">
      <dgm:prSet/>
      <dgm:spPr/>
      <dgm:t>
        <a:bodyPr/>
        <a:lstStyle/>
        <a:p>
          <a:endParaRPr lang="uk-UA"/>
        </a:p>
      </dgm:t>
    </dgm:pt>
    <dgm:pt modelId="{57A9659E-A934-45A0-AC5D-D954F4AF50F2}">
      <dgm:prSet phldrT="[Текст]"/>
      <dgm:spPr/>
      <dgm:t>
        <a:bodyPr/>
        <a:lstStyle/>
        <a:p>
          <a:r>
            <a:rPr lang="uk-UA" dirty="0"/>
            <a:t>Завершальний рубіж</a:t>
          </a:r>
        </a:p>
      </dgm:t>
    </dgm:pt>
    <dgm:pt modelId="{B669CE35-8DD4-4D23-B579-A68F84F19800}" type="parTrans" cxnId="{926327D3-043C-4292-BA18-219338305C15}">
      <dgm:prSet/>
      <dgm:spPr/>
      <dgm:t>
        <a:bodyPr/>
        <a:lstStyle/>
        <a:p>
          <a:endParaRPr lang="uk-UA"/>
        </a:p>
      </dgm:t>
    </dgm:pt>
    <dgm:pt modelId="{81948616-57AD-4ACE-9FA1-C82287EFE60A}" type="sibTrans" cxnId="{926327D3-043C-4292-BA18-219338305C15}">
      <dgm:prSet/>
      <dgm:spPr/>
      <dgm:t>
        <a:bodyPr/>
        <a:lstStyle/>
        <a:p>
          <a:endParaRPr lang="uk-UA"/>
        </a:p>
      </dgm:t>
    </dgm:pt>
    <dgm:pt modelId="{8F97067F-F7BB-48F0-A813-E985A9434EDB}">
      <dgm:prSet phldrT="[Текст]" custT="1"/>
      <dgm:spPr/>
      <dgm:t>
        <a:bodyPr/>
        <a:lstStyle/>
        <a:p>
          <a:r>
            <a:rPr lang="uk-UA" sz="2200" b="1" dirty="0"/>
            <a:t>Завдання</a:t>
          </a:r>
          <a:r>
            <a:rPr lang="uk-UA" sz="2200" dirty="0"/>
            <a:t>: </a:t>
          </a:r>
          <a:r>
            <a:rPr lang="uk-UA" sz="2200" b="0" dirty="0"/>
            <a:t>притягнення до відповідальності за встановлення продуктів корупційного правопорушення, яке залишилося латентним</a:t>
          </a:r>
          <a:endParaRPr lang="uk-UA" sz="2200" dirty="0"/>
        </a:p>
      </dgm:t>
    </dgm:pt>
    <dgm:pt modelId="{A55B3DD9-DB61-46FA-9606-0A2FBCAE728E}" type="parTrans" cxnId="{8BC74DAD-F6D4-44C8-A8B8-4DC20B3E8EC0}">
      <dgm:prSet/>
      <dgm:spPr/>
      <dgm:t>
        <a:bodyPr/>
        <a:lstStyle/>
        <a:p>
          <a:endParaRPr lang="uk-UA"/>
        </a:p>
      </dgm:t>
    </dgm:pt>
    <dgm:pt modelId="{57F20E34-C896-43FC-BF92-8ED7797612AA}" type="sibTrans" cxnId="{8BC74DAD-F6D4-44C8-A8B8-4DC20B3E8EC0}">
      <dgm:prSet/>
      <dgm:spPr/>
      <dgm:t>
        <a:bodyPr/>
        <a:lstStyle/>
        <a:p>
          <a:endParaRPr lang="uk-UA"/>
        </a:p>
      </dgm:t>
    </dgm:pt>
    <dgm:pt modelId="{EBCEA565-5E00-4AE9-A78D-EFA262495A12}">
      <dgm:prSet phldrT="[Текст]" custT="1"/>
      <dgm:spPr/>
      <dgm:t>
        <a:bodyPr/>
        <a:lstStyle/>
        <a:p>
          <a:r>
            <a:rPr lang="uk-UA" sz="2200" b="1" dirty="0"/>
            <a:t>Інструменти</a:t>
          </a:r>
          <a:r>
            <a:rPr lang="uk-UA" sz="2200" dirty="0"/>
            <a:t>: інститут антикорупційного фінансового контролю, з невід'ємним його елементом нормою про незаконне збагачення (ст.368-</a:t>
          </a:r>
          <a:r>
            <a:rPr lang="en-US" sz="2200" dirty="0"/>
            <a:t>5</a:t>
          </a:r>
          <a:r>
            <a:rPr lang="uk-UA" sz="2200" dirty="0"/>
            <a:t> КК) та допоміжними нормами про недостовірне декларування (статті 366-2 + 366-3 КК) та порушення вимог фінансового контролю (ст. 172-6 КУпАП)</a:t>
          </a:r>
          <a:endParaRPr lang="uk-UA" sz="2200" dirty="0">
            <a:solidFill>
              <a:srgbClr val="FF0000"/>
            </a:solidFill>
          </a:endParaRPr>
        </a:p>
      </dgm:t>
    </dgm:pt>
    <dgm:pt modelId="{2C27B542-FED2-4372-B5D7-23A3CF656D0C}" type="parTrans" cxnId="{BED477CD-6217-4833-ACBC-A13696C3AC13}">
      <dgm:prSet/>
      <dgm:spPr/>
      <dgm:t>
        <a:bodyPr/>
        <a:lstStyle/>
        <a:p>
          <a:endParaRPr lang="uk-UA"/>
        </a:p>
      </dgm:t>
    </dgm:pt>
    <dgm:pt modelId="{2176E47A-F745-4162-81DA-F5EFC69BFE17}" type="sibTrans" cxnId="{BED477CD-6217-4833-ACBC-A13696C3AC13}">
      <dgm:prSet/>
      <dgm:spPr/>
      <dgm:t>
        <a:bodyPr/>
        <a:lstStyle/>
        <a:p>
          <a:endParaRPr lang="uk-UA"/>
        </a:p>
      </dgm:t>
    </dgm:pt>
    <dgm:pt modelId="{A51127AA-9259-4E25-9085-BAA92EAE6AC5}">
      <dgm:prSet phldrT="[Текст]" custT="1"/>
      <dgm:spPr/>
      <dgm:t>
        <a:bodyPr/>
        <a:lstStyle/>
        <a:p>
          <a:r>
            <a:rPr lang="uk-UA" sz="2200" dirty="0">
              <a:solidFill>
                <a:srgbClr val="FF0000"/>
              </a:solidFill>
            </a:rPr>
            <a:t>+ цивільна конфіскація + (?!) конфіскація за ст. 100 КПК</a:t>
          </a:r>
        </a:p>
      </dgm:t>
    </dgm:pt>
    <dgm:pt modelId="{E50D028C-3FFD-42B3-BF54-710596F88A8B}" type="parTrans" cxnId="{AEE4F080-31C2-4A1F-8586-1306A65837C9}">
      <dgm:prSet/>
      <dgm:spPr/>
      <dgm:t>
        <a:bodyPr/>
        <a:lstStyle/>
        <a:p>
          <a:endParaRPr lang="ru-RU"/>
        </a:p>
      </dgm:t>
    </dgm:pt>
    <dgm:pt modelId="{46B9AE71-0BE8-4483-9A3F-34BD94671E3E}" type="sibTrans" cxnId="{AEE4F080-31C2-4A1F-8586-1306A65837C9}">
      <dgm:prSet/>
      <dgm:spPr/>
      <dgm:t>
        <a:bodyPr/>
        <a:lstStyle/>
        <a:p>
          <a:endParaRPr lang="ru-RU"/>
        </a:p>
      </dgm:t>
    </dgm:pt>
    <dgm:pt modelId="{7236A50B-861B-45E1-92CF-F1CC206B03D5}" type="pres">
      <dgm:prSet presAssocID="{F2629DA5-933D-4BAA-9B0F-4DD5695D54B9}" presName="linearFlow" presStyleCnt="0">
        <dgm:presLayoutVars>
          <dgm:dir/>
          <dgm:animLvl val="lvl"/>
          <dgm:resizeHandles val="exact"/>
        </dgm:presLayoutVars>
      </dgm:prSet>
      <dgm:spPr/>
    </dgm:pt>
    <dgm:pt modelId="{1298629B-94E5-47C8-B7CC-C910C036F655}" type="pres">
      <dgm:prSet presAssocID="{C4E416D3-73C2-472B-812D-BF11AB490E53}" presName="composite" presStyleCnt="0"/>
      <dgm:spPr/>
    </dgm:pt>
    <dgm:pt modelId="{65A25407-0455-4991-94BC-2B7F5DC55B06}" type="pres">
      <dgm:prSet presAssocID="{C4E416D3-73C2-472B-812D-BF11AB490E53}" presName="parentText" presStyleLbl="alignNode1" presStyleIdx="0" presStyleCnt="3" custLinFactNeighborY="-14826">
        <dgm:presLayoutVars>
          <dgm:chMax val="1"/>
          <dgm:bulletEnabled val="1"/>
        </dgm:presLayoutVars>
      </dgm:prSet>
      <dgm:spPr/>
    </dgm:pt>
    <dgm:pt modelId="{EC5FCEEE-D52B-42A4-85AE-7CBA2E9E3BBB}" type="pres">
      <dgm:prSet presAssocID="{C4E416D3-73C2-472B-812D-BF11AB490E53}" presName="descendantText" presStyleLbl="alignAcc1" presStyleIdx="0" presStyleCnt="3" custScaleY="130887" custLinFactNeighborY="-1307">
        <dgm:presLayoutVars>
          <dgm:bulletEnabled val="1"/>
        </dgm:presLayoutVars>
      </dgm:prSet>
      <dgm:spPr/>
    </dgm:pt>
    <dgm:pt modelId="{70C6DC12-EEA3-4765-8E1D-CBDA5B91070D}" type="pres">
      <dgm:prSet presAssocID="{95855B56-4F1C-489B-A3E5-96FCB4366198}" presName="sp" presStyleCnt="0"/>
      <dgm:spPr/>
    </dgm:pt>
    <dgm:pt modelId="{B43005D9-7D9A-469B-82A5-0E1EA7317C36}" type="pres">
      <dgm:prSet presAssocID="{68EDF0D5-9F6D-4F70-BE2C-87CE2410BDA3}" presName="composite" presStyleCnt="0"/>
      <dgm:spPr/>
    </dgm:pt>
    <dgm:pt modelId="{936B4E26-5F0F-407F-9713-7C6CA04B7B19}" type="pres">
      <dgm:prSet presAssocID="{68EDF0D5-9F6D-4F70-BE2C-87CE2410BDA3}" presName="parentText" presStyleLbl="alignNode1" presStyleIdx="1" presStyleCnt="3" custLinFactNeighborY="1171">
        <dgm:presLayoutVars>
          <dgm:chMax val="1"/>
          <dgm:bulletEnabled val="1"/>
        </dgm:presLayoutVars>
      </dgm:prSet>
      <dgm:spPr/>
    </dgm:pt>
    <dgm:pt modelId="{8F69786E-B7D4-450D-959E-4E3037463556}" type="pres">
      <dgm:prSet presAssocID="{68EDF0D5-9F6D-4F70-BE2C-87CE2410BDA3}" presName="descendantText" presStyleLbl="alignAcc1" presStyleIdx="1" presStyleCnt="3" custScaleY="91412" custLinFactNeighborX="0" custLinFactNeighborY="-2493">
        <dgm:presLayoutVars>
          <dgm:bulletEnabled val="1"/>
        </dgm:presLayoutVars>
      </dgm:prSet>
      <dgm:spPr/>
    </dgm:pt>
    <dgm:pt modelId="{CFB2BF76-1295-4915-95C5-E93AD020F7DE}" type="pres">
      <dgm:prSet presAssocID="{5D89B4FC-9A06-4F12-ACD1-9A21BF86BEE3}" presName="sp" presStyleCnt="0"/>
      <dgm:spPr/>
    </dgm:pt>
    <dgm:pt modelId="{AAF05EFC-401C-4108-BAA5-38447B6EE1ED}" type="pres">
      <dgm:prSet presAssocID="{57A9659E-A934-45A0-AC5D-D954F4AF50F2}" presName="composite" presStyleCnt="0"/>
      <dgm:spPr/>
    </dgm:pt>
    <dgm:pt modelId="{CAA772AA-3FF7-4FD5-85D1-B7E73C645915}" type="pres">
      <dgm:prSet presAssocID="{57A9659E-A934-45A0-AC5D-D954F4AF50F2}" presName="parentText" presStyleLbl="alignNode1" presStyleIdx="2" presStyleCnt="3" custLinFactNeighborY="-13363">
        <dgm:presLayoutVars>
          <dgm:chMax val="1"/>
          <dgm:bulletEnabled val="1"/>
        </dgm:presLayoutVars>
      </dgm:prSet>
      <dgm:spPr/>
    </dgm:pt>
    <dgm:pt modelId="{0A1D1AAA-5429-483C-A533-799592DD2B59}" type="pres">
      <dgm:prSet presAssocID="{57A9659E-A934-45A0-AC5D-D954F4AF50F2}" presName="descendantText" presStyleLbl="alignAcc1" presStyleIdx="2" presStyleCnt="3" custScaleY="133352" custLinFactNeighborX="959" custLinFactNeighborY="-3882">
        <dgm:presLayoutVars>
          <dgm:bulletEnabled val="1"/>
        </dgm:presLayoutVars>
      </dgm:prSet>
      <dgm:spPr/>
    </dgm:pt>
  </dgm:ptLst>
  <dgm:cxnLst>
    <dgm:cxn modelId="{6CCAD310-6B0E-4264-8FE9-FBDC8EE8B045}" type="presOf" srcId="{59CD51BD-8BAD-40F0-BA70-267878FEBE49}" destId="{EC5FCEEE-D52B-42A4-85AE-7CBA2E9E3BBB}" srcOrd="0" destOrd="0" presId="urn:microsoft.com/office/officeart/2005/8/layout/chevron2"/>
    <dgm:cxn modelId="{C82A9F14-27AA-4955-AF5B-A9983C1F8782}" srcId="{F2629DA5-933D-4BAA-9B0F-4DD5695D54B9}" destId="{68EDF0D5-9F6D-4F70-BE2C-87CE2410BDA3}" srcOrd="1" destOrd="0" parTransId="{AAE6241C-1693-48DD-80C2-2C2A2DD0E885}" sibTransId="{5D89B4FC-9A06-4F12-ACD1-9A21BF86BEE3}"/>
    <dgm:cxn modelId="{F3988C1D-BA8B-43FA-8CCB-4D6A40F4F47D}" type="presOf" srcId="{C4E416D3-73C2-472B-812D-BF11AB490E53}" destId="{65A25407-0455-4991-94BC-2B7F5DC55B06}" srcOrd="0" destOrd="0" presId="urn:microsoft.com/office/officeart/2005/8/layout/chevron2"/>
    <dgm:cxn modelId="{E1223E68-8E2A-4DD1-B604-0B5658052D23}" type="presOf" srcId="{57A9659E-A934-45A0-AC5D-D954F4AF50F2}" destId="{CAA772AA-3FF7-4FD5-85D1-B7E73C645915}" srcOrd="0" destOrd="0" presId="urn:microsoft.com/office/officeart/2005/8/layout/chevron2"/>
    <dgm:cxn modelId="{65DAD34E-38F9-4A69-AD44-2A5CDEFB4A4B}" srcId="{F2629DA5-933D-4BAA-9B0F-4DD5695D54B9}" destId="{C4E416D3-73C2-472B-812D-BF11AB490E53}" srcOrd="0" destOrd="0" parTransId="{1079F405-05A9-4D83-8B49-DC08E8E6A610}" sibTransId="{95855B56-4F1C-489B-A3E5-96FCB4366198}"/>
    <dgm:cxn modelId="{035DAD4F-7C72-4761-ABA6-999F397AA18A}" type="presOf" srcId="{A51127AA-9259-4E25-9085-BAA92EAE6AC5}" destId="{0A1D1AAA-5429-483C-A533-799592DD2B59}" srcOrd="0" destOrd="2" presId="urn:microsoft.com/office/officeart/2005/8/layout/chevron2"/>
    <dgm:cxn modelId="{6FCF307D-2B2B-4BD8-BBE7-40A116310B3D}" srcId="{68EDF0D5-9F6D-4F70-BE2C-87CE2410BDA3}" destId="{935D1AAC-7B08-402D-9933-07C7F9F0E12F}" srcOrd="0" destOrd="0" parTransId="{03A5BF19-4330-439C-8EF3-94D5B3F0F032}" sibTransId="{36526F43-4705-450B-8B14-34BD9B93B281}"/>
    <dgm:cxn modelId="{AEE4F080-31C2-4A1F-8586-1306A65837C9}" srcId="{57A9659E-A934-45A0-AC5D-D954F4AF50F2}" destId="{A51127AA-9259-4E25-9085-BAA92EAE6AC5}" srcOrd="2" destOrd="0" parTransId="{E50D028C-3FFD-42B3-BF54-710596F88A8B}" sibTransId="{46B9AE71-0BE8-4483-9A3F-34BD94671E3E}"/>
    <dgm:cxn modelId="{5977DE82-458D-4A3D-9119-EE3CE7894C78}" type="presOf" srcId="{F2629DA5-933D-4BAA-9B0F-4DD5695D54B9}" destId="{7236A50B-861B-45E1-92CF-F1CC206B03D5}" srcOrd="0" destOrd="0" presId="urn:microsoft.com/office/officeart/2005/8/layout/chevron2"/>
    <dgm:cxn modelId="{31C7358A-A154-43A8-98CE-7D71E08C9F77}" type="presOf" srcId="{8F97067F-F7BB-48F0-A813-E985A9434EDB}" destId="{0A1D1AAA-5429-483C-A533-799592DD2B59}" srcOrd="0" destOrd="0" presId="urn:microsoft.com/office/officeart/2005/8/layout/chevron2"/>
    <dgm:cxn modelId="{D0463591-A290-4AA9-9F37-76F2EE6F8485}" type="presOf" srcId="{DBD5CD34-A8D3-4F7F-9EE7-174E12D476C1}" destId="{EC5FCEEE-D52B-42A4-85AE-7CBA2E9E3BBB}" srcOrd="0" destOrd="1" presId="urn:microsoft.com/office/officeart/2005/8/layout/chevron2"/>
    <dgm:cxn modelId="{9CADE997-313F-4F63-8D11-232723C8D79C}" type="presOf" srcId="{9D1E2864-75FC-4592-B6F4-493995D7EDEE}" destId="{8F69786E-B7D4-450D-959E-4E3037463556}" srcOrd="0" destOrd="1" presId="urn:microsoft.com/office/officeart/2005/8/layout/chevron2"/>
    <dgm:cxn modelId="{18D4F49B-E8C2-4099-816C-0094DCC885E6}" type="presOf" srcId="{EBCEA565-5E00-4AE9-A78D-EFA262495A12}" destId="{0A1D1AAA-5429-483C-A533-799592DD2B59}" srcOrd="0" destOrd="1" presId="urn:microsoft.com/office/officeart/2005/8/layout/chevron2"/>
    <dgm:cxn modelId="{ABDC5EA5-23EA-4669-81CD-D6A9AA7D73AC}" srcId="{C4E416D3-73C2-472B-812D-BF11AB490E53}" destId="{59CD51BD-8BAD-40F0-BA70-267878FEBE49}" srcOrd="0" destOrd="0" parTransId="{A0599D92-96C8-4DA7-A028-4CA7E4027D98}" sibTransId="{0948537B-AFF4-44B4-8041-12986C29D75A}"/>
    <dgm:cxn modelId="{8BC74DAD-F6D4-44C8-A8B8-4DC20B3E8EC0}" srcId="{57A9659E-A934-45A0-AC5D-D954F4AF50F2}" destId="{8F97067F-F7BB-48F0-A813-E985A9434EDB}" srcOrd="0" destOrd="0" parTransId="{A55B3DD9-DB61-46FA-9606-0A2FBCAE728E}" sibTransId="{57F20E34-C896-43FC-BF92-8ED7797612AA}"/>
    <dgm:cxn modelId="{879443B5-456E-42CC-8416-9F70FC671CC3}" type="presOf" srcId="{68EDF0D5-9F6D-4F70-BE2C-87CE2410BDA3}" destId="{936B4E26-5F0F-407F-9713-7C6CA04B7B19}" srcOrd="0" destOrd="0" presId="urn:microsoft.com/office/officeart/2005/8/layout/chevron2"/>
    <dgm:cxn modelId="{4CC68CBE-DC3D-44AB-B238-13EB3C3B40E4}" srcId="{68EDF0D5-9F6D-4F70-BE2C-87CE2410BDA3}" destId="{9D1E2864-75FC-4592-B6F4-493995D7EDEE}" srcOrd="1" destOrd="0" parTransId="{CB0DE8E2-9F35-4AC2-868E-9C09AD6CDFE3}" sibTransId="{74507CED-DF85-4F74-ADA6-FF9813AED1C3}"/>
    <dgm:cxn modelId="{7913D7CC-DE93-4264-94D0-E8D69D55FF84}" type="presOf" srcId="{935D1AAC-7B08-402D-9933-07C7F9F0E12F}" destId="{8F69786E-B7D4-450D-959E-4E3037463556}" srcOrd="0" destOrd="0" presId="urn:microsoft.com/office/officeart/2005/8/layout/chevron2"/>
    <dgm:cxn modelId="{BED477CD-6217-4833-ACBC-A13696C3AC13}" srcId="{57A9659E-A934-45A0-AC5D-D954F4AF50F2}" destId="{EBCEA565-5E00-4AE9-A78D-EFA262495A12}" srcOrd="1" destOrd="0" parTransId="{2C27B542-FED2-4372-B5D7-23A3CF656D0C}" sibTransId="{2176E47A-F745-4162-81DA-F5EFC69BFE17}"/>
    <dgm:cxn modelId="{926327D3-043C-4292-BA18-219338305C15}" srcId="{F2629DA5-933D-4BAA-9B0F-4DD5695D54B9}" destId="{57A9659E-A934-45A0-AC5D-D954F4AF50F2}" srcOrd="2" destOrd="0" parTransId="{B669CE35-8DD4-4D23-B579-A68F84F19800}" sibTransId="{81948616-57AD-4ACE-9FA1-C82287EFE60A}"/>
    <dgm:cxn modelId="{60F7EBE1-8223-4864-A2BA-EA1C493ED336}" srcId="{C4E416D3-73C2-472B-812D-BF11AB490E53}" destId="{DBD5CD34-A8D3-4F7F-9EE7-174E12D476C1}" srcOrd="1" destOrd="0" parTransId="{6BFB88C9-666F-4922-B33C-01FFBAE03B92}" sibTransId="{6058FA57-EBD7-4AA6-BF74-BBA47E99D018}"/>
    <dgm:cxn modelId="{AEF328B6-B851-47DE-93D9-1C47CC08AE08}" type="presParOf" srcId="{7236A50B-861B-45E1-92CF-F1CC206B03D5}" destId="{1298629B-94E5-47C8-B7CC-C910C036F655}" srcOrd="0" destOrd="0" presId="urn:microsoft.com/office/officeart/2005/8/layout/chevron2"/>
    <dgm:cxn modelId="{C386B138-BF44-487B-A47D-E0437A952FED}" type="presParOf" srcId="{1298629B-94E5-47C8-B7CC-C910C036F655}" destId="{65A25407-0455-4991-94BC-2B7F5DC55B06}" srcOrd="0" destOrd="0" presId="urn:microsoft.com/office/officeart/2005/8/layout/chevron2"/>
    <dgm:cxn modelId="{85FE9AD5-69E7-4602-9E1B-9066E9A1AABF}" type="presParOf" srcId="{1298629B-94E5-47C8-B7CC-C910C036F655}" destId="{EC5FCEEE-D52B-42A4-85AE-7CBA2E9E3BBB}" srcOrd="1" destOrd="0" presId="urn:microsoft.com/office/officeart/2005/8/layout/chevron2"/>
    <dgm:cxn modelId="{BC485A4A-D562-4436-87B5-29D89D9BE5BE}" type="presParOf" srcId="{7236A50B-861B-45E1-92CF-F1CC206B03D5}" destId="{70C6DC12-EEA3-4765-8E1D-CBDA5B91070D}" srcOrd="1" destOrd="0" presId="urn:microsoft.com/office/officeart/2005/8/layout/chevron2"/>
    <dgm:cxn modelId="{B7068006-CBE6-4D8B-8052-89F641E05D5B}" type="presParOf" srcId="{7236A50B-861B-45E1-92CF-F1CC206B03D5}" destId="{B43005D9-7D9A-469B-82A5-0E1EA7317C36}" srcOrd="2" destOrd="0" presId="urn:microsoft.com/office/officeart/2005/8/layout/chevron2"/>
    <dgm:cxn modelId="{06282A91-963D-4AA1-BA24-5A806E08378A}" type="presParOf" srcId="{B43005D9-7D9A-469B-82A5-0E1EA7317C36}" destId="{936B4E26-5F0F-407F-9713-7C6CA04B7B19}" srcOrd="0" destOrd="0" presId="urn:microsoft.com/office/officeart/2005/8/layout/chevron2"/>
    <dgm:cxn modelId="{A26B163A-6886-42F3-905F-3CA0B901A635}" type="presParOf" srcId="{B43005D9-7D9A-469B-82A5-0E1EA7317C36}" destId="{8F69786E-B7D4-450D-959E-4E3037463556}" srcOrd="1" destOrd="0" presId="urn:microsoft.com/office/officeart/2005/8/layout/chevron2"/>
    <dgm:cxn modelId="{148C6034-02F3-4938-B944-F4E282C49734}" type="presParOf" srcId="{7236A50B-861B-45E1-92CF-F1CC206B03D5}" destId="{CFB2BF76-1295-4915-95C5-E93AD020F7DE}" srcOrd="3" destOrd="0" presId="urn:microsoft.com/office/officeart/2005/8/layout/chevron2"/>
    <dgm:cxn modelId="{61FC79C3-35AA-427F-A495-96B08AF2F4C1}" type="presParOf" srcId="{7236A50B-861B-45E1-92CF-F1CC206B03D5}" destId="{AAF05EFC-401C-4108-BAA5-38447B6EE1ED}" srcOrd="4" destOrd="0" presId="urn:microsoft.com/office/officeart/2005/8/layout/chevron2"/>
    <dgm:cxn modelId="{A90FD625-9CB5-4DE0-9C5B-D788027A6B78}" type="presParOf" srcId="{AAF05EFC-401C-4108-BAA5-38447B6EE1ED}" destId="{CAA772AA-3FF7-4FD5-85D1-B7E73C645915}" srcOrd="0" destOrd="0" presId="urn:microsoft.com/office/officeart/2005/8/layout/chevron2"/>
    <dgm:cxn modelId="{84541A02-5AC6-4CFB-AF11-ACD9188B8E21}" type="presParOf" srcId="{AAF05EFC-401C-4108-BAA5-38447B6EE1ED}" destId="{0A1D1AAA-5429-483C-A533-799592DD2B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25407-0455-4991-94BC-2B7F5DC55B06}">
      <dsp:nvSpPr>
        <dsp:cNvPr id="0" name=""/>
        <dsp:cNvSpPr/>
      </dsp:nvSpPr>
      <dsp:spPr>
        <a:xfrm rot="5400000">
          <a:off x="-406481" y="406481"/>
          <a:ext cx="2709877" cy="1896914"/>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uk-UA" sz="2300" kern="1200" dirty="0"/>
            <a:t>Попередній рубіж</a:t>
          </a:r>
        </a:p>
      </dsp:txBody>
      <dsp:txXfrm rot="-5400000">
        <a:off x="1" y="948456"/>
        <a:ext cx="1896914" cy="812963"/>
      </dsp:txXfrm>
    </dsp:sp>
    <dsp:sp modelId="{EC5FCEEE-D52B-42A4-85AE-7CBA2E9E3BBB}">
      <dsp:nvSpPr>
        <dsp:cNvPr id="0" name=""/>
        <dsp:cNvSpPr/>
      </dsp:nvSpPr>
      <dsp:spPr>
        <a:xfrm rot="5400000">
          <a:off x="8392765" y="-6495851"/>
          <a:ext cx="2305470" cy="1529717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uk-UA" sz="2200" b="1" kern="1200" dirty="0"/>
            <a:t>Завдання: </a:t>
          </a:r>
          <a:r>
            <a:rPr lang="uk-UA" sz="2200" kern="1200" dirty="0"/>
            <a:t>недопущення виникнення корупційних відносин, усунення корупційного ризику, запобігання корупційного правопорушення  </a:t>
          </a:r>
        </a:p>
        <a:p>
          <a:pPr marL="228600" lvl="1" indent="-228600" algn="l" defTabSz="977900">
            <a:lnSpc>
              <a:spcPct val="90000"/>
            </a:lnSpc>
            <a:spcBef>
              <a:spcPct val="0"/>
            </a:spcBef>
            <a:spcAft>
              <a:spcPct val="15000"/>
            </a:spcAft>
            <a:buChar char="•"/>
          </a:pPr>
          <a:r>
            <a:rPr lang="uk-UA" sz="2200" b="1" kern="1200" dirty="0"/>
            <a:t>Інструменти: </a:t>
          </a:r>
          <a:r>
            <a:rPr lang="uk-UA" sz="2200" b="0" i="0" kern="1200" dirty="0"/>
            <a:t>превентивні антикорупційні механізми (ЗУ «Про запобігання корупції» 14.10.2014); + норми КУпАП про делікти, які створюють загрозу; + антикорупційна безпека господарської діяльності </a:t>
          </a:r>
          <a:endParaRPr lang="uk-UA" sz="2200" b="1" kern="1200" dirty="0"/>
        </a:p>
      </dsp:txBody>
      <dsp:txXfrm rot="-5400000">
        <a:off x="1896914" y="112544"/>
        <a:ext cx="15184629" cy="2080382"/>
      </dsp:txXfrm>
    </dsp:sp>
    <dsp:sp modelId="{936B4E26-5F0F-407F-9713-7C6CA04B7B19}">
      <dsp:nvSpPr>
        <dsp:cNvPr id="0" name=""/>
        <dsp:cNvSpPr/>
      </dsp:nvSpPr>
      <dsp:spPr>
        <a:xfrm rot="5400000">
          <a:off x="-406481" y="3255594"/>
          <a:ext cx="2709877" cy="1896914"/>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uk-UA" sz="2300" kern="1200" dirty="0"/>
            <a:t>Основний рубіж</a:t>
          </a:r>
        </a:p>
      </dsp:txBody>
      <dsp:txXfrm rot="-5400000">
        <a:off x="1" y="3797569"/>
        <a:ext cx="1896914" cy="812963"/>
      </dsp:txXfrm>
    </dsp:sp>
    <dsp:sp modelId="{8F69786E-B7D4-450D-959E-4E3037463556}">
      <dsp:nvSpPr>
        <dsp:cNvPr id="0" name=""/>
        <dsp:cNvSpPr/>
      </dsp:nvSpPr>
      <dsp:spPr>
        <a:xfrm rot="5400000">
          <a:off x="8740426" y="-3994408"/>
          <a:ext cx="1610149" cy="1529717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uk-UA" sz="2200" b="1" kern="1200" noProof="0" dirty="0"/>
            <a:t>Завдання: </a:t>
          </a:r>
          <a:r>
            <a:rPr lang="uk-UA" sz="2200" b="0" kern="1200" noProof="0" dirty="0"/>
            <a:t>притягнення до кримінальної відповідальності за корупційне правопорушення (відповідальність за діяння) </a:t>
          </a:r>
          <a:endParaRPr lang="uk-UA" sz="2200" b="1" kern="1200" noProof="0" dirty="0"/>
        </a:p>
        <a:p>
          <a:pPr marL="228600" lvl="1" indent="-228600" algn="l" defTabSz="977900">
            <a:lnSpc>
              <a:spcPct val="90000"/>
            </a:lnSpc>
            <a:spcBef>
              <a:spcPct val="0"/>
            </a:spcBef>
            <a:spcAft>
              <a:spcPct val="15000"/>
            </a:spcAft>
            <a:buChar char="•"/>
          </a:pPr>
          <a:r>
            <a:rPr lang="uk-UA" sz="2200" b="1" kern="1200" noProof="0" dirty="0"/>
            <a:t>Інструменти:</a:t>
          </a:r>
          <a:r>
            <a:rPr lang="uk-UA" sz="2200" kern="1200" noProof="0" dirty="0"/>
            <a:t> (1) норми про «класичні» корупційні злочини, система яких сформувалася у КК УРСР 1923 + (2) </a:t>
          </a:r>
          <a:r>
            <a:rPr lang="uk-UA" sz="2200" kern="1200" noProof="0" dirty="0">
              <a:solidFill>
                <a:prstClr val="black">
                  <a:hueOff val="0"/>
                  <a:satOff val="0"/>
                  <a:lumOff val="0"/>
                  <a:alphaOff val="0"/>
                </a:prstClr>
              </a:solidFill>
              <a:latin typeface="Calibri"/>
              <a:ea typeface="+mn-ea"/>
              <a:cs typeface="+mn-cs"/>
            </a:rPr>
            <a:t>заходи кримінально-правового характеру щодо юридичних осіб (Розділ XIV-1 Загальної частини КК)</a:t>
          </a:r>
        </a:p>
      </dsp:txBody>
      <dsp:txXfrm rot="-5400000">
        <a:off x="1896915" y="2927704"/>
        <a:ext cx="15218572" cy="1452947"/>
      </dsp:txXfrm>
    </dsp:sp>
    <dsp:sp modelId="{CAA772AA-3FF7-4FD5-85D1-B7E73C645915}">
      <dsp:nvSpPr>
        <dsp:cNvPr id="0" name=""/>
        <dsp:cNvSpPr/>
      </dsp:nvSpPr>
      <dsp:spPr>
        <a:xfrm rot="5400000">
          <a:off x="-406481" y="5691845"/>
          <a:ext cx="2709877" cy="1896914"/>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uk-UA" sz="2300" kern="1200" dirty="0"/>
            <a:t>Завершальний рубіж</a:t>
          </a:r>
        </a:p>
      </dsp:txBody>
      <dsp:txXfrm rot="-5400000">
        <a:off x="1" y="6233820"/>
        <a:ext cx="1896914" cy="812963"/>
      </dsp:txXfrm>
    </dsp:sp>
    <dsp:sp modelId="{0A1D1AAA-5429-483C-A533-799592DD2B59}">
      <dsp:nvSpPr>
        <dsp:cNvPr id="0" name=""/>
        <dsp:cNvSpPr/>
      </dsp:nvSpPr>
      <dsp:spPr>
        <a:xfrm rot="5400000">
          <a:off x="8371056" y="-1188769"/>
          <a:ext cx="2348889" cy="1529717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uk-UA" sz="2200" b="1" kern="1200" dirty="0"/>
            <a:t>Завдання</a:t>
          </a:r>
          <a:r>
            <a:rPr lang="uk-UA" sz="2200" kern="1200" dirty="0"/>
            <a:t>: </a:t>
          </a:r>
          <a:r>
            <a:rPr lang="uk-UA" sz="2200" b="0" kern="1200" dirty="0"/>
            <a:t>притягнення до відповідальності за встановлення продуктів корупційного правопорушення, яке залишилося латентним</a:t>
          </a:r>
          <a:endParaRPr lang="uk-UA" sz="2200" kern="1200" dirty="0"/>
        </a:p>
        <a:p>
          <a:pPr marL="228600" lvl="1" indent="-228600" algn="l" defTabSz="977900">
            <a:lnSpc>
              <a:spcPct val="90000"/>
            </a:lnSpc>
            <a:spcBef>
              <a:spcPct val="0"/>
            </a:spcBef>
            <a:spcAft>
              <a:spcPct val="15000"/>
            </a:spcAft>
            <a:buChar char="•"/>
          </a:pPr>
          <a:r>
            <a:rPr lang="uk-UA" sz="2200" b="1" kern="1200" dirty="0"/>
            <a:t>Інструменти</a:t>
          </a:r>
          <a:r>
            <a:rPr lang="uk-UA" sz="2200" kern="1200" dirty="0"/>
            <a:t>: інститут антикорупційного фінансового контролю, з невід'ємним його елементом нормою про незаконне збагачення (ст.368-</a:t>
          </a:r>
          <a:r>
            <a:rPr lang="en-US" sz="2200" kern="1200" dirty="0"/>
            <a:t>5</a:t>
          </a:r>
          <a:r>
            <a:rPr lang="uk-UA" sz="2200" kern="1200" dirty="0"/>
            <a:t> КК) та допоміжними нормами про недостовірне декларування (статті 366-2 + 366-3 КК) та порушення вимог фінансового контролю (ст. 172-6 КУпАП)</a:t>
          </a:r>
          <a:endParaRPr lang="uk-UA" sz="2200" kern="1200" dirty="0">
            <a:solidFill>
              <a:srgbClr val="FF0000"/>
            </a:solidFill>
          </a:endParaRPr>
        </a:p>
        <a:p>
          <a:pPr marL="228600" lvl="1" indent="-228600" algn="l" defTabSz="977900">
            <a:lnSpc>
              <a:spcPct val="90000"/>
            </a:lnSpc>
            <a:spcBef>
              <a:spcPct val="0"/>
            </a:spcBef>
            <a:spcAft>
              <a:spcPct val="15000"/>
            </a:spcAft>
            <a:buChar char="•"/>
          </a:pPr>
          <a:r>
            <a:rPr lang="uk-UA" sz="2200" kern="1200" dirty="0">
              <a:solidFill>
                <a:srgbClr val="FF0000"/>
              </a:solidFill>
            </a:rPr>
            <a:t>+ цивільна конфіскація + (?!) конфіскація за ст. 100 КПК</a:t>
          </a:r>
        </a:p>
      </dsp:txBody>
      <dsp:txXfrm rot="-5400000">
        <a:off x="1896915" y="5400035"/>
        <a:ext cx="15182510" cy="21195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4194"/>
        </a:solidFill>
        <a:effectLst/>
      </p:bgPr>
    </p:bg>
    <p:spTree>
      <p:nvGrpSpPr>
        <p:cNvPr id="1" name=""/>
        <p:cNvGrpSpPr/>
        <p:nvPr/>
      </p:nvGrpSpPr>
      <p:grpSpPr>
        <a:xfrm>
          <a:off x="0" y="0"/>
          <a:ext cx="0" cy="0"/>
          <a:chOff x="0" y="0"/>
          <a:chExt cx="0" cy="0"/>
        </a:xfrm>
      </p:grpSpPr>
      <p:sp>
        <p:nvSpPr>
          <p:cNvPr id="2" name="Freeform 2"/>
          <p:cNvSpPr/>
          <p:nvPr/>
        </p:nvSpPr>
        <p:spPr>
          <a:xfrm>
            <a:off x="867604" y="1028700"/>
            <a:ext cx="5704579" cy="1810999"/>
          </a:xfrm>
          <a:custGeom>
            <a:avLst/>
            <a:gdLst/>
            <a:ahLst/>
            <a:cxnLst/>
            <a:rect l="l" t="t" r="r" b="b"/>
            <a:pathLst>
              <a:path w="5704579" h="1810999">
                <a:moveTo>
                  <a:pt x="0" y="0"/>
                </a:moveTo>
                <a:lnTo>
                  <a:pt x="5704579" y="0"/>
                </a:lnTo>
                <a:lnTo>
                  <a:pt x="5704579" y="1810999"/>
                </a:lnTo>
                <a:lnTo>
                  <a:pt x="0" y="1810999"/>
                </a:lnTo>
                <a:lnTo>
                  <a:pt x="0" y="0"/>
                </a:lnTo>
                <a:close/>
              </a:path>
            </a:pathLst>
          </a:custGeom>
          <a:blipFill>
            <a:blip r:embed="rId2"/>
            <a:stretch>
              <a:fillRect l="-7261" t="-31769"/>
            </a:stretch>
          </a:blipFill>
        </p:spPr>
        <p:txBody>
          <a:bodyPr/>
          <a:lstStyle/>
          <a:p>
            <a:endParaRPr lang="uk-UA"/>
          </a:p>
        </p:txBody>
      </p:sp>
      <p:sp>
        <p:nvSpPr>
          <p:cNvPr id="3" name="TextBox 3"/>
          <p:cNvSpPr txBox="1"/>
          <p:nvPr/>
        </p:nvSpPr>
        <p:spPr>
          <a:xfrm>
            <a:off x="1619672" y="4148298"/>
            <a:ext cx="15639628" cy="1630959"/>
          </a:xfrm>
          <a:prstGeom prst="rect">
            <a:avLst/>
          </a:prstGeom>
        </p:spPr>
        <p:txBody>
          <a:bodyPr lIns="0" tIns="0" rIns="0" bIns="0" rtlCol="0" anchor="t">
            <a:spAutoFit/>
          </a:bodyPr>
          <a:lstStyle/>
          <a:p>
            <a:pPr algn="ctr">
              <a:lnSpc>
                <a:spcPts val="6619"/>
              </a:lnSpc>
              <a:spcBef>
                <a:spcPct val="0"/>
              </a:spcBef>
            </a:pPr>
            <a:r>
              <a:rPr lang="uk-UA" sz="4728" dirty="0">
                <a:solidFill>
                  <a:srgbClr val="FFFFFF"/>
                </a:solidFill>
                <a:latin typeface="Montserrat Bold"/>
              </a:rPr>
              <a:t>Формування практики Апеляційної палати ВАКС у справах про «цивільну конфіскацію»</a:t>
            </a:r>
          </a:p>
        </p:txBody>
      </p:sp>
      <p:sp>
        <p:nvSpPr>
          <p:cNvPr id="4" name="TextBox 4"/>
          <p:cNvSpPr txBox="1"/>
          <p:nvPr/>
        </p:nvSpPr>
        <p:spPr>
          <a:xfrm>
            <a:off x="1028700" y="7460869"/>
            <a:ext cx="5905500" cy="1744067"/>
          </a:xfrm>
          <a:prstGeom prst="rect">
            <a:avLst/>
          </a:prstGeom>
        </p:spPr>
        <p:txBody>
          <a:bodyPr wrap="square" lIns="0" tIns="0" rIns="0" bIns="0" rtlCol="0" anchor="t">
            <a:spAutoFit/>
          </a:bodyPr>
          <a:lstStyle/>
          <a:p>
            <a:pPr>
              <a:lnSpc>
                <a:spcPts val="3399"/>
              </a:lnSpc>
            </a:pPr>
            <a:r>
              <a:rPr lang="en-US" sz="3300" dirty="0">
                <a:solidFill>
                  <a:srgbClr val="FFFFFF"/>
                </a:solidFill>
                <a:latin typeface="Osnova Navigation Cyrillic Bold"/>
              </a:rPr>
              <a:t>ДМИТРО МИХАЙЛЕНКО</a:t>
            </a:r>
          </a:p>
          <a:p>
            <a:pPr>
              <a:lnSpc>
                <a:spcPts val="3399"/>
              </a:lnSpc>
            </a:pPr>
            <a:r>
              <a:rPr lang="uk-UA" sz="2800" dirty="0">
                <a:solidFill>
                  <a:srgbClr val="FFFFFF"/>
                </a:solidFill>
                <a:latin typeface="Osnova Navigation Cyrillic"/>
              </a:rPr>
              <a:t>суддя</a:t>
            </a:r>
            <a:r>
              <a:rPr lang="en-US" sz="2800" dirty="0">
                <a:solidFill>
                  <a:srgbClr val="FFFFFF"/>
                </a:solidFill>
                <a:latin typeface="Osnova Navigation Cyrillic"/>
              </a:rPr>
              <a:t> </a:t>
            </a:r>
            <a:r>
              <a:rPr lang="en-US" sz="2800" dirty="0" err="1">
                <a:solidFill>
                  <a:srgbClr val="FFFFFF"/>
                </a:solidFill>
                <a:latin typeface="Osnova Navigation Cyrillic"/>
              </a:rPr>
              <a:t>Апеляційної</a:t>
            </a:r>
            <a:r>
              <a:rPr lang="en-US" sz="2800" dirty="0">
                <a:solidFill>
                  <a:srgbClr val="FFFFFF"/>
                </a:solidFill>
                <a:latin typeface="Osnova Navigation Cyrillic"/>
              </a:rPr>
              <a:t> </a:t>
            </a:r>
            <a:r>
              <a:rPr lang="en-US" sz="2800" dirty="0" err="1">
                <a:solidFill>
                  <a:srgbClr val="FFFFFF"/>
                </a:solidFill>
                <a:latin typeface="Osnova Navigation Cyrillic"/>
              </a:rPr>
              <a:t>палати</a:t>
            </a:r>
            <a:r>
              <a:rPr lang="en-US" sz="2800" dirty="0">
                <a:solidFill>
                  <a:srgbClr val="FFFFFF"/>
                </a:solidFill>
                <a:latin typeface="Osnova Navigation Cyrillic"/>
              </a:rPr>
              <a:t> </a:t>
            </a:r>
          </a:p>
          <a:p>
            <a:pPr>
              <a:lnSpc>
                <a:spcPts val="3399"/>
              </a:lnSpc>
            </a:pPr>
            <a:r>
              <a:rPr lang="en-US" sz="2800" dirty="0" err="1">
                <a:solidFill>
                  <a:srgbClr val="FFFFFF"/>
                </a:solidFill>
                <a:latin typeface="Osnova Navigation Cyrillic"/>
              </a:rPr>
              <a:t>Вищого</a:t>
            </a:r>
            <a:r>
              <a:rPr lang="en-US" sz="2800" dirty="0">
                <a:solidFill>
                  <a:srgbClr val="FFFFFF"/>
                </a:solidFill>
                <a:latin typeface="Osnova Navigation Cyrillic"/>
              </a:rPr>
              <a:t> </a:t>
            </a:r>
            <a:r>
              <a:rPr lang="en-US" sz="2800" dirty="0" err="1">
                <a:solidFill>
                  <a:srgbClr val="FFFFFF"/>
                </a:solidFill>
                <a:latin typeface="Osnova Navigation Cyrillic"/>
              </a:rPr>
              <a:t>антикорупційного</a:t>
            </a:r>
            <a:r>
              <a:rPr lang="en-US" sz="2800" dirty="0">
                <a:solidFill>
                  <a:srgbClr val="FFFFFF"/>
                </a:solidFill>
                <a:latin typeface="Osnova Navigation Cyrillic"/>
              </a:rPr>
              <a:t> </a:t>
            </a:r>
            <a:r>
              <a:rPr lang="en-US" sz="2800" dirty="0" err="1">
                <a:solidFill>
                  <a:srgbClr val="FFFFFF"/>
                </a:solidFill>
                <a:latin typeface="Osnova Navigation Cyrillic"/>
              </a:rPr>
              <a:t>суду</a:t>
            </a:r>
            <a:r>
              <a:rPr lang="uk-UA" sz="2800" dirty="0">
                <a:solidFill>
                  <a:srgbClr val="FFFFFF"/>
                </a:solidFill>
                <a:latin typeface="Osnova Navigation Cyrillic"/>
              </a:rPr>
              <a:t>,</a:t>
            </a:r>
          </a:p>
          <a:p>
            <a:pPr>
              <a:lnSpc>
                <a:spcPts val="3399"/>
              </a:lnSpc>
            </a:pPr>
            <a:r>
              <a:rPr lang="uk-UA" sz="2800" dirty="0">
                <a:solidFill>
                  <a:srgbClr val="FFFFFF"/>
                </a:solidFill>
                <a:latin typeface="Osnova Navigation Cyrillic"/>
              </a:rPr>
              <a:t>доктор юридичних наук, доцент</a:t>
            </a:r>
            <a:endParaRPr lang="en-US" sz="2800" dirty="0">
              <a:solidFill>
                <a:srgbClr val="FFFFFF"/>
              </a:solidFill>
              <a:latin typeface="Osnova Navigation Cyrillic"/>
            </a:endParaRPr>
          </a:p>
        </p:txBody>
      </p:sp>
      <p:sp>
        <p:nvSpPr>
          <p:cNvPr id="5" name="TextBox 4">
            <a:extLst>
              <a:ext uri="{FF2B5EF4-FFF2-40B4-BE49-F238E27FC236}">
                <a16:creationId xmlns:a16="http://schemas.microsoft.com/office/drawing/2014/main" id="{0675DD2E-E65D-4E63-B64D-8F219833B681}"/>
              </a:ext>
            </a:extLst>
          </p:cNvPr>
          <p:cNvSpPr txBox="1"/>
          <p:nvPr/>
        </p:nvSpPr>
        <p:spPr>
          <a:xfrm>
            <a:off x="11049000" y="7087856"/>
            <a:ext cx="5905500" cy="419474"/>
          </a:xfrm>
          <a:prstGeom prst="rect">
            <a:avLst/>
          </a:prstGeom>
        </p:spPr>
        <p:txBody>
          <a:bodyPr wrap="square" lIns="0" tIns="0" rIns="0" bIns="0" rtlCol="0" anchor="t">
            <a:spAutoFit/>
          </a:bodyPr>
          <a:lstStyle/>
          <a:p>
            <a:pPr>
              <a:lnSpc>
                <a:spcPts val="3399"/>
              </a:lnSpc>
            </a:pPr>
            <a:endParaRPr lang="en-US" sz="2800" dirty="0">
              <a:solidFill>
                <a:srgbClr val="FFFFFF"/>
              </a:solidFill>
              <a:latin typeface="Osnova Navigation Cyrillic"/>
            </a:endParaRPr>
          </a:p>
        </p:txBody>
      </p:sp>
      <p:sp>
        <p:nvSpPr>
          <p:cNvPr id="7" name="TextBox 6">
            <a:extLst>
              <a:ext uri="{FF2B5EF4-FFF2-40B4-BE49-F238E27FC236}">
                <a16:creationId xmlns:a16="http://schemas.microsoft.com/office/drawing/2014/main" id="{48AF288A-0520-4C25-AFB5-6D3682D464B4}"/>
              </a:ext>
            </a:extLst>
          </p:cNvPr>
          <p:cNvSpPr txBox="1"/>
          <p:nvPr/>
        </p:nvSpPr>
        <p:spPr>
          <a:xfrm>
            <a:off x="7658100" y="7514950"/>
            <a:ext cx="9601200" cy="954107"/>
          </a:xfrm>
          <a:prstGeom prst="rect">
            <a:avLst/>
          </a:prstGeom>
          <a:noFill/>
        </p:spPr>
        <p:txBody>
          <a:bodyPr wrap="square">
            <a:spAutoFit/>
          </a:bodyPr>
          <a:lstStyle/>
          <a:p>
            <a:r>
              <a:rPr lang="ru-RU" sz="2800" dirty="0">
                <a:solidFill>
                  <a:srgbClr val="FFFFFF"/>
                </a:solidFill>
                <a:latin typeface="Osnova Navigation Cyrillic"/>
              </a:rPr>
              <a:t>«</a:t>
            </a:r>
            <a:r>
              <a:rPr lang="ru-RU" sz="2800" dirty="0" err="1">
                <a:solidFill>
                  <a:srgbClr val="FFFFFF"/>
                </a:solidFill>
                <a:latin typeface="Osnova Navigation Cyrillic"/>
              </a:rPr>
              <a:t>Необґрунтовані</a:t>
            </a:r>
            <a:r>
              <a:rPr lang="ru-RU" sz="2800" dirty="0">
                <a:solidFill>
                  <a:srgbClr val="FFFFFF"/>
                </a:solidFill>
                <a:latin typeface="Osnova Navigation Cyrillic"/>
              </a:rPr>
              <a:t> </a:t>
            </a:r>
            <a:r>
              <a:rPr lang="ru-RU" sz="2800" dirty="0" err="1">
                <a:solidFill>
                  <a:srgbClr val="FFFFFF"/>
                </a:solidFill>
                <a:latin typeface="Osnova Navigation Cyrillic"/>
              </a:rPr>
              <a:t>активи</a:t>
            </a:r>
            <a:r>
              <a:rPr lang="ru-RU" sz="2800" dirty="0">
                <a:solidFill>
                  <a:srgbClr val="FFFFFF"/>
                </a:solidFill>
                <a:latin typeface="Osnova Navigation Cyrillic"/>
              </a:rPr>
              <a:t>: </a:t>
            </a:r>
            <a:r>
              <a:rPr lang="ru-RU" sz="2800" dirty="0" err="1">
                <a:solidFill>
                  <a:srgbClr val="FFFFFF"/>
                </a:solidFill>
                <a:latin typeface="Osnova Navigation Cyrillic"/>
              </a:rPr>
              <a:t>виклики</a:t>
            </a:r>
            <a:r>
              <a:rPr lang="ru-RU" sz="2800" dirty="0">
                <a:solidFill>
                  <a:srgbClr val="FFFFFF"/>
                </a:solidFill>
                <a:latin typeface="Osnova Navigation Cyrillic"/>
              </a:rPr>
              <a:t> </a:t>
            </a:r>
            <a:r>
              <a:rPr lang="ru-RU" sz="2800" dirty="0" err="1">
                <a:solidFill>
                  <a:srgbClr val="FFFFFF"/>
                </a:solidFill>
                <a:latin typeface="Osnova Navigation Cyrillic"/>
              </a:rPr>
              <a:t>правозастосування</a:t>
            </a:r>
            <a:r>
              <a:rPr lang="ru-RU" sz="2800" dirty="0">
                <a:solidFill>
                  <a:srgbClr val="FFFFFF"/>
                </a:solidFill>
                <a:latin typeface="Osnova Navigation Cyrillic"/>
              </a:rPr>
              <a:t>» </a:t>
            </a:r>
            <a:r>
              <a:rPr lang="ru-RU" sz="2800" dirty="0" err="1">
                <a:solidFill>
                  <a:srgbClr val="FFFFFF"/>
                </a:solidFill>
                <a:latin typeface="Osnova Navigation Cyrillic"/>
              </a:rPr>
              <a:t>Круглий</a:t>
            </a:r>
            <a:r>
              <a:rPr lang="ru-RU" sz="2800" dirty="0">
                <a:solidFill>
                  <a:srgbClr val="FFFFFF"/>
                </a:solidFill>
                <a:latin typeface="Osnova Navigation Cyrillic"/>
              </a:rPr>
              <a:t> </a:t>
            </a:r>
            <a:r>
              <a:rPr lang="ru-RU" sz="2800" dirty="0" err="1">
                <a:solidFill>
                  <a:srgbClr val="FFFFFF"/>
                </a:solidFill>
                <a:latin typeface="Osnova Navigation Cyrillic"/>
              </a:rPr>
              <a:t>стіл</a:t>
            </a:r>
            <a:r>
              <a:rPr lang="ru-RU" sz="2800" dirty="0">
                <a:solidFill>
                  <a:srgbClr val="FFFFFF"/>
                </a:solidFill>
                <a:latin typeface="Osnova Navigation Cyrillic"/>
              </a:rPr>
              <a:t>, </a:t>
            </a:r>
            <a:r>
              <a:rPr lang="ru-RU" sz="2800" dirty="0" err="1">
                <a:solidFill>
                  <a:srgbClr val="FFFFFF"/>
                </a:solidFill>
                <a:latin typeface="Osnova Navigation Cyrillic"/>
              </a:rPr>
              <a:t>Київ</a:t>
            </a:r>
            <a:r>
              <a:rPr lang="ru-RU" sz="2800" dirty="0">
                <a:solidFill>
                  <a:srgbClr val="FFFFFF"/>
                </a:solidFill>
                <a:latin typeface="Osnova Navigation Cyrillic"/>
              </a:rPr>
              <a:t>, 12.04.2024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3">
            <a:extLst>
              <a:ext uri="{FF2B5EF4-FFF2-40B4-BE49-F238E27FC236}">
                <a16:creationId xmlns:a16="http://schemas.microsoft.com/office/drawing/2014/main" id="{AE7E2356-9BAC-43E3-DAD9-D578FADCC992}"/>
              </a:ext>
            </a:extLst>
          </p:cNvPr>
          <p:cNvGraphicFramePr>
            <a:graphicFrameLocks/>
          </p:cNvGraphicFramePr>
          <p:nvPr>
            <p:extLst>
              <p:ext uri="{D42A27DB-BD31-4B8C-83A1-F6EECF244321}">
                <p14:modId xmlns:p14="http://schemas.microsoft.com/office/powerpoint/2010/main" val="3337216473"/>
              </p:ext>
            </p:extLst>
          </p:nvPr>
        </p:nvGraphicFramePr>
        <p:xfrm>
          <a:off x="179512" y="1196752"/>
          <a:ext cx="17194088" cy="8366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042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BFC"/>
        </a:solidFill>
        <a:effectLst/>
      </p:bgPr>
    </p:bg>
    <p:spTree>
      <p:nvGrpSpPr>
        <p:cNvPr id="1" name=""/>
        <p:cNvGrpSpPr/>
        <p:nvPr/>
      </p:nvGrpSpPr>
      <p:grpSpPr>
        <a:xfrm>
          <a:off x="0" y="0"/>
          <a:ext cx="0" cy="0"/>
          <a:chOff x="0" y="0"/>
          <a:chExt cx="0" cy="0"/>
        </a:xfrm>
      </p:grpSpPr>
      <p:sp>
        <p:nvSpPr>
          <p:cNvPr id="2" name="TextBox 2"/>
          <p:cNvSpPr txBox="1"/>
          <p:nvPr/>
        </p:nvSpPr>
        <p:spPr>
          <a:xfrm>
            <a:off x="1028700" y="962025"/>
            <a:ext cx="13144500" cy="633700"/>
          </a:xfrm>
          <a:prstGeom prst="rect">
            <a:avLst/>
          </a:prstGeom>
        </p:spPr>
        <p:txBody>
          <a:bodyPr wrap="square" lIns="0" tIns="0" rIns="0" bIns="0" rtlCol="0" anchor="t">
            <a:spAutoFit/>
          </a:bodyPr>
          <a:lstStyle/>
          <a:p>
            <a:pPr>
              <a:lnSpc>
                <a:spcPts val="5599"/>
              </a:lnSpc>
              <a:spcBef>
                <a:spcPct val="0"/>
              </a:spcBef>
            </a:pPr>
            <a:r>
              <a:rPr lang="uk-UA" sz="3000" dirty="0">
                <a:solidFill>
                  <a:srgbClr val="2D3285"/>
                </a:solidFill>
                <a:latin typeface="Montserrat Bold"/>
              </a:rPr>
              <a:t>Формування практики у різних юрисдикціях та інстанціях</a:t>
            </a:r>
            <a:endParaRPr lang="en-US" sz="3000" dirty="0">
              <a:solidFill>
                <a:srgbClr val="2D3285"/>
              </a:solidFill>
              <a:latin typeface="Montserrat Bold"/>
            </a:endParaRPr>
          </a:p>
        </p:txBody>
      </p:sp>
      <p:sp>
        <p:nvSpPr>
          <p:cNvPr id="3" name="Freeform 3"/>
          <p:cNvSpPr/>
          <p:nvPr/>
        </p:nvSpPr>
        <p:spPr>
          <a:xfrm>
            <a:off x="16078200" y="0"/>
            <a:ext cx="1433284" cy="1863270"/>
          </a:xfrm>
          <a:custGeom>
            <a:avLst/>
            <a:gdLst/>
            <a:ahLst/>
            <a:cxnLst/>
            <a:rect l="l" t="t" r="r" b="b"/>
            <a:pathLst>
              <a:path w="1433284" h="1863270">
                <a:moveTo>
                  <a:pt x="0" y="0"/>
                </a:moveTo>
                <a:lnTo>
                  <a:pt x="1433284" y="0"/>
                </a:lnTo>
                <a:lnTo>
                  <a:pt x="1433284" y="1863269"/>
                </a:lnTo>
                <a:lnTo>
                  <a:pt x="0" y="1863269"/>
                </a:lnTo>
                <a:lnTo>
                  <a:pt x="0" y="0"/>
                </a:lnTo>
                <a:close/>
              </a:path>
            </a:pathLst>
          </a:custGeom>
          <a:blipFill>
            <a:blip r:embed="rId2"/>
            <a:stretch>
              <a:fillRect/>
            </a:stretch>
          </a:blipFill>
        </p:spPr>
        <p:txBody>
          <a:bodyPr/>
          <a:lstStyle/>
          <a:p>
            <a:endParaRPr lang="uk-UA"/>
          </a:p>
        </p:txBody>
      </p:sp>
      <p:sp>
        <p:nvSpPr>
          <p:cNvPr id="5" name="TextBox 4">
            <a:extLst>
              <a:ext uri="{FF2B5EF4-FFF2-40B4-BE49-F238E27FC236}">
                <a16:creationId xmlns:a16="http://schemas.microsoft.com/office/drawing/2014/main" id="{B61B16A6-A509-4052-9EE1-DF27AC441231}"/>
              </a:ext>
            </a:extLst>
          </p:cNvPr>
          <p:cNvSpPr txBox="1"/>
          <p:nvPr/>
        </p:nvSpPr>
        <p:spPr>
          <a:xfrm>
            <a:off x="899885" y="2476500"/>
            <a:ext cx="16611599" cy="8315097"/>
          </a:xfrm>
          <a:prstGeom prst="rect">
            <a:avLst/>
          </a:prstGeom>
        </p:spPr>
        <p:txBody>
          <a:bodyPr wrap="square" lIns="0" tIns="0" rIns="0" bIns="0" rtlCol="0" anchor="t">
            <a:spAutoFit/>
          </a:bodyPr>
          <a:lstStyle/>
          <a:p>
            <a:pPr algn="just">
              <a:lnSpc>
                <a:spcPts val="3114"/>
              </a:lnSpc>
            </a:pPr>
            <a:r>
              <a:rPr lang="uk-UA" sz="2000" b="1" dirty="0">
                <a:solidFill>
                  <a:srgbClr val="2E2D2C"/>
                </a:solidFill>
                <a:latin typeface="Osnova Navigation Cyrillic"/>
              </a:rPr>
              <a:t>1) Цивільна – КЦС ВС</a:t>
            </a:r>
          </a:p>
          <a:p>
            <a:pPr algn="just">
              <a:lnSpc>
                <a:spcPts val="3114"/>
              </a:lnSpc>
            </a:pPr>
            <a:r>
              <a:rPr lang="uk-UA" sz="2000" b="1" dirty="0">
                <a:solidFill>
                  <a:srgbClr val="2E2D2C"/>
                </a:solidFill>
                <a:latin typeface="Osnova Navigation Cyrillic"/>
              </a:rPr>
              <a:t>«</a:t>
            </a:r>
            <a:r>
              <a:rPr lang="uk-UA" sz="2000" dirty="0">
                <a:solidFill>
                  <a:srgbClr val="000000"/>
                </a:solidFill>
                <a:latin typeface="Osnova Navigation Cyrillic"/>
              </a:rPr>
              <a:t>Позов … може бути пред’явлено до спец. суб'єкта, який … набув у власність активи, … та/або до іншої … особи, яка набула у власність такі активи </a:t>
            </a:r>
            <a:r>
              <a:rPr lang="uk-UA" sz="2000" b="1" i="1" dirty="0">
                <a:solidFill>
                  <a:srgbClr val="000000"/>
                </a:solidFill>
                <a:latin typeface="Osnova Navigation Cyrillic"/>
              </a:rPr>
              <a:t>за дорученням </a:t>
            </a:r>
            <a:r>
              <a:rPr lang="uk-UA" sz="2000" dirty="0">
                <a:solidFill>
                  <a:srgbClr val="000000"/>
                </a:solidFill>
                <a:latin typeface="Osnova Navigation Cyrillic"/>
              </a:rPr>
              <a:t>спец. суб'єкта, або якщо спец. суб'єкт </a:t>
            </a:r>
            <a:r>
              <a:rPr lang="uk-UA" sz="2000" b="1" i="1" dirty="0">
                <a:solidFill>
                  <a:srgbClr val="000000"/>
                </a:solidFill>
                <a:latin typeface="Osnova Navigation Cyrillic"/>
              </a:rPr>
              <a:t>може прямо чи опосередковано вчиняти щодо таких активів дії, тотожні за змістом здійсненню права розпорядження ними</a:t>
            </a:r>
            <a:r>
              <a:rPr lang="uk-UA" sz="2000" dirty="0">
                <a:solidFill>
                  <a:srgbClr val="000000"/>
                </a:solidFill>
                <a:latin typeface="Osnova Navigation Cyrillic"/>
              </a:rPr>
              <a:t>.</a:t>
            </a:r>
            <a:r>
              <a:rPr lang="uk-UA" sz="2000" b="1" dirty="0">
                <a:solidFill>
                  <a:srgbClr val="2E2D2C"/>
                </a:solidFill>
                <a:latin typeface="Osnova Navigation Cyrillic"/>
              </a:rPr>
              <a:t>» (ст. 290 ЦПК)</a:t>
            </a:r>
          </a:p>
          <a:p>
            <a:pPr algn="just">
              <a:lnSpc>
                <a:spcPts val="3114"/>
              </a:lnSpc>
            </a:pPr>
            <a:endParaRPr lang="uk-UA" sz="2000" b="1" dirty="0">
              <a:solidFill>
                <a:srgbClr val="2E2D2C"/>
              </a:solidFill>
              <a:latin typeface="Osnova Navigation Cyrillic"/>
            </a:endParaRPr>
          </a:p>
          <a:p>
            <a:pPr algn="just">
              <a:lnSpc>
                <a:spcPts val="3114"/>
              </a:lnSpc>
            </a:pPr>
            <a:r>
              <a:rPr lang="uk-UA" sz="2000" b="1" dirty="0">
                <a:solidFill>
                  <a:srgbClr val="2E2D2C"/>
                </a:solidFill>
                <a:latin typeface="Osnova Navigation Cyrillic"/>
              </a:rPr>
              <a:t>2) Кримінальна – ККС ВС</a:t>
            </a:r>
          </a:p>
          <a:p>
            <a:pPr algn="just">
              <a:lnSpc>
                <a:spcPts val="3114"/>
              </a:lnSpc>
            </a:pPr>
            <a:r>
              <a:rPr lang="uk-UA" sz="2000" b="1" dirty="0">
                <a:solidFill>
                  <a:srgbClr val="2E2D2C"/>
                </a:solidFill>
                <a:latin typeface="Osnova Navigation Cyrillic"/>
              </a:rPr>
              <a:t>«</a:t>
            </a:r>
            <a:r>
              <a:rPr lang="uk-UA" sz="2000" dirty="0">
                <a:solidFill>
                  <a:srgbClr val="000000"/>
                </a:solidFill>
                <a:latin typeface="Osnova Navigation Cyrillic"/>
              </a:rPr>
              <a:t>набуття активів у власність іншою фізичною або юридичною особою, якщо доведено, що таке набуття було здійснено </a:t>
            </a:r>
            <a:r>
              <a:rPr lang="uk-UA" sz="2000" b="1" i="1" dirty="0">
                <a:solidFill>
                  <a:srgbClr val="000000"/>
                </a:solidFill>
                <a:latin typeface="Osnova Navigation Cyrillic"/>
              </a:rPr>
              <a:t>за дорученням </a:t>
            </a:r>
            <a:r>
              <a:rPr lang="uk-UA" sz="2000" dirty="0">
                <a:solidFill>
                  <a:srgbClr val="000000"/>
                </a:solidFill>
                <a:latin typeface="Osnova Navigation Cyrillic"/>
              </a:rPr>
              <a:t>спец. суб'єкта, або що спец. суб'єкт, може </a:t>
            </a:r>
            <a:r>
              <a:rPr lang="uk-UA" sz="2000" b="1" i="1" dirty="0">
                <a:solidFill>
                  <a:srgbClr val="000000"/>
                </a:solidFill>
                <a:latin typeface="Osnova Navigation Cyrillic"/>
              </a:rPr>
              <a:t>прямо чи опосередковано вчиняти щодо таких активів дії, тотожні за змістом здійсненню права розпорядження ними</a:t>
            </a:r>
            <a:r>
              <a:rPr lang="uk-UA" sz="2000" b="1" dirty="0">
                <a:solidFill>
                  <a:srgbClr val="2E2D2C"/>
                </a:solidFill>
                <a:latin typeface="Osnova Navigation Cyrillic"/>
              </a:rPr>
              <a:t>» (ст. 368-5 КК) + недостовірне декларування від 500 ПМПО</a:t>
            </a:r>
          </a:p>
          <a:p>
            <a:pPr algn="just">
              <a:lnSpc>
                <a:spcPts val="3114"/>
              </a:lnSpc>
            </a:pPr>
            <a:endParaRPr lang="uk-UA" sz="2000" b="1" dirty="0">
              <a:solidFill>
                <a:srgbClr val="2E2D2C"/>
              </a:solidFill>
              <a:latin typeface="Osnova Navigation Cyrillic"/>
            </a:endParaRPr>
          </a:p>
          <a:p>
            <a:pPr algn="just">
              <a:lnSpc>
                <a:spcPts val="3114"/>
              </a:lnSpc>
            </a:pPr>
            <a:r>
              <a:rPr lang="uk-UA" sz="2000" b="1" dirty="0">
                <a:solidFill>
                  <a:srgbClr val="2E2D2C"/>
                </a:solidFill>
                <a:latin typeface="Osnova Navigation Cyrillic"/>
              </a:rPr>
              <a:t>3) Адміністративна – АП ВАКС</a:t>
            </a:r>
          </a:p>
          <a:p>
            <a:pPr algn="just">
              <a:lnSpc>
                <a:spcPts val="3114"/>
              </a:lnSpc>
            </a:pPr>
            <a:r>
              <a:rPr lang="uk-UA" sz="2000" b="1" dirty="0">
                <a:solidFill>
                  <a:srgbClr val="2E2D2C"/>
                </a:solidFill>
                <a:latin typeface="Osnova Navigation Cyrillic"/>
              </a:rPr>
              <a:t>«</a:t>
            </a:r>
            <a:r>
              <a:rPr lang="uk-UA" sz="2000" dirty="0">
                <a:solidFill>
                  <a:srgbClr val="000000"/>
                </a:solidFill>
                <a:latin typeface="Osnova Navigation Cyrillic"/>
              </a:rPr>
              <a:t>стягнення в дохід держави активів, що належать фізичній або юридичній особі, а також активів, щодо яких така особа може </a:t>
            </a:r>
            <a:r>
              <a:rPr lang="uk-UA" sz="2000" b="1" i="1" dirty="0">
                <a:solidFill>
                  <a:srgbClr val="000000"/>
                </a:solidFill>
                <a:latin typeface="Osnova Navigation Cyrillic"/>
              </a:rPr>
              <a:t>прямо чи опосередковано (через інших фізичних або юридичних осіб) вчиняти дії, тотожні за змістом здійсненню права розпорядження ними</a:t>
            </a:r>
            <a:r>
              <a:rPr lang="uk-UA" sz="2000" b="1" dirty="0">
                <a:solidFill>
                  <a:srgbClr val="2E2D2C"/>
                </a:solidFill>
                <a:latin typeface="Osnova Navigation Cyrillic"/>
              </a:rPr>
              <a:t>» (ст. 4 ЗУ «Про санкції»)</a:t>
            </a:r>
          </a:p>
          <a:p>
            <a:pPr algn="just">
              <a:lnSpc>
                <a:spcPts val="3114"/>
              </a:lnSpc>
            </a:pPr>
            <a:endParaRPr lang="uk-UA" sz="2000" b="1" dirty="0">
              <a:solidFill>
                <a:srgbClr val="2E2D2C"/>
              </a:solidFill>
              <a:latin typeface="Osnova Navigation Cyrillic"/>
            </a:endParaRPr>
          </a:p>
          <a:p>
            <a:pPr algn="just">
              <a:lnSpc>
                <a:spcPts val="3114"/>
              </a:lnSpc>
            </a:pPr>
            <a:r>
              <a:rPr lang="uk-UA" sz="2000" b="1" dirty="0">
                <a:solidFill>
                  <a:srgbClr val="2E2D2C"/>
                </a:solidFill>
                <a:latin typeface="Osnova Navigation Cyrillic"/>
              </a:rPr>
              <a:t>4) Провадження про </a:t>
            </a:r>
            <a:r>
              <a:rPr lang="uk-UA" sz="2000" b="1" dirty="0" err="1">
                <a:solidFill>
                  <a:srgbClr val="2E2D2C"/>
                </a:solidFill>
                <a:latin typeface="Osnova Navigation Cyrillic"/>
              </a:rPr>
              <a:t>адмін</a:t>
            </a:r>
            <a:r>
              <a:rPr lang="uk-UA" sz="2000" b="1" dirty="0">
                <a:solidFill>
                  <a:srgbClr val="2E2D2C"/>
                </a:solidFill>
                <a:latin typeface="Osnova Navigation Cyrillic"/>
              </a:rPr>
              <a:t>. правопорушення – Загальні апеляційні суди</a:t>
            </a:r>
          </a:p>
          <a:p>
            <a:pPr algn="just">
              <a:lnSpc>
                <a:spcPts val="3114"/>
              </a:lnSpc>
            </a:pPr>
            <a:r>
              <a:rPr lang="uk-UA" sz="2000" dirty="0">
                <a:solidFill>
                  <a:srgbClr val="000000"/>
                </a:solidFill>
                <a:latin typeface="Osnova Navigation Cyrillic"/>
              </a:rPr>
              <a:t>У декларації зазначаються також відомості про об’єкти декларування, … якщо суб’єкт декларування … або може </a:t>
            </a:r>
            <a:r>
              <a:rPr lang="uk-UA" sz="2000" b="1" i="1" dirty="0">
                <a:solidFill>
                  <a:srgbClr val="000000"/>
                </a:solidFill>
                <a:latin typeface="Osnova Navigation Cyrillic"/>
              </a:rPr>
              <a:t>прямо чи опосередковано (через інших фізичних або юридичних осіб) вчиняти щодо такого об’єкта дії, тотожні за змістом здійсненню права розпорядження ним  (ст. 46 ЗУ «Про запобігання корупції) + ст. 172-6 КУпАП (недостовірне декларування від 100 до 500 ПМПО) </a:t>
            </a:r>
          </a:p>
          <a:p>
            <a:pPr algn="just">
              <a:lnSpc>
                <a:spcPts val="3114"/>
              </a:lnSpc>
            </a:pPr>
            <a:endParaRPr lang="uk-UA" sz="2000" dirty="0">
              <a:solidFill>
                <a:srgbClr val="000000"/>
              </a:solidFill>
              <a:latin typeface="Osnova Navigation Cyrillic"/>
            </a:endParaRPr>
          </a:p>
          <a:p>
            <a:pPr algn="just">
              <a:lnSpc>
                <a:spcPts val="3114"/>
              </a:lnSpc>
            </a:pPr>
            <a:endParaRPr lang="uk-UA" sz="2000" dirty="0">
              <a:solidFill>
                <a:srgbClr val="2E2D2C"/>
              </a:solidFill>
              <a:latin typeface="Osnova Navigation Cyrillic"/>
            </a:endParaRPr>
          </a:p>
        </p:txBody>
      </p:sp>
    </p:spTree>
    <p:extLst>
      <p:ext uri="{BB962C8B-B14F-4D97-AF65-F5344CB8AC3E}">
        <p14:creationId xmlns:p14="http://schemas.microsoft.com/office/powerpoint/2010/main" val="149451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arn(inVertic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arn(inVertical)">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barn(inVertical)">
                                      <p:cBhvr>
                                        <p:cTn id="37" dur="500"/>
                                        <p:tgtEl>
                                          <p:spTgt spid="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barn(inVertical)">
                                      <p:cBhvr>
                                        <p:cTn id="4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BFC"/>
        </a:solidFill>
        <a:effectLst/>
      </p:bgPr>
    </p:bg>
    <p:spTree>
      <p:nvGrpSpPr>
        <p:cNvPr id="1" name=""/>
        <p:cNvGrpSpPr/>
        <p:nvPr/>
      </p:nvGrpSpPr>
      <p:grpSpPr>
        <a:xfrm>
          <a:off x="0" y="0"/>
          <a:ext cx="0" cy="0"/>
          <a:chOff x="0" y="0"/>
          <a:chExt cx="0" cy="0"/>
        </a:xfrm>
      </p:grpSpPr>
      <p:sp>
        <p:nvSpPr>
          <p:cNvPr id="2" name="TextBox 2"/>
          <p:cNvSpPr txBox="1"/>
          <p:nvPr/>
        </p:nvSpPr>
        <p:spPr>
          <a:xfrm>
            <a:off x="1028700" y="962025"/>
            <a:ext cx="16230600" cy="669859"/>
          </a:xfrm>
          <a:prstGeom prst="rect">
            <a:avLst/>
          </a:prstGeom>
        </p:spPr>
        <p:txBody>
          <a:bodyPr lIns="0" tIns="0" rIns="0" bIns="0" rtlCol="0" anchor="t">
            <a:spAutoFit/>
          </a:bodyPr>
          <a:lstStyle/>
          <a:p>
            <a:pPr>
              <a:lnSpc>
                <a:spcPts val="5599"/>
              </a:lnSpc>
              <a:spcBef>
                <a:spcPct val="0"/>
              </a:spcBef>
            </a:pPr>
            <a:r>
              <a:rPr lang="en-US" sz="3999">
                <a:solidFill>
                  <a:srgbClr val="2D3285"/>
                </a:solidFill>
                <a:latin typeface="Montserrat Bold"/>
              </a:rPr>
              <a:t>УМОВИ ПОДАННЯ ПОЗОВУ</a:t>
            </a:r>
          </a:p>
        </p:txBody>
      </p:sp>
      <p:sp>
        <p:nvSpPr>
          <p:cNvPr id="3" name="Freeform 3"/>
          <p:cNvSpPr/>
          <p:nvPr/>
        </p:nvSpPr>
        <p:spPr>
          <a:xfrm>
            <a:off x="16069611" y="562018"/>
            <a:ext cx="1433284" cy="1863270"/>
          </a:xfrm>
          <a:custGeom>
            <a:avLst/>
            <a:gdLst/>
            <a:ahLst/>
            <a:cxnLst/>
            <a:rect l="l" t="t" r="r" b="b"/>
            <a:pathLst>
              <a:path w="1433284" h="1863270">
                <a:moveTo>
                  <a:pt x="0" y="0"/>
                </a:moveTo>
                <a:lnTo>
                  <a:pt x="1433284" y="0"/>
                </a:lnTo>
                <a:lnTo>
                  <a:pt x="1433284" y="1863269"/>
                </a:lnTo>
                <a:lnTo>
                  <a:pt x="0" y="1863269"/>
                </a:lnTo>
                <a:lnTo>
                  <a:pt x="0" y="0"/>
                </a:lnTo>
                <a:close/>
              </a:path>
            </a:pathLst>
          </a:custGeom>
          <a:blipFill>
            <a:blip r:embed="rId2"/>
            <a:stretch>
              <a:fillRect/>
            </a:stretch>
          </a:blipFill>
        </p:spPr>
        <p:txBody>
          <a:bodyPr/>
          <a:lstStyle/>
          <a:p>
            <a:endParaRPr lang="uk-UA"/>
          </a:p>
        </p:txBody>
      </p:sp>
      <p:sp>
        <p:nvSpPr>
          <p:cNvPr id="4" name="TextBox 4"/>
          <p:cNvSpPr txBox="1"/>
          <p:nvPr/>
        </p:nvSpPr>
        <p:spPr>
          <a:xfrm>
            <a:off x="1247717" y="2957004"/>
            <a:ext cx="14790420" cy="4770537"/>
          </a:xfrm>
          <a:prstGeom prst="rect">
            <a:avLst/>
          </a:prstGeom>
        </p:spPr>
        <p:txBody>
          <a:bodyPr lIns="0" tIns="0" rIns="0" bIns="0" rtlCol="0" anchor="t">
            <a:spAutoFit/>
          </a:bodyPr>
          <a:lstStyle/>
          <a:p>
            <a:pPr algn="just">
              <a:lnSpc>
                <a:spcPts val="3114"/>
              </a:lnSpc>
            </a:pPr>
            <a:r>
              <a:rPr lang="uk-UA" sz="2831" dirty="0">
                <a:solidFill>
                  <a:srgbClr val="2E2D2C"/>
                </a:solidFill>
                <a:latin typeface="Osnova Navigation Cyrillic"/>
              </a:rPr>
              <a:t>Різниця між вартістю активів і законними доходами відповідача повинна у </a:t>
            </a:r>
            <a:r>
              <a:rPr lang="uk-UA" sz="2831" dirty="0">
                <a:solidFill>
                  <a:srgbClr val="2E2D2C"/>
                </a:solidFill>
                <a:latin typeface="Osnova Navigation Cyrillic Bold"/>
              </a:rPr>
              <a:t>500 </a:t>
            </a:r>
            <a:r>
              <a:rPr lang="uk-UA" sz="2831" dirty="0">
                <a:solidFill>
                  <a:srgbClr val="2E2D2C"/>
                </a:solidFill>
                <a:latin typeface="Osnova Navigation Cyrillic"/>
              </a:rPr>
              <a:t>і більше разів перевищувати розмір прожиткового мінімуму для працездатних осіб на день набрання чинності </a:t>
            </a:r>
            <a:r>
              <a:rPr lang="uk-UA" sz="2831" dirty="0">
                <a:solidFill>
                  <a:srgbClr val="2E2D2C"/>
                </a:solidFill>
                <a:latin typeface="Osnova Navigation Cyrillic Bold"/>
              </a:rPr>
              <a:t>Закону № 263-IX  від 31.10.2019 </a:t>
            </a:r>
            <a:r>
              <a:rPr lang="uk-UA" sz="2831" dirty="0">
                <a:solidFill>
                  <a:srgbClr val="2E2D2C"/>
                </a:solidFill>
                <a:latin typeface="Osnova Navigation Cyrillic"/>
              </a:rPr>
              <a:t>(тобто від </a:t>
            </a:r>
            <a:r>
              <a:rPr lang="uk-UA" sz="2831" dirty="0">
                <a:solidFill>
                  <a:srgbClr val="2E2D2C"/>
                </a:solidFill>
                <a:latin typeface="Osnova Navigation Cyrillic Bold"/>
              </a:rPr>
              <a:t>1 003 500 грн</a:t>
            </a:r>
            <a:r>
              <a:rPr lang="uk-UA" sz="2831" dirty="0">
                <a:solidFill>
                  <a:srgbClr val="2E2D2C"/>
                </a:solidFill>
                <a:latin typeface="Osnova Navigation Cyrillic"/>
              </a:rPr>
              <a:t>), але й не перевищувати межі, встановлені ст. 368-5 КК України “Незаконне збагачення” у </a:t>
            </a:r>
            <a:r>
              <a:rPr lang="uk-UA" sz="2831" dirty="0">
                <a:solidFill>
                  <a:srgbClr val="2E2D2C"/>
                </a:solidFill>
                <a:latin typeface="Osnova Navigation Cyrillic Bold"/>
              </a:rPr>
              <a:t>6500</a:t>
            </a:r>
            <a:r>
              <a:rPr lang="uk-UA" sz="2831" dirty="0">
                <a:solidFill>
                  <a:srgbClr val="2E2D2C"/>
                </a:solidFill>
                <a:latin typeface="Osnova Navigation Cyrillic"/>
              </a:rPr>
              <a:t> неоподатковуваних мінімумів доходів громадян перевищує її законні доходи (у 2024 році - це </a:t>
            </a:r>
            <a:r>
              <a:rPr lang="uk-UA" sz="2831" dirty="0">
                <a:solidFill>
                  <a:srgbClr val="2E2D2C"/>
                </a:solidFill>
                <a:latin typeface="Osnova Navigation Cyrillic Bold"/>
              </a:rPr>
              <a:t>9 841 000 грн</a:t>
            </a:r>
            <a:r>
              <a:rPr lang="uk-UA" sz="2831" dirty="0">
                <a:solidFill>
                  <a:srgbClr val="2E2D2C"/>
                </a:solidFill>
                <a:latin typeface="Osnova Navigation Cyrillic"/>
              </a:rPr>
              <a:t>)</a:t>
            </a:r>
          </a:p>
          <a:p>
            <a:pPr algn="just">
              <a:lnSpc>
                <a:spcPts val="3114"/>
              </a:lnSpc>
            </a:pPr>
            <a:endParaRPr lang="uk-UA" sz="2831" dirty="0">
              <a:solidFill>
                <a:srgbClr val="2E2D2C"/>
              </a:solidFill>
              <a:latin typeface="Osnova Navigation Cyrillic"/>
            </a:endParaRPr>
          </a:p>
          <a:p>
            <a:pPr algn="just">
              <a:lnSpc>
                <a:spcPts val="3114"/>
              </a:lnSpc>
            </a:pPr>
            <a:endParaRPr lang="uk-UA" sz="2831" dirty="0">
              <a:solidFill>
                <a:srgbClr val="2E2D2C"/>
              </a:solidFill>
              <a:latin typeface="Osnova Navigation Cyrillic"/>
            </a:endParaRPr>
          </a:p>
          <a:p>
            <a:pPr algn="just">
              <a:lnSpc>
                <a:spcPts val="3114"/>
              </a:lnSpc>
            </a:pPr>
            <a:r>
              <a:rPr lang="uk-UA" sz="3500" b="1" dirty="0">
                <a:solidFill>
                  <a:srgbClr val="2E2D2C"/>
                </a:solidFill>
                <a:latin typeface="Osnova Navigation Cyrillic"/>
              </a:rPr>
              <a:t>Чи може прокурор відмовитися від кримінального переслідування особи при перевищенні 9 841 000 грн і віддати перевагу цивільному позову?</a:t>
            </a:r>
          </a:p>
          <a:p>
            <a:pPr algn="just">
              <a:lnSpc>
                <a:spcPts val="3114"/>
              </a:lnSpc>
            </a:pPr>
            <a:endParaRPr lang="uk-UA" sz="2831" dirty="0">
              <a:solidFill>
                <a:srgbClr val="2E2D2C"/>
              </a:solidFill>
              <a:latin typeface="Osnova Navigation Cyrill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BFC"/>
        </a:solidFill>
        <a:effectLst/>
      </p:bgPr>
    </p:bg>
    <p:spTree>
      <p:nvGrpSpPr>
        <p:cNvPr id="1" name=""/>
        <p:cNvGrpSpPr/>
        <p:nvPr/>
      </p:nvGrpSpPr>
      <p:grpSpPr>
        <a:xfrm>
          <a:off x="0" y="0"/>
          <a:ext cx="0" cy="0"/>
          <a:chOff x="0" y="0"/>
          <a:chExt cx="0" cy="0"/>
        </a:xfrm>
      </p:grpSpPr>
      <p:sp>
        <p:nvSpPr>
          <p:cNvPr id="2" name="TextBox 2"/>
          <p:cNvSpPr txBox="1"/>
          <p:nvPr/>
        </p:nvSpPr>
        <p:spPr>
          <a:xfrm>
            <a:off x="1028700" y="962025"/>
            <a:ext cx="16230600" cy="669859"/>
          </a:xfrm>
          <a:prstGeom prst="rect">
            <a:avLst/>
          </a:prstGeom>
        </p:spPr>
        <p:txBody>
          <a:bodyPr lIns="0" tIns="0" rIns="0" bIns="0" rtlCol="0" anchor="t">
            <a:spAutoFit/>
          </a:bodyPr>
          <a:lstStyle/>
          <a:p>
            <a:pPr>
              <a:lnSpc>
                <a:spcPts val="5599"/>
              </a:lnSpc>
              <a:spcBef>
                <a:spcPct val="0"/>
              </a:spcBef>
            </a:pPr>
            <a:r>
              <a:rPr lang="en-US" sz="3999">
                <a:solidFill>
                  <a:srgbClr val="2D3285"/>
                </a:solidFill>
                <a:latin typeface="Montserrat Bold"/>
              </a:rPr>
              <a:t>“МІНІМАЛЬНИЙ ПОРІГ” </a:t>
            </a:r>
          </a:p>
        </p:txBody>
      </p:sp>
      <p:sp>
        <p:nvSpPr>
          <p:cNvPr id="3" name="TextBox 3"/>
          <p:cNvSpPr txBox="1"/>
          <p:nvPr/>
        </p:nvSpPr>
        <p:spPr>
          <a:xfrm>
            <a:off x="962025" y="1820232"/>
            <a:ext cx="16230600" cy="7437934"/>
          </a:xfrm>
          <a:prstGeom prst="rect">
            <a:avLst/>
          </a:prstGeom>
        </p:spPr>
        <p:txBody>
          <a:bodyPr lIns="0" tIns="0" rIns="0" bIns="0" rtlCol="0" anchor="t">
            <a:spAutoFit/>
          </a:bodyPr>
          <a:lstStyle/>
          <a:p>
            <a:pPr algn="just">
              <a:lnSpc>
                <a:spcPts val="2892"/>
              </a:lnSpc>
            </a:pPr>
            <a:r>
              <a:rPr lang="uk-UA" sz="2629" dirty="0">
                <a:solidFill>
                  <a:srgbClr val="000000"/>
                </a:solidFill>
                <a:latin typeface="Osnova Navigation Cyrillic"/>
              </a:rPr>
              <a:t>В умовах функціонування інституту цивільної конфіскації необґрунтованих активів в Україні одним з запобіжних інструментів, що забезпечують такий справедливий баланс є правова підстава стягнення, яка як обов’язкову умову передбачає встановлення мінімального порогу між вартістю активу та законними доходами особи</a:t>
            </a:r>
          </a:p>
          <a:p>
            <a:pPr algn="just">
              <a:lnSpc>
                <a:spcPts val="2892"/>
              </a:lnSpc>
            </a:pPr>
            <a:endParaRPr lang="uk-UA" sz="2629" dirty="0">
              <a:solidFill>
                <a:srgbClr val="000000"/>
              </a:solidFill>
              <a:latin typeface="Osnova Navigation Cyrillic"/>
            </a:endParaRPr>
          </a:p>
          <a:p>
            <a:pPr algn="just">
              <a:lnSpc>
                <a:spcPts val="2892"/>
              </a:lnSpc>
            </a:pPr>
            <a:endParaRPr lang="uk-UA" sz="2629" dirty="0">
              <a:solidFill>
                <a:srgbClr val="000000"/>
              </a:solidFill>
              <a:latin typeface="Osnova Navigation Cyrillic Bold"/>
            </a:endParaRPr>
          </a:p>
          <a:p>
            <a:pPr algn="just">
              <a:lnSpc>
                <a:spcPts val="2892"/>
              </a:lnSpc>
            </a:pPr>
            <a:r>
              <a:rPr lang="uk-UA" sz="2629" dirty="0">
                <a:solidFill>
                  <a:srgbClr val="000000"/>
                </a:solidFill>
                <a:latin typeface="Osnova Navigation Cyrillic"/>
              </a:rPr>
              <a:t>Норми ЦПК свідчать про обов’язковість умови дотримання встановленої законом різниці у 1003500 грн між вартістю спірного активу (його частиною) та законними доходами особи для визнання його необґрунтованим.</a:t>
            </a:r>
          </a:p>
          <a:p>
            <a:pPr algn="just">
              <a:lnSpc>
                <a:spcPts val="2892"/>
              </a:lnSpc>
            </a:pPr>
            <a:r>
              <a:rPr lang="uk-UA" sz="2629" dirty="0">
                <a:solidFill>
                  <a:srgbClr val="000000"/>
                </a:solidFill>
                <a:latin typeface="Osnova Navigation Cyrillic"/>
              </a:rPr>
              <a:t>Так, слід враховувати, що:</a:t>
            </a:r>
          </a:p>
          <a:p>
            <a:pPr algn="just">
              <a:lnSpc>
                <a:spcPts val="2892"/>
              </a:lnSpc>
            </a:pPr>
            <a:r>
              <a:rPr lang="uk-UA" sz="2629" dirty="0">
                <a:solidFill>
                  <a:srgbClr val="000000"/>
                </a:solidFill>
                <a:latin typeface="Osnova Navigation Cyrillic"/>
              </a:rPr>
              <a:t>(1) у статті 291 ЦПК необхідною вимогою визнання активів необґрунтованими є встановлення судом факту, що активи або грошові кошти, необхідні для придбання активів, «щодо яких поданий позов про визнання їх необґрунтованими» (тобто з дотриманням умови про мінімальний поріг), не були набуті за рахунок законних доходів;</a:t>
            </a:r>
          </a:p>
          <a:p>
            <a:pPr algn="just">
              <a:lnSpc>
                <a:spcPts val="2892"/>
              </a:lnSpc>
            </a:pPr>
            <a:r>
              <a:rPr lang="uk-UA" sz="2629" dirty="0">
                <a:solidFill>
                  <a:srgbClr val="000000"/>
                </a:solidFill>
                <a:latin typeface="Osnova Navigation Cyrillic"/>
              </a:rPr>
              <a:t>(2) норма абзацу 2 частини 2 статті 81 ЦПК містить в собі дефініцію, що необґрунтованість активів означає наявність визначеної частиною 2 статті 290 ЦПК різниці між вартістю таких активів та законними доходами відповідача</a:t>
            </a:r>
          </a:p>
          <a:p>
            <a:pPr algn="just">
              <a:lnSpc>
                <a:spcPts val="2892"/>
              </a:lnSpc>
            </a:pPr>
            <a:endParaRPr lang="uk-UA" sz="2629" dirty="0">
              <a:solidFill>
                <a:srgbClr val="000000"/>
              </a:solidFill>
              <a:latin typeface="Osnova Navigation Cyrillic"/>
            </a:endParaRPr>
          </a:p>
          <a:p>
            <a:pPr algn="just">
              <a:lnSpc>
                <a:spcPts val="2892"/>
              </a:lnSpc>
            </a:pPr>
            <a:r>
              <a:rPr lang="uk-UA" sz="2629" dirty="0">
                <a:solidFill>
                  <a:srgbClr val="000000"/>
                </a:solidFill>
                <a:latin typeface="Osnova Navigation Cyrillic Bold"/>
              </a:rPr>
              <a:t>(рішення ВАКС від 07.06.2023, постанова АП ВАКС від 23.08.2023 у справі № 991/2175/23)</a:t>
            </a:r>
          </a:p>
          <a:p>
            <a:pPr algn="just">
              <a:lnSpc>
                <a:spcPts val="2892"/>
              </a:lnSpc>
            </a:pPr>
            <a:endParaRPr lang="uk-UA" sz="2629" dirty="0">
              <a:solidFill>
                <a:srgbClr val="000000"/>
              </a:solidFill>
              <a:latin typeface="Osnova Navigation Cyrillic Bold"/>
            </a:endParaRPr>
          </a:p>
        </p:txBody>
      </p:sp>
      <p:sp>
        <p:nvSpPr>
          <p:cNvPr id="4" name="Freeform 4"/>
          <p:cNvSpPr/>
          <p:nvPr/>
        </p:nvSpPr>
        <p:spPr>
          <a:xfrm>
            <a:off x="16383000" y="239521"/>
            <a:ext cx="1222534" cy="1580711"/>
          </a:xfrm>
          <a:custGeom>
            <a:avLst/>
            <a:gdLst/>
            <a:ahLst/>
            <a:cxnLst/>
            <a:rect l="l" t="t" r="r" b="b"/>
            <a:pathLst>
              <a:path w="1222534" h="1580711">
                <a:moveTo>
                  <a:pt x="0" y="0"/>
                </a:moveTo>
                <a:lnTo>
                  <a:pt x="1222534" y="0"/>
                </a:lnTo>
                <a:lnTo>
                  <a:pt x="1222534" y="1580710"/>
                </a:lnTo>
                <a:lnTo>
                  <a:pt x="0" y="1580710"/>
                </a:lnTo>
                <a:lnTo>
                  <a:pt x="0" y="0"/>
                </a:lnTo>
                <a:close/>
              </a:path>
            </a:pathLst>
          </a:custGeom>
          <a:blipFill>
            <a:blip r:embed="rId2"/>
            <a:stretch>
              <a:fillRect l="-37327" t="-4739" r="-41784"/>
            </a:stretch>
          </a:blipFill>
        </p:spPr>
        <p:txBody>
          <a:bodyPr/>
          <a:lstStyle/>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arn(inVertical)">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BFC"/>
        </a:solidFill>
        <a:effectLst/>
      </p:bgPr>
    </p:bg>
    <p:spTree>
      <p:nvGrpSpPr>
        <p:cNvPr id="1" name=""/>
        <p:cNvGrpSpPr/>
        <p:nvPr/>
      </p:nvGrpSpPr>
      <p:grpSpPr>
        <a:xfrm>
          <a:off x="0" y="0"/>
          <a:ext cx="0" cy="0"/>
          <a:chOff x="0" y="0"/>
          <a:chExt cx="0" cy="0"/>
        </a:xfrm>
      </p:grpSpPr>
      <p:sp>
        <p:nvSpPr>
          <p:cNvPr id="2" name="TextBox 2"/>
          <p:cNvSpPr txBox="1"/>
          <p:nvPr/>
        </p:nvSpPr>
        <p:spPr>
          <a:xfrm>
            <a:off x="1028700" y="962025"/>
            <a:ext cx="16230600" cy="669859"/>
          </a:xfrm>
          <a:prstGeom prst="rect">
            <a:avLst/>
          </a:prstGeom>
        </p:spPr>
        <p:txBody>
          <a:bodyPr lIns="0" tIns="0" rIns="0" bIns="0" rtlCol="0" anchor="t">
            <a:spAutoFit/>
          </a:bodyPr>
          <a:lstStyle/>
          <a:p>
            <a:pPr>
              <a:lnSpc>
                <a:spcPts val="5599"/>
              </a:lnSpc>
              <a:spcBef>
                <a:spcPct val="0"/>
              </a:spcBef>
            </a:pPr>
            <a:r>
              <a:rPr lang="en-US" sz="3999">
                <a:solidFill>
                  <a:srgbClr val="2D3285"/>
                </a:solidFill>
                <a:latin typeface="Montserrat Bold"/>
              </a:rPr>
              <a:t>“МІНІМАЛЬНИЙ ПОРІГ” </a:t>
            </a:r>
          </a:p>
        </p:txBody>
      </p:sp>
      <p:sp>
        <p:nvSpPr>
          <p:cNvPr id="3" name="TextBox 3"/>
          <p:cNvSpPr txBox="1"/>
          <p:nvPr/>
        </p:nvSpPr>
        <p:spPr>
          <a:xfrm>
            <a:off x="962025" y="1820232"/>
            <a:ext cx="16230600" cy="8898398"/>
          </a:xfrm>
          <a:prstGeom prst="rect">
            <a:avLst/>
          </a:prstGeom>
        </p:spPr>
        <p:txBody>
          <a:bodyPr lIns="0" tIns="0" rIns="0" bIns="0" rtlCol="0" anchor="t">
            <a:spAutoFit/>
          </a:bodyPr>
          <a:lstStyle/>
          <a:p>
            <a:pPr algn="just">
              <a:lnSpc>
                <a:spcPts val="2892"/>
              </a:lnSpc>
            </a:pPr>
            <a:r>
              <a:rPr lang="uk-UA" sz="2400" dirty="0">
                <a:solidFill>
                  <a:srgbClr val="000000"/>
                </a:solidFill>
                <a:latin typeface="Osnova Navigation Cyrillic"/>
              </a:rPr>
              <a:t>(1) низький стандарт доказування «переваги доказів» (частина 4 статті 89 ЦПК)</a:t>
            </a:r>
          </a:p>
          <a:p>
            <a:pPr algn="just">
              <a:lnSpc>
                <a:spcPts val="2892"/>
              </a:lnSpc>
            </a:pPr>
            <a:r>
              <a:rPr lang="uk-UA" sz="2400" dirty="0">
                <a:solidFill>
                  <a:srgbClr val="000000"/>
                </a:solidFill>
                <a:latin typeface="Osnova Navigation Cyrillic"/>
              </a:rPr>
              <a:t>(2) специфіка доказування (спростування) фактів (версій) сторін, яка в багатьох випадках стосується дослідження тривалої історії накопичення активів, що часто виходять за межі загальних строків давності та об’єктивно може бути пов’язана із втратою (зіпсуттям, відсутністю необхідності збереження) документів, інших матеріалів, які могли б бути використані як докази, зниженням рівня достовірності (якості) спогадів потенційних свідків тощо</a:t>
            </a:r>
          </a:p>
          <a:p>
            <a:pPr algn="just">
              <a:lnSpc>
                <a:spcPts val="2892"/>
              </a:lnSpc>
            </a:pPr>
            <a:r>
              <a:rPr lang="uk-UA" sz="2400" dirty="0">
                <a:solidFill>
                  <a:srgbClr val="000000"/>
                </a:solidFill>
                <a:latin typeface="Osnova Navigation Cyrillic"/>
              </a:rPr>
              <a:t>(3) тягар спростування необґрунтованості активів покладений на відповідача (абзац 2 частини 2 статті 81 ЦПК)</a:t>
            </a:r>
          </a:p>
          <a:p>
            <a:pPr algn="just">
              <a:lnSpc>
                <a:spcPts val="2892"/>
              </a:lnSpc>
            </a:pPr>
            <a:r>
              <a:rPr lang="uk-UA" sz="2400" dirty="0">
                <a:solidFill>
                  <a:srgbClr val="000000"/>
                </a:solidFill>
                <a:latin typeface="Osnova Navigation Cyrillic"/>
              </a:rPr>
              <a:t>(4) характер доказів, що часто передбачають розкриття інформації про сімейні, дружні та інші тісні відносини, стиль життя, витрати та інші обставини особистого характеру, тобто втручання у приватне життя відповідачів та інших осіб (родичів, близьких, друзів тощо),</a:t>
            </a:r>
          </a:p>
          <a:p>
            <a:pPr algn="just">
              <a:lnSpc>
                <a:spcPts val="2892"/>
              </a:lnSpc>
            </a:pPr>
            <a:r>
              <a:rPr lang="uk-UA" sz="2400" b="1" i="1" dirty="0">
                <a:solidFill>
                  <a:srgbClr val="000000"/>
                </a:solidFill>
                <a:latin typeface="Osnova Navigation Cyrillic"/>
              </a:rPr>
              <a:t>з одного боку, у співставленні із</a:t>
            </a:r>
          </a:p>
          <a:p>
            <a:pPr algn="just">
              <a:lnSpc>
                <a:spcPts val="2892"/>
              </a:lnSpc>
            </a:pPr>
            <a:r>
              <a:rPr lang="uk-UA" sz="2400" dirty="0">
                <a:solidFill>
                  <a:srgbClr val="000000"/>
                </a:solidFill>
                <a:latin typeface="Osnova Navigation Cyrillic"/>
              </a:rPr>
              <a:t>(5) вагомістю наслідків, яких може зазнавати відповідач, як цивільно-правового характеру (припинення права власності на активи, стягнення відповідної суми коштів), так і дисциплінарного та іншого характеру (звільнення з посади, внесення відомостей до Єдиного державного реєстру осіб, які вчинили корупційні або пов’язані з корупцією правопорушення – абзац 3 частини 2 статті 65-1, стаття 59 Закону України «Про запобігання корупції» тощо),</a:t>
            </a:r>
          </a:p>
          <a:p>
            <a:pPr algn="just">
              <a:lnSpc>
                <a:spcPts val="2892"/>
              </a:lnSpc>
            </a:pPr>
            <a:r>
              <a:rPr lang="uk-UA" sz="2400" dirty="0">
                <a:solidFill>
                  <a:srgbClr val="000000"/>
                </a:solidFill>
                <a:latin typeface="Osnova Navigation Cyrillic"/>
              </a:rPr>
              <a:t>– </a:t>
            </a:r>
            <a:r>
              <a:rPr lang="uk-UA" sz="2400" b="1" i="1" dirty="0">
                <a:solidFill>
                  <a:srgbClr val="000000"/>
                </a:solidFill>
                <a:latin typeface="Osnova Navigation Cyrillic"/>
              </a:rPr>
              <a:t>вимагають висновку суду про явність (очевидність) необґрунтованості спірного активу, що забезпечується саме доведенням необґрунтованості активу за межами (з перевищенням) мінімального порогу.</a:t>
            </a:r>
          </a:p>
          <a:p>
            <a:pPr algn="just">
              <a:lnSpc>
                <a:spcPts val="2892"/>
              </a:lnSpc>
            </a:pPr>
            <a:r>
              <a:rPr lang="uk-UA" sz="2400" dirty="0">
                <a:solidFill>
                  <a:srgbClr val="000000"/>
                </a:solidFill>
                <a:latin typeface="Osnova Navigation Cyrillic"/>
              </a:rPr>
              <a:t>За іншого тлумачення може допускатися стягнення вкрай незначних сум, що в свою чергу буде зумовлювати </a:t>
            </a:r>
            <a:r>
              <a:rPr lang="uk-UA" sz="2400" dirty="0" err="1">
                <a:solidFill>
                  <a:srgbClr val="000000"/>
                </a:solidFill>
                <a:latin typeface="Osnova Navigation Cyrillic"/>
              </a:rPr>
              <a:t>неспівставно</a:t>
            </a:r>
            <a:r>
              <a:rPr lang="uk-UA" sz="2400" dirty="0">
                <a:solidFill>
                  <a:srgbClr val="000000"/>
                </a:solidFill>
                <a:latin typeface="Osnova Navigation Cyrillic"/>
              </a:rPr>
              <a:t> більш серйозні правові наслідки для відповідача.</a:t>
            </a:r>
          </a:p>
          <a:p>
            <a:pPr algn="just">
              <a:lnSpc>
                <a:spcPts val="2892"/>
              </a:lnSpc>
            </a:pPr>
            <a:endParaRPr lang="en-US" sz="2400" dirty="0">
              <a:solidFill>
                <a:srgbClr val="000000"/>
              </a:solidFill>
              <a:latin typeface="Osnova Navigation Cyrillic"/>
            </a:endParaRPr>
          </a:p>
          <a:p>
            <a:pPr algn="just">
              <a:lnSpc>
                <a:spcPts val="2892"/>
              </a:lnSpc>
            </a:pPr>
            <a:r>
              <a:rPr lang="en-US" sz="2400" dirty="0">
                <a:solidFill>
                  <a:srgbClr val="000000"/>
                </a:solidFill>
                <a:latin typeface="Osnova Navigation Cyrillic Bold"/>
              </a:rPr>
              <a:t>(</a:t>
            </a:r>
            <a:r>
              <a:rPr lang="en-US" sz="2400" dirty="0" err="1">
                <a:solidFill>
                  <a:srgbClr val="000000"/>
                </a:solidFill>
                <a:latin typeface="Osnova Navigation Cyrillic Bold"/>
              </a:rPr>
              <a:t>постанова</a:t>
            </a:r>
            <a:r>
              <a:rPr lang="en-US" sz="2400" dirty="0">
                <a:solidFill>
                  <a:srgbClr val="000000"/>
                </a:solidFill>
                <a:latin typeface="Osnova Navigation Cyrillic Bold"/>
              </a:rPr>
              <a:t> АП ВАКС </a:t>
            </a:r>
            <a:r>
              <a:rPr lang="en-US" sz="2400" dirty="0" err="1">
                <a:solidFill>
                  <a:srgbClr val="000000"/>
                </a:solidFill>
                <a:latin typeface="Osnova Navigation Cyrillic Bold"/>
              </a:rPr>
              <a:t>від</a:t>
            </a:r>
            <a:r>
              <a:rPr lang="en-US" sz="2400" dirty="0">
                <a:solidFill>
                  <a:srgbClr val="000000"/>
                </a:solidFill>
                <a:latin typeface="Osnova Navigation Cyrillic Bold"/>
              </a:rPr>
              <a:t> 23.08.2023 у </a:t>
            </a:r>
            <a:r>
              <a:rPr lang="en-US" sz="2400" dirty="0" err="1">
                <a:solidFill>
                  <a:srgbClr val="000000"/>
                </a:solidFill>
                <a:latin typeface="Osnova Navigation Cyrillic Bold"/>
              </a:rPr>
              <a:t>справі</a:t>
            </a:r>
            <a:r>
              <a:rPr lang="en-US" sz="2400" dirty="0">
                <a:solidFill>
                  <a:srgbClr val="000000"/>
                </a:solidFill>
                <a:latin typeface="Osnova Navigation Cyrillic Bold"/>
              </a:rPr>
              <a:t> № 991/2175/23)</a:t>
            </a:r>
          </a:p>
          <a:p>
            <a:pPr algn="just">
              <a:lnSpc>
                <a:spcPts val="2892"/>
              </a:lnSpc>
            </a:pPr>
            <a:endParaRPr lang="en-US" sz="2400" dirty="0">
              <a:solidFill>
                <a:srgbClr val="000000"/>
              </a:solidFill>
              <a:latin typeface="Osnova Navigation Cyrillic Bold"/>
            </a:endParaRPr>
          </a:p>
        </p:txBody>
      </p:sp>
    </p:spTree>
    <p:extLst>
      <p:ext uri="{BB962C8B-B14F-4D97-AF65-F5344CB8AC3E}">
        <p14:creationId xmlns:p14="http://schemas.microsoft.com/office/powerpoint/2010/main" val="24846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arn(inVertical)">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BFC"/>
        </a:solidFill>
        <a:effectLst/>
      </p:bgPr>
    </p:bg>
    <p:spTree>
      <p:nvGrpSpPr>
        <p:cNvPr id="1" name=""/>
        <p:cNvGrpSpPr/>
        <p:nvPr/>
      </p:nvGrpSpPr>
      <p:grpSpPr>
        <a:xfrm>
          <a:off x="0" y="0"/>
          <a:ext cx="0" cy="0"/>
          <a:chOff x="0" y="0"/>
          <a:chExt cx="0" cy="0"/>
        </a:xfrm>
      </p:grpSpPr>
      <p:sp>
        <p:nvSpPr>
          <p:cNvPr id="2" name="TextBox 2"/>
          <p:cNvSpPr txBox="1"/>
          <p:nvPr/>
        </p:nvSpPr>
        <p:spPr>
          <a:xfrm>
            <a:off x="1028700" y="962025"/>
            <a:ext cx="16230600" cy="669859"/>
          </a:xfrm>
          <a:prstGeom prst="rect">
            <a:avLst/>
          </a:prstGeom>
        </p:spPr>
        <p:txBody>
          <a:bodyPr lIns="0" tIns="0" rIns="0" bIns="0" rtlCol="0" anchor="t">
            <a:spAutoFit/>
          </a:bodyPr>
          <a:lstStyle/>
          <a:p>
            <a:pPr>
              <a:lnSpc>
                <a:spcPts val="5599"/>
              </a:lnSpc>
              <a:spcBef>
                <a:spcPct val="0"/>
              </a:spcBef>
            </a:pPr>
            <a:r>
              <a:rPr lang="en-US" sz="3999">
                <a:solidFill>
                  <a:srgbClr val="2D3285"/>
                </a:solidFill>
                <a:latin typeface="Montserrat Bold"/>
              </a:rPr>
              <a:t>ВРАХУВАННЯ АКТИВІВ, НАБУТИХ ДО 28.11.2019</a:t>
            </a:r>
          </a:p>
        </p:txBody>
      </p:sp>
      <p:sp>
        <p:nvSpPr>
          <p:cNvPr id="3" name="TextBox 3"/>
          <p:cNvSpPr txBox="1"/>
          <p:nvPr/>
        </p:nvSpPr>
        <p:spPr>
          <a:xfrm>
            <a:off x="962025" y="1820232"/>
            <a:ext cx="16230600" cy="6694140"/>
          </a:xfrm>
          <a:prstGeom prst="rect">
            <a:avLst/>
          </a:prstGeom>
        </p:spPr>
        <p:txBody>
          <a:bodyPr lIns="0" tIns="0" rIns="0" bIns="0" rtlCol="0" anchor="t">
            <a:spAutoFit/>
          </a:bodyPr>
          <a:lstStyle/>
          <a:p>
            <a:pPr algn="just">
              <a:lnSpc>
                <a:spcPts val="2892"/>
              </a:lnSpc>
            </a:pPr>
            <a:r>
              <a:rPr lang="uk-UA" sz="2629" dirty="0">
                <a:solidFill>
                  <a:srgbClr val="000000"/>
                </a:solidFill>
                <a:latin typeface="Osnova Navigation Cyrillic"/>
              </a:rPr>
              <a:t>Представник позивача посилався та просив визнати необґрунтованими грошові кошти у на банківських рахунках відповідача, які внесені готівкою після 28.11.2019, що є визначальним чинником у цій справі, адже за наслідком аналізу наявних доказів не встановлено, що готівкові грошові кошти, необхідні для придбання активів (трансформування готівки у безготівкові грошові кошти на банківські рахунки), щодо яких поданий позов про визнання їх необґрунтованими, були набуті за рахунок законних доходів відповідача.</a:t>
            </a:r>
          </a:p>
          <a:p>
            <a:pPr algn="just">
              <a:lnSpc>
                <a:spcPts val="2892"/>
              </a:lnSpc>
            </a:pPr>
            <a:endParaRPr lang="uk-UA" sz="2629" dirty="0">
              <a:solidFill>
                <a:srgbClr val="000000"/>
              </a:solidFill>
              <a:latin typeface="Osnova Navigation Cyrillic"/>
            </a:endParaRPr>
          </a:p>
          <a:p>
            <a:pPr algn="just">
              <a:lnSpc>
                <a:spcPts val="2892"/>
              </a:lnSpc>
            </a:pPr>
            <a:endParaRPr lang="uk-UA" sz="2629" dirty="0">
              <a:solidFill>
                <a:srgbClr val="000000"/>
              </a:solidFill>
              <a:latin typeface="Osnova Navigation Cyrillic Bold"/>
            </a:endParaRPr>
          </a:p>
          <a:p>
            <a:pPr algn="just">
              <a:lnSpc>
                <a:spcPts val="2892"/>
              </a:lnSpc>
            </a:pPr>
            <a:endParaRPr lang="uk-UA" sz="2629" dirty="0">
              <a:solidFill>
                <a:srgbClr val="000000"/>
              </a:solidFill>
              <a:latin typeface="Osnova Navigation Cyrillic"/>
            </a:endParaRPr>
          </a:p>
          <a:p>
            <a:pPr algn="just">
              <a:lnSpc>
                <a:spcPts val="2892"/>
              </a:lnSpc>
            </a:pPr>
            <a:r>
              <a:rPr lang="uk-UA" sz="2629" dirty="0">
                <a:solidFill>
                  <a:srgbClr val="000000"/>
                </a:solidFill>
                <a:latin typeface="Osnova Navigation Cyrillic Bold"/>
              </a:rPr>
              <a:t>(рішення ВАКС від 05.09.2022, постанова АП ВАКС від 29.03.2023 та постанова КЦС ВС від 24.01.2024 у справі № 991/1786/22)</a:t>
            </a:r>
          </a:p>
          <a:p>
            <a:pPr algn="just">
              <a:lnSpc>
                <a:spcPts val="2892"/>
              </a:lnSpc>
            </a:pPr>
            <a:endParaRPr lang="uk-UA" sz="2629" dirty="0">
              <a:solidFill>
                <a:srgbClr val="000000"/>
              </a:solidFill>
              <a:latin typeface="Osnova Navigation Cyrillic Bold"/>
            </a:endParaRPr>
          </a:p>
          <a:p>
            <a:pPr algn="just">
              <a:lnSpc>
                <a:spcPts val="2892"/>
              </a:lnSpc>
            </a:pPr>
            <a:endParaRPr lang="uk-UA" sz="2629" dirty="0">
              <a:solidFill>
                <a:srgbClr val="000000"/>
              </a:solidFill>
              <a:latin typeface="Osnova Navigation Cyrillic Bold"/>
            </a:endParaRPr>
          </a:p>
          <a:p>
            <a:pPr algn="just">
              <a:lnSpc>
                <a:spcPts val="2892"/>
              </a:lnSpc>
            </a:pPr>
            <a:endParaRPr lang="uk-UA" sz="2629" dirty="0">
              <a:solidFill>
                <a:srgbClr val="000000"/>
              </a:solidFill>
              <a:latin typeface="Osnova Navigation Cyrillic Bold"/>
            </a:endParaRPr>
          </a:p>
          <a:p>
            <a:pPr algn="just">
              <a:lnSpc>
                <a:spcPts val="2892"/>
              </a:lnSpc>
            </a:pPr>
            <a:r>
              <a:rPr lang="uk-UA" sz="2629" dirty="0">
                <a:solidFill>
                  <a:srgbClr val="000000"/>
                </a:solidFill>
                <a:latin typeface="Osnova Navigation Cyrillic"/>
              </a:rPr>
              <a:t>(1) Позов пред'являється лише щодо активу, набутого після 28.11.2019</a:t>
            </a:r>
          </a:p>
          <a:p>
            <a:pPr algn="just">
              <a:lnSpc>
                <a:spcPts val="2892"/>
              </a:lnSpc>
            </a:pPr>
            <a:endParaRPr lang="uk-UA" sz="2629" dirty="0">
              <a:solidFill>
                <a:srgbClr val="000000"/>
              </a:solidFill>
              <a:latin typeface="Osnova Navigation Cyrillic"/>
            </a:endParaRPr>
          </a:p>
          <a:p>
            <a:pPr algn="just">
              <a:lnSpc>
                <a:spcPts val="2892"/>
              </a:lnSpc>
            </a:pPr>
            <a:r>
              <a:rPr lang="uk-UA" sz="2629" dirty="0">
                <a:solidFill>
                  <a:srgbClr val="000000"/>
                </a:solidFill>
                <a:latin typeface="Osnova Navigation Cyrillic"/>
              </a:rPr>
              <a:t>(2) Законність доходів для його набуття перевіряється щодо доходів, які існували як до, так і після 28.11.2019 і аж до моменту набуття активу</a:t>
            </a:r>
          </a:p>
        </p:txBody>
      </p:sp>
      <p:sp>
        <p:nvSpPr>
          <p:cNvPr id="4" name="Freeform 4"/>
          <p:cNvSpPr/>
          <p:nvPr/>
        </p:nvSpPr>
        <p:spPr>
          <a:xfrm>
            <a:off x="16648033" y="239521"/>
            <a:ext cx="1222534" cy="1580711"/>
          </a:xfrm>
          <a:custGeom>
            <a:avLst/>
            <a:gdLst/>
            <a:ahLst/>
            <a:cxnLst/>
            <a:rect l="l" t="t" r="r" b="b"/>
            <a:pathLst>
              <a:path w="1222534" h="1580711">
                <a:moveTo>
                  <a:pt x="0" y="0"/>
                </a:moveTo>
                <a:lnTo>
                  <a:pt x="1222534" y="0"/>
                </a:lnTo>
                <a:lnTo>
                  <a:pt x="1222534" y="1580710"/>
                </a:lnTo>
                <a:lnTo>
                  <a:pt x="0" y="1580710"/>
                </a:lnTo>
                <a:lnTo>
                  <a:pt x="0" y="0"/>
                </a:lnTo>
                <a:close/>
              </a:path>
            </a:pathLst>
          </a:custGeom>
          <a:blipFill>
            <a:blip r:embed="rId2"/>
            <a:stretch>
              <a:fillRect l="-37327" t="-4739" r="-41784"/>
            </a:stretch>
          </a:blipFill>
        </p:spPr>
        <p:txBody>
          <a:bodyPr/>
          <a:lstStyle/>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arn(inVertical)">
                                      <p:cBhvr>
                                        <p:cTn id="15" dur="500"/>
                                        <p:tgtEl>
                                          <p:spTgt spid="3">
                                            <p:txEl>
                                              <p:pRg st="8" end="8"/>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barn(inVertical)">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64194"/>
        </a:solidFill>
        <a:effectLst/>
      </p:bgPr>
    </p:bg>
    <p:spTree>
      <p:nvGrpSpPr>
        <p:cNvPr id="1" name=""/>
        <p:cNvGrpSpPr/>
        <p:nvPr/>
      </p:nvGrpSpPr>
      <p:grpSpPr>
        <a:xfrm>
          <a:off x="0" y="0"/>
          <a:ext cx="0" cy="0"/>
          <a:chOff x="0" y="0"/>
          <a:chExt cx="0" cy="0"/>
        </a:xfrm>
      </p:grpSpPr>
      <p:sp>
        <p:nvSpPr>
          <p:cNvPr id="2" name="Freeform 2"/>
          <p:cNvSpPr/>
          <p:nvPr/>
        </p:nvSpPr>
        <p:spPr>
          <a:xfrm>
            <a:off x="770507" y="200543"/>
            <a:ext cx="1550327" cy="1942747"/>
          </a:xfrm>
          <a:custGeom>
            <a:avLst/>
            <a:gdLst/>
            <a:ahLst/>
            <a:cxnLst/>
            <a:rect l="l" t="t" r="r" b="b"/>
            <a:pathLst>
              <a:path w="1550327" h="1942747">
                <a:moveTo>
                  <a:pt x="0" y="0"/>
                </a:moveTo>
                <a:lnTo>
                  <a:pt x="1550327" y="0"/>
                </a:lnTo>
                <a:lnTo>
                  <a:pt x="1550327" y="1942747"/>
                </a:lnTo>
                <a:lnTo>
                  <a:pt x="0" y="1942747"/>
                </a:lnTo>
                <a:lnTo>
                  <a:pt x="0" y="0"/>
                </a:lnTo>
                <a:close/>
              </a:path>
            </a:pathLst>
          </a:custGeom>
          <a:blipFill>
            <a:blip r:embed="rId2"/>
            <a:stretch>
              <a:fillRect l="-28077" t="-31631" r="-358394" b="-19769"/>
            </a:stretch>
          </a:blipFill>
        </p:spPr>
        <p:txBody>
          <a:bodyPr/>
          <a:lstStyle/>
          <a:p>
            <a:endParaRPr lang="uk-UA"/>
          </a:p>
        </p:txBody>
      </p:sp>
      <p:sp>
        <p:nvSpPr>
          <p:cNvPr id="3" name="Freeform 3"/>
          <p:cNvSpPr/>
          <p:nvPr/>
        </p:nvSpPr>
        <p:spPr>
          <a:xfrm>
            <a:off x="1525975" y="5362991"/>
            <a:ext cx="1134678" cy="1134678"/>
          </a:xfrm>
          <a:custGeom>
            <a:avLst/>
            <a:gdLst/>
            <a:ahLst/>
            <a:cxnLst/>
            <a:rect l="l" t="t" r="r" b="b"/>
            <a:pathLst>
              <a:path w="1134678" h="1134678">
                <a:moveTo>
                  <a:pt x="0" y="0"/>
                </a:moveTo>
                <a:lnTo>
                  <a:pt x="1134678" y="0"/>
                </a:lnTo>
                <a:lnTo>
                  <a:pt x="1134678" y="1134678"/>
                </a:lnTo>
                <a:lnTo>
                  <a:pt x="0" y="11346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uk-UA"/>
          </a:p>
        </p:txBody>
      </p:sp>
      <p:sp>
        <p:nvSpPr>
          <p:cNvPr id="4" name="Freeform 4"/>
          <p:cNvSpPr/>
          <p:nvPr/>
        </p:nvSpPr>
        <p:spPr>
          <a:xfrm>
            <a:off x="5051318" y="5362991"/>
            <a:ext cx="1134678" cy="1134678"/>
          </a:xfrm>
          <a:custGeom>
            <a:avLst/>
            <a:gdLst/>
            <a:ahLst/>
            <a:cxnLst/>
            <a:rect l="l" t="t" r="r" b="b"/>
            <a:pathLst>
              <a:path w="1134678" h="1134678">
                <a:moveTo>
                  <a:pt x="0" y="0"/>
                </a:moveTo>
                <a:lnTo>
                  <a:pt x="1134678" y="0"/>
                </a:lnTo>
                <a:lnTo>
                  <a:pt x="1134678" y="1134678"/>
                </a:lnTo>
                <a:lnTo>
                  <a:pt x="0" y="11346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k-UA"/>
          </a:p>
        </p:txBody>
      </p:sp>
      <p:sp>
        <p:nvSpPr>
          <p:cNvPr id="5" name="Freeform 5"/>
          <p:cNvSpPr/>
          <p:nvPr/>
        </p:nvSpPr>
        <p:spPr>
          <a:xfrm>
            <a:off x="8576661" y="5362991"/>
            <a:ext cx="1134678" cy="1134678"/>
          </a:xfrm>
          <a:custGeom>
            <a:avLst/>
            <a:gdLst/>
            <a:ahLst/>
            <a:cxnLst/>
            <a:rect l="l" t="t" r="r" b="b"/>
            <a:pathLst>
              <a:path w="1134678" h="1134678">
                <a:moveTo>
                  <a:pt x="0" y="0"/>
                </a:moveTo>
                <a:lnTo>
                  <a:pt x="1134678" y="0"/>
                </a:lnTo>
                <a:lnTo>
                  <a:pt x="1134678" y="1134678"/>
                </a:lnTo>
                <a:lnTo>
                  <a:pt x="0" y="11346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uk-UA"/>
          </a:p>
        </p:txBody>
      </p:sp>
      <p:sp>
        <p:nvSpPr>
          <p:cNvPr id="6" name="Freeform 6"/>
          <p:cNvSpPr/>
          <p:nvPr/>
        </p:nvSpPr>
        <p:spPr>
          <a:xfrm>
            <a:off x="12102004" y="5362991"/>
            <a:ext cx="1134678" cy="1134678"/>
          </a:xfrm>
          <a:custGeom>
            <a:avLst/>
            <a:gdLst/>
            <a:ahLst/>
            <a:cxnLst/>
            <a:rect l="l" t="t" r="r" b="b"/>
            <a:pathLst>
              <a:path w="1134678" h="1134678">
                <a:moveTo>
                  <a:pt x="0" y="0"/>
                </a:moveTo>
                <a:lnTo>
                  <a:pt x="1134678" y="0"/>
                </a:lnTo>
                <a:lnTo>
                  <a:pt x="1134678" y="1134678"/>
                </a:lnTo>
                <a:lnTo>
                  <a:pt x="0" y="113467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uk-UA"/>
          </a:p>
        </p:txBody>
      </p:sp>
      <p:sp>
        <p:nvSpPr>
          <p:cNvPr id="7" name="Freeform 7"/>
          <p:cNvSpPr/>
          <p:nvPr/>
        </p:nvSpPr>
        <p:spPr>
          <a:xfrm>
            <a:off x="15629410" y="5362991"/>
            <a:ext cx="1130552" cy="1134678"/>
          </a:xfrm>
          <a:custGeom>
            <a:avLst/>
            <a:gdLst/>
            <a:ahLst/>
            <a:cxnLst/>
            <a:rect l="l" t="t" r="r" b="b"/>
            <a:pathLst>
              <a:path w="1130552" h="1134678">
                <a:moveTo>
                  <a:pt x="0" y="0"/>
                </a:moveTo>
                <a:lnTo>
                  <a:pt x="1130552" y="0"/>
                </a:lnTo>
                <a:lnTo>
                  <a:pt x="1130552" y="1134678"/>
                </a:lnTo>
                <a:lnTo>
                  <a:pt x="0" y="113467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uk-UA"/>
          </a:p>
        </p:txBody>
      </p:sp>
      <p:grpSp>
        <p:nvGrpSpPr>
          <p:cNvPr id="9" name="Group 9"/>
          <p:cNvGrpSpPr/>
          <p:nvPr/>
        </p:nvGrpSpPr>
        <p:grpSpPr>
          <a:xfrm>
            <a:off x="4554043" y="6767947"/>
            <a:ext cx="2129227" cy="2129227"/>
            <a:chOff x="0" y="0"/>
            <a:chExt cx="2838970" cy="2838970"/>
          </a:xfrm>
        </p:grpSpPr>
        <p:sp>
          <p:nvSpPr>
            <p:cNvPr id="10" name="Freeform 10"/>
            <p:cNvSpPr/>
            <p:nvPr/>
          </p:nvSpPr>
          <p:spPr>
            <a:xfrm>
              <a:off x="0" y="0"/>
              <a:ext cx="2838970" cy="2838970"/>
            </a:xfrm>
            <a:custGeom>
              <a:avLst/>
              <a:gdLst/>
              <a:ahLst/>
              <a:cxnLst/>
              <a:rect l="l" t="t" r="r" b="b"/>
              <a:pathLst>
                <a:path w="2838970" h="2838970">
                  <a:moveTo>
                    <a:pt x="0" y="0"/>
                  </a:moveTo>
                  <a:lnTo>
                    <a:pt x="2838970" y="0"/>
                  </a:lnTo>
                  <a:lnTo>
                    <a:pt x="2838970" y="2838970"/>
                  </a:lnTo>
                  <a:lnTo>
                    <a:pt x="0" y="283897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uk-UA"/>
            </a:p>
          </p:txBody>
        </p:sp>
      </p:grpSp>
      <p:grpSp>
        <p:nvGrpSpPr>
          <p:cNvPr id="11" name="Group 11"/>
          <p:cNvGrpSpPr/>
          <p:nvPr/>
        </p:nvGrpSpPr>
        <p:grpSpPr>
          <a:xfrm>
            <a:off x="8079386" y="6767947"/>
            <a:ext cx="2129227" cy="2129227"/>
            <a:chOff x="0" y="0"/>
            <a:chExt cx="2838970" cy="2838970"/>
          </a:xfrm>
        </p:grpSpPr>
        <p:sp>
          <p:nvSpPr>
            <p:cNvPr id="12" name="Freeform 12"/>
            <p:cNvSpPr/>
            <p:nvPr/>
          </p:nvSpPr>
          <p:spPr>
            <a:xfrm>
              <a:off x="0" y="0"/>
              <a:ext cx="2838970" cy="2838970"/>
            </a:xfrm>
            <a:custGeom>
              <a:avLst/>
              <a:gdLst/>
              <a:ahLst/>
              <a:cxnLst/>
              <a:rect l="l" t="t" r="r" b="b"/>
              <a:pathLst>
                <a:path w="2838970" h="2838970">
                  <a:moveTo>
                    <a:pt x="0" y="0"/>
                  </a:moveTo>
                  <a:lnTo>
                    <a:pt x="2838970" y="0"/>
                  </a:lnTo>
                  <a:lnTo>
                    <a:pt x="2838970" y="2838970"/>
                  </a:lnTo>
                  <a:lnTo>
                    <a:pt x="0" y="283897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uk-UA"/>
            </a:p>
          </p:txBody>
        </p:sp>
      </p:grpSp>
      <p:grpSp>
        <p:nvGrpSpPr>
          <p:cNvPr id="13" name="Group 13"/>
          <p:cNvGrpSpPr/>
          <p:nvPr/>
        </p:nvGrpSpPr>
        <p:grpSpPr>
          <a:xfrm>
            <a:off x="15130073" y="6767947"/>
            <a:ext cx="2129227" cy="2129227"/>
            <a:chOff x="0" y="0"/>
            <a:chExt cx="2838970" cy="2838970"/>
          </a:xfrm>
        </p:grpSpPr>
        <p:sp>
          <p:nvSpPr>
            <p:cNvPr id="14" name="Freeform 14"/>
            <p:cNvSpPr/>
            <p:nvPr/>
          </p:nvSpPr>
          <p:spPr>
            <a:xfrm>
              <a:off x="0" y="0"/>
              <a:ext cx="2838970" cy="2838970"/>
            </a:xfrm>
            <a:custGeom>
              <a:avLst/>
              <a:gdLst/>
              <a:ahLst/>
              <a:cxnLst/>
              <a:rect l="l" t="t" r="r" b="b"/>
              <a:pathLst>
                <a:path w="2838970" h="2838970">
                  <a:moveTo>
                    <a:pt x="0" y="0"/>
                  </a:moveTo>
                  <a:lnTo>
                    <a:pt x="2838970" y="0"/>
                  </a:lnTo>
                  <a:lnTo>
                    <a:pt x="2838970" y="2838970"/>
                  </a:lnTo>
                  <a:lnTo>
                    <a:pt x="0" y="283897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uk-UA"/>
            </a:p>
          </p:txBody>
        </p:sp>
      </p:grpSp>
      <p:grpSp>
        <p:nvGrpSpPr>
          <p:cNvPr id="15" name="Group 15"/>
          <p:cNvGrpSpPr/>
          <p:nvPr/>
        </p:nvGrpSpPr>
        <p:grpSpPr>
          <a:xfrm>
            <a:off x="1028700" y="6767947"/>
            <a:ext cx="2129227" cy="2129227"/>
            <a:chOff x="0" y="0"/>
            <a:chExt cx="2838970" cy="2838970"/>
          </a:xfrm>
        </p:grpSpPr>
        <p:sp>
          <p:nvSpPr>
            <p:cNvPr id="16" name="Freeform 16"/>
            <p:cNvSpPr/>
            <p:nvPr/>
          </p:nvSpPr>
          <p:spPr>
            <a:xfrm>
              <a:off x="0" y="0"/>
              <a:ext cx="2838970" cy="2838970"/>
            </a:xfrm>
            <a:custGeom>
              <a:avLst/>
              <a:gdLst/>
              <a:ahLst/>
              <a:cxnLst/>
              <a:rect l="l" t="t" r="r" b="b"/>
              <a:pathLst>
                <a:path w="2838970" h="2838970">
                  <a:moveTo>
                    <a:pt x="0" y="0"/>
                  </a:moveTo>
                  <a:lnTo>
                    <a:pt x="2838970" y="0"/>
                  </a:lnTo>
                  <a:lnTo>
                    <a:pt x="2838970" y="2838970"/>
                  </a:lnTo>
                  <a:lnTo>
                    <a:pt x="0" y="283897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uk-UA"/>
            </a:p>
          </p:txBody>
        </p:sp>
      </p:grpSp>
      <p:grpSp>
        <p:nvGrpSpPr>
          <p:cNvPr id="17" name="Group 17"/>
          <p:cNvGrpSpPr/>
          <p:nvPr/>
        </p:nvGrpSpPr>
        <p:grpSpPr>
          <a:xfrm>
            <a:off x="11604730" y="6767947"/>
            <a:ext cx="2129227" cy="2129227"/>
            <a:chOff x="0" y="0"/>
            <a:chExt cx="2838970" cy="2838970"/>
          </a:xfrm>
        </p:grpSpPr>
        <p:sp>
          <p:nvSpPr>
            <p:cNvPr id="18" name="Freeform 18"/>
            <p:cNvSpPr/>
            <p:nvPr/>
          </p:nvSpPr>
          <p:spPr>
            <a:xfrm>
              <a:off x="0" y="0"/>
              <a:ext cx="2838970" cy="2838970"/>
            </a:xfrm>
            <a:custGeom>
              <a:avLst/>
              <a:gdLst/>
              <a:ahLst/>
              <a:cxnLst/>
              <a:rect l="l" t="t" r="r" b="b"/>
              <a:pathLst>
                <a:path w="2838970" h="2838970">
                  <a:moveTo>
                    <a:pt x="0" y="0"/>
                  </a:moveTo>
                  <a:lnTo>
                    <a:pt x="2838970" y="0"/>
                  </a:lnTo>
                  <a:lnTo>
                    <a:pt x="2838970" y="2838970"/>
                  </a:lnTo>
                  <a:lnTo>
                    <a:pt x="0" y="283897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uk-UA"/>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1220</Words>
  <Application>Microsoft Office PowerPoint</Application>
  <PresentationFormat>Произвольный</PresentationFormat>
  <Paragraphs>66</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Calibri</vt:lpstr>
      <vt:lpstr>Montserrat Bold</vt:lpstr>
      <vt:lpstr>Osnova Navigation Cyrillic Bold</vt:lpstr>
      <vt:lpstr>Arial</vt:lpstr>
      <vt:lpstr>Osnova Navigation Cyrillic</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Михайленко_06.09.23</dc:title>
  <dc:creator>Михайленко Дмитро Григорович</dc:creator>
  <cp:lastModifiedBy>DG</cp:lastModifiedBy>
  <cp:revision>22</cp:revision>
  <dcterms:created xsi:type="dcterms:W3CDTF">2006-08-16T00:00:00Z</dcterms:created>
  <dcterms:modified xsi:type="dcterms:W3CDTF">2024-04-11T20:28:30Z</dcterms:modified>
  <dc:identifier>DAFs5rzvLkM</dc:identifier>
</cp:coreProperties>
</file>