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Arial Narrow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jfC3LxFfUKYefpF2q0fsxArx8J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37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rialNarrow-bold.fntdata"/><Relationship Id="rId16" Type="http://schemas.openxmlformats.org/officeDocument/2006/relationships/font" Target="fonts/ArialNarrow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rialNarrow-boldItalic.fntdata"/><Relationship Id="rId6" Type="http://schemas.openxmlformats.org/officeDocument/2006/relationships/slide" Target="slides/slide1.xml"/><Relationship Id="rId18" Type="http://schemas.openxmlformats.org/officeDocument/2006/relationships/font" Target="fonts/ArialNarrow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кладинка">
  <p:cSld name="Обкладинка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2"/>
          <p:cNvPicPr preferRelativeResize="0"/>
          <p:nvPr/>
        </p:nvPicPr>
        <p:blipFill rotWithShape="1">
          <a:blip r:embed="rId2">
            <a:alphaModFix/>
          </a:blip>
          <a:srcRect b="6717" l="34" r="2825" t="9220"/>
          <a:stretch/>
        </p:blipFill>
        <p:spPr>
          <a:xfrm>
            <a:off x="-22549" y="1"/>
            <a:ext cx="1222596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149" y="0"/>
            <a:ext cx="12192000" cy="689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9175" y="368300"/>
            <a:ext cx="3000375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2"/>
          <p:cNvSpPr txBox="1"/>
          <p:nvPr>
            <p:ph type="ctrTitle"/>
          </p:nvPr>
        </p:nvSpPr>
        <p:spPr>
          <a:xfrm>
            <a:off x="1019176" y="2331322"/>
            <a:ext cx="6387782" cy="3149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Narrow"/>
              <a:buNone/>
              <a:defRPr sz="6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" type="subTitle"/>
          </p:nvPr>
        </p:nvSpPr>
        <p:spPr>
          <a:xfrm>
            <a:off x="1019175" y="6112828"/>
            <a:ext cx="6387783" cy="350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 Narrow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 Narrow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1 рядок 2 стовпця тексту">
  <p:cSld name="Заголовок 1 рядок 2 стовпця тексту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>
            <p:ph type="title"/>
          </p:nvPr>
        </p:nvSpPr>
        <p:spPr>
          <a:xfrm>
            <a:off x="1015304" y="375285"/>
            <a:ext cx="10228959" cy="528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A78"/>
              </a:buClr>
              <a:buSzPts val="3000"/>
              <a:buFont typeface="Arial Narrow"/>
              <a:buNone/>
              <a:defRPr b="1">
                <a:solidFill>
                  <a:srgbClr val="202A7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" type="body"/>
          </p:nvPr>
        </p:nvSpPr>
        <p:spPr>
          <a:xfrm>
            <a:off x="1015304" y="1192799"/>
            <a:ext cx="4978400" cy="629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 Narrow"/>
              <a:buNone/>
              <a:defRPr b="0"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 Narrow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 Narrow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7" name="Google Shape;87;p21"/>
          <p:cNvSpPr txBox="1"/>
          <p:nvPr>
            <p:ph idx="2" type="body"/>
          </p:nvPr>
        </p:nvSpPr>
        <p:spPr>
          <a:xfrm>
            <a:off x="1019176" y="2111337"/>
            <a:ext cx="4978400" cy="3823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3" type="body"/>
          </p:nvPr>
        </p:nvSpPr>
        <p:spPr>
          <a:xfrm>
            <a:off x="6172199" y="2111337"/>
            <a:ext cx="5072063" cy="3823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4" type="body"/>
          </p:nvPr>
        </p:nvSpPr>
        <p:spPr>
          <a:xfrm>
            <a:off x="6172199" y="1192801"/>
            <a:ext cx="5072064" cy="62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 Narrow"/>
              <a:buNone/>
              <a:defRPr b="0"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 Narrow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 Narrow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cxnSp>
        <p:nvCxnSpPr>
          <p:cNvPr id="90" name="Google Shape;90;p21"/>
          <p:cNvCxnSpPr/>
          <p:nvPr/>
        </p:nvCxnSpPr>
        <p:spPr>
          <a:xfrm rot="10800000">
            <a:off x="0" y="590347"/>
            <a:ext cx="542635" cy="0"/>
          </a:xfrm>
          <a:prstGeom prst="straightConnector1">
            <a:avLst/>
          </a:prstGeom>
          <a:noFill/>
          <a:ln cap="flat" cmpd="sng" w="38100">
            <a:solidFill>
              <a:srgbClr val="E6AF1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1" name="Google Shape;91;p21"/>
          <p:cNvSpPr/>
          <p:nvPr/>
        </p:nvSpPr>
        <p:spPr>
          <a:xfrm>
            <a:off x="472669" y="422984"/>
            <a:ext cx="298704" cy="298704"/>
          </a:xfrm>
          <a:prstGeom prst="ellipse">
            <a:avLst/>
          </a:prstGeom>
          <a:solidFill>
            <a:srgbClr val="E6AF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2" name="Google Shape;92;p21"/>
          <p:cNvSpPr txBox="1"/>
          <p:nvPr>
            <p:ph idx="11" type="ftr"/>
          </p:nvPr>
        </p:nvSpPr>
        <p:spPr>
          <a:xfrm>
            <a:off x="1019175" y="6145933"/>
            <a:ext cx="10225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2 рядки">
  <p:cSld name="1_Заголовок 2 рядки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/>
          <p:nvPr>
            <p:ph type="title"/>
          </p:nvPr>
        </p:nvSpPr>
        <p:spPr>
          <a:xfrm>
            <a:off x="1015303" y="365125"/>
            <a:ext cx="10228959" cy="1077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A78"/>
              </a:buClr>
              <a:buSzPts val="3000"/>
              <a:buFont typeface="Arial Narrow"/>
              <a:buNone/>
              <a:defRPr b="1">
                <a:solidFill>
                  <a:srgbClr val="202A7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5" name="Google Shape;95;p22"/>
          <p:cNvCxnSpPr/>
          <p:nvPr/>
        </p:nvCxnSpPr>
        <p:spPr>
          <a:xfrm rot="10800000">
            <a:off x="0" y="590347"/>
            <a:ext cx="542635" cy="0"/>
          </a:xfrm>
          <a:prstGeom prst="straightConnector1">
            <a:avLst/>
          </a:prstGeom>
          <a:noFill/>
          <a:ln cap="flat" cmpd="sng" w="38100">
            <a:solidFill>
              <a:srgbClr val="E6AF1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6" name="Google Shape;96;p22"/>
          <p:cNvSpPr/>
          <p:nvPr/>
        </p:nvSpPr>
        <p:spPr>
          <a:xfrm>
            <a:off x="472669" y="422984"/>
            <a:ext cx="298704" cy="298704"/>
          </a:xfrm>
          <a:prstGeom prst="ellipse">
            <a:avLst/>
          </a:prstGeom>
          <a:solidFill>
            <a:srgbClr val="E6AF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7" name="Google Shape;97;p22"/>
          <p:cNvSpPr txBox="1"/>
          <p:nvPr>
            <p:ph idx="11" type="ftr"/>
          </p:nvPr>
        </p:nvSpPr>
        <p:spPr>
          <a:xfrm>
            <a:off x="1019175" y="6145933"/>
            <a:ext cx="10225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Заголовок 2 рядки">
  <p:cSld name="2_Заголовок 2 рядки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/>
          <p:nvPr>
            <p:ph type="title"/>
          </p:nvPr>
        </p:nvSpPr>
        <p:spPr>
          <a:xfrm>
            <a:off x="1015303" y="365125"/>
            <a:ext cx="10228959" cy="488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A78"/>
              </a:buClr>
              <a:buSzPts val="3000"/>
              <a:buFont typeface="Arial Narrow"/>
              <a:buNone/>
              <a:defRPr b="1">
                <a:solidFill>
                  <a:srgbClr val="202A7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3"/>
          <p:cNvSpPr/>
          <p:nvPr>
            <p:ph idx="2" type="pic"/>
          </p:nvPr>
        </p:nvSpPr>
        <p:spPr>
          <a:xfrm>
            <a:off x="1026160" y="1262379"/>
            <a:ext cx="10228959" cy="447802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cxnSp>
        <p:nvCxnSpPr>
          <p:cNvPr id="101" name="Google Shape;101;p23"/>
          <p:cNvCxnSpPr/>
          <p:nvPr/>
        </p:nvCxnSpPr>
        <p:spPr>
          <a:xfrm rot="10800000">
            <a:off x="0" y="590347"/>
            <a:ext cx="542635" cy="0"/>
          </a:xfrm>
          <a:prstGeom prst="straightConnector1">
            <a:avLst/>
          </a:prstGeom>
          <a:noFill/>
          <a:ln cap="flat" cmpd="sng" w="38100">
            <a:solidFill>
              <a:srgbClr val="E6AF1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" name="Google Shape;102;p23"/>
          <p:cNvSpPr/>
          <p:nvPr/>
        </p:nvSpPr>
        <p:spPr>
          <a:xfrm>
            <a:off x="472669" y="422984"/>
            <a:ext cx="298704" cy="298704"/>
          </a:xfrm>
          <a:prstGeom prst="ellipse">
            <a:avLst/>
          </a:prstGeom>
          <a:solidFill>
            <a:srgbClr val="E6AF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3" name="Google Shape;103;p23"/>
          <p:cNvSpPr txBox="1"/>
          <p:nvPr>
            <p:ph idx="11" type="ftr"/>
          </p:nvPr>
        </p:nvSpPr>
        <p:spPr>
          <a:xfrm>
            <a:off x="1019175" y="6145933"/>
            <a:ext cx="10225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2 рядка">
  <p:cSld name="Заголовок 2 рядка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>
            <p:ph type="title"/>
          </p:nvPr>
        </p:nvSpPr>
        <p:spPr>
          <a:xfrm>
            <a:off x="1019174" y="365125"/>
            <a:ext cx="9801305" cy="1178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A78"/>
              </a:buClr>
              <a:buSzPts val="3000"/>
              <a:buFont typeface="Arial Narrow"/>
              <a:buNone/>
              <a:defRPr b="1">
                <a:solidFill>
                  <a:srgbClr val="202A7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06" name="Google Shape;106;p24"/>
          <p:cNvGrpSpPr/>
          <p:nvPr/>
        </p:nvGrpSpPr>
        <p:grpSpPr>
          <a:xfrm>
            <a:off x="10820480" y="-10072"/>
            <a:ext cx="1383331" cy="6873439"/>
            <a:chOff x="10399699" y="-193640"/>
            <a:chExt cx="1356744" cy="7343124"/>
          </a:xfrm>
        </p:grpSpPr>
        <p:sp>
          <p:nvSpPr>
            <p:cNvPr id="107" name="Google Shape;107;p24"/>
            <p:cNvSpPr/>
            <p:nvPr/>
          </p:nvSpPr>
          <p:spPr>
            <a:xfrm>
              <a:off x="10951029" y="-182880"/>
              <a:ext cx="212912" cy="1258645"/>
            </a:xfrm>
            <a:prstGeom prst="rect">
              <a:avLst/>
            </a:prstGeom>
            <a:solidFill>
              <a:srgbClr val="E6AF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8" name="Google Shape;108;p24"/>
            <p:cNvSpPr/>
            <p:nvPr/>
          </p:nvSpPr>
          <p:spPr>
            <a:xfrm>
              <a:off x="10951029" y="1696720"/>
              <a:ext cx="212912" cy="2105660"/>
            </a:xfrm>
            <a:prstGeom prst="rect">
              <a:avLst/>
            </a:prstGeom>
            <a:solidFill>
              <a:srgbClr val="E6AF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9" name="Google Shape;109;p24"/>
            <p:cNvSpPr/>
            <p:nvPr/>
          </p:nvSpPr>
          <p:spPr>
            <a:xfrm>
              <a:off x="10951029" y="4446270"/>
              <a:ext cx="212912" cy="2586990"/>
            </a:xfrm>
            <a:prstGeom prst="rect">
              <a:avLst/>
            </a:prstGeom>
            <a:solidFill>
              <a:srgbClr val="E6AF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0" name="Google Shape;110;p24"/>
            <p:cNvSpPr/>
            <p:nvPr/>
          </p:nvSpPr>
          <p:spPr>
            <a:xfrm>
              <a:off x="10399699" y="6730384"/>
              <a:ext cx="212912" cy="419100"/>
            </a:xfrm>
            <a:prstGeom prst="rect">
              <a:avLst/>
            </a:prstGeom>
            <a:solidFill>
              <a:srgbClr val="E6AF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1" name="Google Shape;111;p24"/>
            <p:cNvSpPr/>
            <p:nvPr/>
          </p:nvSpPr>
          <p:spPr>
            <a:xfrm>
              <a:off x="10399699" y="835660"/>
              <a:ext cx="212912" cy="2411730"/>
            </a:xfrm>
            <a:prstGeom prst="rect">
              <a:avLst/>
            </a:prstGeom>
            <a:solidFill>
              <a:srgbClr val="E6AF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2" name="Google Shape;112;p24"/>
            <p:cNvSpPr/>
            <p:nvPr/>
          </p:nvSpPr>
          <p:spPr>
            <a:xfrm>
              <a:off x="11543531" y="-193640"/>
              <a:ext cx="212912" cy="708660"/>
            </a:xfrm>
            <a:prstGeom prst="rect">
              <a:avLst/>
            </a:prstGeom>
            <a:solidFill>
              <a:srgbClr val="E6AF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3" name="Google Shape;113;p24"/>
            <p:cNvSpPr/>
            <p:nvPr/>
          </p:nvSpPr>
          <p:spPr>
            <a:xfrm>
              <a:off x="11547185" y="1141730"/>
              <a:ext cx="197672" cy="4512310"/>
            </a:xfrm>
            <a:prstGeom prst="rect">
              <a:avLst/>
            </a:prstGeom>
            <a:solidFill>
              <a:srgbClr val="E6AF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4" name="Google Shape;114;p24"/>
            <p:cNvSpPr/>
            <p:nvPr/>
          </p:nvSpPr>
          <p:spPr>
            <a:xfrm>
              <a:off x="11547187" y="6256019"/>
              <a:ext cx="197672" cy="887731"/>
            </a:xfrm>
            <a:prstGeom prst="rect">
              <a:avLst/>
            </a:prstGeom>
            <a:solidFill>
              <a:srgbClr val="E6AF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5" name="Google Shape;115;p24"/>
            <p:cNvSpPr/>
            <p:nvPr/>
          </p:nvSpPr>
          <p:spPr>
            <a:xfrm>
              <a:off x="10399699" y="3802380"/>
              <a:ext cx="212912" cy="2453640"/>
            </a:xfrm>
            <a:prstGeom prst="rect">
              <a:avLst/>
            </a:prstGeom>
            <a:solidFill>
              <a:srgbClr val="E6AF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cxnSp>
        <p:nvCxnSpPr>
          <p:cNvPr id="116" name="Google Shape;116;p24"/>
          <p:cNvCxnSpPr/>
          <p:nvPr/>
        </p:nvCxnSpPr>
        <p:spPr>
          <a:xfrm rot="10800000">
            <a:off x="0" y="590347"/>
            <a:ext cx="542635" cy="0"/>
          </a:xfrm>
          <a:prstGeom prst="straightConnector1">
            <a:avLst/>
          </a:prstGeom>
          <a:noFill/>
          <a:ln cap="flat" cmpd="sng" w="38100">
            <a:solidFill>
              <a:srgbClr val="E6AF1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7" name="Google Shape;117;p24"/>
          <p:cNvSpPr/>
          <p:nvPr/>
        </p:nvSpPr>
        <p:spPr>
          <a:xfrm>
            <a:off x="472669" y="422984"/>
            <a:ext cx="298704" cy="298704"/>
          </a:xfrm>
          <a:prstGeom prst="ellipse">
            <a:avLst/>
          </a:prstGeom>
          <a:solidFill>
            <a:srgbClr val="E6AF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8" name="Google Shape;118;p24"/>
          <p:cNvSpPr txBox="1"/>
          <p:nvPr>
            <p:ph idx="11" type="ftr"/>
          </p:nvPr>
        </p:nvSpPr>
        <p:spPr>
          <a:xfrm>
            <a:off x="1019175" y="6145933"/>
            <a:ext cx="10225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2 рядка">
  <p:cSld name="1_Заголовок 2 рядка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type="title"/>
          </p:nvPr>
        </p:nvSpPr>
        <p:spPr>
          <a:xfrm>
            <a:off x="1019174" y="365125"/>
            <a:ext cx="9801305" cy="1178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A78"/>
              </a:buClr>
              <a:buSzPts val="3000"/>
              <a:buFont typeface="Arial Narrow"/>
              <a:buNone/>
              <a:defRPr b="1">
                <a:solidFill>
                  <a:srgbClr val="202A7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1" name="Google Shape;121;p25"/>
          <p:cNvGrpSpPr/>
          <p:nvPr/>
        </p:nvGrpSpPr>
        <p:grpSpPr>
          <a:xfrm>
            <a:off x="10820480" y="-10072"/>
            <a:ext cx="1383331" cy="6873439"/>
            <a:chOff x="10399699" y="-193640"/>
            <a:chExt cx="1356744" cy="7343124"/>
          </a:xfrm>
        </p:grpSpPr>
        <p:sp>
          <p:nvSpPr>
            <p:cNvPr id="122" name="Google Shape;122;p25"/>
            <p:cNvSpPr/>
            <p:nvPr/>
          </p:nvSpPr>
          <p:spPr>
            <a:xfrm>
              <a:off x="10951029" y="-182880"/>
              <a:ext cx="212912" cy="1258645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3" name="Google Shape;123;p25"/>
            <p:cNvSpPr/>
            <p:nvPr/>
          </p:nvSpPr>
          <p:spPr>
            <a:xfrm>
              <a:off x="10951029" y="1696720"/>
              <a:ext cx="212912" cy="210566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4" name="Google Shape;124;p25"/>
            <p:cNvSpPr/>
            <p:nvPr/>
          </p:nvSpPr>
          <p:spPr>
            <a:xfrm>
              <a:off x="10951029" y="4446270"/>
              <a:ext cx="212912" cy="258699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5" name="Google Shape;125;p25"/>
            <p:cNvSpPr/>
            <p:nvPr/>
          </p:nvSpPr>
          <p:spPr>
            <a:xfrm>
              <a:off x="10399699" y="6730384"/>
              <a:ext cx="212912" cy="4191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6" name="Google Shape;126;p25"/>
            <p:cNvSpPr/>
            <p:nvPr/>
          </p:nvSpPr>
          <p:spPr>
            <a:xfrm>
              <a:off x="10399699" y="835660"/>
              <a:ext cx="212912" cy="241173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7" name="Google Shape;127;p25"/>
            <p:cNvSpPr/>
            <p:nvPr/>
          </p:nvSpPr>
          <p:spPr>
            <a:xfrm>
              <a:off x="11543531" y="-193640"/>
              <a:ext cx="212912" cy="70866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8" name="Google Shape;128;p25"/>
            <p:cNvSpPr/>
            <p:nvPr/>
          </p:nvSpPr>
          <p:spPr>
            <a:xfrm>
              <a:off x="11547185" y="1141730"/>
              <a:ext cx="197672" cy="451231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9" name="Google Shape;129;p25"/>
            <p:cNvSpPr/>
            <p:nvPr/>
          </p:nvSpPr>
          <p:spPr>
            <a:xfrm>
              <a:off x="11547187" y="6256019"/>
              <a:ext cx="197672" cy="88773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0" name="Google Shape;130;p25"/>
            <p:cNvSpPr/>
            <p:nvPr/>
          </p:nvSpPr>
          <p:spPr>
            <a:xfrm>
              <a:off x="10399699" y="3802380"/>
              <a:ext cx="212912" cy="245364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cxnSp>
        <p:nvCxnSpPr>
          <p:cNvPr id="131" name="Google Shape;131;p25"/>
          <p:cNvCxnSpPr/>
          <p:nvPr/>
        </p:nvCxnSpPr>
        <p:spPr>
          <a:xfrm rot="10800000">
            <a:off x="0" y="590347"/>
            <a:ext cx="542635" cy="0"/>
          </a:xfrm>
          <a:prstGeom prst="straightConnector1">
            <a:avLst/>
          </a:prstGeom>
          <a:noFill/>
          <a:ln cap="flat" cmpd="sng" w="38100">
            <a:solidFill>
              <a:srgbClr val="E6AF1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5"/>
          <p:cNvSpPr/>
          <p:nvPr/>
        </p:nvSpPr>
        <p:spPr>
          <a:xfrm>
            <a:off x="472669" y="422984"/>
            <a:ext cx="298704" cy="298704"/>
          </a:xfrm>
          <a:prstGeom prst="ellipse">
            <a:avLst/>
          </a:prstGeom>
          <a:solidFill>
            <a:srgbClr val="E6AF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3" name="Google Shape;133;p25"/>
          <p:cNvSpPr txBox="1"/>
          <p:nvPr>
            <p:ph idx="11" type="ftr"/>
          </p:nvPr>
        </p:nvSpPr>
        <p:spPr>
          <a:xfrm>
            <a:off x="1019175" y="6145933"/>
            <a:ext cx="10225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1 рядок_">
  <p:cSld name="Заголовок 1 рядок_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1015304" y="304165"/>
            <a:ext cx="10228959" cy="588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A78"/>
              </a:buClr>
              <a:buSzPts val="3000"/>
              <a:buFont typeface="Arial Narrow"/>
              <a:buNone/>
              <a:defRPr b="1">
                <a:solidFill>
                  <a:srgbClr val="202A7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36" name="Google Shape;136;p26"/>
          <p:cNvGrpSpPr/>
          <p:nvPr/>
        </p:nvGrpSpPr>
        <p:grpSpPr>
          <a:xfrm>
            <a:off x="10820480" y="-10072"/>
            <a:ext cx="1383331" cy="6873439"/>
            <a:chOff x="10399699" y="-193640"/>
            <a:chExt cx="1356744" cy="7343124"/>
          </a:xfrm>
        </p:grpSpPr>
        <p:sp>
          <p:nvSpPr>
            <p:cNvPr id="137" name="Google Shape;137;p26"/>
            <p:cNvSpPr/>
            <p:nvPr/>
          </p:nvSpPr>
          <p:spPr>
            <a:xfrm>
              <a:off x="10951029" y="-182880"/>
              <a:ext cx="212912" cy="125864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8" name="Google Shape;138;p26"/>
            <p:cNvSpPr/>
            <p:nvPr/>
          </p:nvSpPr>
          <p:spPr>
            <a:xfrm>
              <a:off x="10951029" y="1696720"/>
              <a:ext cx="212912" cy="210566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9" name="Google Shape;139;p26"/>
            <p:cNvSpPr/>
            <p:nvPr/>
          </p:nvSpPr>
          <p:spPr>
            <a:xfrm>
              <a:off x="10951029" y="4446270"/>
              <a:ext cx="212912" cy="258699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0" name="Google Shape;140;p26"/>
            <p:cNvSpPr/>
            <p:nvPr/>
          </p:nvSpPr>
          <p:spPr>
            <a:xfrm>
              <a:off x="10399699" y="6730384"/>
              <a:ext cx="212912" cy="419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1" name="Google Shape;141;p26"/>
            <p:cNvSpPr/>
            <p:nvPr/>
          </p:nvSpPr>
          <p:spPr>
            <a:xfrm>
              <a:off x="10399699" y="835660"/>
              <a:ext cx="212912" cy="241173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11543531" y="-193640"/>
              <a:ext cx="212912" cy="70866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11547185" y="1141730"/>
              <a:ext cx="197672" cy="451231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11547187" y="6256019"/>
              <a:ext cx="197672" cy="887731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5" name="Google Shape;145;p26"/>
            <p:cNvSpPr/>
            <p:nvPr/>
          </p:nvSpPr>
          <p:spPr>
            <a:xfrm>
              <a:off x="10399699" y="3802380"/>
              <a:ext cx="212912" cy="245364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cxnSp>
        <p:nvCxnSpPr>
          <p:cNvPr id="146" name="Google Shape;146;p26"/>
          <p:cNvCxnSpPr/>
          <p:nvPr/>
        </p:nvCxnSpPr>
        <p:spPr>
          <a:xfrm rot="10800000">
            <a:off x="0" y="590347"/>
            <a:ext cx="542635" cy="0"/>
          </a:xfrm>
          <a:prstGeom prst="straightConnector1">
            <a:avLst/>
          </a:prstGeom>
          <a:noFill/>
          <a:ln cap="flat" cmpd="sng" w="38100">
            <a:solidFill>
              <a:srgbClr val="E6AF1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7" name="Google Shape;147;p26"/>
          <p:cNvSpPr/>
          <p:nvPr/>
        </p:nvSpPr>
        <p:spPr>
          <a:xfrm>
            <a:off x="472669" y="422984"/>
            <a:ext cx="298704" cy="298704"/>
          </a:xfrm>
          <a:prstGeom prst="ellipse">
            <a:avLst/>
          </a:prstGeom>
          <a:solidFill>
            <a:srgbClr val="E6AF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8" name="Google Shape;148;p26"/>
          <p:cNvSpPr txBox="1"/>
          <p:nvPr>
            <p:ph idx="11" type="ftr"/>
          </p:nvPr>
        </p:nvSpPr>
        <p:spPr>
          <a:xfrm>
            <a:off x="1019175" y="6145933"/>
            <a:ext cx="10225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стовбець тексту та фото">
  <p:cSld name="1 стовбець тексту та фото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1026160" y="368300"/>
            <a:ext cx="3860799" cy="1587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A78"/>
              </a:buClr>
              <a:buSzPts val="3000"/>
              <a:buFont typeface="Arial Narrow"/>
              <a:buNone/>
              <a:defRPr b="1" sz="3000">
                <a:solidFill>
                  <a:srgbClr val="202A7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1026160" y="2326510"/>
            <a:ext cx="3860799" cy="35424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 Narrow"/>
              <a:buNone/>
              <a:defRPr sz="16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 Narrow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 Narrow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cxnSp>
        <p:nvCxnSpPr>
          <p:cNvPr id="152" name="Google Shape;152;p27"/>
          <p:cNvCxnSpPr/>
          <p:nvPr/>
        </p:nvCxnSpPr>
        <p:spPr>
          <a:xfrm rot="10800000">
            <a:off x="0" y="590347"/>
            <a:ext cx="542635" cy="0"/>
          </a:xfrm>
          <a:prstGeom prst="straightConnector1">
            <a:avLst/>
          </a:prstGeom>
          <a:noFill/>
          <a:ln cap="flat" cmpd="sng" w="38100">
            <a:solidFill>
              <a:srgbClr val="E6AF1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3" name="Google Shape;153;p27"/>
          <p:cNvSpPr/>
          <p:nvPr/>
        </p:nvSpPr>
        <p:spPr>
          <a:xfrm>
            <a:off x="472669" y="422984"/>
            <a:ext cx="298704" cy="298704"/>
          </a:xfrm>
          <a:prstGeom prst="ellipse">
            <a:avLst/>
          </a:prstGeom>
          <a:solidFill>
            <a:srgbClr val="E6AF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4" name="Google Shape;154;p27"/>
          <p:cNvSpPr txBox="1"/>
          <p:nvPr>
            <p:ph idx="11" type="ftr"/>
          </p:nvPr>
        </p:nvSpPr>
        <p:spPr>
          <a:xfrm>
            <a:off x="1019175" y="6145933"/>
            <a:ext cx="10225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7"/>
          <p:cNvSpPr/>
          <p:nvPr>
            <p:ph idx="2" type="pic"/>
          </p:nvPr>
        </p:nvSpPr>
        <p:spPr>
          <a:xfrm>
            <a:off x="5293360" y="368300"/>
            <a:ext cx="5950903" cy="550068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стовбець тексту та графіка жовта">
  <p:cSld name="1 стовбець тексту та графіка жовта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1019175" y="371157"/>
            <a:ext cx="6611037" cy="770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A78"/>
              </a:buClr>
              <a:buSzPts val="3000"/>
              <a:buFont typeface="Arial Narrow"/>
              <a:buNone/>
              <a:defRPr b="1" sz="3000">
                <a:solidFill>
                  <a:srgbClr val="202A7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58" name="Google Shape;158;p28"/>
          <p:cNvGrpSpPr/>
          <p:nvPr/>
        </p:nvGrpSpPr>
        <p:grpSpPr>
          <a:xfrm>
            <a:off x="8239760" y="-3"/>
            <a:ext cx="3616857" cy="6858003"/>
            <a:chOff x="8197515" y="8112"/>
            <a:chExt cx="3547342" cy="7162308"/>
          </a:xfrm>
        </p:grpSpPr>
        <p:sp>
          <p:nvSpPr>
            <p:cNvPr id="159" name="Google Shape;159;p28"/>
            <p:cNvSpPr/>
            <p:nvPr/>
          </p:nvSpPr>
          <p:spPr>
            <a:xfrm>
              <a:off x="10951029" y="8114"/>
              <a:ext cx="212912" cy="106765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10951029" y="1696720"/>
              <a:ext cx="212912" cy="21056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10951029" y="4446270"/>
              <a:ext cx="212912" cy="25869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10399699" y="8114"/>
              <a:ext cx="212912" cy="22810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10399699" y="835660"/>
              <a:ext cx="212912" cy="241173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9863609" y="8113"/>
              <a:ext cx="212912" cy="702514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9312279" y="3802380"/>
              <a:ext cx="212912" cy="2453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9312279" y="793750"/>
              <a:ext cx="212912" cy="2453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9312279" y="8112"/>
              <a:ext cx="212912" cy="2281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8760949" y="8112"/>
              <a:ext cx="212912" cy="10676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8760949" y="1696720"/>
              <a:ext cx="212912" cy="21056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8760949" y="4446270"/>
              <a:ext cx="212912" cy="25869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11519841" y="8114"/>
              <a:ext cx="212912" cy="51766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11547185" y="1141730"/>
              <a:ext cx="197672" cy="4512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11535081" y="6256020"/>
              <a:ext cx="197672" cy="914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8197515" y="8115"/>
              <a:ext cx="212912" cy="51766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8224859" y="1141730"/>
              <a:ext cx="197672" cy="4512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8212755" y="6256020"/>
              <a:ext cx="197672" cy="914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10399699" y="3802380"/>
              <a:ext cx="212912" cy="2453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178" name="Google Shape;178;p28"/>
          <p:cNvSpPr txBox="1"/>
          <p:nvPr>
            <p:ph idx="1" type="body"/>
          </p:nvPr>
        </p:nvSpPr>
        <p:spPr>
          <a:xfrm>
            <a:off x="1031715" y="1371600"/>
            <a:ext cx="6598497" cy="4558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 Narrow"/>
              <a:buNone/>
              <a:defRPr sz="2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 Narrow"/>
              <a:buNone/>
              <a:defRPr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 Narrow"/>
              <a:buNone/>
              <a:defRPr>
                <a:solidFill>
                  <a:schemeClr val="accent3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accent3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79" name="Google Shape;179;p28"/>
          <p:cNvCxnSpPr/>
          <p:nvPr/>
        </p:nvCxnSpPr>
        <p:spPr>
          <a:xfrm rot="10800000">
            <a:off x="0" y="590347"/>
            <a:ext cx="542635" cy="0"/>
          </a:xfrm>
          <a:prstGeom prst="straightConnector1">
            <a:avLst/>
          </a:prstGeom>
          <a:noFill/>
          <a:ln cap="flat" cmpd="sng" w="38100">
            <a:solidFill>
              <a:srgbClr val="E6AF1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0" name="Google Shape;180;p28"/>
          <p:cNvSpPr/>
          <p:nvPr/>
        </p:nvSpPr>
        <p:spPr>
          <a:xfrm>
            <a:off x="472669" y="422984"/>
            <a:ext cx="298704" cy="298704"/>
          </a:xfrm>
          <a:prstGeom prst="ellipse">
            <a:avLst/>
          </a:prstGeom>
          <a:solidFill>
            <a:srgbClr val="E6AF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1" name="Google Shape;181;p28"/>
          <p:cNvSpPr txBox="1"/>
          <p:nvPr>
            <p:ph idx="11" type="ftr"/>
          </p:nvPr>
        </p:nvSpPr>
        <p:spPr>
          <a:xfrm>
            <a:off x="1019175" y="6145933"/>
            <a:ext cx="10225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1 стовбець тексту та графіка жовта">
  <p:cSld name="1_1 стовбець тексту та графіка жовта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>
            <p:ph type="title"/>
          </p:nvPr>
        </p:nvSpPr>
        <p:spPr>
          <a:xfrm>
            <a:off x="1019175" y="371157"/>
            <a:ext cx="6611037" cy="770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A78"/>
              </a:buClr>
              <a:buSzPts val="3000"/>
              <a:buFont typeface="Arial Narrow"/>
              <a:buNone/>
              <a:defRPr b="1" sz="3000">
                <a:solidFill>
                  <a:srgbClr val="202A7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84" name="Google Shape;184;p29"/>
          <p:cNvGrpSpPr/>
          <p:nvPr/>
        </p:nvGrpSpPr>
        <p:grpSpPr>
          <a:xfrm>
            <a:off x="8239760" y="-3"/>
            <a:ext cx="3616857" cy="6858003"/>
            <a:chOff x="8197515" y="8112"/>
            <a:chExt cx="3547342" cy="7162308"/>
          </a:xfrm>
        </p:grpSpPr>
        <p:sp>
          <p:nvSpPr>
            <p:cNvPr id="185" name="Google Shape;185;p29"/>
            <p:cNvSpPr/>
            <p:nvPr/>
          </p:nvSpPr>
          <p:spPr>
            <a:xfrm>
              <a:off x="10951029" y="8114"/>
              <a:ext cx="212912" cy="106765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86" name="Google Shape;186;p29"/>
            <p:cNvSpPr/>
            <p:nvPr/>
          </p:nvSpPr>
          <p:spPr>
            <a:xfrm>
              <a:off x="10951029" y="1696720"/>
              <a:ext cx="212912" cy="210566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87" name="Google Shape;187;p29"/>
            <p:cNvSpPr/>
            <p:nvPr/>
          </p:nvSpPr>
          <p:spPr>
            <a:xfrm>
              <a:off x="10951029" y="4446270"/>
              <a:ext cx="212912" cy="258699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88" name="Google Shape;188;p29"/>
            <p:cNvSpPr/>
            <p:nvPr/>
          </p:nvSpPr>
          <p:spPr>
            <a:xfrm>
              <a:off x="10399699" y="8114"/>
              <a:ext cx="212912" cy="22810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89" name="Google Shape;189;p29"/>
            <p:cNvSpPr/>
            <p:nvPr/>
          </p:nvSpPr>
          <p:spPr>
            <a:xfrm>
              <a:off x="10399699" y="835660"/>
              <a:ext cx="212912" cy="241173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0" name="Google Shape;190;p29"/>
            <p:cNvSpPr/>
            <p:nvPr/>
          </p:nvSpPr>
          <p:spPr>
            <a:xfrm>
              <a:off x="9863609" y="8113"/>
              <a:ext cx="212912" cy="702514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1" name="Google Shape;191;p29"/>
            <p:cNvSpPr/>
            <p:nvPr/>
          </p:nvSpPr>
          <p:spPr>
            <a:xfrm>
              <a:off x="9312279" y="3802380"/>
              <a:ext cx="212912" cy="245364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2" name="Google Shape;192;p29"/>
            <p:cNvSpPr/>
            <p:nvPr/>
          </p:nvSpPr>
          <p:spPr>
            <a:xfrm>
              <a:off x="9312279" y="793750"/>
              <a:ext cx="212912" cy="245364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3" name="Google Shape;193;p29"/>
            <p:cNvSpPr/>
            <p:nvPr/>
          </p:nvSpPr>
          <p:spPr>
            <a:xfrm>
              <a:off x="9312279" y="8112"/>
              <a:ext cx="212912" cy="228109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4" name="Google Shape;194;p29"/>
            <p:cNvSpPr/>
            <p:nvPr/>
          </p:nvSpPr>
          <p:spPr>
            <a:xfrm>
              <a:off x="8760949" y="8112"/>
              <a:ext cx="212912" cy="1067653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5" name="Google Shape;195;p29"/>
            <p:cNvSpPr/>
            <p:nvPr/>
          </p:nvSpPr>
          <p:spPr>
            <a:xfrm>
              <a:off x="8760949" y="1696720"/>
              <a:ext cx="212912" cy="210566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6" name="Google Shape;196;p29"/>
            <p:cNvSpPr/>
            <p:nvPr/>
          </p:nvSpPr>
          <p:spPr>
            <a:xfrm>
              <a:off x="8760949" y="4446270"/>
              <a:ext cx="212912" cy="258699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7" name="Google Shape;197;p29"/>
            <p:cNvSpPr/>
            <p:nvPr/>
          </p:nvSpPr>
          <p:spPr>
            <a:xfrm>
              <a:off x="11519841" y="8114"/>
              <a:ext cx="212912" cy="51766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8" name="Google Shape;198;p29"/>
            <p:cNvSpPr/>
            <p:nvPr/>
          </p:nvSpPr>
          <p:spPr>
            <a:xfrm>
              <a:off x="11547185" y="1141730"/>
              <a:ext cx="197672" cy="451231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9" name="Google Shape;199;p29"/>
            <p:cNvSpPr/>
            <p:nvPr/>
          </p:nvSpPr>
          <p:spPr>
            <a:xfrm>
              <a:off x="11535081" y="6256020"/>
              <a:ext cx="197672" cy="9144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00" name="Google Shape;200;p29"/>
            <p:cNvSpPr/>
            <p:nvPr/>
          </p:nvSpPr>
          <p:spPr>
            <a:xfrm>
              <a:off x="8197515" y="8115"/>
              <a:ext cx="212912" cy="517666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01" name="Google Shape;201;p29"/>
            <p:cNvSpPr/>
            <p:nvPr/>
          </p:nvSpPr>
          <p:spPr>
            <a:xfrm>
              <a:off x="8224859" y="1141730"/>
              <a:ext cx="197672" cy="451231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02" name="Google Shape;202;p29"/>
            <p:cNvSpPr/>
            <p:nvPr/>
          </p:nvSpPr>
          <p:spPr>
            <a:xfrm>
              <a:off x="8212755" y="6256020"/>
              <a:ext cx="197672" cy="9144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03" name="Google Shape;203;p29"/>
            <p:cNvSpPr/>
            <p:nvPr/>
          </p:nvSpPr>
          <p:spPr>
            <a:xfrm>
              <a:off x="10399699" y="3802380"/>
              <a:ext cx="212912" cy="245364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204" name="Google Shape;204;p29"/>
          <p:cNvSpPr txBox="1"/>
          <p:nvPr>
            <p:ph idx="1" type="body"/>
          </p:nvPr>
        </p:nvSpPr>
        <p:spPr>
          <a:xfrm>
            <a:off x="1031715" y="1371600"/>
            <a:ext cx="6598497" cy="4558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 Narrow"/>
              <a:buNone/>
              <a:defRPr sz="2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 Narrow"/>
              <a:buNone/>
              <a:defRPr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 Narrow"/>
              <a:buNone/>
              <a:defRPr>
                <a:solidFill>
                  <a:schemeClr val="accent3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accent3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05" name="Google Shape;205;p29"/>
          <p:cNvCxnSpPr/>
          <p:nvPr/>
        </p:nvCxnSpPr>
        <p:spPr>
          <a:xfrm rot="10800000">
            <a:off x="0" y="590347"/>
            <a:ext cx="542635" cy="0"/>
          </a:xfrm>
          <a:prstGeom prst="straightConnector1">
            <a:avLst/>
          </a:prstGeom>
          <a:noFill/>
          <a:ln cap="flat" cmpd="sng" w="38100">
            <a:solidFill>
              <a:srgbClr val="E6AF1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6" name="Google Shape;206;p29"/>
          <p:cNvSpPr/>
          <p:nvPr/>
        </p:nvSpPr>
        <p:spPr>
          <a:xfrm>
            <a:off x="472669" y="422984"/>
            <a:ext cx="298704" cy="298704"/>
          </a:xfrm>
          <a:prstGeom prst="ellipse">
            <a:avLst/>
          </a:prstGeom>
          <a:solidFill>
            <a:srgbClr val="E6AF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7" name="Google Shape;207;p29"/>
          <p:cNvSpPr txBox="1"/>
          <p:nvPr>
            <p:ph idx="11" type="ftr"/>
          </p:nvPr>
        </p:nvSpPr>
        <p:spPr>
          <a:xfrm>
            <a:off x="1019175" y="6145933"/>
            <a:ext cx="10225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2 рядка 2 стовпця тексту" type="twoObj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/>
          <p:nvPr>
            <p:ph type="title"/>
          </p:nvPr>
        </p:nvSpPr>
        <p:spPr>
          <a:xfrm>
            <a:off x="1015304" y="365125"/>
            <a:ext cx="10228958" cy="945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A78"/>
              </a:buClr>
              <a:buSzPts val="3000"/>
              <a:buFont typeface="Arial Narrow"/>
              <a:buNone/>
              <a:defRPr b="1">
                <a:solidFill>
                  <a:srgbClr val="202A7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" type="body"/>
          </p:nvPr>
        </p:nvSpPr>
        <p:spPr>
          <a:xfrm>
            <a:off x="1015304" y="1615441"/>
            <a:ext cx="5004496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 Narrow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 Narrow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 Narrow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2" type="body"/>
          </p:nvPr>
        </p:nvSpPr>
        <p:spPr>
          <a:xfrm>
            <a:off x="6172199" y="1615441"/>
            <a:ext cx="507206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 Narrow"/>
              <a:buNone/>
              <a:defRPr sz="2400">
                <a:solidFill>
                  <a:schemeClr val="accent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3" name="Google Shape;23;p13"/>
          <p:cNvCxnSpPr/>
          <p:nvPr/>
        </p:nvCxnSpPr>
        <p:spPr>
          <a:xfrm rot="10800000">
            <a:off x="0" y="590347"/>
            <a:ext cx="542635" cy="0"/>
          </a:xfrm>
          <a:prstGeom prst="straightConnector1">
            <a:avLst/>
          </a:prstGeom>
          <a:noFill/>
          <a:ln cap="flat" cmpd="sng" w="38100">
            <a:solidFill>
              <a:srgbClr val="E6AF1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" name="Google Shape;24;p13"/>
          <p:cNvSpPr/>
          <p:nvPr/>
        </p:nvSpPr>
        <p:spPr>
          <a:xfrm>
            <a:off x="472669" y="422984"/>
            <a:ext cx="298704" cy="298704"/>
          </a:xfrm>
          <a:prstGeom prst="ellipse">
            <a:avLst/>
          </a:prstGeom>
          <a:solidFill>
            <a:srgbClr val="E6AF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1030543" y="6143539"/>
            <a:ext cx="102289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1 рядок">
  <p:cSld name="Заголовок 1 рядок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 txBox="1"/>
          <p:nvPr>
            <p:ph type="title"/>
          </p:nvPr>
        </p:nvSpPr>
        <p:spPr>
          <a:xfrm>
            <a:off x="1015303" y="365125"/>
            <a:ext cx="10228959" cy="437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A78"/>
              </a:buClr>
              <a:buSzPts val="3000"/>
              <a:buFont typeface="Arial Narrow"/>
              <a:buNone/>
              <a:defRPr b="1">
                <a:solidFill>
                  <a:srgbClr val="202A7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8" name="Google Shape;28;p14"/>
          <p:cNvCxnSpPr/>
          <p:nvPr/>
        </p:nvCxnSpPr>
        <p:spPr>
          <a:xfrm rot="10800000">
            <a:off x="0" y="590347"/>
            <a:ext cx="542635" cy="0"/>
          </a:xfrm>
          <a:prstGeom prst="straightConnector1">
            <a:avLst/>
          </a:prstGeom>
          <a:noFill/>
          <a:ln cap="flat" cmpd="sng" w="38100">
            <a:solidFill>
              <a:srgbClr val="E6AF1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" name="Google Shape;29;p14"/>
          <p:cNvSpPr/>
          <p:nvPr/>
        </p:nvSpPr>
        <p:spPr>
          <a:xfrm>
            <a:off x="472669" y="422984"/>
            <a:ext cx="298704" cy="298704"/>
          </a:xfrm>
          <a:prstGeom prst="ellipse">
            <a:avLst/>
          </a:prstGeom>
          <a:solidFill>
            <a:srgbClr val="E6AF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" name="Google Shape;30;p14"/>
          <p:cNvSpPr txBox="1"/>
          <p:nvPr>
            <p:ph idx="11" type="ftr"/>
          </p:nvPr>
        </p:nvSpPr>
        <p:spPr>
          <a:xfrm>
            <a:off x="1019175" y="6145933"/>
            <a:ext cx="10225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стовбець тексту та графіка синя">
  <p:cSld name="1 стовбець тексту та графіка синя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15"/>
          <p:cNvGrpSpPr/>
          <p:nvPr/>
        </p:nvGrpSpPr>
        <p:grpSpPr>
          <a:xfrm>
            <a:off x="8239760" y="-3"/>
            <a:ext cx="3616857" cy="6858003"/>
            <a:chOff x="8197515" y="8112"/>
            <a:chExt cx="3547342" cy="7162308"/>
          </a:xfrm>
        </p:grpSpPr>
        <p:sp>
          <p:nvSpPr>
            <p:cNvPr id="33" name="Google Shape;33;p15"/>
            <p:cNvSpPr/>
            <p:nvPr/>
          </p:nvSpPr>
          <p:spPr>
            <a:xfrm>
              <a:off x="10951029" y="8114"/>
              <a:ext cx="212912" cy="1067651"/>
            </a:xfrm>
            <a:prstGeom prst="rect">
              <a:avLst/>
            </a:prstGeom>
            <a:solidFill>
              <a:srgbClr val="202A7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4" name="Google Shape;34;p15"/>
            <p:cNvSpPr/>
            <p:nvPr/>
          </p:nvSpPr>
          <p:spPr>
            <a:xfrm>
              <a:off x="10951029" y="1696720"/>
              <a:ext cx="212912" cy="2105660"/>
            </a:xfrm>
            <a:prstGeom prst="rect">
              <a:avLst/>
            </a:prstGeom>
            <a:solidFill>
              <a:srgbClr val="202A7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5" name="Google Shape;35;p15"/>
            <p:cNvSpPr/>
            <p:nvPr/>
          </p:nvSpPr>
          <p:spPr>
            <a:xfrm>
              <a:off x="10951029" y="4446270"/>
              <a:ext cx="212912" cy="2586990"/>
            </a:xfrm>
            <a:prstGeom prst="rect">
              <a:avLst/>
            </a:prstGeom>
            <a:solidFill>
              <a:srgbClr val="202A7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6" name="Google Shape;36;p15"/>
            <p:cNvSpPr/>
            <p:nvPr/>
          </p:nvSpPr>
          <p:spPr>
            <a:xfrm>
              <a:off x="10399699" y="8114"/>
              <a:ext cx="212912" cy="228107"/>
            </a:xfrm>
            <a:prstGeom prst="rect">
              <a:avLst/>
            </a:prstGeom>
            <a:solidFill>
              <a:srgbClr val="202A7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7" name="Google Shape;37;p15"/>
            <p:cNvSpPr/>
            <p:nvPr/>
          </p:nvSpPr>
          <p:spPr>
            <a:xfrm>
              <a:off x="10399699" y="835660"/>
              <a:ext cx="212912" cy="2411730"/>
            </a:xfrm>
            <a:prstGeom prst="rect">
              <a:avLst/>
            </a:prstGeom>
            <a:solidFill>
              <a:srgbClr val="202A7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8" name="Google Shape;38;p15"/>
            <p:cNvSpPr/>
            <p:nvPr/>
          </p:nvSpPr>
          <p:spPr>
            <a:xfrm>
              <a:off x="9863609" y="8113"/>
              <a:ext cx="212912" cy="7025147"/>
            </a:xfrm>
            <a:prstGeom prst="rect">
              <a:avLst/>
            </a:prstGeom>
            <a:solidFill>
              <a:srgbClr val="202A7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9" name="Google Shape;39;p15"/>
            <p:cNvSpPr/>
            <p:nvPr/>
          </p:nvSpPr>
          <p:spPr>
            <a:xfrm>
              <a:off x="9312279" y="3802380"/>
              <a:ext cx="212912" cy="2453640"/>
            </a:xfrm>
            <a:prstGeom prst="rect">
              <a:avLst/>
            </a:prstGeom>
            <a:solidFill>
              <a:srgbClr val="202A7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0" name="Google Shape;40;p15"/>
            <p:cNvSpPr/>
            <p:nvPr/>
          </p:nvSpPr>
          <p:spPr>
            <a:xfrm>
              <a:off x="9312279" y="793750"/>
              <a:ext cx="212912" cy="2453640"/>
            </a:xfrm>
            <a:prstGeom prst="rect">
              <a:avLst/>
            </a:prstGeom>
            <a:solidFill>
              <a:srgbClr val="202A7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1" name="Google Shape;41;p15"/>
            <p:cNvSpPr/>
            <p:nvPr/>
          </p:nvSpPr>
          <p:spPr>
            <a:xfrm>
              <a:off x="9312279" y="8112"/>
              <a:ext cx="212912" cy="228109"/>
            </a:xfrm>
            <a:prstGeom prst="rect">
              <a:avLst/>
            </a:prstGeom>
            <a:solidFill>
              <a:srgbClr val="202A7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2" name="Google Shape;42;p15"/>
            <p:cNvSpPr/>
            <p:nvPr/>
          </p:nvSpPr>
          <p:spPr>
            <a:xfrm>
              <a:off x="8760949" y="8112"/>
              <a:ext cx="212912" cy="1067653"/>
            </a:xfrm>
            <a:prstGeom prst="rect">
              <a:avLst/>
            </a:prstGeom>
            <a:solidFill>
              <a:srgbClr val="202A7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3" name="Google Shape;43;p15"/>
            <p:cNvSpPr/>
            <p:nvPr/>
          </p:nvSpPr>
          <p:spPr>
            <a:xfrm>
              <a:off x="8760949" y="1696720"/>
              <a:ext cx="212912" cy="2105660"/>
            </a:xfrm>
            <a:prstGeom prst="rect">
              <a:avLst/>
            </a:prstGeom>
            <a:solidFill>
              <a:srgbClr val="202A7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4" name="Google Shape;44;p15"/>
            <p:cNvSpPr/>
            <p:nvPr/>
          </p:nvSpPr>
          <p:spPr>
            <a:xfrm>
              <a:off x="8760949" y="4446270"/>
              <a:ext cx="212912" cy="2586990"/>
            </a:xfrm>
            <a:prstGeom prst="rect">
              <a:avLst/>
            </a:prstGeom>
            <a:solidFill>
              <a:srgbClr val="202A7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5" name="Google Shape;45;p15"/>
            <p:cNvSpPr/>
            <p:nvPr/>
          </p:nvSpPr>
          <p:spPr>
            <a:xfrm>
              <a:off x="11519841" y="8114"/>
              <a:ext cx="212912" cy="517667"/>
            </a:xfrm>
            <a:prstGeom prst="rect">
              <a:avLst/>
            </a:prstGeom>
            <a:solidFill>
              <a:srgbClr val="202A7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6" name="Google Shape;46;p15"/>
            <p:cNvSpPr/>
            <p:nvPr/>
          </p:nvSpPr>
          <p:spPr>
            <a:xfrm>
              <a:off x="11547185" y="1141730"/>
              <a:ext cx="197672" cy="4512310"/>
            </a:xfrm>
            <a:prstGeom prst="rect">
              <a:avLst/>
            </a:prstGeom>
            <a:solidFill>
              <a:srgbClr val="202A7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7" name="Google Shape;47;p15"/>
            <p:cNvSpPr/>
            <p:nvPr/>
          </p:nvSpPr>
          <p:spPr>
            <a:xfrm>
              <a:off x="11535081" y="6256020"/>
              <a:ext cx="197672" cy="914400"/>
            </a:xfrm>
            <a:prstGeom prst="rect">
              <a:avLst/>
            </a:prstGeom>
            <a:solidFill>
              <a:srgbClr val="202A7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8" name="Google Shape;48;p15"/>
            <p:cNvSpPr/>
            <p:nvPr/>
          </p:nvSpPr>
          <p:spPr>
            <a:xfrm>
              <a:off x="8197515" y="8115"/>
              <a:ext cx="212912" cy="517666"/>
            </a:xfrm>
            <a:prstGeom prst="rect">
              <a:avLst/>
            </a:prstGeom>
            <a:solidFill>
              <a:srgbClr val="202A7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9" name="Google Shape;49;p15"/>
            <p:cNvSpPr/>
            <p:nvPr/>
          </p:nvSpPr>
          <p:spPr>
            <a:xfrm>
              <a:off x="8224859" y="1141730"/>
              <a:ext cx="197672" cy="4512310"/>
            </a:xfrm>
            <a:prstGeom prst="rect">
              <a:avLst/>
            </a:prstGeom>
            <a:solidFill>
              <a:srgbClr val="202A7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8212755" y="6256020"/>
              <a:ext cx="197672" cy="914400"/>
            </a:xfrm>
            <a:prstGeom prst="rect">
              <a:avLst/>
            </a:prstGeom>
            <a:solidFill>
              <a:srgbClr val="202A7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10399699" y="3802380"/>
              <a:ext cx="212912" cy="2453640"/>
            </a:xfrm>
            <a:prstGeom prst="rect">
              <a:avLst/>
            </a:prstGeom>
            <a:solidFill>
              <a:srgbClr val="202A7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52" name="Google Shape;52;p15"/>
          <p:cNvSpPr txBox="1"/>
          <p:nvPr>
            <p:ph type="title"/>
          </p:nvPr>
        </p:nvSpPr>
        <p:spPr>
          <a:xfrm>
            <a:off x="1019175" y="371157"/>
            <a:ext cx="6611037" cy="770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A78"/>
              </a:buClr>
              <a:buSzPts val="3000"/>
              <a:buFont typeface="Arial Narrow"/>
              <a:buNone/>
              <a:defRPr b="1" sz="3000">
                <a:solidFill>
                  <a:srgbClr val="202A7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" type="body"/>
          </p:nvPr>
        </p:nvSpPr>
        <p:spPr>
          <a:xfrm>
            <a:off x="1031715" y="1371600"/>
            <a:ext cx="6598497" cy="4558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 Narrow"/>
              <a:buNone/>
              <a:defRPr sz="2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 Narrow"/>
              <a:buNone/>
              <a:defRPr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 Narrow"/>
              <a:buNone/>
              <a:defRPr>
                <a:solidFill>
                  <a:schemeClr val="accent3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accent3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4" name="Google Shape;54;p15"/>
          <p:cNvCxnSpPr/>
          <p:nvPr/>
        </p:nvCxnSpPr>
        <p:spPr>
          <a:xfrm rot="10800000">
            <a:off x="0" y="590347"/>
            <a:ext cx="542635" cy="0"/>
          </a:xfrm>
          <a:prstGeom prst="straightConnector1">
            <a:avLst/>
          </a:prstGeom>
          <a:noFill/>
          <a:ln cap="flat" cmpd="sng" w="38100">
            <a:solidFill>
              <a:srgbClr val="E6AF1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5" name="Google Shape;55;p15"/>
          <p:cNvSpPr/>
          <p:nvPr/>
        </p:nvSpPr>
        <p:spPr>
          <a:xfrm>
            <a:off x="472669" y="422984"/>
            <a:ext cx="298704" cy="298704"/>
          </a:xfrm>
          <a:prstGeom prst="ellipse">
            <a:avLst/>
          </a:prstGeom>
          <a:solidFill>
            <a:srgbClr val="E6AF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1019175" y="6145933"/>
            <a:ext cx="10225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слайд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6"/>
          <p:cNvSpPr txBox="1"/>
          <p:nvPr>
            <p:ph type="ctrTitle"/>
          </p:nvPr>
        </p:nvSpPr>
        <p:spPr>
          <a:xfrm>
            <a:off x="1026160" y="1564641"/>
            <a:ext cx="7934960" cy="25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Narrow"/>
              <a:buNone/>
              <a:defRPr sz="6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subTitle"/>
          </p:nvPr>
        </p:nvSpPr>
        <p:spPr>
          <a:xfrm>
            <a:off x="1026160" y="6111952"/>
            <a:ext cx="6522720" cy="350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 Narrow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 Narrow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слайд_жовтий">
  <p:cSld name="Титульний слайд_жовтий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7"/>
          <p:cNvSpPr txBox="1"/>
          <p:nvPr>
            <p:ph type="ctrTitle"/>
          </p:nvPr>
        </p:nvSpPr>
        <p:spPr>
          <a:xfrm>
            <a:off x="1046480" y="1564641"/>
            <a:ext cx="7934960" cy="25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Narrow"/>
              <a:buNone/>
              <a:defRPr sz="6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" type="subTitle"/>
          </p:nvPr>
        </p:nvSpPr>
        <p:spPr>
          <a:xfrm>
            <a:off x="1046480" y="4427062"/>
            <a:ext cx="6522720" cy="350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 Narrow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 Narrow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итульний слайд_жовтий">
  <p:cSld name="1_Титульний слайд_жовтий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8"/>
          <p:cNvSpPr txBox="1"/>
          <p:nvPr>
            <p:ph type="ctrTitle"/>
          </p:nvPr>
        </p:nvSpPr>
        <p:spPr>
          <a:xfrm>
            <a:off x="1046480" y="1564641"/>
            <a:ext cx="7934960" cy="25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Narrow"/>
              <a:buNone/>
              <a:defRPr sz="6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" type="subTitle"/>
          </p:nvPr>
        </p:nvSpPr>
        <p:spPr>
          <a:xfrm>
            <a:off x="1046480" y="4427062"/>
            <a:ext cx="6522720" cy="350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 Narrow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 Narrow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1 стр">
  <p:cSld name="Заголовок 1 стр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/>
          <p:nvPr>
            <p:ph idx="1" type="body"/>
          </p:nvPr>
        </p:nvSpPr>
        <p:spPr>
          <a:xfrm>
            <a:off x="4734560" y="1026161"/>
            <a:ext cx="6509702" cy="4770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 Narrow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 Narrow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 Narrow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type="title"/>
          </p:nvPr>
        </p:nvSpPr>
        <p:spPr>
          <a:xfrm>
            <a:off x="1019175" y="256611"/>
            <a:ext cx="10225087" cy="465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A78"/>
              </a:buClr>
              <a:buSzPts val="3000"/>
              <a:buFont typeface="Arial Narrow"/>
              <a:buNone/>
              <a:defRPr b="1" sz="3000">
                <a:solidFill>
                  <a:srgbClr val="202A7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1019175" y="6145933"/>
            <a:ext cx="10225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3" name="Google Shape;73;p19"/>
          <p:cNvCxnSpPr/>
          <p:nvPr/>
        </p:nvCxnSpPr>
        <p:spPr>
          <a:xfrm rot="10800000">
            <a:off x="0" y="590347"/>
            <a:ext cx="542635" cy="0"/>
          </a:xfrm>
          <a:prstGeom prst="straightConnector1">
            <a:avLst/>
          </a:prstGeom>
          <a:noFill/>
          <a:ln cap="flat" cmpd="sng" w="38100">
            <a:solidFill>
              <a:srgbClr val="E6AF1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" name="Google Shape;74;p19"/>
          <p:cNvSpPr/>
          <p:nvPr/>
        </p:nvSpPr>
        <p:spPr>
          <a:xfrm>
            <a:off x="472669" y="422984"/>
            <a:ext cx="298704" cy="298704"/>
          </a:xfrm>
          <a:prstGeom prst="ellipse">
            <a:avLst/>
          </a:prstGeom>
          <a:solidFill>
            <a:srgbClr val="E6AF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5" name="Google Shape;75;p19"/>
          <p:cNvSpPr/>
          <p:nvPr>
            <p:ph idx="2" type="pic"/>
          </p:nvPr>
        </p:nvSpPr>
        <p:spPr>
          <a:xfrm>
            <a:off x="1019174" y="1026161"/>
            <a:ext cx="3481705" cy="239776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6" name="Google Shape;76;p19"/>
          <p:cNvSpPr/>
          <p:nvPr>
            <p:ph idx="3" type="pic"/>
          </p:nvPr>
        </p:nvSpPr>
        <p:spPr>
          <a:xfrm>
            <a:off x="1019174" y="3728720"/>
            <a:ext cx="3481705" cy="206756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2 рядка, текст та діаграма">
  <p:cSld name="1_Заголовок 2 рядка, текст та діаграма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idx="1" type="body"/>
          </p:nvPr>
        </p:nvSpPr>
        <p:spPr>
          <a:xfrm>
            <a:off x="1015304" y="1615441"/>
            <a:ext cx="5004496" cy="4257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 Narrow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 Narrow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 Narrow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1" type="ftr"/>
          </p:nvPr>
        </p:nvSpPr>
        <p:spPr>
          <a:xfrm>
            <a:off x="1015303" y="6152683"/>
            <a:ext cx="102289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/>
          <p:nvPr>
            <p:ph idx="2" type="chart"/>
          </p:nvPr>
        </p:nvSpPr>
        <p:spPr>
          <a:xfrm>
            <a:off x="6319263" y="1615441"/>
            <a:ext cx="4925000" cy="42570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Arial Narrow"/>
              <a:buNone/>
              <a:defRPr b="0" i="0" sz="2600" u="none" cap="none" strike="noStrike">
                <a:solidFill>
                  <a:schemeClr val="accent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 Narrow"/>
              <a:buNone/>
              <a:defRPr b="0" i="0" sz="1600" u="none" cap="none" strike="noStrike">
                <a:solidFill>
                  <a:schemeClr val="accent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 Narrow"/>
              <a:buNone/>
              <a:defRPr b="0" i="0" sz="1200" u="none" cap="none" strike="noStrik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cxnSp>
        <p:nvCxnSpPr>
          <p:cNvPr id="81" name="Google Shape;81;p20"/>
          <p:cNvCxnSpPr/>
          <p:nvPr/>
        </p:nvCxnSpPr>
        <p:spPr>
          <a:xfrm rot="10800000">
            <a:off x="0" y="590347"/>
            <a:ext cx="542635" cy="0"/>
          </a:xfrm>
          <a:prstGeom prst="straightConnector1">
            <a:avLst/>
          </a:prstGeom>
          <a:noFill/>
          <a:ln cap="flat" cmpd="sng" w="38100">
            <a:solidFill>
              <a:srgbClr val="E6AF1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20"/>
          <p:cNvSpPr/>
          <p:nvPr/>
        </p:nvSpPr>
        <p:spPr>
          <a:xfrm>
            <a:off x="472669" y="422984"/>
            <a:ext cx="298704" cy="298704"/>
          </a:xfrm>
          <a:prstGeom prst="ellipse">
            <a:avLst/>
          </a:prstGeom>
          <a:solidFill>
            <a:srgbClr val="E6AF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3" name="Google Shape;83;p20"/>
          <p:cNvSpPr txBox="1"/>
          <p:nvPr>
            <p:ph type="title"/>
          </p:nvPr>
        </p:nvSpPr>
        <p:spPr>
          <a:xfrm>
            <a:off x="1015304" y="365125"/>
            <a:ext cx="10228958" cy="945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A78"/>
              </a:buClr>
              <a:buSzPts val="3000"/>
              <a:buFont typeface="Arial Narrow"/>
              <a:buNone/>
              <a:defRPr b="1">
                <a:solidFill>
                  <a:srgbClr val="202A7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1019175" y="365125"/>
            <a:ext cx="10225088" cy="772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A78"/>
              </a:buClr>
              <a:buSzPts val="3000"/>
              <a:buFont typeface="Arial Narrow"/>
              <a:buNone/>
              <a:defRPr b="1" i="0" sz="3000" u="none" cap="none" strike="noStrike">
                <a:solidFill>
                  <a:srgbClr val="202A7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1019175" y="1432560"/>
            <a:ext cx="10225088" cy="4493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Arial Narrow"/>
              <a:buNone/>
              <a:defRPr b="0" i="0" sz="2600" u="none" cap="none" strike="noStrike">
                <a:solidFill>
                  <a:schemeClr val="accent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 Narrow"/>
              <a:buNone/>
              <a:defRPr b="0" i="0" sz="1600" u="none" cap="none" strike="noStrike">
                <a:solidFill>
                  <a:schemeClr val="accent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 Narrow"/>
              <a:buNone/>
              <a:defRPr b="0" i="0" sz="1200" u="none" cap="none" strike="noStrik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1" type="ftr"/>
          </p:nvPr>
        </p:nvSpPr>
        <p:spPr>
          <a:xfrm>
            <a:off x="1019173" y="6077764"/>
            <a:ext cx="10225089" cy="515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32">
          <p15:clr>
            <a:srgbClr val="F26B43"/>
          </p15:clr>
        </p15:guide>
        <p15:guide id="2" pos="642">
          <p15:clr>
            <a:srgbClr val="F26B43"/>
          </p15:clr>
        </p15:guide>
        <p15:guide id="3" pos="7083">
          <p15:clr>
            <a:srgbClr val="F26B43"/>
          </p15:clr>
        </p15:guide>
        <p15:guide id="4" orient="horz" pos="40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4.jpg"/><Relationship Id="rId5" Type="http://schemas.openxmlformats.org/officeDocument/2006/relationships/image" Target="../media/image11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13.jpg"/><Relationship Id="rId6" Type="http://schemas.openxmlformats.org/officeDocument/2006/relationships/image" Target="../media/image10.jpg"/><Relationship Id="rId7" Type="http://schemas.openxmlformats.org/officeDocument/2006/relationships/image" Target="../media/image16.jpg"/><Relationship Id="rId8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"/>
          <p:cNvSpPr txBox="1"/>
          <p:nvPr>
            <p:ph type="ctrTitle"/>
          </p:nvPr>
        </p:nvSpPr>
        <p:spPr>
          <a:xfrm>
            <a:off x="281269" y="1400813"/>
            <a:ext cx="9649311" cy="346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4800">
                <a:latin typeface="Arial"/>
                <a:ea typeface="Arial"/>
                <a:cs typeface="Arial"/>
                <a:sym typeface="Arial"/>
              </a:rPr>
              <a:t>Встановлення ознак необґрунтованості активів за допомогою моніторингу способу життя (основні критерії з урахуванням судової практики)</a:t>
            </a:r>
            <a:endParaRPr/>
          </a:p>
        </p:txBody>
      </p:sp>
      <p:sp>
        <p:nvSpPr>
          <p:cNvPr id="213" name="Google Shape;213;p1"/>
          <p:cNvSpPr txBox="1"/>
          <p:nvPr/>
        </p:nvSpPr>
        <p:spPr>
          <a:xfrm>
            <a:off x="745481" y="5305269"/>
            <a:ext cx="4486086" cy="825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0"/>
          <p:cNvSpPr txBox="1"/>
          <p:nvPr>
            <p:ph type="ctrTitle"/>
          </p:nvPr>
        </p:nvSpPr>
        <p:spPr>
          <a:xfrm>
            <a:off x="996180" y="695211"/>
            <a:ext cx="7934960" cy="25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 Narrow"/>
              <a:buNone/>
            </a:pPr>
            <a:r>
              <a:rPr lang="ru-RU" sz="7200"/>
              <a:t>Дякую за увагу!</a:t>
            </a:r>
            <a:endParaRPr sz="7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"/>
          <p:cNvSpPr txBox="1"/>
          <p:nvPr>
            <p:ph type="title"/>
          </p:nvPr>
        </p:nvSpPr>
        <p:spPr>
          <a:xfrm>
            <a:off x="1015304" y="365126"/>
            <a:ext cx="10152368" cy="605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A78"/>
              </a:buClr>
              <a:buSzPts val="3000"/>
              <a:buFont typeface="Arial Narrow"/>
              <a:buNone/>
            </a:pPr>
            <a:r>
              <a:rPr lang="ru-RU"/>
              <a:t>Що таке Моніторинг способу життя?</a:t>
            </a:r>
            <a:endParaRPr/>
          </a:p>
        </p:txBody>
      </p:sp>
      <p:sp>
        <p:nvSpPr>
          <p:cNvPr id="219" name="Google Shape;219;p2"/>
          <p:cNvSpPr txBox="1"/>
          <p:nvPr>
            <p:ph idx="1" type="body"/>
          </p:nvPr>
        </p:nvSpPr>
        <p:spPr>
          <a:xfrm>
            <a:off x="897671" y="2925182"/>
            <a:ext cx="10142035" cy="337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 Narrow"/>
              <a:buNone/>
            </a:pPr>
            <a:r>
              <a:rPr lang="ru-RU" sz="1800"/>
              <a:t>Національне агентство здійснює моніторинг способу життя суб’єктів декларування: </a:t>
            </a:r>
            <a:endParaRPr/>
          </a:p>
          <a:p>
            <a:pPr indent="-285750" lvl="0" marL="2857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</a:pPr>
            <a:r>
              <a:rPr lang="ru-RU" sz="1800"/>
              <a:t>вибірково з метою встановлення відповідності їх рівня життя наявним у них та членів їх сім’ї майну і одержаним ними доходам згідно з декларацією.</a:t>
            </a:r>
            <a:endParaRPr/>
          </a:p>
          <a:p>
            <a:pPr indent="-285750" lvl="0" marL="2857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</a:pPr>
            <a:r>
              <a:rPr lang="ru-RU" sz="1800"/>
              <a:t>на підставі інформації, отриманої від фізичних та юридичних осіб, а також із медіа та інших відкритих джерел інформації. Така інформація має містити відомості про невідповідність рівня життя суб’єктів декларування задекларованим ними майну і доходам.</a:t>
            </a:r>
            <a:endParaRPr/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 Narrow"/>
              <a:buNone/>
            </a:pPr>
            <a:r>
              <a:t/>
            </a:r>
            <a:endParaRPr b="1" i="1" sz="1800"/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 Narrow"/>
              <a:buNone/>
            </a:pPr>
            <a:r>
              <a:rPr b="1" i="1" lang="ru-RU" sz="1800"/>
              <a:t>Порядок затверджено наказом НАЗК від 26.10.2023  № 236/23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 Narrow"/>
              <a:buNone/>
            </a:pPr>
            <a:r>
              <a:t/>
            </a:r>
            <a:endParaRPr sz="1800"/>
          </a:p>
        </p:txBody>
      </p:sp>
      <p:sp>
        <p:nvSpPr>
          <p:cNvPr id="220" name="Google Shape;220;p2"/>
          <p:cNvSpPr txBox="1"/>
          <p:nvPr/>
        </p:nvSpPr>
        <p:spPr>
          <a:xfrm>
            <a:off x="897671" y="1675574"/>
            <a:ext cx="1066948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МСЖ – окремий інструмент фінансового контролю, який застосовується для встановлення відповідності рівня життя суб’єктів декларування наявних у них та членів їх сім’ї майну і одержаним ними доходам згідно з декларацією особи, під час якого застосовується ризик-орієнтований підхід.</a:t>
            </a:r>
            <a:br>
              <a:rPr b="0" i="0" lang="ru-RU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"/>
          <p:cNvSpPr txBox="1"/>
          <p:nvPr>
            <p:ph type="title"/>
          </p:nvPr>
        </p:nvSpPr>
        <p:spPr>
          <a:xfrm>
            <a:off x="1019174" y="365125"/>
            <a:ext cx="9801305" cy="1178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A78"/>
              </a:buClr>
              <a:buSzPts val="3000"/>
              <a:buFont typeface="Arial Narrow"/>
              <a:buNone/>
            </a:pPr>
            <a:r>
              <a:rPr lang="ru-RU"/>
              <a:t>Види відповідальності</a:t>
            </a:r>
            <a:endParaRPr/>
          </a:p>
        </p:txBody>
      </p:sp>
      <p:sp>
        <p:nvSpPr>
          <p:cNvPr id="226" name="Google Shape;226;p3"/>
          <p:cNvSpPr/>
          <p:nvPr/>
        </p:nvSpPr>
        <p:spPr>
          <a:xfrm>
            <a:off x="13854" y="2248016"/>
            <a:ext cx="12192000" cy="1318297"/>
          </a:xfrm>
          <a:prstGeom prst="rect">
            <a:avLst/>
          </a:prstGeom>
          <a:gradFill>
            <a:gsLst>
              <a:gs pos="0">
                <a:srgbClr val="C7CCED"/>
              </a:gs>
              <a:gs pos="88000">
                <a:srgbClr val="202A78"/>
              </a:gs>
              <a:gs pos="100000">
                <a:srgbClr val="202A78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27" name="Google Shape;227;p3"/>
          <p:cNvSpPr txBox="1"/>
          <p:nvPr/>
        </p:nvSpPr>
        <p:spPr>
          <a:xfrm>
            <a:off x="3354779" y="1533359"/>
            <a:ext cx="640368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Різниця між вартістю набутих активів та законними доходами </a:t>
            </a:r>
            <a:endParaRPr/>
          </a:p>
        </p:txBody>
      </p:sp>
      <p:sp>
        <p:nvSpPr>
          <p:cNvPr id="228" name="Google Shape;228;p3"/>
          <p:cNvSpPr txBox="1"/>
          <p:nvPr/>
        </p:nvSpPr>
        <p:spPr>
          <a:xfrm>
            <a:off x="201879" y="2357507"/>
            <a:ext cx="218506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500 ПМ =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 млн 3 тис 500 грн</a:t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29" name="Google Shape;229;p3"/>
          <p:cNvSpPr txBox="1"/>
          <p:nvPr/>
        </p:nvSpPr>
        <p:spPr>
          <a:xfrm>
            <a:off x="4476997" y="2357507"/>
            <a:ext cx="323800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6500 неоподаткованих мінімумів доходів громадян =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8 млн 63 тис 250 грн (2022 рік)</a:t>
            </a: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0" name="Google Shape;230;p3"/>
          <p:cNvSpPr txBox="1"/>
          <p:nvPr/>
        </p:nvSpPr>
        <p:spPr>
          <a:xfrm>
            <a:off x="1840675" y="4932915"/>
            <a:ext cx="323800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Порушення перед САП питання подання позову (цивільна конфіскація) </a:t>
            </a:r>
            <a:endParaRPr sz="18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1" name="Google Shape;231;p3"/>
          <p:cNvSpPr/>
          <p:nvPr/>
        </p:nvSpPr>
        <p:spPr>
          <a:xfrm rot="10800000">
            <a:off x="1864426" y="3824203"/>
            <a:ext cx="2980706" cy="78377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rgbClr val="0F132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2" name="Google Shape;232;p3"/>
          <p:cNvSpPr/>
          <p:nvPr/>
        </p:nvSpPr>
        <p:spPr>
          <a:xfrm rot="10800000">
            <a:off x="7346868" y="3821632"/>
            <a:ext cx="2980706" cy="78377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rgbClr val="0F132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3" name="Google Shape;233;p3"/>
          <p:cNvSpPr txBox="1"/>
          <p:nvPr/>
        </p:nvSpPr>
        <p:spPr>
          <a:xfrm>
            <a:off x="7218218" y="4932914"/>
            <a:ext cx="340406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Обґрунтований висновок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(ознаки кримінального правопорушення)</a:t>
            </a:r>
            <a:endParaRPr/>
          </a:p>
        </p:txBody>
      </p:sp>
      <p:sp>
        <p:nvSpPr>
          <p:cNvPr id="234" name="Google Shape;234;p3"/>
          <p:cNvSpPr txBox="1"/>
          <p:nvPr/>
        </p:nvSpPr>
        <p:spPr>
          <a:xfrm>
            <a:off x="446765" y="6308209"/>
            <a:ext cx="610985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*Активи набуті з 28.11.2019</a:t>
            </a:r>
            <a:endParaRPr/>
          </a:p>
        </p:txBody>
      </p:sp>
      <p:pic>
        <p:nvPicPr>
          <p:cNvPr id="235" name="Google Shape;235;p3"/>
          <p:cNvPicPr preferRelativeResize="0"/>
          <p:nvPr/>
        </p:nvPicPr>
        <p:blipFill rotWithShape="1">
          <a:blip r:embed="rId3">
            <a:alphaModFix/>
          </a:blip>
          <a:srcRect b="74295" l="0" r="54380" t="0"/>
          <a:stretch/>
        </p:blipFill>
        <p:spPr>
          <a:xfrm>
            <a:off x="10327574" y="2450660"/>
            <a:ext cx="1261973" cy="804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"/>
          <p:cNvSpPr txBox="1"/>
          <p:nvPr>
            <p:ph type="title"/>
          </p:nvPr>
        </p:nvSpPr>
        <p:spPr>
          <a:xfrm>
            <a:off x="1015303" y="365125"/>
            <a:ext cx="9529985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A78"/>
              </a:buClr>
              <a:buSzPct val="100000"/>
              <a:buFont typeface="Arial Narrow"/>
              <a:buNone/>
            </a:pPr>
            <a:r>
              <a:rPr lang="ru-RU"/>
              <a:t>Критерії встановлення ознак необґрунтованих активів / незаконного збагачення</a:t>
            </a:r>
            <a:br>
              <a:rPr lang="ru-RU"/>
            </a:br>
            <a:endParaRPr/>
          </a:p>
        </p:txBody>
      </p:sp>
      <p:sp>
        <p:nvSpPr>
          <p:cNvPr id="241" name="Google Shape;241;p4"/>
          <p:cNvSpPr/>
          <p:nvPr/>
        </p:nvSpPr>
        <p:spPr>
          <a:xfrm>
            <a:off x="1015303" y="1943141"/>
            <a:ext cx="4167867" cy="87131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0F132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2" name="Google Shape;242;p4"/>
          <p:cNvSpPr txBox="1"/>
          <p:nvPr/>
        </p:nvSpPr>
        <p:spPr>
          <a:xfrm>
            <a:off x="1265154" y="2090390"/>
            <a:ext cx="345487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Критерій набуття активу</a:t>
            </a:r>
            <a:endParaRPr sz="16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3" name="Google Shape;243;p4"/>
          <p:cNvSpPr/>
          <p:nvPr/>
        </p:nvSpPr>
        <p:spPr>
          <a:xfrm>
            <a:off x="7008830" y="1943141"/>
            <a:ext cx="4167867" cy="87131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0F132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4" name="Google Shape;244;p4"/>
          <p:cNvSpPr txBox="1"/>
          <p:nvPr/>
        </p:nvSpPr>
        <p:spPr>
          <a:xfrm>
            <a:off x="7258681" y="2090390"/>
            <a:ext cx="345487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Вартісний критерій</a:t>
            </a:r>
            <a:endParaRPr/>
          </a:p>
        </p:txBody>
      </p:sp>
      <p:sp>
        <p:nvSpPr>
          <p:cNvPr id="245" name="Google Shape;245;p4"/>
          <p:cNvSpPr txBox="1"/>
          <p:nvPr/>
        </p:nvSpPr>
        <p:spPr>
          <a:xfrm>
            <a:off x="1015303" y="3377088"/>
            <a:ext cx="4442221" cy="2137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 Narrow"/>
              <a:buNone/>
            </a:pPr>
            <a:r>
              <a:rPr lang="ru-RU" sz="1800">
                <a:solidFill>
                  <a:schemeClr val="accent3"/>
                </a:solidFill>
                <a:latin typeface="Arial Narrow"/>
                <a:ea typeface="Arial Narrow"/>
                <a:cs typeface="Arial Narrow"/>
                <a:sym typeface="Arial Narrow"/>
              </a:rPr>
              <a:t>Визначається, як набуті активи: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</a:pPr>
            <a:r>
              <a:rPr lang="ru-RU" sz="1800">
                <a:solidFill>
                  <a:schemeClr val="accent3"/>
                </a:solidFill>
                <a:latin typeface="Arial Narrow"/>
                <a:ea typeface="Arial Narrow"/>
                <a:cs typeface="Arial Narrow"/>
                <a:sym typeface="Arial Narrow"/>
              </a:rPr>
              <a:t>безпосередньо суб’єктом;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</a:pPr>
            <a:r>
              <a:rPr lang="ru-RU" sz="1800">
                <a:solidFill>
                  <a:schemeClr val="accent3"/>
                </a:solidFill>
                <a:latin typeface="Arial Narrow"/>
                <a:ea typeface="Arial Narrow"/>
                <a:cs typeface="Arial Narrow"/>
                <a:sym typeface="Arial Narrow"/>
              </a:rPr>
              <a:t>третьою особою за дорученням суб’єкта;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</a:pPr>
            <a:r>
              <a:rPr lang="ru-RU" sz="1800">
                <a:solidFill>
                  <a:schemeClr val="accent3"/>
                </a:solidFill>
                <a:latin typeface="Arial Narrow"/>
                <a:ea typeface="Arial Narrow"/>
                <a:cs typeface="Arial Narrow"/>
                <a:sym typeface="Arial Narrow"/>
              </a:rPr>
              <a:t>третьою особою, за умови, що суб’єкт може прямо вчиняти дії, тотожні за змістом здійсненню права розпорядження;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</a:pPr>
            <a:r>
              <a:rPr lang="ru-RU" sz="1800">
                <a:solidFill>
                  <a:schemeClr val="accent3"/>
                </a:solidFill>
                <a:latin typeface="Arial Narrow"/>
                <a:ea typeface="Arial Narrow"/>
                <a:cs typeface="Arial Narrow"/>
                <a:sym typeface="Arial Narrow"/>
              </a:rPr>
              <a:t>третьою особою, за умови, що суб’єкт може опосередковано вчиняти дії, тотожні за змістом здійсненню права розпорядження.</a:t>
            </a:r>
            <a:endParaRPr sz="1800">
              <a:solidFill>
                <a:schemeClr val="accent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6" name="Google Shape;246;p4"/>
          <p:cNvSpPr txBox="1"/>
          <p:nvPr/>
        </p:nvSpPr>
        <p:spPr>
          <a:xfrm>
            <a:off x="7008830" y="3429000"/>
            <a:ext cx="4442221" cy="2137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 Narrow"/>
              <a:buNone/>
            </a:pPr>
            <a:r>
              <a:rPr lang="ru-RU" sz="1800">
                <a:solidFill>
                  <a:schemeClr val="accent3"/>
                </a:solidFill>
                <a:latin typeface="Arial Narrow"/>
                <a:ea typeface="Arial Narrow"/>
                <a:cs typeface="Arial Narrow"/>
                <a:sym typeface="Arial Narrow"/>
              </a:rPr>
              <a:t>Аналізується інформація щодо: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</a:pPr>
            <a:r>
              <a:rPr lang="ru-RU" sz="1800">
                <a:solidFill>
                  <a:schemeClr val="accent3"/>
                </a:solidFill>
                <a:latin typeface="Arial Narrow"/>
                <a:ea typeface="Arial Narrow"/>
                <a:cs typeface="Arial Narrow"/>
                <a:sym typeface="Arial Narrow"/>
              </a:rPr>
              <a:t>достатності доходів суб’єкта та членів сім’ї (у розумінні Закону України «Про запобігання корупції») після відрахування: видатків; залишків; заощаджень;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</a:pPr>
            <a:r>
              <a:rPr lang="ru-RU" sz="1800">
                <a:solidFill>
                  <a:schemeClr val="accent3"/>
                </a:solidFill>
                <a:latin typeface="Arial Narrow"/>
                <a:ea typeface="Arial Narrow"/>
                <a:cs typeface="Arial Narrow"/>
                <a:sym typeface="Arial Narrow"/>
              </a:rPr>
              <a:t>законності джерел доходів та їх правомірності.</a:t>
            </a:r>
            <a:endParaRPr sz="1800">
              <a:solidFill>
                <a:schemeClr val="accent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"/>
          <p:cNvSpPr txBox="1"/>
          <p:nvPr>
            <p:ph type="title"/>
          </p:nvPr>
        </p:nvSpPr>
        <p:spPr>
          <a:xfrm>
            <a:off x="818658" y="325796"/>
            <a:ext cx="1081290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A78"/>
              </a:buClr>
              <a:buSzPct val="100000"/>
              <a:buFont typeface="Arial Narrow"/>
              <a:buNone/>
            </a:pPr>
            <a:r>
              <a:rPr lang="ru-RU"/>
              <a:t>Судове тлумачення «набуття активу за дорученням» та «дій, тотожних розпорядженню» у справах про «цивільну конфіскацію» та «санкційних» справах</a:t>
            </a:r>
            <a:endParaRPr/>
          </a:p>
        </p:txBody>
      </p:sp>
      <p:sp>
        <p:nvSpPr>
          <p:cNvPr id="252" name="Google Shape;252;p5"/>
          <p:cNvSpPr/>
          <p:nvPr/>
        </p:nvSpPr>
        <p:spPr>
          <a:xfrm>
            <a:off x="2064776" y="2155971"/>
            <a:ext cx="262521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Термін «за дорученням», використаний у п. 2 ч. 8 ст. 290 ЦПК України</a:t>
            </a:r>
            <a:endParaRPr b="1"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3" name="Google Shape;253;p5"/>
          <p:cNvSpPr/>
          <p:nvPr/>
        </p:nvSpPr>
        <p:spPr>
          <a:xfrm>
            <a:off x="7758940" y="2155971"/>
            <a:ext cx="2743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Визначені цивільним законодавством відносини довірителя і повіреного.</a:t>
            </a:r>
            <a:endParaRPr b="1"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4" name="Google Shape;254;p5"/>
          <p:cNvSpPr/>
          <p:nvPr/>
        </p:nvSpPr>
        <p:spPr>
          <a:xfrm>
            <a:off x="5048864" y="2256098"/>
            <a:ext cx="2094271" cy="757084"/>
          </a:xfrm>
          <a:prstGeom prst="mathNotEqual">
            <a:avLst>
              <a:gd fmla="val 23520" name="adj1"/>
              <a:gd fmla="val 6600000" name="adj2"/>
              <a:gd fmla="val 11760" name="adj3"/>
            </a:avLst>
          </a:prstGeom>
          <a:solidFill>
            <a:schemeClr val="accent1"/>
          </a:solidFill>
          <a:ln cap="flat" cmpd="sng" w="12700">
            <a:solidFill>
              <a:srgbClr val="1A225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5" name="Google Shape;255;p5"/>
          <p:cNvSpPr/>
          <p:nvPr/>
        </p:nvSpPr>
        <p:spPr>
          <a:xfrm>
            <a:off x="436365" y="3743155"/>
            <a:ext cx="961220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Суб’єкт намагається приховати набуття відповідних активів (користуючись «послугами» третіх осіб на їх придбання) і відповідно не оформлює жодних доручень відповідно до вимог цивільного законодавства</a:t>
            </a:r>
            <a:endParaRPr/>
          </a:p>
        </p:txBody>
      </p:sp>
      <p:sp>
        <p:nvSpPr>
          <p:cNvPr id="256" name="Google Shape;256;p5"/>
          <p:cNvSpPr/>
          <p:nvPr/>
        </p:nvSpPr>
        <p:spPr>
          <a:xfrm>
            <a:off x="2337034" y="4924067"/>
            <a:ext cx="961220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Під час доказування права розпорядження майном, важливим є встановлення чи може (або міг) суб’єкт декларування контролювати певне майно через неформалізоване право розпоряджання ним шляхом фактичної можливості визначення долі цього майна як безпосередньо, так і через третіх осіб, на яких оформлено відповідне право власності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"/>
          <p:cNvSpPr txBox="1"/>
          <p:nvPr>
            <p:ph type="title"/>
          </p:nvPr>
        </p:nvSpPr>
        <p:spPr>
          <a:xfrm>
            <a:off x="1054632" y="-2810"/>
            <a:ext cx="10773574" cy="882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A78"/>
              </a:buClr>
              <a:buSzPct val="100000"/>
              <a:buFont typeface="Arial Narrow"/>
              <a:buNone/>
            </a:pPr>
            <a:r>
              <a:rPr lang="ru-RU"/>
              <a:t>Судом наведено невичерпний перелік обставин, що можуть свідчити про неформалізований контроль за майном з боку суб’єктів декларування:</a:t>
            </a:r>
            <a:endParaRPr/>
          </a:p>
        </p:txBody>
      </p:sp>
      <p:grpSp>
        <p:nvGrpSpPr>
          <p:cNvPr id="263" name="Google Shape;263;p6"/>
          <p:cNvGrpSpPr/>
          <p:nvPr/>
        </p:nvGrpSpPr>
        <p:grpSpPr>
          <a:xfrm>
            <a:off x="670553" y="963907"/>
            <a:ext cx="9156462" cy="2840830"/>
            <a:chOff x="2001189" y="346"/>
            <a:chExt cx="9156462" cy="2840830"/>
          </a:xfrm>
        </p:grpSpPr>
        <p:sp>
          <p:nvSpPr>
            <p:cNvPr id="264" name="Google Shape;264;p6"/>
            <p:cNvSpPr/>
            <p:nvPr/>
          </p:nvSpPr>
          <p:spPr>
            <a:xfrm rot="10800000">
              <a:off x="2407022" y="346"/>
              <a:ext cx="8750629" cy="811665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rgbClr val="4D5280"/>
                </a:gs>
                <a:gs pos="50000">
                  <a:srgbClr val="1F2C72"/>
                </a:gs>
                <a:gs pos="100000">
                  <a:srgbClr val="182367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6"/>
            <p:cNvSpPr txBox="1"/>
            <p:nvPr/>
          </p:nvSpPr>
          <p:spPr>
            <a:xfrm>
              <a:off x="2609938" y="346"/>
              <a:ext cx="8547713" cy="81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357900" spcFirstLastPara="1" rIns="12090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 Narrow"/>
                <a:buNone/>
              </a:pPr>
              <a:r>
                <a:rPr b="0" i="0" lang="ru-RU" sz="17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користування активом, у тому числі без оформлення правових відносин між власником та суб’єктом декларування;</a:t>
              </a:r>
              <a:endPara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001189" y="346"/>
              <a:ext cx="811665" cy="811665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-27998" r="-27998" t="0"/>
              </a:stretch>
            </a:blip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 rot="10800000">
              <a:off x="2407022" y="1014929"/>
              <a:ext cx="8750629" cy="811665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rgbClr val="4D5280"/>
                </a:gs>
                <a:gs pos="50000">
                  <a:srgbClr val="1F2C72"/>
                </a:gs>
                <a:gs pos="100000">
                  <a:srgbClr val="182367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6"/>
            <p:cNvSpPr txBox="1"/>
            <p:nvPr/>
          </p:nvSpPr>
          <p:spPr>
            <a:xfrm>
              <a:off x="2609938" y="1014929"/>
              <a:ext cx="8547713" cy="81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357900" spcFirstLastPara="1" rIns="12090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 Narrow"/>
                <a:buNone/>
              </a:pPr>
              <a:r>
                <a:rPr b="0" i="0" lang="ru-RU" sz="17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систематичність, тривалість, спосіб, обсяг та зміст користування активом суб’єктом декларування (при чому таке користування не обов’язково має бути постійним або безперервним); </a:t>
              </a:r>
              <a:endPara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001189" y="1014929"/>
              <a:ext cx="811665" cy="811665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-24998" r="-24998" t="0"/>
              </a:stretch>
            </a:blip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 rot="10800000">
              <a:off x="2407022" y="2029511"/>
              <a:ext cx="8750629" cy="811665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rgbClr val="4D5280"/>
                </a:gs>
                <a:gs pos="50000">
                  <a:srgbClr val="1F2C72"/>
                </a:gs>
                <a:gs pos="100000">
                  <a:srgbClr val="182367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6"/>
            <p:cNvSpPr txBox="1"/>
            <p:nvPr/>
          </p:nvSpPr>
          <p:spPr>
            <a:xfrm>
              <a:off x="2609938" y="2029511"/>
              <a:ext cx="8547713" cy="81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357900" spcFirstLastPara="1" rIns="12090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 Narrow"/>
                <a:buNone/>
              </a:pPr>
              <a:r>
                <a:rPr b="0" i="0" lang="ru-RU" sz="17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наявність між власником та суб’єктом декларування родинних, дружніх або інших зв’язків, відносин підпорядкування тощо;</a:t>
              </a:r>
              <a:endPara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001189" y="2029511"/>
              <a:ext cx="811665" cy="811665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-24998" r="-24998" t="0"/>
              </a:stretch>
            </a:blip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3" name="Google Shape;273;p6"/>
          <p:cNvGrpSpPr/>
          <p:nvPr/>
        </p:nvGrpSpPr>
        <p:grpSpPr>
          <a:xfrm>
            <a:off x="2897391" y="3889003"/>
            <a:ext cx="9019152" cy="2840830"/>
            <a:chOff x="1966604" y="346"/>
            <a:chExt cx="9019152" cy="2840830"/>
          </a:xfrm>
        </p:grpSpPr>
        <p:sp>
          <p:nvSpPr>
            <p:cNvPr id="274" name="Google Shape;274;p6"/>
            <p:cNvSpPr/>
            <p:nvPr/>
          </p:nvSpPr>
          <p:spPr>
            <a:xfrm rot="10800000">
              <a:off x="2372436" y="346"/>
              <a:ext cx="8613320" cy="811665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rgbClr val="4D5280"/>
                </a:gs>
                <a:gs pos="50000">
                  <a:srgbClr val="1F2C72"/>
                </a:gs>
                <a:gs pos="100000">
                  <a:srgbClr val="182367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6"/>
            <p:cNvSpPr txBox="1"/>
            <p:nvPr/>
          </p:nvSpPr>
          <p:spPr>
            <a:xfrm>
              <a:off x="2575352" y="346"/>
              <a:ext cx="8410404" cy="81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357900" spcFirstLastPara="1" rIns="12090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 Narrow"/>
                <a:buNone/>
              </a:pPr>
              <a:r>
                <a:rPr b="0" i="0" lang="ru-RU" sz="17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набуття активу номінальним власником на підставі правочину, в якому задіяна повірена особа, що діє формально за дорученням від первісного власника та яка одночасно пов’язана із суб’єктом декларування, в інтересах якої набувається актив;</a:t>
              </a:r>
              <a:endPara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966604" y="346"/>
              <a:ext cx="811665" cy="811665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0" l="-77993" r="-7799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 rot="10800000">
              <a:off x="2372436" y="1014929"/>
              <a:ext cx="8613320" cy="811665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rgbClr val="4D5280"/>
                </a:gs>
                <a:gs pos="50000">
                  <a:srgbClr val="1F2C72"/>
                </a:gs>
                <a:gs pos="100000">
                  <a:srgbClr val="182367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6"/>
            <p:cNvSpPr txBox="1"/>
            <p:nvPr/>
          </p:nvSpPr>
          <p:spPr>
            <a:xfrm>
              <a:off x="2575352" y="1014929"/>
              <a:ext cx="8410404" cy="81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357900" spcFirstLastPara="1" rIns="12090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 Narrow"/>
                <a:buNone/>
              </a:pPr>
              <a:r>
                <a:rPr b="0" i="0" lang="ru-RU" sz="17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фінансова неспроможність третьої особи самостійно набути актив у власність;  </a:t>
              </a:r>
              <a:endPara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1966604" y="1014929"/>
              <a:ext cx="811665" cy="811665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 b="0" l="-20998" r="-20998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 rot="10800000">
              <a:off x="2372436" y="2029511"/>
              <a:ext cx="8613320" cy="811665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rgbClr val="4D5280"/>
                </a:gs>
                <a:gs pos="50000">
                  <a:srgbClr val="1F2C72"/>
                </a:gs>
                <a:gs pos="100000">
                  <a:srgbClr val="182367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6"/>
            <p:cNvSpPr txBox="1"/>
            <p:nvPr/>
          </p:nvSpPr>
          <p:spPr>
            <a:xfrm>
              <a:off x="2575352" y="2029511"/>
              <a:ext cx="8410404" cy="81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357900" spcFirstLastPara="1" rIns="12090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 Narrow"/>
                <a:buNone/>
              </a:pPr>
              <a:r>
                <a:rPr b="0" i="0" lang="ru-RU" sz="17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створення суб’єктом декларування умов для набуття активів третьою особою; </a:t>
              </a:r>
              <a:endPara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1966604" y="2029511"/>
              <a:ext cx="811665" cy="811665"/>
            </a:xfrm>
            <a:prstGeom prst="ellipse">
              <a:avLst/>
            </a:prstGeom>
            <a:blipFill rotWithShape="1">
              <a:blip r:embed="rId8">
                <a:alphaModFix/>
              </a:blip>
              <a:stretch>
                <a:fillRect b="-10999" l="0" r="0" t="-1099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7"/>
          <p:cNvGrpSpPr/>
          <p:nvPr/>
        </p:nvGrpSpPr>
        <p:grpSpPr>
          <a:xfrm>
            <a:off x="2582021" y="74616"/>
            <a:ext cx="8769632" cy="2949576"/>
            <a:chOff x="1892073" y="360"/>
            <a:chExt cx="8769632" cy="2949576"/>
          </a:xfrm>
        </p:grpSpPr>
        <p:sp>
          <p:nvSpPr>
            <p:cNvPr id="288" name="Google Shape;288;p7"/>
            <p:cNvSpPr/>
            <p:nvPr/>
          </p:nvSpPr>
          <p:spPr>
            <a:xfrm rot="10800000">
              <a:off x="2313442" y="360"/>
              <a:ext cx="8348263" cy="842736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rgbClr val="4D5280"/>
                </a:gs>
                <a:gs pos="50000">
                  <a:srgbClr val="1F2C72"/>
                </a:gs>
                <a:gs pos="100000">
                  <a:srgbClr val="182367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7"/>
            <p:cNvSpPr txBox="1"/>
            <p:nvPr/>
          </p:nvSpPr>
          <p:spPr>
            <a:xfrm>
              <a:off x="2524126" y="360"/>
              <a:ext cx="8137579" cy="8427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371600" spcFirstLastPara="1" rIns="14935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 Narrow"/>
                <a:buNone/>
              </a:pPr>
              <a:r>
                <a:rPr b="0" i="0" lang="ru-RU" sz="21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здійснення суб’єктом декларування та/або власником за його дорученням витрат, пов’язаних з утриманням активу;</a:t>
              </a:r>
              <a:endParaRPr sz="2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1892073" y="360"/>
              <a:ext cx="842736" cy="842736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-41998" r="-41997" t="0"/>
              </a:stretch>
            </a:blip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 rot="10800000">
              <a:off x="2313442" y="1053780"/>
              <a:ext cx="8348263" cy="842736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rgbClr val="4D5280"/>
                </a:gs>
                <a:gs pos="50000">
                  <a:srgbClr val="1F2C72"/>
                </a:gs>
                <a:gs pos="100000">
                  <a:srgbClr val="182367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7"/>
            <p:cNvSpPr txBox="1"/>
            <p:nvPr/>
          </p:nvSpPr>
          <p:spPr>
            <a:xfrm>
              <a:off x="2524126" y="1053780"/>
              <a:ext cx="8137579" cy="8427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371600" spcFirstLastPara="1" rIns="14935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 Narrow"/>
                <a:buNone/>
              </a:pPr>
              <a:r>
                <a:rPr b="0" i="0" lang="ru-RU" sz="21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здійснення суб’єктом декларування та/або власником за його дорученням правочинів, пов’язаних з ефективним використанням активу;  </a:t>
              </a:r>
              <a:endParaRPr sz="2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1892073" y="1053780"/>
              <a:ext cx="842736" cy="842736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-31998" r="-31997" t="0"/>
              </a:stretch>
            </a:blip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 rot="10800000">
              <a:off x="2313442" y="2107200"/>
              <a:ext cx="8348263" cy="842736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rgbClr val="4D5280"/>
                </a:gs>
                <a:gs pos="50000">
                  <a:srgbClr val="1F2C72"/>
                </a:gs>
                <a:gs pos="100000">
                  <a:srgbClr val="182367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7"/>
            <p:cNvSpPr txBox="1"/>
            <p:nvPr/>
          </p:nvSpPr>
          <p:spPr>
            <a:xfrm>
              <a:off x="2524126" y="2107200"/>
              <a:ext cx="8137579" cy="8427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371600" spcFirstLastPara="1" rIns="14935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 Narrow"/>
                <a:buNone/>
              </a:pPr>
              <a:r>
                <a:rPr b="0" i="0" lang="ru-RU" sz="21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поліпшення властивостей активу або підлаштування умов його використання під власні потреби; </a:t>
              </a:r>
              <a:endParaRPr sz="2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1892073" y="2107200"/>
              <a:ext cx="842736" cy="842736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-10999" r="-10999" t="0"/>
              </a:stretch>
            </a:blip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7" name="Google Shape;297;p7"/>
          <p:cNvGrpSpPr/>
          <p:nvPr/>
        </p:nvGrpSpPr>
        <p:grpSpPr>
          <a:xfrm>
            <a:off x="875327" y="3272068"/>
            <a:ext cx="8488003" cy="3150470"/>
            <a:chOff x="1799559" y="384"/>
            <a:chExt cx="8488003" cy="3150470"/>
          </a:xfrm>
        </p:grpSpPr>
        <p:sp>
          <p:nvSpPr>
            <p:cNvPr id="298" name="Google Shape;298;p7"/>
            <p:cNvSpPr/>
            <p:nvPr/>
          </p:nvSpPr>
          <p:spPr>
            <a:xfrm rot="10800000">
              <a:off x="2249626" y="384"/>
              <a:ext cx="8037936" cy="900134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rgbClr val="4D5280"/>
                </a:gs>
                <a:gs pos="50000">
                  <a:srgbClr val="1F2C72"/>
                </a:gs>
                <a:gs pos="100000">
                  <a:srgbClr val="182367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7"/>
            <p:cNvSpPr txBox="1"/>
            <p:nvPr/>
          </p:nvSpPr>
          <p:spPr>
            <a:xfrm>
              <a:off x="2474659" y="384"/>
              <a:ext cx="7812903" cy="900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396925" spcFirstLastPara="1" rIns="14935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 Narrow"/>
                <a:buNone/>
              </a:pPr>
              <a:r>
                <a:rPr b="0" i="0" lang="ru-RU" sz="21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можливість суб’єкта декларування визначати користування активом іншими особами (наприклад, членами своєї сім’ї); </a:t>
              </a:r>
              <a:endParaRPr sz="2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1799559" y="384"/>
              <a:ext cx="900134" cy="900134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0" l="-44999" r="-4499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 rot="10800000">
              <a:off x="2249626" y="1125552"/>
              <a:ext cx="8037936" cy="900134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rgbClr val="4D5280"/>
                </a:gs>
                <a:gs pos="50000">
                  <a:srgbClr val="1F2C72"/>
                </a:gs>
                <a:gs pos="100000">
                  <a:srgbClr val="182367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7"/>
            <p:cNvSpPr txBox="1"/>
            <p:nvPr/>
          </p:nvSpPr>
          <p:spPr>
            <a:xfrm>
              <a:off x="2474659" y="1125552"/>
              <a:ext cx="7812903" cy="900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396925" spcFirstLastPara="1" rIns="14935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 Narrow"/>
                <a:buNone/>
              </a:pPr>
              <a:r>
                <a:rPr b="0" i="0" lang="ru-RU" sz="21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можливість суб’єкта декларування відмовитися від активу;</a:t>
              </a:r>
              <a:endParaRPr sz="2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1799559" y="1125552"/>
              <a:ext cx="900134" cy="900134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 b="-7999" l="0" r="0" t="-7998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 rot="10800000">
              <a:off x="2249626" y="2250720"/>
              <a:ext cx="8037936" cy="900134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rgbClr val="4D5280"/>
                </a:gs>
                <a:gs pos="50000">
                  <a:srgbClr val="1F2C72"/>
                </a:gs>
                <a:gs pos="100000">
                  <a:srgbClr val="182367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7"/>
            <p:cNvSpPr txBox="1"/>
            <p:nvPr/>
          </p:nvSpPr>
          <p:spPr>
            <a:xfrm>
              <a:off x="2474659" y="2250720"/>
              <a:ext cx="7812903" cy="900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396925" spcFirstLastPara="1" rIns="14935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 Narrow"/>
                <a:buNone/>
              </a:pPr>
              <a:r>
                <a:rPr b="0" i="0" lang="ru-RU" sz="21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можливість суб’єкта декларування впливати на долю активу, в тому числі шляхом надання відповідного доручення власнику тощо.</a:t>
              </a:r>
              <a:endParaRPr sz="2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1799559" y="2250720"/>
              <a:ext cx="900134" cy="900134"/>
            </a:xfrm>
            <a:prstGeom prst="ellipse">
              <a:avLst/>
            </a:prstGeom>
            <a:blipFill rotWithShape="1">
              <a:blip r:embed="rId8">
                <a:alphaModFix/>
              </a:blip>
              <a:stretch>
                <a:fillRect b="0" l="-54994" r="-54996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8"/>
          <p:cNvSpPr txBox="1"/>
          <p:nvPr>
            <p:ph type="title"/>
          </p:nvPr>
        </p:nvSpPr>
        <p:spPr>
          <a:xfrm>
            <a:off x="1019175" y="371157"/>
            <a:ext cx="6670779" cy="783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A78"/>
              </a:buClr>
              <a:buSzPts val="3200"/>
              <a:buFont typeface="Arial Narrow"/>
              <a:buNone/>
            </a:pPr>
            <a:r>
              <a:rPr lang="ru-RU" sz="3200"/>
              <a:t>Важливо</a:t>
            </a:r>
            <a:br>
              <a:rPr lang="ru-RU" sz="3200"/>
            </a:br>
            <a:endParaRPr sz="3200"/>
          </a:p>
        </p:txBody>
      </p:sp>
      <p:sp>
        <p:nvSpPr>
          <p:cNvPr id="312" name="Google Shape;312;p8"/>
          <p:cNvSpPr txBox="1"/>
          <p:nvPr>
            <p:ph idx="1" type="body"/>
          </p:nvPr>
        </p:nvSpPr>
        <p:spPr>
          <a:xfrm>
            <a:off x="372928" y="639897"/>
            <a:ext cx="7719935" cy="5396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 Narrow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rgbClr val="000000"/>
                </a:solidFill>
              </a:rPr>
              <a:t>суд не робить висновку щодо фіктивності договору, проте зазначає, що він має ознаки фіктивності, та посилається на такий аргумент;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✔"/>
            </a:pPr>
            <a:r>
              <a:rPr lang="ru-RU" sz="1800"/>
              <a:t>суд не встановлював нікчемність договору позики, проте не врахував коштів, отриманих за таким договором, оскільки обставини справи підтверджували обґрунтований сумнів, що така позика мала місце;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✔"/>
            </a:pPr>
            <a:r>
              <a:rPr lang="ru-RU" sz="1800"/>
              <a:t>оскільки позовні вимоги стосуються активів, набутих протягом тривалого періоду часу, доцільним є врахування останніх за часом даних щодо майнового стану особи. Найбільш повні такі дані містяться в останній декларації. Відображені у цій декларації активи мають бути результатом діяльності відповідача за попередні роки;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✔"/>
            </a:pPr>
            <a:r>
              <a:rPr lang="ru-RU" sz="1800"/>
              <a:t>зазначення у декларації недостовірних відомостей є окремим доказом, навіть без проведення повної перевірки. Внаслідок аналізу зазначених даних у Суду виник сумнів у правильності відображення даних в останній декларації. Джерело збільшення доходів невідомо та в декларації не відображено;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✔"/>
            </a:pPr>
            <a:r>
              <a:rPr lang="ru-RU" sz="1800"/>
              <a:t>рух коштів на банківських рахунках є доказом майнового стану особи (витрати на поточні потреби).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 Narrow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 Narrow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9"/>
          <p:cNvSpPr txBox="1"/>
          <p:nvPr>
            <p:ph type="title"/>
          </p:nvPr>
        </p:nvSpPr>
        <p:spPr>
          <a:xfrm>
            <a:off x="1019175" y="371157"/>
            <a:ext cx="6670779" cy="783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A78"/>
              </a:buClr>
              <a:buSzPts val="3200"/>
              <a:buFont typeface="Arial Narrow"/>
              <a:buNone/>
            </a:pPr>
            <a:r>
              <a:rPr lang="ru-RU" sz="3200"/>
              <a:t>Рекомендації</a:t>
            </a:r>
            <a:br>
              <a:rPr lang="ru-RU" sz="3200"/>
            </a:br>
            <a:endParaRPr sz="3200"/>
          </a:p>
        </p:txBody>
      </p:sp>
      <p:sp>
        <p:nvSpPr>
          <p:cNvPr id="318" name="Google Shape;318;p9"/>
          <p:cNvSpPr txBox="1"/>
          <p:nvPr>
            <p:ph idx="1" type="body"/>
          </p:nvPr>
        </p:nvSpPr>
        <p:spPr>
          <a:xfrm>
            <a:off x="363095" y="1357652"/>
            <a:ext cx="7719935" cy="5396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r>
              <a:rPr lang="ru-RU" sz="1800">
                <a:solidFill>
                  <a:srgbClr val="000000"/>
                </a:solidFill>
              </a:rPr>
              <a:t>Варто звертати увагу на:</a:t>
            </a:r>
            <a:endParaRPr sz="1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rgbClr val="000000"/>
                </a:solidFill>
              </a:rPr>
              <a:t>набуття активу, який не відповідає способу життя, рівню доходів, соціальному статусу суб’єкту/третьої особи;</a:t>
            </a:r>
            <a:endParaRPr sz="1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rgbClr val="000000"/>
                </a:solidFill>
              </a:rPr>
              <a:t>набуття активу виглядає спонтанним та нетиповим або таким, що не відповідає інтересам третьої особи (придбання активу "на усі гроші", придбання елітного автомобілю замість покращення житлових умов);</a:t>
            </a:r>
            <a:endParaRPr sz="1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rgbClr val="000000"/>
                </a:solidFill>
              </a:rPr>
              <a:t>подарунки суб'єкту декларування від третіх осіб через короткий проміжок часу, відчуження активів на користь суб'єкта декларування або членів його сім'ї за заниженою вартістю тощо;</a:t>
            </a:r>
            <a:endParaRPr sz="1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rgbClr val="000000"/>
                </a:solidFill>
              </a:rPr>
              <a:t>зв’язки третьої особи із суб'єктом (сімейні, соціальні, професійні);</a:t>
            </a:r>
            <a:endParaRPr sz="1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rgbClr val="000000"/>
                </a:solidFill>
              </a:rPr>
              <a:t>систематичність, тривалість користування майном (суб’єкт більше користується ніж власник);</a:t>
            </a:r>
            <a:endParaRPr sz="1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rgbClr val="000000"/>
                </a:solidFill>
              </a:rPr>
              <a:t>здійснення суб'єктом декларування витрат, пов'язаних з утриманням активу.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 Narrow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Заголовок 2 стр">
  <a:themeElements>
    <a:clrScheme name="NACP">
      <a:dk1>
        <a:srgbClr val="242F6F"/>
      </a:dk1>
      <a:lt1>
        <a:srgbClr val="FFFFFF"/>
      </a:lt1>
      <a:dk2>
        <a:srgbClr val="242F6F"/>
      </a:dk2>
      <a:lt2>
        <a:srgbClr val="E6AF12"/>
      </a:lt2>
      <a:accent1>
        <a:srgbClr val="242F6F"/>
      </a:accent1>
      <a:accent2>
        <a:srgbClr val="E6AF12"/>
      </a:accent2>
      <a:accent3>
        <a:srgbClr val="000000"/>
      </a:accent3>
      <a:accent4>
        <a:srgbClr val="E6AF12"/>
      </a:accent4>
      <a:accent5>
        <a:srgbClr val="242F6F"/>
      </a:accent5>
      <a:accent6>
        <a:srgbClr val="7F7F7F"/>
      </a:accent6>
      <a:hlink>
        <a:srgbClr val="0563C1"/>
      </a:hlink>
      <a:folHlink>
        <a:srgbClr val="E6AF1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2023-07-03T09:33:23Z</dcterms:created>
  <dc:creator>User</dc:creator>
</cp:coreProperties>
</file>