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6" r:id="rId1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E1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C892EA4-1CBA-4921-8BE7-4B1A47765268}" type="datetimeFigureOut">
              <a:rPr lang="uk-UA" smtClean="0"/>
              <a:t>23.04.2024</a:t>
            </a:fld>
            <a:endParaRPr lang="uk-UA"/>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92E77F1-6C26-414F-B76B-1901A6B1E145}" type="slidenum">
              <a:rPr lang="uk-UA" smtClean="0"/>
              <a:t>‹№›</a:t>
            </a:fld>
            <a:endParaRPr lang="uk-UA"/>
          </a:p>
        </p:txBody>
      </p:sp>
    </p:spTree>
    <p:extLst>
      <p:ext uri="{BB962C8B-B14F-4D97-AF65-F5344CB8AC3E}">
        <p14:creationId xmlns:p14="http://schemas.microsoft.com/office/powerpoint/2010/main" val="40759010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E92E77F1-6C26-414F-B76B-1901A6B1E145}" type="slidenum">
              <a:rPr lang="uk-UA" smtClean="0"/>
              <a:t>1</a:t>
            </a:fld>
            <a:endParaRPr lang="uk-UA"/>
          </a:p>
        </p:txBody>
      </p:sp>
    </p:spTree>
    <p:extLst>
      <p:ext uri="{BB962C8B-B14F-4D97-AF65-F5344CB8AC3E}">
        <p14:creationId xmlns:p14="http://schemas.microsoft.com/office/powerpoint/2010/main" val="2753431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5"/>
          </p:nvPr>
        </p:nvSpPr>
        <p:spPr/>
        <p:txBody>
          <a:bodyPr/>
          <a:lstStyle/>
          <a:p>
            <a:fld id="{E92E77F1-6C26-414F-B76B-1901A6B1E145}" type="slidenum">
              <a:rPr lang="uk-UA" smtClean="0"/>
              <a:t>3</a:t>
            </a:fld>
            <a:endParaRPr lang="uk-UA"/>
          </a:p>
        </p:txBody>
      </p:sp>
    </p:spTree>
    <p:extLst>
      <p:ext uri="{BB962C8B-B14F-4D97-AF65-F5344CB8AC3E}">
        <p14:creationId xmlns:p14="http://schemas.microsoft.com/office/powerpoint/2010/main" val="17515316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284220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1B269A6-EE93-4359-88DE-CC31147550A1}" type="datetimeFigureOut">
              <a:rPr lang="uk-UA" smtClean="0"/>
              <a:t>23.04.2024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3381540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2468485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7035070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1305310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3391880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37957774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262343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204133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270039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1631165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81B269A6-EE93-4359-88DE-CC31147550A1}" type="datetimeFigureOut">
              <a:rPr lang="uk-UA" smtClean="0"/>
              <a:t>23.04.2024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2910757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81B269A6-EE93-4359-88DE-CC31147550A1}" type="datetimeFigureOut">
              <a:rPr lang="uk-UA" smtClean="0"/>
              <a:t>23.04.2024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160193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3"/>
          <p:cNvSpPr>
            <a:spLocks noGrp="1"/>
          </p:cNvSpPr>
          <p:nvPr>
            <p:ph type="ftr" sz="quarter" idx="11"/>
          </p:nvPr>
        </p:nvSpPr>
        <p:spPr/>
        <p:txBody>
          <a:bodyPr/>
          <a:lstStyle/>
          <a:p>
            <a:endParaRPr lang="uk-UA"/>
          </a:p>
        </p:txBody>
      </p:sp>
      <p:sp>
        <p:nvSpPr>
          <p:cNvPr id="6" name="Slide Number Placeholder 4"/>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3224380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2"/>
          <p:cNvSpPr>
            <a:spLocks noGrp="1"/>
          </p:cNvSpPr>
          <p:nvPr>
            <p:ph type="ftr" sz="quarter" idx="11"/>
          </p:nvPr>
        </p:nvSpPr>
        <p:spPr/>
        <p:txBody>
          <a:bodyPr/>
          <a:lstStyle/>
          <a:p>
            <a:endParaRPr lang="uk-UA"/>
          </a:p>
        </p:txBody>
      </p:sp>
      <p:sp>
        <p:nvSpPr>
          <p:cNvPr id="6" name="Slide Number Placeholder 3"/>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112629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81B269A6-EE93-4359-88DE-CC31147550A1}" type="datetimeFigureOut">
              <a:rPr lang="uk-UA" smtClean="0"/>
              <a:t>23.04.2024</a:t>
            </a:fld>
            <a:endParaRPr lang="uk-UA"/>
          </a:p>
        </p:txBody>
      </p:sp>
      <p:sp>
        <p:nvSpPr>
          <p:cNvPr id="5" name="Footer Placeholder 5"/>
          <p:cNvSpPr>
            <a:spLocks noGrp="1"/>
          </p:cNvSpPr>
          <p:nvPr>
            <p:ph type="ftr" sz="quarter" idx="11"/>
          </p:nvPr>
        </p:nvSpPr>
        <p:spPr/>
        <p:txBody>
          <a:bodyPr/>
          <a:lstStyle/>
          <a:p>
            <a:endParaRPr lang="uk-UA"/>
          </a:p>
        </p:txBody>
      </p:sp>
      <p:sp>
        <p:nvSpPr>
          <p:cNvPr id="6" name="Slide Number Placeholder 6"/>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149180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81B269A6-EE93-4359-88DE-CC31147550A1}" type="datetimeFigureOut">
              <a:rPr lang="uk-UA" smtClean="0"/>
              <a:t>23.04.2024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259E30D7-47DA-489D-8F19-D203FD8D69AC}" type="slidenum">
              <a:rPr lang="uk-UA" smtClean="0"/>
              <a:t>‹№›</a:t>
            </a:fld>
            <a:endParaRPr lang="uk-UA"/>
          </a:p>
        </p:txBody>
      </p:sp>
    </p:spTree>
    <p:extLst>
      <p:ext uri="{BB962C8B-B14F-4D97-AF65-F5344CB8AC3E}">
        <p14:creationId xmlns:p14="http://schemas.microsoft.com/office/powerpoint/2010/main" val="3556442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1B269A6-EE93-4359-88DE-CC31147550A1}" type="datetimeFigureOut">
              <a:rPr lang="uk-UA" smtClean="0"/>
              <a:t>23.04.2024</a:t>
            </a:fld>
            <a:endParaRPr lang="uk-UA"/>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uk-UA"/>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59E30D7-47DA-489D-8F19-D203FD8D69AC}" type="slidenum">
              <a:rPr lang="uk-UA" smtClean="0"/>
              <a:t>‹№›</a:t>
            </a:fld>
            <a:endParaRPr lang="uk-UA"/>
          </a:p>
        </p:txBody>
      </p:sp>
    </p:spTree>
    <p:extLst>
      <p:ext uri="{BB962C8B-B14F-4D97-AF65-F5344CB8AC3E}">
        <p14:creationId xmlns:p14="http://schemas.microsoft.com/office/powerpoint/2010/main" val="3575467101"/>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2992163-408C-43A9-9A5F-E08D0E96AA0E}"/>
              </a:ext>
            </a:extLst>
          </p:cNvPr>
          <p:cNvSpPr>
            <a:spLocks noGrp="1"/>
          </p:cNvSpPr>
          <p:nvPr>
            <p:ph type="ctrTitle"/>
          </p:nvPr>
        </p:nvSpPr>
        <p:spPr>
          <a:xfrm>
            <a:off x="4224528" y="5376761"/>
            <a:ext cx="7452360" cy="727969"/>
          </a:xfrm>
        </p:spPr>
        <p:txBody>
          <a:bodyPr>
            <a:normAutofit/>
          </a:bodyPr>
          <a:lstStyle/>
          <a:p>
            <a:pPr algn="r"/>
            <a:r>
              <a:rPr lang="uk-UA" sz="1600" b="1" dirty="0">
                <a:latin typeface="Times New Roman" panose="02020603050405020304" pitchFamily="18" charset="0"/>
                <a:cs typeface="Times New Roman" panose="02020603050405020304" pitchFamily="18" charset="0"/>
              </a:rPr>
              <a:t>МАРИНА ЗУБЕНКО </a:t>
            </a:r>
            <a:br>
              <a:rPr lang="uk-UA" sz="1100" b="1" dirty="0">
                <a:latin typeface="Times New Roman" panose="02020603050405020304" pitchFamily="18" charset="0"/>
                <a:cs typeface="Times New Roman" panose="02020603050405020304" pitchFamily="18" charset="0"/>
              </a:rPr>
            </a:br>
            <a:r>
              <a:rPr lang="uk-UA" sz="1100" dirty="0">
                <a:latin typeface="Times New Roman" panose="02020603050405020304" pitchFamily="18" charset="0"/>
                <a:cs typeface="Times New Roman" panose="02020603050405020304" pitchFamily="18" charset="0"/>
              </a:rPr>
              <a:t>НАЧАЛЬНИК ДРУГОГО ВІДДІЛУ РОЗГЛЯДУ СКАРГ ДЕПАРТАМЕНТУ З ПИТАНЬ ОСКАРЖЕНЬ РІШЕНЬ У СФЕРІ ПУБЛІЧНИХ ЗАКУПІВЕЛЬ АМКУ</a:t>
            </a:r>
          </a:p>
        </p:txBody>
      </p:sp>
      <p:sp>
        <p:nvSpPr>
          <p:cNvPr id="3" name="Подзаголовок 2">
            <a:extLst>
              <a:ext uri="{FF2B5EF4-FFF2-40B4-BE49-F238E27FC236}">
                <a16:creationId xmlns:a16="http://schemas.microsoft.com/office/drawing/2014/main" id="{05F96C7A-8BBB-44FB-8F96-8785B39803C7}"/>
              </a:ext>
            </a:extLst>
          </p:cNvPr>
          <p:cNvSpPr>
            <a:spLocks noGrp="1"/>
          </p:cNvSpPr>
          <p:nvPr>
            <p:ph type="subTitle" idx="1"/>
          </p:nvPr>
        </p:nvSpPr>
        <p:spPr>
          <a:xfrm>
            <a:off x="1524000" y="1"/>
            <a:ext cx="9144000" cy="4700015"/>
          </a:xfrm>
        </p:spPr>
        <p:txBody>
          <a:bodyPr>
            <a:normAutofit/>
          </a:bodyPr>
          <a:lstStyle/>
          <a:p>
            <a:pPr algn="ctr"/>
            <a:endParaRPr lang="ru-RU" sz="4800" b="1" dirty="0">
              <a:solidFill>
                <a:schemeClr val="tx1"/>
              </a:solidFill>
              <a:latin typeface="Times New Roman" panose="02020603050405020304" pitchFamily="18" charset="0"/>
              <a:cs typeface="Times New Roman" panose="02020603050405020304" pitchFamily="18" charset="0"/>
            </a:endParaRPr>
          </a:p>
          <a:p>
            <a:pPr algn="ctr"/>
            <a:r>
              <a:rPr lang="ru-RU" sz="4800" b="1" dirty="0" err="1">
                <a:solidFill>
                  <a:schemeClr val="tx1"/>
                </a:solidFill>
                <a:latin typeface="Times New Roman" panose="02020603050405020304" pitchFamily="18" charset="0"/>
                <a:cs typeface="Times New Roman" panose="02020603050405020304" pitchFamily="18" charset="0"/>
              </a:rPr>
              <a:t>Правові</a:t>
            </a:r>
            <a:r>
              <a:rPr lang="ru-RU" sz="4800" b="1" dirty="0">
                <a:solidFill>
                  <a:schemeClr val="tx1"/>
                </a:solidFill>
                <a:latin typeface="Times New Roman" panose="02020603050405020304" pitchFamily="18" charset="0"/>
                <a:cs typeface="Times New Roman" panose="02020603050405020304" pitchFamily="18" charset="0"/>
              </a:rPr>
              <a:t> </a:t>
            </a:r>
            <a:r>
              <a:rPr lang="ru-RU" sz="4800" b="1" dirty="0" err="1">
                <a:solidFill>
                  <a:schemeClr val="tx1"/>
                </a:solidFill>
                <a:latin typeface="Times New Roman" panose="02020603050405020304" pitchFamily="18" charset="0"/>
                <a:cs typeface="Times New Roman" panose="02020603050405020304" pitchFamily="18" charset="0"/>
              </a:rPr>
              <a:t>позиції</a:t>
            </a:r>
            <a:r>
              <a:rPr lang="ru-RU" sz="4800" b="1" dirty="0">
                <a:solidFill>
                  <a:schemeClr val="tx1"/>
                </a:solidFill>
                <a:latin typeface="Times New Roman" panose="02020603050405020304" pitchFamily="18" charset="0"/>
                <a:cs typeface="Times New Roman" panose="02020603050405020304" pitchFamily="18" charset="0"/>
              </a:rPr>
              <a:t> у справах </a:t>
            </a:r>
            <a:r>
              <a:rPr lang="ru-RU" sz="4800" b="1" dirty="0" err="1">
                <a:solidFill>
                  <a:schemeClr val="tx1"/>
                </a:solidFill>
                <a:latin typeface="Times New Roman" panose="02020603050405020304" pitchFamily="18" charset="0"/>
                <a:cs typeface="Times New Roman" panose="02020603050405020304" pitchFamily="18" charset="0"/>
              </a:rPr>
              <a:t>щодо</a:t>
            </a:r>
            <a:r>
              <a:rPr lang="ru-RU" sz="4800" b="1" dirty="0">
                <a:solidFill>
                  <a:schemeClr val="tx1"/>
                </a:solidFill>
                <a:latin typeface="Times New Roman" panose="02020603050405020304" pitchFamily="18" charset="0"/>
                <a:cs typeface="Times New Roman" panose="02020603050405020304" pitchFamily="18" charset="0"/>
              </a:rPr>
              <a:t> </a:t>
            </a:r>
            <a:r>
              <a:rPr lang="ru-RU" sz="4800" b="1" dirty="0" err="1">
                <a:solidFill>
                  <a:schemeClr val="tx1"/>
                </a:solidFill>
                <a:latin typeface="Times New Roman" panose="02020603050405020304" pitchFamily="18" charset="0"/>
                <a:cs typeface="Times New Roman" panose="02020603050405020304" pitchFamily="18" charset="0"/>
              </a:rPr>
              <a:t>оскарження</a:t>
            </a:r>
            <a:r>
              <a:rPr lang="ru-RU" sz="4800" b="1" dirty="0">
                <a:solidFill>
                  <a:schemeClr val="tx1"/>
                </a:solidFill>
                <a:latin typeface="Times New Roman" panose="02020603050405020304" pitchFamily="18" charset="0"/>
                <a:cs typeface="Times New Roman" panose="02020603050405020304" pitchFamily="18" charset="0"/>
              </a:rPr>
              <a:t> </a:t>
            </a:r>
            <a:r>
              <a:rPr lang="ru-RU" sz="4800" b="1" dirty="0" err="1">
                <a:solidFill>
                  <a:schemeClr val="tx1"/>
                </a:solidFill>
                <a:latin typeface="Times New Roman" panose="02020603050405020304" pitchFamily="18" charset="0"/>
                <a:cs typeface="Times New Roman" panose="02020603050405020304" pitchFamily="18" charset="0"/>
              </a:rPr>
              <a:t>рішень</a:t>
            </a:r>
            <a:r>
              <a:rPr lang="ru-RU" sz="4800" b="1" dirty="0">
                <a:solidFill>
                  <a:schemeClr val="tx1"/>
                </a:solidFill>
                <a:latin typeface="Times New Roman" panose="02020603050405020304" pitchFamily="18" charset="0"/>
                <a:cs typeface="Times New Roman" panose="02020603050405020304" pitchFamily="18" charset="0"/>
              </a:rPr>
              <a:t> АМКУ, як органу </a:t>
            </a:r>
            <a:r>
              <a:rPr lang="ru-RU" sz="4800" b="1" dirty="0" err="1">
                <a:solidFill>
                  <a:schemeClr val="tx1"/>
                </a:solidFill>
                <a:latin typeface="Times New Roman" panose="02020603050405020304" pitchFamily="18" charset="0"/>
                <a:cs typeface="Times New Roman" panose="02020603050405020304" pitchFamily="18" charset="0"/>
              </a:rPr>
              <a:t>оскарження</a:t>
            </a:r>
            <a:endParaRPr lang="uk-UA" sz="4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7501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42F441-94D9-470D-B346-2A42E161F597}"/>
              </a:ext>
            </a:extLst>
          </p:cNvPr>
          <p:cNvSpPr>
            <a:spLocks noGrp="1"/>
          </p:cNvSpPr>
          <p:nvPr>
            <p:ph type="title"/>
          </p:nvPr>
        </p:nvSpPr>
        <p:spPr>
          <a:xfrm>
            <a:off x="1393638" y="2446110"/>
            <a:ext cx="9404723" cy="1400530"/>
          </a:xfrm>
        </p:spPr>
        <p:txBody>
          <a:bodyPr/>
          <a:lstStyle/>
          <a:p>
            <a:pPr algn="ctr"/>
            <a:r>
              <a:rPr lang="uk-UA" sz="9600" b="1" dirty="0">
                <a:latin typeface="Times New Roman" panose="02020603050405020304" pitchFamily="18" charset="0"/>
                <a:cs typeface="Times New Roman" panose="02020603050405020304" pitchFamily="18" charset="0"/>
              </a:rPr>
              <a:t>Дякую за увагу!</a:t>
            </a:r>
          </a:p>
        </p:txBody>
      </p:sp>
    </p:spTree>
    <p:extLst>
      <p:ext uri="{BB962C8B-B14F-4D97-AF65-F5344CB8AC3E}">
        <p14:creationId xmlns:p14="http://schemas.microsoft.com/office/powerpoint/2010/main" val="1353449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1F3D68-3769-4C82-ACB0-274B2C495271}"/>
              </a:ext>
            </a:extLst>
          </p:cNvPr>
          <p:cNvSpPr>
            <a:spLocks noGrp="1"/>
          </p:cNvSpPr>
          <p:nvPr>
            <p:ph type="title"/>
          </p:nvPr>
        </p:nvSpPr>
        <p:spPr/>
        <p:txBody>
          <a:bodyPr>
            <a:normAutofit/>
          </a:bodyPr>
          <a:lstStyle/>
          <a:p>
            <a:pPr algn="ctr"/>
            <a:r>
              <a:rPr lang="ru-RU" sz="2400" b="1" dirty="0" err="1">
                <a:latin typeface="Times New Roman" panose="02020603050405020304" pitchFamily="18" charset="0"/>
                <a:cs typeface="Times New Roman" panose="02020603050405020304" pitchFamily="18" charset="0"/>
              </a:rPr>
              <a:t>Статистичні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дані</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щодо</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оскарження</a:t>
            </a:r>
            <a:r>
              <a:rPr lang="ru-RU" sz="2400" b="1" dirty="0">
                <a:latin typeface="Times New Roman" panose="02020603050405020304" pitchFamily="18" charset="0"/>
                <a:cs typeface="Times New Roman" panose="02020603050405020304" pitchFamily="18" charset="0"/>
              </a:rPr>
              <a:t> до суду </a:t>
            </a:r>
            <a:r>
              <a:rPr lang="ru-RU" sz="2400" b="1" dirty="0" err="1">
                <a:latin typeface="Times New Roman" panose="02020603050405020304" pitchFamily="18" charset="0"/>
                <a:cs typeface="Times New Roman" panose="02020603050405020304" pitchFamily="18" charset="0"/>
              </a:rPr>
              <a:t>рішень</a:t>
            </a:r>
            <a:r>
              <a:rPr lang="ru-RU" sz="2400" b="1" dirty="0">
                <a:latin typeface="Times New Roman" panose="02020603050405020304" pitchFamily="18" charset="0"/>
                <a:cs typeface="Times New Roman" panose="02020603050405020304" pitchFamily="18" charset="0"/>
              </a:rPr>
              <a:t> органу </a:t>
            </a:r>
            <a:r>
              <a:rPr lang="ru-RU" sz="2400" b="1" dirty="0" err="1">
                <a:latin typeface="Times New Roman" panose="02020603050405020304" pitchFamily="18" charset="0"/>
                <a:cs typeface="Times New Roman" panose="02020603050405020304" pitchFamily="18" charset="0"/>
              </a:rPr>
              <a:t>оскарження</a:t>
            </a:r>
            <a:r>
              <a:rPr lang="ru-RU" sz="2400" b="1" dirty="0">
                <a:latin typeface="Times New Roman" panose="02020603050405020304" pitchFamily="18" charset="0"/>
                <a:cs typeface="Times New Roman" panose="02020603050405020304" pitchFamily="18" charset="0"/>
              </a:rPr>
              <a:t>, </a:t>
            </a:r>
            <a:r>
              <a:rPr lang="ru-RU" sz="2400" b="1" dirty="0" err="1">
                <a:latin typeface="Times New Roman" panose="02020603050405020304" pitchFamily="18" charset="0"/>
                <a:cs typeface="Times New Roman" panose="02020603050405020304" pitchFamily="18" charset="0"/>
              </a:rPr>
              <a:t>прийнятих</a:t>
            </a:r>
            <a:r>
              <a:rPr lang="ru-RU" sz="2400" b="1" dirty="0">
                <a:latin typeface="Times New Roman" panose="02020603050405020304" pitchFamily="18" charset="0"/>
                <a:cs typeface="Times New Roman" panose="02020603050405020304" pitchFamily="18" charset="0"/>
              </a:rPr>
              <a:t>  у 2021-2023 роках</a:t>
            </a:r>
            <a:endParaRPr lang="uk-UA" sz="2400" dirty="0">
              <a:latin typeface="Times New Roman" panose="02020603050405020304" pitchFamily="18" charset="0"/>
              <a:cs typeface="Times New Roman" panose="02020603050405020304" pitchFamily="18" charset="0"/>
            </a:endParaRPr>
          </a:p>
        </p:txBody>
      </p:sp>
      <p:graphicFrame>
        <p:nvGraphicFramePr>
          <p:cNvPr id="4" name="Объект 3">
            <a:extLst>
              <a:ext uri="{FF2B5EF4-FFF2-40B4-BE49-F238E27FC236}">
                <a16:creationId xmlns:a16="http://schemas.microsoft.com/office/drawing/2014/main" id="{2A7A9D00-46FF-4E6E-86E5-420A0E8E310E}"/>
              </a:ext>
            </a:extLst>
          </p:cNvPr>
          <p:cNvGraphicFramePr>
            <a:graphicFrameLocks noGrp="1"/>
          </p:cNvGraphicFramePr>
          <p:nvPr>
            <p:ph idx="1"/>
            <p:extLst>
              <p:ext uri="{D42A27DB-BD31-4B8C-83A1-F6EECF244321}">
                <p14:modId xmlns:p14="http://schemas.microsoft.com/office/powerpoint/2010/main" val="3944126253"/>
              </p:ext>
            </p:extLst>
          </p:nvPr>
        </p:nvGraphicFramePr>
        <p:xfrm>
          <a:off x="986179" y="1311974"/>
          <a:ext cx="8724585" cy="4628763"/>
        </p:xfrm>
        <a:graphic>
          <a:graphicData uri="http://schemas.openxmlformats.org/drawingml/2006/table">
            <a:tbl>
              <a:tblPr firstRow="1" bandRow="1">
                <a:tableStyleId>{5C22544A-7EE6-4342-B048-85BDC9FD1C3A}</a:tableStyleId>
              </a:tblPr>
              <a:tblGrid>
                <a:gridCol w="5568696">
                  <a:extLst>
                    <a:ext uri="{9D8B030D-6E8A-4147-A177-3AD203B41FA5}">
                      <a16:colId xmlns:a16="http://schemas.microsoft.com/office/drawing/2014/main" val="3063380527"/>
                    </a:ext>
                  </a:extLst>
                </a:gridCol>
                <a:gridCol w="1069848">
                  <a:extLst>
                    <a:ext uri="{9D8B030D-6E8A-4147-A177-3AD203B41FA5}">
                      <a16:colId xmlns:a16="http://schemas.microsoft.com/office/drawing/2014/main" val="2194788027"/>
                    </a:ext>
                  </a:extLst>
                </a:gridCol>
                <a:gridCol w="1088136">
                  <a:extLst>
                    <a:ext uri="{9D8B030D-6E8A-4147-A177-3AD203B41FA5}">
                      <a16:colId xmlns:a16="http://schemas.microsoft.com/office/drawing/2014/main" val="2147986236"/>
                    </a:ext>
                  </a:extLst>
                </a:gridCol>
                <a:gridCol w="997905">
                  <a:extLst>
                    <a:ext uri="{9D8B030D-6E8A-4147-A177-3AD203B41FA5}">
                      <a16:colId xmlns:a16="http://schemas.microsoft.com/office/drawing/2014/main" val="3458581110"/>
                    </a:ext>
                  </a:extLst>
                </a:gridCol>
              </a:tblGrid>
              <a:tr h="342977">
                <a:tc>
                  <a:txBody>
                    <a:bodyPr/>
                    <a:lstStyle/>
                    <a:p>
                      <a:pPr algn="ctr"/>
                      <a:r>
                        <a:rPr lang="uk-UA" dirty="0"/>
                        <a:t>Показники</a:t>
                      </a:r>
                    </a:p>
                  </a:txBody>
                  <a:tcPr/>
                </a:tc>
                <a:tc>
                  <a:txBody>
                    <a:bodyPr/>
                    <a:lstStyle/>
                    <a:p>
                      <a:pPr algn="ctr"/>
                      <a:r>
                        <a:rPr lang="uk-UA" dirty="0"/>
                        <a:t>2021</a:t>
                      </a:r>
                    </a:p>
                  </a:txBody>
                  <a:tcPr/>
                </a:tc>
                <a:tc>
                  <a:txBody>
                    <a:bodyPr/>
                    <a:lstStyle/>
                    <a:p>
                      <a:pPr algn="ctr"/>
                      <a:r>
                        <a:rPr lang="uk-UA" dirty="0"/>
                        <a:t>2022</a:t>
                      </a:r>
                    </a:p>
                  </a:txBody>
                  <a:tcPr/>
                </a:tc>
                <a:tc>
                  <a:txBody>
                    <a:bodyPr/>
                    <a:lstStyle/>
                    <a:p>
                      <a:pPr algn="ctr"/>
                      <a:r>
                        <a:rPr lang="uk-UA" dirty="0"/>
                        <a:t>2023</a:t>
                      </a:r>
                    </a:p>
                  </a:txBody>
                  <a:tcPr/>
                </a:tc>
                <a:extLst>
                  <a:ext uri="{0D108BD9-81ED-4DB2-BD59-A6C34878D82A}">
                    <a16:rowId xmlns:a16="http://schemas.microsoft.com/office/drawing/2014/main" val="655787380"/>
                  </a:ext>
                </a:extLst>
              </a:tr>
              <a:tr h="60021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uk-UA" sz="1800" noProof="0" dirty="0">
                          <a:latin typeface="Times New Roman" panose="02020603050405020304" pitchFamily="18" charset="0"/>
                          <a:cs typeface="Times New Roman" panose="02020603050405020304" pitchFamily="18" charset="0"/>
                        </a:rPr>
                        <a:t>Кількість прийнятих органом оскарження рішень </a:t>
                      </a:r>
                    </a:p>
                  </a:txBody>
                  <a:tcPr/>
                </a:tc>
                <a:tc>
                  <a:txBody>
                    <a:bodyPr/>
                    <a:lstStyle/>
                    <a:p>
                      <a:pPr marL="182563" marR="0" lvl="0" indent="-182563" algn="l" defTabSz="457200" rtl="0" eaLnBrk="1" fontAlgn="auto" latinLnBrk="0" hangingPunct="1">
                        <a:lnSpc>
                          <a:spcPct val="100000"/>
                        </a:lnSpc>
                        <a:spcBef>
                          <a:spcPts val="0"/>
                        </a:spcBef>
                        <a:spcAft>
                          <a:spcPts val="0"/>
                        </a:spcAft>
                        <a:buClrTx/>
                        <a:buSzTx/>
                        <a:buFontTx/>
                        <a:buNone/>
                        <a:tabLst/>
                        <a:defRPr/>
                      </a:pPr>
                      <a:r>
                        <a:rPr lang="uk-UA" sz="1800" dirty="0">
                          <a:solidFill>
                            <a:schemeClr val="dk1"/>
                          </a:solidFill>
                          <a:effectLst/>
                          <a:latin typeface="Times New Roman" panose="02020603050405020304" pitchFamily="18" charset="0"/>
                          <a:ea typeface="+mn-ea"/>
                          <a:cs typeface="Times New Roman" panose="02020603050405020304" pitchFamily="18" charset="0"/>
                        </a:rPr>
                        <a:t>28 770</a:t>
                      </a:r>
                      <a:endParaRPr lang="uk-UA" sz="1800" dirty="0">
                        <a:latin typeface="Times New Roman" panose="02020603050405020304" pitchFamily="18" charset="0"/>
                        <a:cs typeface="Times New Roman" panose="02020603050405020304" pitchFamily="18" charset="0"/>
                      </a:endParaRPr>
                    </a:p>
                    <a:p>
                      <a:pPr marL="182563" indent="-182563"/>
                      <a:endParaRPr lang="uk-UA" dirty="0"/>
                    </a:p>
                  </a:txBody>
                  <a:tcPr/>
                </a:tc>
                <a:tc>
                  <a:txBody>
                    <a:bodyPr/>
                    <a:lstStyle/>
                    <a:p>
                      <a:pPr marL="182563" marR="0" lvl="0" indent="0" algn="l" defTabSz="457200" rtl="0" eaLnBrk="1" fontAlgn="auto" latinLnBrk="0" hangingPunct="1">
                        <a:lnSpc>
                          <a:spcPct val="100000"/>
                        </a:lnSpc>
                        <a:spcBef>
                          <a:spcPts val="0"/>
                        </a:spcBef>
                        <a:spcAft>
                          <a:spcPts val="0"/>
                        </a:spcAft>
                        <a:buClrTx/>
                        <a:buSzTx/>
                        <a:buFontTx/>
                        <a:buNone/>
                        <a:tabLst/>
                        <a:defRPr/>
                      </a:pPr>
                      <a:r>
                        <a:rPr lang="uk-UA" sz="1800" dirty="0">
                          <a:solidFill>
                            <a:schemeClr val="dk1"/>
                          </a:solidFill>
                          <a:effectLst/>
                          <a:latin typeface="Times New Roman" panose="02020603050405020304" pitchFamily="18" charset="0"/>
                          <a:ea typeface="+mn-ea"/>
                          <a:cs typeface="Times New Roman" panose="02020603050405020304" pitchFamily="18" charset="0"/>
                        </a:rPr>
                        <a:t>7 939</a:t>
                      </a:r>
                      <a:endParaRPr lang="uk-UA" sz="1800" dirty="0">
                        <a:latin typeface="Times New Roman" panose="02020603050405020304" pitchFamily="18" charset="0"/>
                        <a:cs typeface="Times New Roman" panose="02020603050405020304" pitchFamily="18" charset="0"/>
                      </a:endParaRPr>
                    </a:p>
                    <a:p>
                      <a:pPr marL="182563" indent="0"/>
                      <a:endParaRPr lang="uk-UA" dirty="0"/>
                    </a:p>
                  </a:txBody>
                  <a:tcPr/>
                </a:tc>
                <a:tc>
                  <a:txBody>
                    <a:bodyPr/>
                    <a:lstStyle/>
                    <a:p>
                      <a:r>
                        <a:rPr lang="uk-UA" sz="1800" kern="1200" dirty="0">
                          <a:solidFill>
                            <a:schemeClr val="dk1"/>
                          </a:solidFill>
                          <a:latin typeface="Times New Roman" panose="02020603050405020304" pitchFamily="18" charset="0"/>
                          <a:ea typeface="+mn-ea"/>
                          <a:cs typeface="Times New Roman" panose="02020603050405020304" pitchFamily="18" charset="0"/>
                        </a:rPr>
                        <a:t>21 235</a:t>
                      </a:r>
                    </a:p>
                  </a:txBody>
                  <a:tcPr/>
                </a:tc>
                <a:extLst>
                  <a:ext uri="{0D108BD9-81ED-4DB2-BD59-A6C34878D82A}">
                    <a16:rowId xmlns:a16="http://schemas.microsoft.com/office/drawing/2014/main" val="3106116768"/>
                  </a:ext>
                </a:extLst>
              </a:tr>
              <a:tr h="3429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noProof="0" dirty="0">
                          <a:solidFill>
                            <a:schemeClr val="dk1"/>
                          </a:solidFill>
                          <a:effectLst/>
                          <a:latin typeface="Times New Roman" panose="02020603050405020304" pitchFamily="18" charset="0"/>
                          <a:ea typeface="+mn-ea"/>
                          <a:cs typeface="Times New Roman" panose="02020603050405020304" pitchFamily="18" charset="0"/>
                        </a:rPr>
                        <a:t>Оскаржено до суду</a:t>
                      </a:r>
                      <a:endParaRPr lang="uk-UA" sz="1800" noProof="0"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468</a:t>
                      </a:r>
                    </a:p>
                  </a:txBody>
                  <a:tcPr/>
                </a:tc>
                <a:tc>
                  <a:txBody>
                    <a:bodyPr/>
                    <a:lstStyle/>
                    <a:p>
                      <a:pPr algn="ctr"/>
                      <a:r>
                        <a:rPr lang="uk-UA" dirty="0">
                          <a:latin typeface="Times New Roman" panose="02020603050405020304" pitchFamily="18" charset="0"/>
                          <a:cs typeface="Times New Roman" panose="02020603050405020304" pitchFamily="18" charset="0"/>
                        </a:rPr>
                        <a:t>81</a:t>
                      </a:r>
                    </a:p>
                  </a:txBody>
                  <a:tcPr/>
                </a:tc>
                <a:tc>
                  <a:txBody>
                    <a:bodyPr/>
                    <a:lstStyle/>
                    <a:p>
                      <a:pPr algn="ctr"/>
                      <a:r>
                        <a:rPr lang="uk-UA" dirty="0">
                          <a:latin typeface="Times New Roman" panose="02020603050405020304" pitchFamily="18" charset="0"/>
                          <a:cs typeface="Times New Roman" panose="02020603050405020304" pitchFamily="18" charset="0"/>
                        </a:rPr>
                        <a:t>216</a:t>
                      </a:r>
                    </a:p>
                  </a:txBody>
                  <a:tcPr/>
                </a:tc>
                <a:extLst>
                  <a:ext uri="{0D108BD9-81ED-4DB2-BD59-A6C34878D82A}">
                    <a16:rowId xmlns:a16="http://schemas.microsoft.com/office/drawing/2014/main" val="1536272224"/>
                  </a:ext>
                </a:extLst>
              </a:tr>
              <a:tr h="3429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noProof="0" dirty="0">
                          <a:solidFill>
                            <a:schemeClr val="dk1"/>
                          </a:solidFill>
                          <a:effectLst/>
                          <a:latin typeface="Times New Roman" panose="02020603050405020304" pitchFamily="18" charset="0"/>
                          <a:ea typeface="+mn-ea"/>
                          <a:cs typeface="Times New Roman" panose="02020603050405020304" pitchFamily="18" charset="0"/>
                        </a:rPr>
                        <a:t>Залишено судами без змін</a:t>
                      </a:r>
                      <a:endParaRPr lang="uk-UA" sz="1800" noProof="0"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119</a:t>
                      </a:r>
                    </a:p>
                  </a:txBody>
                  <a:tcPr/>
                </a:tc>
                <a:tc>
                  <a:txBody>
                    <a:bodyPr/>
                    <a:lstStyle/>
                    <a:p>
                      <a:pPr algn="ctr"/>
                      <a:r>
                        <a:rPr lang="uk-UA" dirty="0">
                          <a:latin typeface="Times New Roman" panose="02020603050405020304" pitchFamily="18" charset="0"/>
                          <a:cs typeface="Times New Roman" panose="02020603050405020304" pitchFamily="18" charset="0"/>
                        </a:rPr>
                        <a:t>8</a:t>
                      </a:r>
                    </a:p>
                  </a:txBody>
                  <a:tcPr/>
                </a:tc>
                <a:tc>
                  <a:txBody>
                    <a:bodyPr/>
                    <a:lstStyle/>
                    <a:p>
                      <a:pPr algn="ctr"/>
                      <a:r>
                        <a:rPr lang="uk-UA" dirty="0">
                          <a:latin typeface="Times New Roman" panose="02020603050405020304" pitchFamily="18" charset="0"/>
                          <a:cs typeface="Times New Roman" panose="02020603050405020304" pitchFamily="18" charset="0"/>
                        </a:rPr>
                        <a:t>17</a:t>
                      </a:r>
                    </a:p>
                  </a:txBody>
                  <a:tcPr/>
                </a:tc>
                <a:extLst>
                  <a:ext uri="{0D108BD9-81ED-4DB2-BD59-A6C34878D82A}">
                    <a16:rowId xmlns:a16="http://schemas.microsoft.com/office/drawing/2014/main" val="2350896295"/>
                  </a:ext>
                </a:extLst>
              </a:tr>
              <a:tr h="34297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noProof="0" dirty="0">
                          <a:solidFill>
                            <a:schemeClr val="dk1"/>
                          </a:solidFill>
                          <a:effectLst/>
                          <a:latin typeface="Times New Roman" panose="02020603050405020304" pitchFamily="18" charset="0"/>
                          <a:ea typeface="+mn-ea"/>
                          <a:cs typeface="Times New Roman" panose="02020603050405020304" pitchFamily="18" charset="0"/>
                        </a:rPr>
                        <a:t>Скасовані судами остаточно</a:t>
                      </a:r>
                      <a:endParaRPr lang="uk-UA" sz="1800" noProof="0"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22</a:t>
                      </a:r>
                    </a:p>
                  </a:txBody>
                  <a:tcPr/>
                </a:tc>
                <a:tc>
                  <a:txBody>
                    <a:bodyPr/>
                    <a:lstStyle/>
                    <a:p>
                      <a:pPr algn="ctr"/>
                      <a:r>
                        <a:rPr lang="uk-UA" dirty="0">
                          <a:latin typeface="Times New Roman" panose="02020603050405020304" pitchFamily="18" charset="0"/>
                          <a:cs typeface="Times New Roman" panose="02020603050405020304" pitchFamily="18" charset="0"/>
                        </a:rPr>
                        <a:t>1</a:t>
                      </a:r>
                    </a:p>
                  </a:txBody>
                  <a:tcPr/>
                </a:tc>
                <a:tc>
                  <a:txBody>
                    <a:bodyPr/>
                    <a:lstStyle/>
                    <a:p>
                      <a:pPr algn="ctr"/>
                      <a:r>
                        <a:rPr lang="uk-UA" dirty="0">
                          <a:latin typeface="Times New Roman" panose="02020603050405020304" pitchFamily="18" charset="0"/>
                          <a:cs typeface="Times New Roman" panose="02020603050405020304" pitchFamily="18" charset="0"/>
                        </a:rPr>
                        <a:t>0</a:t>
                      </a:r>
                    </a:p>
                  </a:txBody>
                  <a:tcPr/>
                </a:tc>
                <a:extLst>
                  <a:ext uri="{0D108BD9-81ED-4DB2-BD59-A6C34878D82A}">
                    <a16:rowId xmlns:a16="http://schemas.microsoft.com/office/drawing/2014/main" val="3443445204"/>
                  </a:ext>
                </a:extLst>
              </a:tr>
              <a:tr h="60021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noProof="0" dirty="0">
                          <a:solidFill>
                            <a:schemeClr val="dk1"/>
                          </a:solidFill>
                          <a:effectLst/>
                          <a:latin typeface="Times New Roman" panose="02020603050405020304" pitchFamily="18" charset="0"/>
                          <a:ea typeface="+mn-ea"/>
                          <a:cs typeface="Times New Roman" panose="02020603050405020304" pitchFamily="18" charset="0"/>
                        </a:rPr>
                        <a:t>Знаходяться на розгляді (в суді першої, апеляційної, касаційної інстанції)</a:t>
                      </a:r>
                      <a:endParaRPr lang="uk-UA" sz="1800" noProof="0"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327</a:t>
                      </a:r>
                    </a:p>
                  </a:txBody>
                  <a:tcPr/>
                </a:tc>
                <a:tc>
                  <a:txBody>
                    <a:bodyPr/>
                    <a:lstStyle/>
                    <a:p>
                      <a:pPr algn="ctr"/>
                      <a:r>
                        <a:rPr lang="uk-UA" dirty="0">
                          <a:latin typeface="Times New Roman" panose="02020603050405020304" pitchFamily="18" charset="0"/>
                          <a:cs typeface="Times New Roman" panose="02020603050405020304" pitchFamily="18" charset="0"/>
                        </a:rPr>
                        <a:t>72</a:t>
                      </a:r>
                    </a:p>
                  </a:txBody>
                  <a:tcPr/>
                </a:tc>
                <a:tc>
                  <a:txBody>
                    <a:bodyPr/>
                    <a:lstStyle/>
                    <a:p>
                      <a:pPr algn="ctr"/>
                      <a:r>
                        <a:rPr lang="uk-UA" dirty="0">
                          <a:latin typeface="Times New Roman" panose="02020603050405020304" pitchFamily="18" charset="0"/>
                          <a:cs typeface="Times New Roman" panose="02020603050405020304" pitchFamily="18" charset="0"/>
                        </a:rPr>
                        <a:t>199</a:t>
                      </a:r>
                    </a:p>
                  </a:txBody>
                  <a:tcPr/>
                </a:tc>
                <a:extLst>
                  <a:ext uri="{0D108BD9-81ED-4DB2-BD59-A6C34878D82A}">
                    <a16:rowId xmlns:a16="http://schemas.microsoft.com/office/drawing/2014/main" val="763296138"/>
                  </a:ext>
                </a:extLst>
              </a:tr>
              <a:tr h="39467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noProof="0" dirty="0">
                          <a:latin typeface="Times New Roman" panose="02020603050405020304" pitchFamily="18" charset="0"/>
                          <a:cs typeface="Times New Roman" panose="02020603050405020304" pitchFamily="18" charset="0"/>
                        </a:rPr>
                        <a:t>Позивачем у справі є замовник процедури закупівлі</a:t>
                      </a:r>
                    </a:p>
                  </a:txBody>
                  <a:tcPr/>
                </a:tc>
                <a:tc>
                  <a:txBody>
                    <a:bodyPr/>
                    <a:lstStyle/>
                    <a:p>
                      <a:pPr algn="ctr"/>
                      <a:r>
                        <a:rPr lang="uk-UA" sz="1800" b="0" i="0" kern="1200" dirty="0">
                          <a:solidFill>
                            <a:schemeClr val="dk1"/>
                          </a:solidFill>
                          <a:effectLst/>
                          <a:latin typeface="Times New Roman" panose="02020603050405020304" pitchFamily="18" charset="0"/>
                          <a:ea typeface="+mn-ea"/>
                          <a:cs typeface="Times New Roman" panose="02020603050405020304" pitchFamily="18" charset="0"/>
                        </a:rPr>
                        <a:t>188</a:t>
                      </a:r>
                      <a:endParaRPr lang="uk-UA"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49</a:t>
                      </a:r>
                    </a:p>
                  </a:txBody>
                  <a:tcPr/>
                </a:tc>
                <a:tc>
                  <a:txBody>
                    <a:bodyPr/>
                    <a:lstStyle/>
                    <a:p>
                      <a:pPr algn="ctr"/>
                      <a:r>
                        <a:rPr lang="uk-UA" dirty="0">
                          <a:latin typeface="Times New Roman" panose="02020603050405020304" pitchFamily="18" charset="0"/>
                          <a:cs typeface="Times New Roman" panose="02020603050405020304" pitchFamily="18" charset="0"/>
                        </a:rPr>
                        <a:t>110</a:t>
                      </a:r>
                    </a:p>
                  </a:txBody>
                  <a:tcPr/>
                </a:tc>
                <a:extLst>
                  <a:ext uri="{0D108BD9-81ED-4DB2-BD59-A6C34878D82A}">
                    <a16:rowId xmlns:a16="http://schemas.microsoft.com/office/drawing/2014/main" val="1949921385"/>
                  </a:ext>
                </a:extLst>
              </a:tr>
              <a:tr h="57648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noProof="0" dirty="0">
                          <a:latin typeface="Times New Roman" panose="02020603050405020304" pitchFamily="18" charset="0"/>
                          <a:cs typeface="Times New Roman" panose="02020603050405020304" pitchFamily="18" charset="0"/>
                        </a:rPr>
                        <a:t>Позивачем у справі є суб'єкт оскарження</a:t>
                      </a:r>
                    </a:p>
                  </a:txBody>
                  <a:tcPr/>
                </a:tc>
                <a:tc>
                  <a:txBody>
                    <a:bodyPr/>
                    <a:lstStyle/>
                    <a:p>
                      <a:pPr algn="ctr"/>
                      <a:r>
                        <a:rPr lang="uk-UA" dirty="0">
                          <a:latin typeface="Times New Roman" panose="02020603050405020304" pitchFamily="18" charset="0"/>
                          <a:cs typeface="Times New Roman" panose="02020603050405020304" pitchFamily="18" charset="0"/>
                        </a:rPr>
                        <a:t>153</a:t>
                      </a:r>
                    </a:p>
                  </a:txBody>
                  <a:tcPr/>
                </a:tc>
                <a:tc>
                  <a:txBody>
                    <a:bodyPr/>
                    <a:lstStyle/>
                    <a:p>
                      <a:pPr algn="ctr"/>
                      <a:r>
                        <a:rPr lang="uk-UA" dirty="0">
                          <a:latin typeface="Times New Roman" panose="02020603050405020304" pitchFamily="18" charset="0"/>
                          <a:cs typeface="Times New Roman" panose="02020603050405020304" pitchFamily="18" charset="0"/>
                        </a:rPr>
                        <a:t>22</a:t>
                      </a:r>
                    </a:p>
                  </a:txBody>
                  <a:tcPr/>
                </a:tc>
                <a:tc>
                  <a:txBody>
                    <a:bodyPr/>
                    <a:lstStyle/>
                    <a:p>
                      <a:pPr algn="ctr"/>
                      <a:r>
                        <a:rPr lang="uk-UA" dirty="0">
                          <a:latin typeface="Times New Roman" panose="02020603050405020304" pitchFamily="18" charset="0"/>
                          <a:cs typeface="Times New Roman" panose="02020603050405020304" pitchFamily="18" charset="0"/>
                        </a:rPr>
                        <a:t>81</a:t>
                      </a:r>
                    </a:p>
                  </a:txBody>
                  <a:tcPr/>
                </a:tc>
                <a:extLst>
                  <a:ext uri="{0D108BD9-81ED-4DB2-BD59-A6C34878D82A}">
                    <a16:rowId xmlns:a16="http://schemas.microsoft.com/office/drawing/2014/main" val="3366983452"/>
                  </a:ext>
                </a:extLst>
              </a:tr>
              <a:tr h="576488">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uk-UA" sz="1800" noProof="0" dirty="0">
                          <a:latin typeface="Times New Roman" panose="02020603050405020304" pitchFamily="18" charset="0"/>
                          <a:cs typeface="Times New Roman" panose="02020603050405020304" pitchFamily="18" charset="0"/>
                        </a:rPr>
                        <a:t>Позивачем у справі є інший учасник процедури закупівлі (переможець/допущений до аукціону/наступний за ціною тощо)</a:t>
                      </a:r>
                    </a:p>
                  </a:txBody>
                  <a:tcPr/>
                </a:tc>
                <a:tc>
                  <a:txBody>
                    <a:bodyPr/>
                    <a:lstStyle/>
                    <a:p>
                      <a:pPr algn="ctr"/>
                      <a:r>
                        <a:rPr lang="uk-UA" dirty="0">
                          <a:latin typeface="Times New Roman" panose="02020603050405020304" pitchFamily="18" charset="0"/>
                          <a:cs typeface="Times New Roman" panose="02020603050405020304" pitchFamily="18" charset="0"/>
                        </a:rPr>
                        <a:t>127</a:t>
                      </a:r>
                    </a:p>
                  </a:txBody>
                  <a:tcPr/>
                </a:tc>
                <a:tc>
                  <a:txBody>
                    <a:bodyPr/>
                    <a:lstStyle/>
                    <a:p>
                      <a:pPr algn="ctr"/>
                      <a:r>
                        <a:rPr lang="uk-UA" dirty="0">
                          <a:latin typeface="Times New Roman" panose="02020603050405020304" pitchFamily="18" charset="0"/>
                          <a:cs typeface="Times New Roman" panose="02020603050405020304" pitchFamily="18" charset="0"/>
                        </a:rPr>
                        <a:t>11</a:t>
                      </a:r>
                    </a:p>
                  </a:txBody>
                  <a:tcPr/>
                </a:tc>
                <a:tc>
                  <a:txBody>
                    <a:bodyPr/>
                    <a:lstStyle/>
                    <a:p>
                      <a:pPr algn="ctr"/>
                      <a:r>
                        <a:rPr lang="uk-UA" dirty="0">
                          <a:latin typeface="Times New Roman" panose="02020603050405020304" pitchFamily="18" charset="0"/>
                          <a:cs typeface="Times New Roman" panose="02020603050405020304" pitchFamily="18" charset="0"/>
                        </a:rPr>
                        <a:t>25</a:t>
                      </a:r>
                    </a:p>
                  </a:txBody>
                  <a:tcPr/>
                </a:tc>
                <a:extLst>
                  <a:ext uri="{0D108BD9-81ED-4DB2-BD59-A6C34878D82A}">
                    <a16:rowId xmlns:a16="http://schemas.microsoft.com/office/drawing/2014/main" val="1687256528"/>
                  </a:ext>
                </a:extLst>
              </a:tr>
            </a:tbl>
          </a:graphicData>
        </a:graphic>
      </p:graphicFrame>
    </p:spTree>
    <p:extLst>
      <p:ext uri="{BB962C8B-B14F-4D97-AF65-F5344CB8AC3E}">
        <p14:creationId xmlns:p14="http://schemas.microsoft.com/office/powerpoint/2010/main" val="243297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1265DF7B-38AA-4708-8C37-A48AFB2225F0}"/>
              </a:ext>
            </a:extLst>
          </p:cNvPr>
          <p:cNvSpPr>
            <a:spLocks noGrp="1"/>
          </p:cNvSpPr>
          <p:nvPr>
            <p:ph type="title"/>
          </p:nvPr>
        </p:nvSpPr>
        <p:spPr>
          <a:xfrm>
            <a:off x="894739" y="900774"/>
            <a:ext cx="9404723" cy="690282"/>
          </a:xfrm>
        </p:spPr>
        <p:txBody>
          <a:bodyPr/>
          <a:lstStyle/>
          <a:p>
            <a:r>
              <a:rPr lang="uk-UA" sz="2000" b="1" dirty="0">
                <a:latin typeface="Times New Roman" panose="02020603050405020304" pitchFamily="18" charset="0"/>
                <a:cs typeface="Times New Roman" panose="02020603050405020304" pitchFamily="18" charset="0"/>
              </a:rPr>
              <a:t>Замовники, які найчастіше звертаються до суду, щодо оскарження рішень АМКУ, як органу оскарження</a:t>
            </a:r>
          </a:p>
        </p:txBody>
      </p:sp>
      <p:graphicFrame>
        <p:nvGraphicFramePr>
          <p:cNvPr id="5" name="Объект 4">
            <a:extLst>
              <a:ext uri="{FF2B5EF4-FFF2-40B4-BE49-F238E27FC236}">
                <a16:creationId xmlns:a16="http://schemas.microsoft.com/office/drawing/2014/main" id="{60A411EA-3FCD-44FB-B985-FB5F0BA1C92A}"/>
              </a:ext>
            </a:extLst>
          </p:cNvPr>
          <p:cNvGraphicFramePr>
            <a:graphicFrameLocks noGrp="1"/>
          </p:cNvGraphicFramePr>
          <p:nvPr>
            <p:ph idx="1"/>
            <p:extLst>
              <p:ext uri="{D42A27DB-BD31-4B8C-83A1-F6EECF244321}">
                <p14:modId xmlns:p14="http://schemas.microsoft.com/office/powerpoint/2010/main" val="4061905198"/>
              </p:ext>
            </p:extLst>
          </p:nvPr>
        </p:nvGraphicFramePr>
        <p:xfrm>
          <a:off x="894739" y="1974088"/>
          <a:ext cx="8907465" cy="2123440"/>
        </p:xfrm>
        <a:graphic>
          <a:graphicData uri="http://schemas.openxmlformats.org/drawingml/2006/table">
            <a:tbl>
              <a:tblPr firstRow="1" bandRow="1">
                <a:tableStyleId>{5C22544A-7EE6-4342-B048-85BDC9FD1C3A}</a:tableStyleId>
              </a:tblPr>
              <a:tblGrid>
                <a:gridCol w="5120640">
                  <a:extLst>
                    <a:ext uri="{9D8B030D-6E8A-4147-A177-3AD203B41FA5}">
                      <a16:colId xmlns:a16="http://schemas.microsoft.com/office/drawing/2014/main" val="2180998969"/>
                    </a:ext>
                  </a:extLst>
                </a:gridCol>
                <a:gridCol w="1243584">
                  <a:extLst>
                    <a:ext uri="{9D8B030D-6E8A-4147-A177-3AD203B41FA5}">
                      <a16:colId xmlns:a16="http://schemas.microsoft.com/office/drawing/2014/main" val="3237378776"/>
                    </a:ext>
                  </a:extLst>
                </a:gridCol>
                <a:gridCol w="1234440">
                  <a:extLst>
                    <a:ext uri="{9D8B030D-6E8A-4147-A177-3AD203B41FA5}">
                      <a16:colId xmlns:a16="http://schemas.microsoft.com/office/drawing/2014/main" val="1409737454"/>
                    </a:ext>
                  </a:extLst>
                </a:gridCol>
                <a:gridCol w="1308801">
                  <a:extLst>
                    <a:ext uri="{9D8B030D-6E8A-4147-A177-3AD203B41FA5}">
                      <a16:colId xmlns:a16="http://schemas.microsoft.com/office/drawing/2014/main" val="505365851"/>
                    </a:ext>
                  </a:extLst>
                </a:gridCol>
              </a:tblGrid>
              <a:tr h="370840">
                <a:tc>
                  <a:txBody>
                    <a:bodyPr/>
                    <a:lstStyle/>
                    <a:p>
                      <a:r>
                        <a:rPr lang="uk-UA" dirty="0">
                          <a:latin typeface="Times New Roman" panose="02020603050405020304" pitchFamily="18" charset="0"/>
                          <a:cs typeface="Times New Roman" panose="02020603050405020304" pitchFamily="18" charset="0"/>
                        </a:rPr>
                        <a:t>Назва замовника</a:t>
                      </a:r>
                    </a:p>
                  </a:txBody>
                  <a:tcPr/>
                </a:tc>
                <a:tc>
                  <a:txBody>
                    <a:bodyPr/>
                    <a:lstStyle/>
                    <a:p>
                      <a:pPr algn="ctr"/>
                      <a:r>
                        <a:rPr lang="uk-UA" dirty="0">
                          <a:latin typeface="Times New Roman" panose="02020603050405020304" pitchFamily="18" charset="0"/>
                          <a:cs typeface="Times New Roman" panose="02020603050405020304" pitchFamily="18" charset="0"/>
                        </a:rPr>
                        <a:t>2021</a:t>
                      </a:r>
                    </a:p>
                  </a:txBody>
                  <a:tcPr/>
                </a:tc>
                <a:tc>
                  <a:txBody>
                    <a:bodyPr/>
                    <a:lstStyle/>
                    <a:p>
                      <a:pPr algn="ctr"/>
                      <a:r>
                        <a:rPr lang="uk-UA" dirty="0">
                          <a:latin typeface="Times New Roman" panose="02020603050405020304" pitchFamily="18" charset="0"/>
                          <a:cs typeface="Times New Roman" panose="02020603050405020304" pitchFamily="18" charset="0"/>
                        </a:rPr>
                        <a:t>2022</a:t>
                      </a:r>
                    </a:p>
                  </a:txBody>
                  <a:tcPr/>
                </a:tc>
                <a:tc>
                  <a:txBody>
                    <a:bodyPr/>
                    <a:lstStyle/>
                    <a:p>
                      <a:pPr algn="ctr"/>
                      <a:r>
                        <a:rPr lang="uk-UA" dirty="0">
                          <a:latin typeface="Times New Roman" panose="02020603050405020304" pitchFamily="18" charset="0"/>
                          <a:cs typeface="Times New Roman" panose="02020603050405020304" pitchFamily="18" charset="0"/>
                        </a:rPr>
                        <a:t>2023</a:t>
                      </a:r>
                    </a:p>
                  </a:txBody>
                  <a:tcPr/>
                </a:tc>
                <a:extLst>
                  <a:ext uri="{0D108BD9-81ED-4DB2-BD59-A6C34878D82A}">
                    <a16:rowId xmlns:a16="http://schemas.microsoft.com/office/drawing/2014/main" val="708111431"/>
                  </a:ext>
                </a:extLst>
              </a:tr>
              <a:tr h="370840">
                <a:tc>
                  <a:txBody>
                    <a:bodyPr/>
                    <a:lstStyle/>
                    <a:p>
                      <a:r>
                        <a:rPr lang="uk-UA" sz="1800" b="0" i="0" kern="1200" dirty="0">
                          <a:solidFill>
                            <a:schemeClr val="dk1"/>
                          </a:solidFill>
                          <a:effectLst/>
                          <a:latin typeface="Times New Roman" panose="02020603050405020304" pitchFamily="18" charset="0"/>
                          <a:ea typeface="+mn-ea"/>
                          <a:cs typeface="Times New Roman" panose="02020603050405020304" pitchFamily="18" charset="0"/>
                        </a:rPr>
                        <a:t>АТ «Укртрансгаз»</a:t>
                      </a:r>
                      <a:endParaRPr lang="uk-UA"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22</a:t>
                      </a:r>
                    </a:p>
                  </a:txBody>
                  <a:tcPr/>
                </a:tc>
                <a:tc>
                  <a:txBody>
                    <a:bodyPr/>
                    <a:lstStyle/>
                    <a:p>
                      <a:pPr algn="ctr"/>
                      <a:r>
                        <a:rPr lang="uk-UA" dirty="0">
                          <a:latin typeface="Times New Roman" panose="02020603050405020304" pitchFamily="18" charset="0"/>
                          <a:cs typeface="Times New Roman" panose="02020603050405020304" pitchFamily="18" charset="0"/>
                        </a:rPr>
                        <a:t>11</a:t>
                      </a:r>
                    </a:p>
                  </a:txBody>
                  <a:tcPr/>
                </a:tc>
                <a:tc>
                  <a:txBody>
                    <a:bodyPr/>
                    <a:lstStyle/>
                    <a:p>
                      <a:pPr algn="ctr"/>
                      <a:r>
                        <a:rPr lang="uk-UA" dirty="0">
                          <a:latin typeface="Times New Roman" panose="02020603050405020304" pitchFamily="18" charset="0"/>
                          <a:cs typeface="Times New Roman" panose="02020603050405020304" pitchFamily="18" charset="0"/>
                        </a:rPr>
                        <a:t>8</a:t>
                      </a:r>
                    </a:p>
                  </a:txBody>
                  <a:tcPr/>
                </a:tc>
                <a:extLst>
                  <a:ext uri="{0D108BD9-81ED-4DB2-BD59-A6C34878D82A}">
                    <a16:rowId xmlns:a16="http://schemas.microsoft.com/office/drawing/2014/main" val="1224942736"/>
                  </a:ext>
                </a:extLst>
              </a:tr>
              <a:tr h="370840">
                <a:tc>
                  <a:txBody>
                    <a:bodyPr/>
                    <a:lstStyle/>
                    <a:p>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ТОВ «Оператор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газотранспортної</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системи</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 </a:t>
                      </a:r>
                      <a:r>
                        <a:rPr lang="ru-RU" sz="1800" b="0" i="0" kern="1200" dirty="0" err="1">
                          <a:solidFill>
                            <a:schemeClr val="dk1"/>
                          </a:solidFill>
                          <a:effectLst/>
                          <a:latin typeface="Times New Roman" panose="02020603050405020304" pitchFamily="18" charset="0"/>
                          <a:ea typeface="+mn-ea"/>
                          <a:cs typeface="Times New Roman" panose="02020603050405020304" pitchFamily="18" charset="0"/>
                        </a:rPr>
                        <a:t>України</a:t>
                      </a:r>
                      <a:r>
                        <a:rPr lang="ru-RU" sz="1800" b="0" i="0" kern="1200" dirty="0">
                          <a:solidFill>
                            <a:schemeClr val="dk1"/>
                          </a:solidFill>
                          <a:effectLst/>
                          <a:latin typeface="Times New Roman" panose="02020603050405020304" pitchFamily="18" charset="0"/>
                          <a:ea typeface="+mn-ea"/>
                          <a:cs typeface="Times New Roman" panose="02020603050405020304" pitchFamily="18" charset="0"/>
                        </a:rPr>
                        <a:t>»</a:t>
                      </a:r>
                      <a:endParaRPr lang="uk-UA"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20</a:t>
                      </a:r>
                    </a:p>
                  </a:txBody>
                  <a:tcPr/>
                </a:tc>
                <a:tc>
                  <a:txBody>
                    <a:bodyPr/>
                    <a:lstStyle/>
                    <a:p>
                      <a:pPr algn="ctr"/>
                      <a:r>
                        <a:rPr lang="uk-UA" dirty="0">
                          <a:latin typeface="Times New Roman" panose="02020603050405020304" pitchFamily="18" charset="0"/>
                          <a:cs typeface="Times New Roman" panose="02020603050405020304" pitchFamily="18" charset="0"/>
                        </a:rPr>
                        <a:t>3</a:t>
                      </a:r>
                    </a:p>
                  </a:txBody>
                  <a:tcPr/>
                </a:tc>
                <a:tc>
                  <a:txBody>
                    <a:bodyPr/>
                    <a:lstStyle/>
                    <a:p>
                      <a:pPr algn="ctr"/>
                      <a:r>
                        <a:rPr lang="uk-UA" dirty="0">
                          <a:latin typeface="Times New Roman" panose="02020603050405020304" pitchFamily="18" charset="0"/>
                          <a:cs typeface="Times New Roman" panose="02020603050405020304" pitchFamily="18" charset="0"/>
                        </a:rPr>
                        <a:t>6</a:t>
                      </a:r>
                    </a:p>
                  </a:txBody>
                  <a:tcPr/>
                </a:tc>
                <a:extLst>
                  <a:ext uri="{0D108BD9-81ED-4DB2-BD59-A6C34878D82A}">
                    <a16:rowId xmlns:a16="http://schemas.microsoft.com/office/drawing/2014/main" val="642355810"/>
                  </a:ext>
                </a:extLst>
              </a:tr>
              <a:tr h="370840">
                <a:tc>
                  <a:txBody>
                    <a:bodyPr/>
                    <a:lstStyle/>
                    <a:p>
                      <a:r>
                        <a:rPr lang="uk-UA" sz="1800" b="0" i="0" kern="1200" dirty="0">
                          <a:solidFill>
                            <a:schemeClr val="dk1"/>
                          </a:solidFill>
                          <a:effectLst/>
                          <a:latin typeface="Times New Roman" panose="02020603050405020304" pitchFamily="18" charset="0"/>
                          <a:ea typeface="+mn-ea"/>
                          <a:cs typeface="Times New Roman" panose="02020603050405020304" pitchFamily="18" charset="0"/>
                        </a:rPr>
                        <a:t>АТ «Укргазвидобування»</a:t>
                      </a:r>
                      <a:endParaRPr lang="uk-UA"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11</a:t>
                      </a:r>
                    </a:p>
                  </a:txBody>
                  <a:tcPr/>
                </a:tc>
                <a:tc>
                  <a:txBody>
                    <a:bodyPr/>
                    <a:lstStyle/>
                    <a:p>
                      <a:pPr algn="ctr"/>
                      <a:r>
                        <a:rPr lang="uk-UA" dirty="0">
                          <a:latin typeface="Times New Roman" panose="02020603050405020304" pitchFamily="18" charset="0"/>
                          <a:cs typeface="Times New Roman" panose="02020603050405020304" pitchFamily="18" charset="0"/>
                        </a:rPr>
                        <a:t>-</a:t>
                      </a:r>
                    </a:p>
                  </a:txBody>
                  <a:tcPr/>
                </a:tc>
                <a:tc>
                  <a:txBody>
                    <a:bodyPr/>
                    <a:lstStyle/>
                    <a:p>
                      <a:pPr algn="ctr"/>
                      <a:r>
                        <a:rPr lang="uk-UA" dirty="0">
                          <a:latin typeface="Times New Roman" panose="02020603050405020304" pitchFamily="18" charset="0"/>
                          <a:cs typeface="Times New Roman" panose="02020603050405020304" pitchFamily="18" charset="0"/>
                        </a:rPr>
                        <a:t>9</a:t>
                      </a:r>
                    </a:p>
                  </a:txBody>
                  <a:tcPr/>
                </a:tc>
                <a:extLst>
                  <a:ext uri="{0D108BD9-81ED-4DB2-BD59-A6C34878D82A}">
                    <a16:rowId xmlns:a16="http://schemas.microsoft.com/office/drawing/2014/main" val="3863804439"/>
                  </a:ext>
                </a:extLst>
              </a:tr>
              <a:tr h="370840">
                <a:tc>
                  <a:txBody>
                    <a:bodyPr/>
                    <a:lstStyle/>
                    <a:p>
                      <a:r>
                        <a:rPr lang="uk-UA" sz="1800" b="0" i="0" kern="1200" dirty="0">
                          <a:solidFill>
                            <a:schemeClr val="dk1"/>
                          </a:solidFill>
                          <a:effectLst/>
                          <a:latin typeface="Times New Roman" panose="02020603050405020304" pitchFamily="18" charset="0"/>
                          <a:ea typeface="+mn-ea"/>
                          <a:cs typeface="Times New Roman" panose="02020603050405020304" pitchFamily="18" charset="0"/>
                        </a:rPr>
                        <a:t>АТ «Українська залізниця» + (філії)</a:t>
                      </a:r>
                      <a:endParaRPr lang="uk-UA" dirty="0">
                        <a:latin typeface="Times New Roman" panose="02020603050405020304" pitchFamily="18" charset="0"/>
                        <a:cs typeface="Times New Roman" panose="02020603050405020304" pitchFamily="18" charset="0"/>
                      </a:endParaRPr>
                    </a:p>
                  </a:txBody>
                  <a:tcPr/>
                </a:tc>
                <a:tc>
                  <a:txBody>
                    <a:bodyPr/>
                    <a:lstStyle/>
                    <a:p>
                      <a:pPr algn="ctr"/>
                      <a:r>
                        <a:rPr lang="uk-UA" dirty="0">
                          <a:latin typeface="Times New Roman" panose="02020603050405020304" pitchFamily="18" charset="0"/>
                          <a:cs typeface="Times New Roman" panose="02020603050405020304" pitchFamily="18" charset="0"/>
                        </a:rPr>
                        <a:t>7</a:t>
                      </a:r>
                    </a:p>
                  </a:txBody>
                  <a:tcPr/>
                </a:tc>
                <a:tc>
                  <a:txBody>
                    <a:bodyPr/>
                    <a:lstStyle/>
                    <a:p>
                      <a:pPr algn="ctr"/>
                      <a:r>
                        <a:rPr lang="uk-UA" dirty="0">
                          <a:latin typeface="Times New Roman" panose="02020603050405020304" pitchFamily="18" charset="0"/>
                          <a:cs typeface="Times New Roman" panose="02020603050405020304" pitchFamily="18" charset="0"/>
                        </a:rPr>
                        <a:t>-</a:t>
                      </a:r>
                    </a:p>
                  </a:txBody>
                  <a:tcPr/>
                </a:tc>
                <a:tc>
                  <a:txBody>
                    <a:bodyPr/>
                    <a:lstStyle/>
                    <a:p>
                      <a:pPr algn="ctr"/>
                      <a:r>
                        <a:rPr lang="uk-UA" dirty="0">
                          <a:latin typeface="Times New Roman" panose="02020603050405020304" pitchFamily="18" charset="0"/>
                          <a:cs typeface="Times New Roman" panose="02020603050405020304" pitchFamily="18" charset="0"/>
                        </a:rPr>
                        <a:t>7</a:t>
                      </a:r>
                    </a:p>
                  </a:txBody>
                  <a:tcPr/>
                </a:tc>
                <a:extLst>
                  <a:ext uri="{0D108BD9-81ED-4DB2-BD59-A6C34878D82A}">
                    <a16:rowId xmlns:a16="http://schemas.microsoft.com/office/drawing/2014/main" val="409890794"/>
                  </a:ext>
                </a:extLst>
              </a:tr>
            </a:tbl>
          </a:graphicData>
        </a:graphic>
      </p:graphicFrame>
    </p:spTree>
    <p:extLst>
      <p:ext uri="{BB962C8B-B14F-4D97-AF65-F5344CB8AC3E}">
        <p14:creationId xmlns:p14="http://schemas.microsoft.com/office/powerpoint/2010/main" val="832134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8BC9F1-59CA-4156-BD10-291F11E2A6D7}"/>
              </a:ext>
            </a:extLst>
          </p:cNvPr>
          <p:cNvSpPr>
            <a:spLocks noGrp="1"/>
          </p:cNvSpPr>
          <p:nvPr>
            <p:ph type="title"/>
          </p:nvPr>
        </p:nvSpPr>
        <p:spPr>
          <a:xfrm>
            <a:off x="960120" y="1010502"/>
            <a:ext cx="9404723" cy="909738"/>
          </a:xfrm>
        </p:spPr>
        <p:txBody>
          <a:bodyPr/>
          <a:lstStyle/>
          <a:p>
            <a:r>
              <a:rPr lang="uk-UA" sz="2000" b="1" dirty="0">
                <a:solidFill>
                  <a:srgbClr val="EBEBEB"/>
                </a:solidFill>
                <a:latin typeface="Times New Roman" panose="02020603050405020304" pitchFamily="18" charset="0"/>
                <a:cs typeface="Times New Roman" panose="02020603050405020304" pitchFamily="18" charset="0"/>
              </a:rPr>
              <a:t>Суб'єкти господарювання</a:t>
            </a:r>
            <a:r>
              <a:rPr lang="en-US" sz="2000" b="1" dirty="0">
                <a:solidFill>
                  <a:srgbClr val="EBEBEB"/>
                </a:solidFill>
                <a:latin typeface="Times New Roman" panose="02020603050405020304" pitchFamily="18" charset="0"/>
                <a:cs typeface="Times New Roman" panose="02020603050405020304" pitchFamily="18" charset="0"/>
              </a:rPr>
              <a:t> </a:t>
            </a:r>
            <a:r>
              <a:rPr lang="uk-UA" sz="2000" b="1" dirty="0">
                <a:solidFill>
                  <a:srgbClr val="EBEBEB"/>
                </a:solidFill>
                <a:latin typeface="Times New Roman" panose="02020603050405020304" pitchFamily="18" charset="0"/>
                <a:cs typeface="Times New Roman" panose="02020603050405020304" pitchFamily="18" charset="0"/>
              </a:rPr>
              <a:t>(Скаржники)</a:t>
            </a:r>
            <a:r>
              <a:rPr lang="uk-UA" sz="2000" dirty="0"/>
              <a:t>, </a:t>
            </a:r>
            <a:r>
              <a:rPr lang="uk-UA" sz="2000" b="1" dirty="0">
                <a:solidFill>
                  <a:srgbClr val="EBEBEB"/>
                </a:solidFill>
                <a:latin typeface="Times New Roman" panose="02020603050405020304" pitchFamily="18" charset="0"/>
                <a:cs typeface="Times New Roman" panose="02020603050405020304" pitchFamily="18" charset="0"/>
              </a:rPr>
              <a:t>які найчастіше звертаються до суду, щодо оскарження рішень АМКУ, як органу оскарження</a:t>
            </a:r>
            <a:endParaRPr lang="uk-UA" dirty="0"/>
          </a:p>
        </p:txBody>
      </p:sp>
      <p:graphicFrame>
        <p:nvGraphicFramePr>
          <p:cNvPr id="4" name="Объект 3">
            <a:extLst>
              <a:ext uri="{FF2B5EF4-FFF2-40B4-BE49-F238E27FC236}">
                <a16:creationId xmlns:a16="http://schemas.microsoft.com/office/drawing/2014/main" id="{9125F7DA-B45A-49E6-BC5F-3CADBA288B8D}"/>
              </a:ext>
            </a:extLst>
          </p:cNvPr>
          <p:cNvGraphicFramePr>
            <a:graphicFrameLocks noGrp="1"/>
          </p:cNvGraphicFramePr>
          <p:nvPr>
            <p:ph idx="1"/>
            <p:extLst>
              <p:ext uri="{D42A27DB-BD31-4B8C-83A1-F6EECF244321}">
                <p14:modId xmlns:p14="http://schemas.microsoft.com/office/powerpoint/2010/main" val="926364725"/>
              </p:ext>
            </p:extLst>
          </p:nvPr>
        </p:nvGraphicFramePr>
        <p:xfrm>
          <a:off x="822960" y="2098358"/>
          <a:ext cx="9308592" cy="2026920"/>
        </p:xfrm>
        <a:graphic>
          <a:graphicData uri="http://schemas.openxmlformats.org/drawingml/2006/table">
            <a:tbl>
              <a:tblPr firstRow="1" bandRow="1">
                <a:tableStyleId>{5C22544A-7EE6-4342-B048-85BDC9FD1C3A}</a:tableStyleId>
              </a:tblPr>
              <a:tblGrid>
                <a:gridCol w="1681817">
                  <a:extLst>
                    <a:ext uri="{9D8B030D-6E8A-4147-A177-3AD203B41FA5}">
                      <a16:colId xmlns:a16="http://schemas.microsoft.com/office/drawing/2014/main" val="2117242"/>
                    </a:ext>
                  </a:extLst>
                </a:gridCol>
                <a:gridCol w="7626775">
                  <a:extLst>
                    <a:ext uri="{9D8B030D-6E8A-4147-A177-3AD203B41FA5}">
                      <a16:colId xmlns:a16="http://schemas.microsoft.com/office/drawing/2014/main" val="1170269391"/>
                    </a:ext>
                  </a:extLst>
                </a:gridCol>
              </a:tblGrid>
              <a:tr h="370840">
                <a:tc>
                  <a:txBody>
                    <a:bodyPr/>
                    <a:lstStyle/>
                    <a:p>
                      <a:pPr algn="ctr"/>
                      <a:r>
                        <a:rPr lang="uk-UA" dirty="0">
                          <a:latin typeface="Times New Roman" panose="02020603050405020304" pitchFamily="18" charset="0"/>
                          <a:cs typeface="Times New Roman" panose="02020603050405020304" pitchFamily="18" charset="0"/>
                        </a:rPr>
                        <a:t>Рік</a:t>
                      </a:r>
                    </a:p>
                  </a:txBody>
                  <a:tcPr/>
                </a:tc>
                <a:tc>
                  <a:txBody>
                    <a:bodyPr/>
                    <a:lstStyle/>
                    <a:p>
                      <a:pPr algn="ctr"/>
                      <a:r>
                        <a:rPr lang="uk-UA" dirty="0">
                          <a:latin typeface="Times New Roman" panose="02020603050405020304" pitchFamily="18" charset="0"/>
                          <a:cs typeface="Times New Roman" panose="02020603050405020304" pitchFamily="18" charset="0"/>
                        </a:rPr>
                        <a:t>Назва суб'єкта господарювання (Скаржника)</a:t>
                      </a:r>
                    </a:p>
                  </a:txBody>
                  <a:tcPr/>
                </a:tc>
                <a:extLst>
                  <a:ext uri="{0D108BD9-81ED-4DB2-BD59-A6C34878D82A}">
                    <a16:rowId xmlns:a16="http://schemas.microsoft.com/office/drawing/2014/main" val="1560410919"/>
                  </a:ext>
                </a:extLst>
              </a:tr>
              <a:tr h="370840">
                <a:tc>
                  <a:txBody>
                    <a:bodyPr/>
                    <a:lstStyle/>
                    <a:p>
                      <a:pPr algn="ctr"/>
                      <a:r>
                        <a:rPr lang="uk-UA" dirty="0">
                          <a:latin typeface="Times New Roman" panose="02020603050405020304" pitchFamily="18" charset="0"/>
                          <a:cs typeface="Times New Roman" panose="02020603050405020304" pitchFamily="18" charset="0"/>
                        </a:rPr>
                        <a:t>2021</a:t>
                      </a:r>
                    </a:p>
                  </a:txBody>
                  <a:tcPr/>
                </a:tc>
                <a:tc>
                  <a:txBody>
                    <a:bodyPr/>
                    <a:lstStyle/>
                    <a:p>
                      <a:r>
                        <a:rPr lang="uk-UA" sz="1800" dirty="0">
                          <a:latin typeface="Times New Roman" panose="02020603050405020304" pitchFamily="18" charset="0"/>
                          <a:cs typeface="Times New Roman" panose="02020603050405020304" pitchFamily="18" charset="0"/>
                        </a:rPr>
                        <a:t>ТОВ «Гренландія НВП», Консорціум «</a:t>
                      </a:r>
                      <a:r>
                        <a:rPr lang="uk-UA" sz="1800" dirty="0" err="1">
                          <a:latin typeface="Times New Roman" panose="02020603050405020304" pitchFamily="18" charset="0"/>
                          <a:cs typeface="Times New Roman" panose="02020603050405020304" pitchFamily="18" charset="0"/>
                        </a:rPr>
                        <a:t>Дорлідер</a:t>
                      </a:r>
                      <a:r>
                        <a:rPr lang="uk-UA" sz="1800" dirty="0">
                          <a:latin typeface="Times New Roman" panose="02020603050405020304" pitchFamily="18" charset="0"/>
                          <a:cs typeface="Times New Roman" panose="02020603050405020304" pitchFamily="18" charset="0"/>
                        </a:rPr>
                        <a:t>», ТОВ «Транс Лайн Груп», ТОВ «Виробничо-комерційне підприємство «</a:t>
                      </a:r>
                      <a:r>
                        <a:rPr lang="uk-UA" sz="1800" dirty="0" err="1">
                          <a:latin typeface="Times New Roman" panose="02020603050405020304" pitchFamily="18" charset="0"/>
                          <a:cs typeface="Times New Roman" panose="02020603050405020304" pitchFamily="18" charset="0"/>
                        </a:rPr>
                        <a:t>Спецтехсервіс</a:t>
                      </a:r>
                      <a:r>
                        <a:rPr lang="uk-UA" sz="1800" dirty="0">
                          <a:latin typeface="Times New Roman" panose="02020603050405020304" pitchFamily="18" charset="0"/>
                          <a:cs typeface="Times New Roman" panose="02020603050405020304" pitchFamily="18" charset="0"/>
                        </a:rPr>
                        <a:t>»,  </a:t>
                      </a:r>
                      <a:br>
                        <a:rPr lang="uk-UA" sz="1800" dirty="0">
                          <a:latin typeface="Times New Roman" panose="02020603050405020304" pitchFamily="18" charset="0"/>
                          <a:cs typeface="Times New Roman" panose="02020603050405020304" pitchFamily="18" charset="0"/>
                        </a:rPr>
                      </a:br>
                      <a:r>
                        <a:rPr lang="uk-UA" sz="1800" dirty="0">
                          <a:latin typeface="Times New Roman" panose="02020603050405020304" pitchFamily="18" charset="0"/>
                          <a:cs typeface="Times New Roman" panose="02020603050405020304" pitchFamily="18" charset="0"/>
                        </a:rPr>
                        <a:t>ТОВ «Данко», Консорціум «Всеукраїнський дорожній консорціум» </a:t>
                      </a:r>
                    </a:p>
                  </a:txBody>
                  <a:tcPr/>
                </a:tc>
                <a:extLst>
                  <a:ext uri="{0D108BD9-81ED-4DB2-BD59-A6C34878D82A}">
                    <a16:rowId xmlns:a16="http://schemas.microsoft.com/office/drawing/2014/main" val="54384909"/>
                  </a:ext>
                </a:extLst>
              </a:tr>
              <a:tr h="370840">
                <a:tc>
                  <a:txBody>
                    <a:bodyPr/>
                    <a:lstStyle/>
                    <a:p>
                      <a:pPr algn="ctr"/>
                      <a:r>
                        <a:rPr lang="uk-UA" dirty="0">
                          <a:latin typeface="Times New Roman" panose="02020603050405020304" pitchFamily="18" charset="0"/>
                          <a:cs typeface="Times New Roman" panose="02020603050405020304" pitchFamily="18" charset="0"/>
                        </a:rPr>
                        <a:t>2022</a:t>
                      </a:r>
                    </a:p>
                  </a:txBody>
                  <a:tcPr/>
                </a:tc>
                <a:tc>
                  <a:txBody>
                    <a:bodyPr/>
                    <a:lstStyle/>
                    <a:p>
                      <a:r>
                        <a:rPr lang="uk-UA" sz="1800" dirty="0">
                          <a:latin typeface="Times New Roman" panose="02020603050405020304" pitchFamily="18" charset="0"/>
                          <a:cs typeface="Times New Roman" panose="02020603050405020304" pitchFamily="18" charset="0"/>
                        </a:rPr>
                        <a:t>ТОВ «Гренландія НВП»</a:t>
                      </a:r>
                    </a:p>
                  </a:txBody>
                  <a:tcPr/>
                </a:tc>
                <a:extLst>
                  <a:ext uri="{0D108BD9-81ED-4DB2-BD59-A6C34878D82A}">
                    <a16:rowId xmlns:a16="http://schemas.microsoft.com/office/drawing/2014/main" val="2561567208"/>
                  </a:ext>
                </a:extLst>
              </a:tr>
              <a:tr h="370840">
                <a:tc>
                  <a:txBody>
                    <a:bodyPr/>
                    <a:lstStyle/>
                    <a:p>
                      <a:pPr algn="ctr"/>
                      <a:r>
                        <a:rPr lang="uk-UA" dirty="0">
                          <a:latin typeface="Times New Roman" panose="02020603050405020304" pitchFamily="18" charset="0"/>
                          <a:cs typeface="Times New Roman" panose="02020603050405020304" pitchFamily="18" charset="0"/>
                        </a:rPr>
                        <a:t>2023</a:t>
                      </a:r>
                    </a:p>
                  </a:txBody>
                  <a:tcPr/>
                </a:tc>
                <a:tc>
                  <a:txBody>
                    <a:bodyPr/>
                    <a:lstStyle/>
                    <a:p>
                      <a:r>
                        <a:rPr lang="uk-UA" sz="1800" dirty="0">
                          <a:latin typeface="Times New Roman" panose="02020603050405020304" pitchFamily="18" charset="0"/>
                          <a:cs typeface="Times New Roman" panose="02020603050405020304" pitchFamily="18" charset="0"/>
                        </a:rPr>
                        <a:t>ТОВ «</a:t>
                      </a:r>
                      <a:r>
                        <a:rPr lang="uk-UA" sz="1800" dirty="0" err="1">
                          <a:latin typeface="Times New Roman" panose="02020603050405020304" pitchFamily="18" charset="0"/>
                          <a:cs typeface="Times New Roman" panose="02020603050405020304" pitchFamily="18" charset="0"/>
                        </a:rPr>
                        <a:t>Благосфера</a:t>
                      </a:r>
                      <a:r>
                        <a:rPr lang="uk-UA" sz="1800" dirty="0">
                          <a:latin typeface="Times New Roman" panose="02020603050405020304" pitchFamily="18" charset="0"/>
                          <a:cs typeface="Times New Roman" panose="02020603050405020304" pitchFamily="18" charset="0"/>
                        </a:rPr>
                        <a:t>», ФОП Кириченко А.В., ПП «Автомагістраль»</a:t>
                      </a:r>
                    </a:p>
                  </a:txBody>
                  <a:tcPr/>
                </a:tc>
                <a:extLst>
                  <a:ext uri="{0D108BD9-81ED-4DB2-BD59-A6C34878D82A}">
                    <a16:rowId xmlns:a16="http://schemas.microsoft.com/office/drawing/2014/main" val="2868841060"/>
                  </a:ext>
                </a:extLst>
              </a:tr>
            </a:tbl>
          </a:graphicData>
        </a:graphic>
      </p:graphicFrame>
    </p:spTree>
    <p:extLst>
      <p:ext uri="{BB962C8B-B14F-4D97-AF65-F5344CB8AC3E}">
        <p14:creationId xmlns:p14="http://schemas.microsoft.com/office/powerpoint/2010/main" val="32346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2E6BA5-DA0B-4881-A541-6BA45F6D9A7A}"/>
              </a:ext>
            </a:extLst>
          </p:cNvPr>
          <p:cNvSpPr>
            <a:spLocks noGrp="1"/>
          </p:cNvSpPr>
          <p:nvPr>
            <p:ph type="title"/>
          </p:nvPr>
        </p:nvSpPr>
        <p:spPr>
          <a:xfrm>
            <a:off x="862348" y="8805"/>
            <a:ext cx="8825657" cy="1915647"/>
          </a:xfrm>
        </p:spPr>
        <p:txBody>
          <a:bodyPr/>
          <a:lstStyle/>
          <a:p>
            <a:r>
              <a:rPr lang="uk-UA" sz="2400" b="1" dirty="0">
                <a:latin typeface="Times New Roman" panose="02020603050405020304" pitchFamily="18" charset="0"/>
                <a:cs typeface="Times New Roman" panose="02020603050405020304" pitchFamily="18" charset="0"/>
              </a:rPr>
              <a:t>Позиція суду стосовно дискримінаційних вимог тендерної документації, що обмежують конкуренцію</a:t>
            </a:r>
            <a:br>
              <a:rPr lang="uk-UA" b="1" dirty="0">
                <a:solidFill>
                  <a:schemeClr val="lt1"/>
                </a:solidFill>
                <a:latin typeface="Times New Roman" panose="02020603050405020304" pitchFamily="18" charset="0"/>
                <a:cs typeface="Times New Roman" panose="02020603050405020304" pitchFamily="18" charset="0"/>
              </a:rPr>
            </a:br>
            <a:endParaRPr lang="uk-UA" dirty="0"/>
          </a:p>
        </p:txBody>
      </p:sp>
      <p:sp>
        <p:nvSpPr>
          <p:cNvPr id="3" name="Текст 2">
            <a:extLst>
              <a:ext uri="{FF2B5EF4-FFF2-40B4-BE49-F238E27FC236}">
                <a16:creationId xmlns:a16="http://schemas.microsoft.com/office/drawing/2014/main" id="{800391D5-3749-4BED-A9C5-3574F802F179}"/>
              </a:ext>
            </a:extLst>
          </p:cNvPr>
          <p:cNvSpPr>
            <a:spLocks noGrp="1"/>
          </p:cNvSpPr>
          <p:nvPr>
            <p:ph type="body" idx="1"/>
          </p:nvPr>
        </p:nvSpPr>
        <p:spPr>
          <a:xfrm>
            <a:off x="658368" y="1371600"/>
            <a:ext cx="10533888" cy="4266181"/>
          </a:xfrm>
          <a:solidFill>
            <a:srgbClr val="FCE1E0"/>
          </a:solidFill>
        </p:spPr>
        <p:txBody>
          <a:bodyPr>
            <a:normAutofit fontScale="70000" lnSpcReduction="20000"/>
          </a:bodyPr>
          <a:lstStyle/>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Справи №:</a:t>
            </a:r>
            <a:r>
              <a:rPr lang="uk-UA" dirty="0">
                <a:solidFill>
                  <a:schemeClr val="bg1"/>
                </a:solidFill>
                <a:latin typeface="Times New Roman" panose="02020603050405020304" pitchFamily="18" charset="0"/>
                <a:cs typeface="Times New Roman" panose="02020603050405020304" pitchFamily="18" charset="0"/>
              </a:rPr>
              <a:t> 826/1459/17, 826/14098/16, 826/5632/18, 826/7945/18, 640/20251/18 </a:t>
            </a:r>
          </a:p>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Обставини справ: </a:t>
            </a:r>
            <a:r>
              <a:rPr lang="uk-UA" dirty="0">
                <a:solidFill>
                  <a:schemeClr val="bg1"/>
                </a:solidFill>
                <a:latin typeface="Times New Roman" panose="02020603050405020304" pitchFamily="18" charset="0"/>
                <a:cs typeface="Times New Roman" panose="02020603050405020304" pitchFamily="18" charset="0"/>
              </a:rPr>
              <a:t>Суб’єктами господарювання було оскаржено до органу оскарження умови тендерної документації, зокрема, ними зазначалося, що технічні характеристики товару, які були встановлені замовниками є дискримінаційними й такими, що обмежують конкуренцію. </a:t>
            </a:r>
          </a:p>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Рішення органу оскарження: </a:t>
            </a:r>
            <a:r>
              <a:rPr lang="uk-UA" dirty="0">
                <a:solidFill>
                  <a:schemeClr val="bg1"/>
                </a:solidFill>
                <a:latin typeface="Times New Roman" panose="02020603050405020304" pitchFamily="18" charset="0"/>
                <a:cs typeface="Times New Roman" panose="02020603050405020304" pitchFamily="18" charset="0"/>
              </a:rPr>
              <a:t>від 26.12.2016 №2289-р/</a:t>
            </a:r>
            <a:r>
              <a:rPr lang="uk-UA" dirty="0" err="1">
                <a:solidFill>
                  <a:schemeClr val="bg1"/>
                </a:solidFill>
                <a:latin typeface="Times New Roman" panose="02020603050405020304" pitchFamily="18" charset="0"/>
                <a:cs typeface="Times New Roman" panose="02020603050405020304" pitchFamily="18" charset="0"/>
              </a:rPr>
              <a:t>пк-пз</a:t>
            </a:r>
            <a:r>
              <a:rPr lang="uk-UA" dirty="0">
                <a:solidFill>
                  <a:schemeClr val="bg1"/>
                </a:solidFill>
                <a:latin typeface="Times New Roman" panose="02020603050405020304" pitchFamily="18" charset="0"/>
                <a:cs typeface="Times New Roman" panose="02020603050405020304" pitchFamily="18" charset="0"/>
              </a:rPr>
              <a:t>, від 28.07.2016 №1686-р/</a:t>
            </a:r>
            <a:r>
              <a:rPr lang="uk-UA" dirty="0" err="1">
                <a:solidFill>
                  <a:schemeClr val="bg1"/>
                </a:solidFill>
                <a:latin typeface="Times New Roman" panose="02020603050405020304" pitchFamily="18" charset="0"/>
                <a:cs typeface="Times New Roman" panose="02020603050405020304" pitchFamily="18" charset="0"/>
              </a:rPr>
              <a:t>пк-ск</a:t>
            </a:r>
            <a:r>
              <a:rPr lang="uk-UA" dirty="0">
                <a:solidFill>
                  <a:schemeClr val="bg1"/>
                </a:solidFill>
                <a:latin typeface="Times New Roman" panose="02020603050405020304" pitchFamily="18" charset="0"/>
                <a:cs typeface="Times New Roman" panose="02020603050405020304" pitchFamily="18" charset="0"/>
              </a:rPr>
              <a:t>, від 07.03.2018 №2107-р/</a:t>
            </a:r>
            <a:r>
              <a:rPr lang="uk-UA" dirty="0" err="1">
                <a:solidFill>
                  <a:schemeClr val="bg1"/>
                </a:solidFill>
                <a:latin typeface="Times New Roman" panose="02020603050405020304" pitchFamily="18" charset="0"/>
                <a:cs typeface="Times New Roman" panose="02020603050405020304" pitchFamily="18" charset="0"/>
              </a:rPr>
              <a:t>пк-пз</a:t>
            </a:r>
            <a:r>
              <a:rPr lang="uk-UA" dirty="0">
                <a:solidFill>
                  <a:schemeClr val="bg1"/>
                </a:solidFill>
                <a:latin typeface="Times New Roman" panose="02020603050405020304" pitchFamily="18" charset="0"/>
                <a:cs typeface="Times New Roman" panose="02020603050405020304" pitchFamily="18" charset="0"/>
              </a:rPr>
              <a:t>, від 24.04.2018 №3905-р/</a:t>
            </a:r>
            <a:r>
              <a:rPr lang="uk-UA" dirty="0" err="1">
                <a:solidFill>
                  <a:schemeClr val="bg1"/>
                </a:solidFill>
                <a:latin typeface="Times New Roman" panose="02020603050405020304" pitchFamily="18" charset="0"/>
                <a:cs typeface="Times New Roman" panose="02020603050405020304" pitchFamily="18" charset="0"/>
              </a:rPr>
              <a:t>пк-пз</a:t>
            </a:r>
            <a:r>
              <a:rPr lang="uk-UA" dirty="0">
                <a:solidFill>
                  <a:schemeClr val="bg1"/>
                </a:solidFill>
                <a:latin typeface="Times New Roman" panose="02020603050405020304" pitchFamily="18" charset="0"/>
                <a:cs typeface="Times New Roman" panose="02020603050405020304" pitchFamily="18" charset="0"/>
              </a:rPr>
              <a:t>,</a:t>
            </a:r>
            <a:r>
              <a:rPr lang="en-US" dirty="0">
                <a:solidFill>
                  <a:schemeClr val="bg1"/>
                </a:solidFill>
                <a:latin typeface="Times New Roman" panose="02020603050405020304" pitchFamily="18" charset="0"/>
                <a:cs typeface="Times New Roman" panose="02020603050405020304" pitchFamily="18" charset="0"/>
              </a:rPr>
              <a:t> </a:t>
            </a:r>
            <a:r>
              <a:rPr lang="uk-UA" dirty="0">
                <a:solidFill>
                  <a:schemeClr val="bg1"/>
                </a:solidFill>
                <a:latin typeface="Times New Roman" panose="02020603050405020304" pitchFamily="18" charset="0"/>
                <a:cs typeface="Times New Roman" panose="02020603050405020304" pitchFamily="18" charset="0"/>
              </a:rPr>
              <a:t>від 30.10.2018 № 11086-р/</a:t>
            </a:r>
            <a:r>
              <a:rPr lang="uk-UA" dirty="0" err="1">
                <a:solidFill>
                  <a:schemeClr val="bg1"/>
                </a:solidFill>
                <a:latin typeface="Times New Roman" panose="02020603050405020304" pitchFamily="18" charset="0"/>
                <a:cs typeface="Times New Roman" panose="02020603050405020304" pitchFamily="18" charset="0"/>
              </a:rPr>
              <a:t>пк-пз</a:t>
            </a:r>
            <a:r>
              <a:rPr lang="uk-UA" dirty="0">
                <a:solidFill>
                  <a:schemeClr val="bg1"/>
                </a:solidFill>
                <a:latin typeface="Times New Roman" panose="02020603050405020304" pitchFamily="18" charset="0"/>
                <a:cs typeface="Times New Roman" panose="02020603050405020304" pitchFamily="18" charset="0"/>
              </a:rPr>
              <a:t>, якими було відмовлено у задоволенні скарг, оскільки замовники процедур </a:t>
            </a:r>
            <a:r>
              <a:rPr lang="uk-UA" dirty="0" err="1">
                <a:solidFill>
                  <a:schemeClr val="bg1"/>
                </a:solidFill>
                <a:latin typeface="Times New Roman" panose="02020603050405020304" pitchFamily="18" charset="0"/>
                <a:cs typeface="Times New Roman" panose="02020603050405020304" pitchFamily="18" charset="0"/>
              </a:rPr>
              <a:t>закупівель</a:t>
            </a:r>
            <a:r>
              <a:rPr lang="uk-UA" dirty="0">
                <a:solidFill>
                  <a:schemeClr val="bg1"/>
                </a:solidFill>
                <a:latin typeface="Times New Roman" panose="02020603050405020304" pitchFamily="18" charset="0"/>
                <a:cs typeface="Times New Roman" panose="02020603050405020304" pitchFamily="18" charset="0"/>
              </a:rPr>
              <a:t> спростували доводи скаржників про обмеження конкуренції та надали документальне підтвердження наявності щонайменше двох виробників товару товари, яких відповідають технічним характеристикам, які передбачені умовами тендерної документації.</a:t>
            </a:r>
          </a:p>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Позиція Суду</a:t>
            </a:r>
          </a:p>
          <a:p>
            <a:pPr indent="450000" algn="just"/>
            <a:r>
              <a:rPr lang="uk-UA" dirty="0">
                <a:solidFill>
                  <a:schemeClr val="bg1"/>
                </a:solidFill>
                <a:latin typeface="Times New Roman" panose="02020603050405020304" pitchFamily="18" charset="0"/>
                <a:cs typeface="Times New Roman" panose="02020603050405020304" pitchFamily="18" charset="0"/>
              </a:rPr>
              <a:t>Верховний Суд у складі Колегії суддів Касаційного адміністративного суду у своїх постановах від 11.02.2020 справа № 826/1459/17, від 29.10.2020 справа № 826/14098/16, від 17.03.2020 справа № 826/5632/18,  від 30.06.2021 справа № 826/7945/18, від 17.03.2020 справа № 640/20251/18 підтримав доводи Комітету, стосовно того, що підтвердження наявності двох виробників продукції свідчить про відсутність обмеження конкуренції з боку Замовника в частині встановлення умов у Документації.</a:t>
            </a:r>
          </a:p>
          <a:p>
            <a:pPr indent="450000" algn="just"/>
            <a:r>
              <a:rPr lang="uk-UA" dirty="0">
                <a:solidFill>
                  <a:schemeClr val="bg1"/>
                </a:solidFill>
                <a:latin typeface="Times New Roman" panose="02020603050405020304" pitchFamily="18" charset="0"/>
                <a:cs typeface="Times New Roman" panose="02020603050405020304" pitchFamily="18" charset="0"/>
              </a:rPr>
              <a:t>Верховний Суд у зазначених вище постановах робить наступний висновок: </a:t>
            </a:r>
            <a:r>
              <a:rPr lang="uk-UA" i="1" dirty="0">
                <a:solidFill>
                  <a:schemeClr val="bg1"/>
                </a:solidFill>
                <a:latin typeface="Times New Roman" panose="02020603050405020304" pitchFamily="18" charset="0"/>
                <a:cs typeface="Times New Roman" panose="02020603050405020304" pitchFamily="18" charset="0"/>
              </a:rPr>
              <a:t>"продукція щонайменше двох виробників відповідає зазначеній характеристиці, а тому відсутні обмеження конкуренції з боку замовника в частині встановлення умов тендерної документації".</a:t>
            </a:r>
          </a:p>
          <a:p>
            <a:endParaRPr lang="uk-UA" dirty="0"/>
          </a:p>
        </p:txBody>
      </p:sp>
    </p:spTree>
    <p:extLst>
      <p:ext uri="{BB962C8B-B14F-4D97-AF65-F5344CB8AC3E}">
        <p14:creationId xmlns:p14="http://schemas.microsoft.com/office/powerpoint/2010/main" val="3335986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93682B-8E95-4C4A-B75E-136097F28B7E}"/>
              </a:ext>
            </a:extLst>
          </p:cNvPr>
          <p:cNvSpPr>
            <a:spLocks noGrp="1"/>
          </p:cNvSpPr>
          <p:nvPr>
            <p:ph type="title"/>
          </p:nvPr>
        </p:nvSpPr>
        <p:spPr>
          <a:xfrm>
            <a:off x="960120" y="1"/>
            <a:ext cx="8599868" cy="1325880"/>
          </a:xfrm>
        </p:spPr>
        <p:txBody>
          <a:bodyPr/>
          <a:lstStyle/>
          <a:p>
            <a:r>
              <a:rPr lang="uk-UA" sz="2400" b="1" dirty="0">
                <a:solidFill>
                  <a:srgbClr val="EBEBEB"/>
                </a:solidFill>
                <a:latin typeface="Times New Roman" panose="02020603050405020304" pitchFamily="18" charset="0"/>
                <a:cs typeface="Times New Roman" panose="02020603050405020304" pitchFamily="18" charset="0"/>
              </a:rPr>
              <a:t>Позиція суду стосовно</a:t>
            </a:r>
            <a:r>
              <a:rPr lang="uk-UA" sz="2500" b="1" kern="0" dirty="0">
                <a:solidFill>
                  <a:sysClr val="windowText" lastClr="000000"/>
                </a:solidFill>
                <a:latin typeface="Times New Roman" panose="02020603050405020304" pitchFamily="18" charset="0"/>
                <a:cs typeface="Times New Roman" panose="02020603050405020304" pitchFamily="18" charset="0"/>
              </a:rPr>
              <a:t> </a:t>
            </a:r>
            <a:r>
              <a:rPr lang="uk-UA" sz="2500" b="1" kern="0" dirty="0">
                <a:solidFill>
                  <a:schemeClr val="tx1"/>
                </a:solidFill>
                <a:latin typeface="Times New Roman" panose="02020603050405020304" pitchFamily="18" charset="0"/>
                <a:cs typeface="Times New Roman" panose="02020603050405020304" pitchFamily="18" charset="0"/>
              </a:rPr>
              <a:t>правового застосування статті 17 Закону України "Про публічні закупівлі</a:t>
            </a:r>
            <a:r>
              <a:rPr lang="uk-UA" sz="2500" b="1" kern="0" dirty="0">
                <a:solidFill>
                  <a:schemeClr val="tx1"/>
                </a:solidFill>
              </a:rPr>
              <a:t>"</a:t>
            </a:r>
            <a:endParaRPr lang="uk-UA" dirty="0">
              <a:solidFill>
                <a:schemeClr val="tx1"/>
              </a:solidFill>
            </a:endParaRPr>
          </a:p>
        </p:txBody>
      </p:sp>
      <p:sp>
        <p:nvSpPr>
          <p:cNvPr id="3" name="Текст 2">
            <a:extLst>
              <a:ext uri="{FF2B5EF4-FFF2-40B4-BE49-F238E27FC236}">
                <a16:creationId xmlns:a16="http://schemas.microsoft.com/office/drawing/2014/main" id="{A65A4131-BB82-4F73-8939-4170C276890D}"/>
              </a:ext>
            </a:extLst>
          </p:cNvPr>
          <p:cNvSpPr>
            <a:spLocks noGrp="1"/>
          </p:cNvSpPr>
          <p:nvPr>
            <p:ph type="body" idx="1"/>
          </p:nvPr>
        </p:nvSpPr>
        <p:spPr>
          <a:xfrm>
            <a:off x="734330" y="1408176"/>
            <a:ext cx="10613373" cy="4443984"/>
          </a:xfrm>
          <a:solidFill>
            <a:srgbClr val="FCE1E0"/>
          </a:solidFill>
        </p:spPr>
        <p:txBody>
          <a:bodyPr>
            <a:normAutofit fontScale="25000" lnSpcReduction="20000"/>
          </a:bodyPr>
          <a:lstStyle/>
          <a:p>
            <a:pPr marL="342900" indent="-342900" algn="just">
              <a:buFont typeface="Wingdings" panose="05000000000000000000" pitchFamily="2" charset="2"/>
              <a:buChar char="v"/>
            </a:pPr>
            <a:r>
              <a:rPr lang="uk-UA" sz="4800" b="1" dirty="0">
                <a:solidFill>
                  <a:schemeClr val="bg1"/>
                </a:solidFill>
                <a:latin typeface="Times New Roman" panose="02020603050405020304" pitchFamily="18" charset="0"/>
                <a:cs typeface="Times New Roman" panose="02020603050405020304" pitchFamily="18" charset="0"/>
              </a:rPr>
              <a:t>Справа</a:t>
            </a:r>
            <a:r>
              <a:rPr lang="uk-UA" sz="4800" dirty="0">
                <a:solidFill>
                  <a:schemeClr val="bg1"/>
                </a:solidFill>
                <a:latin typeface="Times New Roman" panose="02020603050405020304" pitchFamily="18" charset="0"/>
                <a:cs typeface="Times New Roman" panose="02020603050405020304" pitchFamily="18" charset="0"/>
              </a:rPr>
              <a:t> №: 640/22489/20</a:t>
            </a:r>
          </a:p>
          <a:p>
            <a:pPr marL="342900" indent="-342900" algn="just">
              <a:buFont typeface="Wingdings" panose="05000000000000000000" pitchFamily="2" charset="2"/>
              <a:buChar char="v"/>
            </a:pPr>
            <a:r>
              <a:rPr lang="uk-UA" sz="4800" b="1" dirty="0">
                <a:solidFill>
                  <a:schemeClr val="bg1"/>
                </a:solidFill>
                <a:latin typeface="Times New Roman" panose="02020603050405020304" pitchFamily="18" charset="0"/>
                <a:cs typeface="Times New Roman" panose="02020603050405020304" pitchFamily="18" charset="0"/>
              </a:rPr>
              <a:t>Обставини справи</a:t>
            </a:r>
            <a:r>
              <a:rPr lang="uk-UA" sz="4800" dirty="0">
                <a:solidFill>
                  <a:schemeClr val="bg1"/>
                </a:solidFill>
                <a:latin typeface="Times New Roman" panose="02020603050405020304" pitchFamily="18" charset="0"/>
                <a:cs typeface="Times New Roman" panose="02020603050405020304" pitchFamily="18" charset="0"/>
              </a:rPr>
              <a:t>: Суб’єкт оскарження звернувся до органу оскарження зі скаргою, у якій оскаржував рішення замовника про відхилення його тендерної пропозиції після визначення його переможцем процедури закупівлі (ідентифікатор № UA-2020-04-13-001190-a).</a:t>
            </a:r>
          </a:p>
          <a:p>
            <a:pPr marL="342900" indent="-342900" algn="just">
              <a:buFont typeface="Wingdings" panose="05000000000000000000" pitchFamily="2" charset="2"/>
              <a:buChar char="v"/>
            </a:pPr>
            <a:r>
              <a:rPr lang="uk-UA" sz="4800" b="1" dirty="0">
                <a:solidFill>
                  <a:schemeClr val="bg1"/>
                </a:solidFill>
                <a:latin typeface="Times New Roman" panose="02020603050405020304" pitchFamily="18" charset="0"/>
                <a:cs typeface="Times New Roman" panose="02020603050405020304" pitchFamily="18" charset="0"/>
              </a:rPr>
              <a:t>Рішення органу оскарження</a:t>
            </a:r>
            <a:r>
              <a:rPr lang="uk-UA" sz="4800" dirty="0">
                <a:solidFill>
                  <a:schemeClr val="bg1"/>
                </a:solidFill>
                <a:latin typeface="Times New Roman" panose="02020603050405020304" pitchFamily="18" charset="0"/>
                <a:cs typeface="Times New Roman" panose="02020603050405020304" pitchFamily="18" charset="0"/>
              </a:rPr>
              <a:t>: від 20.07.2020 №13956-р/</a:t>
            </a:r>
            <a:r>
              <a:rPr lang="uk-UA" sz="4800" dirty="0" err="1">
                <a:solidFill>
                  <a:schemeClr val="bg1"/>
                </a:solidFill>
                <a:latin typeface="Times New Roman" panose="02020603050405020304" pitchFamily="18" charset="0"/>
                <a:cs typeface="Times New Roman" panose="02020603050405020304" pitchFamily="18" charset="0"/>
              </a:rPr>
              <a:t>пк-пз</a:t>
            </a:r>
            <a:r>
              <a:rPr lang="uk-UA" sz="4800" dirty="0">
                <a:solidFill>
                  <a:schemeClr val="bg1"/>
                </a:solidFill>
                <a:latin typeface="Times New Roman" panose="02020603050405020304" pitchFamily="18" charset="0"/>
                <a:cs typeface="Times New Roman" panose="02020603050405020304" pitchFamily="18" charset="0"/>
              </a:rPr>
              <a:t>, яким було відмовлено у задоволенні скарги.</a:t>
            </a:r>
          </a:p>
          <a:p>
            <a:pPr indent="450000" algn="just"/>
            <a:r>
              <a:rPr lang="uk-UA" sz="4800" dirty="0">
                <a:solidFill>
                  <a:schemeClr val="bg1"/>
                </a:solidFill>
                <a:latin typeface="Times New Roman" panose="02020603050405020304" pitchFamily="18" charset="0"/>
                <a:cs typeface="Times New Roman" panose="02020603050405020304" pitchFamily="18" charset="0"/>
              </a:rPr>
              <a:t>Відповідно до інформації, оприлюдненої на веб-порталі Уповноваженого органу, повідомлення про намір укласти договір із Скаржником за лотом № 5 оприлюднено на веб-порталі Уповноваженого органу 10.06.2020.</a:t>
            </a:r>
          </a:p>
          <a:p>
            <a:pPr indent="450000" algn="just"/>
            <a:r>
              <a:rPr lang="uk-UA" sz="4800" dirty="0">
                <a:solidFill>
                  <a:schemeClr val="bg1"/>
                </a:solidFill>
                <a:latin typeface="Times New Roman" panose="02020603050405020304" pitchFamily="18" charset="0"/>
                <a:cs typeface="Times New Roman" panose="02020603050405020304" pitchFamily="18" charset="0"/>
              </a:rPr>
              <a:t>Скаржник 17.06.2020, тобто з порушенням строків, визначених Документацією, надав довідку про відсутність заборгованості з платежів, контроль за справлянням яких покладено на контролюючі органи від 17.06.2020. </a:t>
            </a:r>
          </a:p>
          <a:p>
            <a:pPr indent="450000" algn="just"/>
            <a:r>
              <a:rPr lang="uk-UA" sz="4800" dirty="0">
                <a:solidFill>
                  <a:schemeClr val="bg1"/>
                </a:solidFill>
                <a:latin typeface="Times New Roman" panose="02020603050405020304" pitchFamily="18" charset="0"/>
                <a:cs typeface="Times New Roman" panose="02020603050405020304" pitchFamily="18" charset="0"/>
              </a:rPr>
              <a:t>Враховуючи наведене, органом оскарження було встановлено, що Пропозиція Скаржника була </a:t>
            </a:r>
            <a:r>
              <a:rPr lang="uk-UA" sz="4800" dirty="0" err="1">
                <a:solidFill>
                  <a:schemeClr val="bg1"/>
                </a:solidFill>
                <a:latin typeface="Times New Roman" panose="02020603050405020304" pitchFamily="18" charset="0"/>
                <a:cs typeface="Times New Roman" panose="02020603050405020304" pitchFamily="18" charset="0"/>
              </a:rPr>
              <a:t>правомірно</a:t>
            </a:r>
            <a:r>
              <a:rPr lang="uk-UA" sz="4800" dirty="0">
                <a:solidFill>
                  <a:schemeClr val="bg1"/>
                </a:solidFill>
                <a:latin typeface="Times New Roman" panose="02020603050405020304" pitchFamily="18" charset="0"/>
                <a:cs typeface="Times New Roman" panose="02020603050405020304" pitchFamily="18" charset="0"/>
              </a:rPr>
              <a:t> відхилена Замовником. </a:t>
            </a:r>
          </a:p>
          <a:p>
            <a:pPr marL="342900" indent="-342900" algn="just">
              <a:buFont typeface="Wingdings" panose="05000000000000000000" pitchFamily="2" charset="2"/>
              <a:buChar char="v"/>
            </a:pPr>
            <a:r>
              <a:rPr lang="uk-UA" sz="4800" b="1" dirty="0">
                <a:solidFill>
                  <a:schemeClr val="bg1"/>
                </a:solidFill>
                <a:latin typeface="Times New Roman" panose="02020603050405020304" pitchFamily="18" charset="0"/>
                <a:cs typeface="Times New Roman" panose="02020603050405020304" pitchFamily="18" charset="0"/>
              </a:rPr>
              <a:t>Позиція Суду:</a:t>
            </a:r>
          </a:p>
          <a:p>
            <a:pPr lvl="0" indent="450000" algn="just" defTabSz="914400">
              <a:buClrTx/>
              <a:buSzTx/>
              <a:defRPr/>
            </a:pPr>
            <a:r>
              <a:rPr lang="uk-UA" sz="4800" dirty="0">
                <a:solidFill>
                  <a:schemeClr val="bg1"/>
                </a:solidFill>
                <a:latin typeface="Times New Roman" panose="02020603050405020304" pitchFamily="18" charset="0"/>
                <a:cs typeface="Times New Roman" panose="02020603050405020304" pitchFamily="18" charset="0"/>
              </a:rPr>
              <a:t>Верховний Суд у складі Колегії суддів Касаційного адміністративного суду у постанові від 23.03.2023 справа </a:t>
            </a:r>
            <a:br>
              <a:rPr lang="uk-UA" sz="4800" dirty="0">
                <a:solidFill>
                  <a:schemeClr val="bg1"/>
                </a:solidFill>
                <a:latin typeface="Times New Roman" panose="02020603050405020304" pitchFamily="18" charset="0"/>
                <a:cs typeface="Times New Roman" panose="02020603050405020304" pitchFamily="18" charset="0"/>
              </a:rPr>
            </a:br>
            <a:r>
              <a:rPr lang="uk-UA" sz="4800" dirty="0">
                <a:solidFill>
                  <a:schemeClr val="bg1"/>
                </a:solidFill>
                <a:latin typeface="Times New Roman" panose="02020603050405020304" pitchFamily="18" charset="0"/>
                <a:cs typeface="Times New Roman" panose="02020603050405020304" pitchFamily="18" charset="0"/>
              </a:rPr>
              <a:t>№ 640/22489/20 підтримав позицію Комітету, зокрема, щодо строку подачі документів Переможцем процедури закупівлі.</a:t>
            </a:r>
          </a:p>
          <a:p>
            <a:pPr lvl="0" indent="450000" algn="just" defTabSz="914400">
              <a:buClrTx/>
              <a:buSzTx/>
              <a:defRPr/>
            </a:pPr>
            <a:r>
              <a:rPr lang="uk-UA" sz="4800" dirty="0">
                <a:solidFill>
                  <a:schemeClr val="bg1"/>
                </a:solidFill>
                <a:latin typeface="Times New Roman" panose="02020603050405020304" pitchFamily="18" charset="0"/>
                <a:cs typeface="Times New Roman" panose="02020603050405020304" pitchFamily="18" charset="0"/>
              </a:rPr>
              <a:t>Верховний Суд зазначає: "Позивач був зобов`язаний подати довідку (документ), видану (виданий) уповноваженим органом, про відсутність заборгованості із сплати податків і зборів (обов`язкових платежів) на території України у строк до 15 червня 2020 року. Вказану довідку позивач надав 17 червня 2020 року".</a:t>
            </a:r>
          </a:p>
          <a:p>
            <a:pPr lvl="0" indent="450000" algn="just" defTabSz="914400">
              <a:buClrTx/>
              <a:buSzTx/>
              <a:defRPr/>
            </a:pPr>
            <a:r>
              <a:rPr lang="uk-UA" sz="4800" dirty="0">
                <a:solidFill>
                  <a:schemeClr val="bg1"/>
                </a:solidFill>
                <a:latin typeface="Times New Roman" panose="02020603050405020304" pitchFamily="18" charset="0"/>
                <a:cs typeface="Times New Roman" panose="02020603050405020304" pitchFamily="18" charset="0"/>
              </a:rPr>
              <a:t>Суд дійшов висновку про відсутність підстав для задоволення позовних вимог позивача, оскільки він як переможець торгів не виконав належним чином вимоги Закону та тендерної документації щодо вчасного подання довідки про відсутність заборгованості зі сплати податків і зборів (обов`язкових платежів).</a:t>
            </a:r>
          </a:p>
          <a:p>
            <a:endParaRPr lang="uk-UA" dirty="0"/>
          </a:p>
        </p:txBody>
      </p:sp>
    </p:spTree>
    <p:extLst>
      <p:ext uri="{BB962C8B-B14F-4D97-AF65-F5344CB8AC3E}">
        <p14:creationId xmlns:p14="http://schemas.microsoft.com/office/powerpoint/2010/main" val="303955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D117ED-91B5-4CE8-9843-79BA096400CA}"/>
              </a:ext>
            </a:extLst>
          </p:cNvPr>
          <p:cNvSpPr>
            <a:spLocks noGrp="1"/>
          </p:cNvSpPr>
          <p:nvPr>
            <p:ph type="title"/>
          </p:nvPr>
        </p:nvSpPr>
        <p:spPr>
          <a:xfrm>
            <a:off x="880636" y="-155067"/>
            <a:ext cx="8825657" cy="1435228"/>
          </a:xfrm>
        </p:spPr>
        <p:txBody>
          <a:bodyPr/>
          <a:lstStyle/>
          <a:p>
            <a:r>
              <a:rPr lang="uk-UA" sz="2000" b="1" dirty="0">
                <a:solidFill>
                  <a:schemeClr val="tx1"/>
                </a:solidFill>
                <a:latin typeface="Times New Roman" panose="02020603050405020304" pitchFamily="18" charset="0"/>
                <a:cs typeface="Times New Roman" panose="02020603050405020304" pitchFamily="18" charset="0"/>
              </a:rPr>
              <a:t>Позиція суду стосовно накладення кваліфікованого електронного підпису на тендерну пропозицію</a:t>
            </a:r>
            <a:br>
              <a:rPr lang="uk-UA" sz="2000" b="1" dirty="0">
                <a:solidFill>
                  <a:schemeClr val="tx1"/>
                </a:solidFill>
                <a:latin typeface="Times New Roman" panose="02020603050405020304" pitchFamily="18" charset="0"/>
                <a:cs typeface="Times New Roman" panose="02020603050405020304" pitchFamily="18" charset="0"/>
              </a:rPr>
            </a:br>
            <a:endParaRPr lang="uk-UA" sz="2000" dirty="0"/>
          </a:p>
        </p:txBody>
      </p:sp>
      <p:sp>
        <p:nvSpPr>
          <p:cNvPr id="3" name="Текст 2">
            <a:extLst>
              <a:ext uri="{FF2B5EF4-FFF2-40B4-BE49-F238E27FC236}">
                <a16:creationId xmlns:a16="http://schemas.microsoft.com/office/drawing/2014/main" id="{0E8F5D84-B827-44B7-8A61-109F73A35C32}"/>
              </a:ext>
            </a:extLst>
          </p:cNvPr>
          <p:cNvSpPr>
            <a:spLocks noGrp="1"/>
          </p:cNvSpPr>
          <p:nvPr>
            <p:ph type="body" idx="1"/>
          </p:nvPr>
        </p:nvSpPr>
        <p:spPr>
          <a:xfrm>
            <a:off x="652034" y="1280160"/>
            <a:ext cx="10823685" cy="4663440"/>
          </a:xfrm>
          <a:solidFill>
            <a:srgbClr val="FCE1E0"/>
          </a:solidFill>
        </p:spPr>
        <p:txBody>
          <a:bodyPr>
            <a:normAutofit fontScale="55000" lnSpcReduction="20000"/>
          </a:bodyPr>
          <a:lstStyle/>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Справа №: </a:t>
            </a:r>
            <a:r>
              <a:rPr lang="uk-UA" dirty="0">
                <a:solidFill>
                  <a:schemeClr val="bg1"/>
                </a:solidFill>
                <a:latin typeface="Times New Roman" panose="02020603050405020304" pitchFamily="18" charset="0"/>
                <a:cs typeface="Times New Roman" panose="02020603050405020304" pitchFamily="18" charset="0"/>
              </a:rPr>
              <a:t>640/14244/21</a:t>
            </a:r>
            <a:endParaRPr lang="uk-UA" b="1" dirty="0">
              <a:solidFill>
                <a:schemeClr val="bg1"/>
              </a:solidFill>
              <a:latin typeface="Times New Roman" panose="02020603050405020304" pitchFamily="18" charset="0"/>
              <a:cs typeface="Times New Roman" panose="02020603050405020304" pitchFamily="18" charset="0"/>
            </a:endParaRPr>
          </a:p>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Обставини справи: </a:t>
            </a:r>
            <a:r>
              <a:rPr lang="uk-UA" dirty="0">
                <a:solidFill>
                  <a:schemeClr val="bg1"/>
                </a:solidFill>
                <a:latin typeface="Times New Roman" panose="02020603050405020304" pitchFamily="18" charset="0"/>
                <a:cs typeface="Times New Roman" panose="02020603050405020304" pitchFamily="18" charset="0"/>
              </a:rPr>
              <a:t>Суб’єкт оскарження звернувся до органу оскарження зі скаргою, у якій, зокрема, оскаржував рішення замовника про допущення до аукціону тендерних пропозицій учасників (ідентифікатор UA-2021-01-26-002116-а).</a:t>
            </a:r>
            <a:endParaRPr lang="uk-UA" b="1" dirty="0">
              <a:solidFill>
                <a:schemeClr val="bg1"/>
              </a:solidFill>
              <a:latin typeface="Times New Roman" panose="02020603050405020304" pitchFamily="18" charset="0"/>
              <a:cs typeface="Times New Roman" panose="02020603050405020304" pitchFamily="18" charset="0"/>
            </a:endParaRPr>
          </a:p>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Рішення органу оскарження: </a:t>
            </a:r>
            <a:r>
              <a:rPr lang="uk-UA" dirty="0">
                <a:solidFill>
                  <a:schemeClr val="bg1"/>
                </a:solidFill>
                <a:latin typeface="Times New Roman" panose="02020603050405020304" pitchFamily="18" charset="0"/>
                <a:cs typeface="Times New Roman" panose="02020603050405020304" pitchFamily="18" charset="0"/>
              </a:rPr>
              <a:t>від 28.04.2021 №9410-р/</a:t>
            </a:r>
            <a:r>
              <a:rPr lang="uk-UA" dirty="0" err="1">
                <a:solidFill>
                  <a:schemeClr val="bg1"/>
                </a:solidFill>
                <a:latin typeface="Times New Roman" panose="02020603050405020304" pitchFamily="18" charset="0"/>
                <a:cs typeface="Times New Roman" panose="02020603050405020304" pitchFamily="18" charset="0"/>
              </a:rPr>
              <a:t>пк-пз</a:t>
            </a:r>
            <a:r>
              <a:rPr lang="uk-UA" dirty="0">
                <a:solidFill>
                  <a:schemeClr val="bg1"/>
                </a:solidFill>
                <a:latin typeface="Times New Roman" panose="02020603050405020304" pitchFamily="18" charset="0"/>
                <a:cs typeface="Times New Roman" panose="02020603050405020304" pitchFamily="18" charset="0"/>
              </a:rPr>
              <a:t>, яким було зобов’язано замовника, зокрема, скасувати рішення про допущення до аукціону тендерних пропозицій учасників. </a:t>
            </a:r>
          </a:p>
          <a:p>
            <a:pPr indent="450000" algn="just"/>
            <a:r>
              <a:rPr lang="uk-UA" dirty="0">
                <a:solidFill>
                  <a:schemeClr val="bg1"/>
                </a:solidFill>
                <a:latin typeface="Times New Roman" panose="02020603050405020304" pitchFamily="18" charset="0"/>
                <a:cs typeface="Times New Roman" panose="02020603050405020304" pitchFamily="18" charset="0"/>
              </a:rPr>
              <a:t>Відповідно до умов тендерної </a:t>
            </a:r>
            <a:r>
              <a:rPr lang="uk-UA" dirty="0" err="1">
                <a:solidFill>
                  <a:schemeClr val="bg1"/>
                </a:solidFill>
                <a:latin typeface="Times New Roman" panose="02020603050405020304" pitchFamily="18" charset="0"/>
                <a:cs typeface="Times New Roman" panose="02020603050405020304" pitchFamily="18" charset="0"/>
              </a:rPr>
              <a:t>докУментації</a:t>
            </a:r>
            <a:r>
              <a:rPr lang="uk-UA" dirty="0">
                <a:solidFill>
                  <a:schemeClr val="bg1"/>
                </a:solidFill>
                <a:latin typeface="Times New Roman" panose="02020603050405020304" pitchFamily="18" charset="0"/>
                <a:cs typeface="Times New Roman" panose="02020603050405020304" pitchFamily="18" charset="0"/>
              </a:rPr>
              <a:t>, учасник повинен накласти на пропозицію кваліфікований електронний підпис (КЕП) уповноваженої особи учасника процедури закупівлі.</a:t>
            </a:r>
          </a:p>
          <a:p>
            <a:pPr indent="450000" algn="just"/>
            <a:r>
              <a:rPr lang="uk-UA" dirty="0">
                <a:solidFill>
                  <a:schemeClr val="bg1"/>
                </a:solidFill>
                <a:latin typeface="Times New Roman" panose="02020603050405020304" pitchFamily="18" charset="0"/>
                <a:cs typeface="Times New Roman" panose="02020603050405020304" pitchFamily="18" charset="0"/>
              </a:rPr>
              <a:t>Орган оскарження встановив, що на тендерні пропозиції учасників накладено електронний підпис, за результатами перевірки якого на веб-порталі Центрального </a:t>
            </a:r>
            <a:r>
              <a:rPr lang="uk-UA" dirty="0" err="1">
                <a:solidFill>
                  <a:schemeClr val="bg1"/>
                </a:solidFill>
                <a:latin typeface="Times New Roman" panose="02020603050405020304" pitchFamily="18" charset="0"/>
                <a:cs typeface="Times New Roman" panose="02020603050405020304" pitchFamily="18" charset="0"/>
              </a:rPr>
              <a:t>засвідчувального</a:t>
            </a:r>
            <a:r>
              <a:rPr lang="uk-UA" dirty="0">
                <a:solidFill>
                  <a:schemeClr val="bg1"/>
                </a:solidFill>
                <a:latin typeface="Times New Roman" panose="02020603050405020304" pitchFamily="18" charset="0"/>
                <a:cs typeface="Times New Roman" panose="02020603050405020304" pitchFamily="18" charset="0"/>
              </a:rPr>
              <a:t> органу вказано: тип підпису – удосконалений, сертифікат- кваліфікований.</a:t>
            </a:r>
          </a:p>
          <a:p>
            <a:pPr indent="450000" algn="just"/>
            <a:r>
              <a:rPr lang="uk-UA" dirty="0">
                <a:solidFill>
                  <a:schemeClr val="bg1"/>
                </a:solidFill>
                <a:latin typeface="Times New Roman" panose="02020603050405020304" pitchFamily="18" charset="0"/>
                <a:cs typeface="Times New Roman" panose="02020603050405020304" pitchFamily="18" charset="0"/>
              </a:rPr>
              <a:t>Таким чином, органом оскарження було встановлено, що Пропозиції учасників не містять саме кваліфікованого електронного підпису, відтак учасники не відповідають вимогам, встановленим абзацом першим частини третьої статті 22 Закону. </a:t>
            </a:r>
            <a:endParaRPr lang="uk-UA" b="1" dirty="0">
              <a:solidFill>
                <a:schemeClr val="bg1"/>
              </a:solidFill>
              <a:latin typeface="Times New Roman" panose="02020603050405020304" pitchFamily="18" charset="0"/>
              <a:cs typeface="Times New Roman" panose="02020603050405020304" pitchFamily="18" charset="0"/>
            </a:endParaRPr>
          </a:p>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Позиція Суду:</a:t>
            </a:r>
          </a:p>
          <a:p>
            <a:pPr lvl="0" indent="450000" algn="just" defTabSz="914400">
              <a:buClrTx/>
              <a:buSzTx/>
              <a:defRPr/>
            </a:pPr>
            <a:r>
              <a:rPr lang="uk-UA" dirty="0">
                <a:solidFill>
                  <a:schemeClr val="bg1"/>
                </a:solidFill>
                <a:latin typeface="Times New Roman" panose="02020603050405020304" pitchFamily="18" charset="0"/>
                <a:cs typeface="Times New Roman" panose="02020603050405020304" pitchFamily="18" charset="0"/>
              </a:rPr>
              <a:t>Верховний Суд у складі Колегії суддів Касаційного адміністративного суду у постанові від 27.04.2023 справа № 640/14244/21 підтримав позицію Комітету</a:t>
            </a:r>
          </a:p>
          <a:p>
            <a:pPr indent="450000" algn="just">
              <a:defRPr/>
            </a:pPr>
            <a:r>
              <a:rPr lang="uk-UA" dirty="0">
                <a:solidFill>
                  <a:schemeClr val="bg1"/>
                </a:solidFill>
                <a:latin typeface="Times New Roman" panose="02020603050405020304" pitchFamily="18" charset="0"/>
                <a:cs typeface="Times New Roman" panose="02020603050405020304" pitchFamily="18" charset="0"/>
              </a:rPr>
              <a:t>Верховний Суд указує на необхідність чіткого дотримання учасниками публічних </a:t>
            </a:r>
            <a:r>
              <a:rPr lang="uk-UA" dirty="0" err="1">
                <a:solidFill>
                  <a:schemeClr val="bg1"/>
                </a:solidFill>
                <a:latin typeface="Times New Roman" panose="02020603050405020304" pitchFamily="18" charset="0"/>
                <a:cs typeface="Times New Roman" panose="02020603050405020304" pitchFamily="18" charset="0"/>
              </a:rPr>
              <a:t>закупівель</a:t>
            </a:r>
            <a:r>
              <a:rPr lang="uk-UA" dirty="0">
                <a:solidFill>
                  <a:schemeClr val="bg1"/>
                </a:solidFill>
                <a:latin typeface="Times New Roman" panose="02020603050405020304" pitchFamily="18" charset="0"/>
                <a:cs typeface="Times New Roman" panose="02020603050405020304" pitchFamily="18" charset="0"/>
              </a:rPr>
              <a:t> вимог, визначених замовником у тендерній документації.</a:t>
            </a:r>
          </a:p>
          <a:p>
            <a:pPr indent="450000" algn="just">
              <a:defRPr/>
            </a:pPr>
            <a:r>
              <a:rPr lang="uk-UA" dirty="0">
                <a:solidFill>
                  <a:schemeClr val="bg1"/>
                </a:solidFill>
                <a:latin typeface="Times New Roman" panose="02020603050405020304" pitchFamily="18" charset="0"/>
                <a:cs typeface="Times New Roman" panose="02020603050405020304" pitchFamily="18" charset="0"/>
              </a:rPr>
              <a:t>У постанові, зокрема, зазначено: </a:t>
            </a:r>
            <a:r>
              <a:rPr lang="uk-UA" i="1" dirty="0">
                <a:solidFill>
                  <a:schemeClr val="bg1"/>
                </a:solidFill>
                <a:latin typeface="Times New Roman" panose="02020603050405020304" pitchFamily="18" charset="0"/>
                <a:cs typeface="Times New Roman" panose="02020603050405020304" pitchFamily="18" charset="0"/>
              </a:rPr>
              <a:t>"Водночас тендерна документація замовника у цій процедурі </a:t>
            </a:r>
            <a:r>
              <a:rPr lang="uk-UA" i="1" dirty="0" err="1">
                <a:solidFill>
                  <a:schemeClr val="bg1"/>
                </a:solidFill>
                <a:latin typeface="Times New Roman" panose="02020603050405020304" pitchFamily="18" charset="0"/>
                <a:cs typeface="Times New Roman" panose="02020603050405020304" pitchFamily="18" charset="0"/>
              </a:rPr>
              <a:t>закупівель</a:t>
            </a:r>
            <a:r>
              <a:rPr lang="uk-UA" i="1" dirty="0">
                <a:solidFill>
                  <a:schemeClr val="bg1"/>
                </a:solidFill>
                <a:latin typeface="Times New Roman" panose="02020603050405020304" pitchFamily="18" charset="0"/>
                <a:cs typeface="Times New Roman" panose="02020603050405020304" pitchFamily="18" charset="0"/>
              </a:rPr>
              <a:t> не передбачала можливість підписання тендерної пропозиції та відповідної документації удосконаленим електронним підписом чи удосконаленим електронним підписом на кваліфікованому сертифікаті, як і не містила покликань на положення постанови Кабінету Міністрів України від 30 березня 2020 року № 193 "Про реалізацію експериментального проекту щодо забезпечення можливості використання удосконалених електронних підписів і печаток, які базуються на кваліфікованих сертифікатах відкритих ключів</a:t>
            </a:r>
          </a:p>
          <a:p>
            <a:pPr indent="450000" algn="just">
              <a:defRPr/>
            </a:pPr>
            <a:r>
              <a:rPr lang="uk-UA" i="1" dirty="0">
                <a:solidFill>
                  <a:schemeClr val="bg1"/>
                </a:solidFill>
                <a:latin typeface="Times New Roman" panose="02020603050405020304" pitchFamily="18" charset="0"/>
                <a:cs typeface="Times New Roman" panose="02020603050405020304" pitchFamily="18" charset="0"/>
              </a:rPr>
              <a:t>За установлених обставин справи Верховний Суд погоджується з висновками судів попередніх інстанцій про те, що тендерні пропозиції учасників не відповідали </a:t>
            </a:r>
            <a:r>
              <a:rPr lang="uk-UA" i="1" dirty="0" err="1">
                <a:solidFill>
                  <a:schemeClr val="bg1"/>
                </a:solidFill>
                <a:latin typeface="Times New Roman" panose="02020603050405020304" pitchFamily="18" charset="0"/>
                <a:cs typeface="Times New Roman" panose="02020603050405020304" pitchFamily="18" charset="0"/>
              </a:rPr>
              <a:t>умоваМ</a:t>
            </a:r>
            <a:r>
              <a:rPr lang="uk-UA" i="1" dirty="0">
                <a:solidFill>
                  <a:schemeClr val="bg1"/>
                </a:solidFill>
                <a:latin typeface="Times New Roman" panose="02020603050405020304" pitchFamily="18" charset="0"/>
                <a:cs typeface="Times New Roman" panose="02020603050405020304" pitchFamily="18" charset="0"/>
              </a:rPr>
              <a:t> тендерної документації замовника у наведеній частині, а тому мали бути ним відхилені".</a:t>
            </a:r>
          </a:p>
          <a:p>
            <a:endParaRPr lang="uk-UA" dirty="0"/>
          </a:p>
        </p:txBody>
      </p:sp>
    </p:spTree>
    <p:extLst>
      <p:ext uri="{BB962C8B-B14F-4D97-AF65-F5344CB8AC3E}">
        <p14:creationId xmlns:p14="http://schemas.microsoft.com/office/powerpoint/2010/main" val="1455617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10A294-5267-47C8-B6B0-E778CDC0DD71}"/>
              </a:ext>
            </a:extLst>
          </p:cNvPr>
          <p:cNvSpPr>
            <a:spLocks noGrp="1"/>
          </p:cNvSpPr>
          <p:nvPr>
            <p:ph type="title"/>
          </p:nvPr>
        </p:nvSpPr>
        <p:spPr>
          <a:xfrm>
            <a:off x="844061" y="0"/>
            <a:ext cx="9388075" cy="1243204"/>
          </a:xfrm>
        </p:spPr>
        <p:txBody>
          <a:bodyPr/>
          <a:lstStyle/>
          <a:p>
            <a:pPr lvl="0" defTabSz="914400">
              <a:spcBef>
                <a:spcPts val="0"/>
              </a:spcBef>
            </a:pPr>
            <a:br>
              <a:rPr lang="uk-UA" sz="2400" b="1" kern="0" dirty="0">
                <a:solidFill>
                  <a:sysClr val="windowText" lastClr="000000"/>
                </a:solidFill>
                <a:latin typeface="Times New Roman" panose="02020603050405020304" pitchFamily="18" charset="0"/>
                <a:cs typeface="Times New Roman" panose="02020603050405020304" pitchFamily="18" charset="0"/>
              </a:rPr>
            </a:br>
            <a:r>
              <a:rPr lang="uk-UA" sz="2000" b="1" kern="0" dirty="0">
                <a:solidFill>
                  <a:schemeClr val="tx1"/>
                </a:solidFill>
                <a:latin typeface="Times New Roman" panose="02020603050405020304" pitchFamily="18" charset="0"/>
                <a:cs typeface="Times New Roman" panose="02020603050405020304" pitchFamily="18" charset="0"/>
              </a:rPr>
              <a:t>Позиція суду стосовно правового застосування положень статті 29 Закону України "Про публічні закупівлі", що стосуються аномально низької ціни тендерної пропозиції</a:t>
            </a:r>
            <a:endParaRPr lang="uk-UA" sz="2000" dirty="0">
              <a:solidFill>
                <a:schemeClr val="tx1"/>
              </a:solidFill>
            </a:endParaRPr>
          </a:p>
        </p:txBody>
      </p:sp>
      <p:sp>
        <p:nvSpPr>
          <p:cNvPr id="3" name="Текст 2">
            <a:extLst>
              <a:ext uri="{FF2B5EF4-FFF2-40B4-BE49-F238E27FC236}">
                <a16:creationId xmlns:a16="http://schemas.microsoft.com/office/drawing/2014/main" id="{285AD126-FB85-426F-A7F8-DC8D8195DBE3}"/>
              </a:ext>
            </a:extLst>
          </p:cNvPr>
          <p:cNvSpPr>
            <a:spLocks noGrp="1"/>
          </p:cNvSpPr>
          <p:nvPr>
            <p:ph type="body" idx="1"/>
          </p:nvPr>
        </p:nvSpPr>
        <p:spPr>
          <a:xfrm>
            <a:off x="844061" y="1444753"/>
            <a:ext cx="10659093" cy="5047487"/>
          </a:xfrm>
          <a:solidFill>
            <a:srgbClr val="FCE1E0"/>
          </a:solidFill>
        </p:spPr>
        <p:txBody>
          <a:bodyPr>
            <a:normAutofit fontScale="25000" lnSpcReduction="20000"/>
          </a:bodyPr>
          <a:lstStyle/>
          <a:p>
            <a:pPr indent="450000" algn="just">
              <a:buFont typeface="Wingdings" panose="05000000000000000000" pitchFamily="2" charset="2"/>
              <a:buChar char="v"/>
            </a:pPr>
            <a:r>
              <a:rPr lang="uk-UA" sz="4000" b="1" dirty="0">
                <a:solidFill>
                  <a:schemeClr val="bg1"/>
                </a:solidFill>
                <a:latin typeface="Times New Roman" panose="02020603050405020304" pitchFamily="18" charset="0"/>
                <a:cs typeface="Times New Roman" panose="02020603050405020304" pitchFamily="18" charset="0"/>
              </a:rPr>
              <a:t>Справа №: </a:t>
            </a:r>
            <a:r>
              <a:rPr lang="uk-UA" sz="4000" dirty="0">
                <a:solidFill>
                  <a:schemeClr val="bg1"/>
                </a:solidFill>
                <a:latin typeface="Times New Roman" panose="02020603050405020304" pitchFamily="18" charset="0"/>
                <a:cs typeface="Times New Roman" panose="02020603050405020304" pitchFamily="18" charset="0"/>
              </a:rPr>
              <a:t>640/30067/20</a:t>
            </a:r>
            <a:endParaRPr lang="uk-UA" sz="4000" b="1" dirty="0">
              <a:solidFill>
                <a:schemeClr val="bg1"/>
              </a:solidFill>
              <a:latin typeface="Times New Roman" panose="02020603050405020304" pitchFamily="18" charset="0"/>
              <a:cs typeface="Times New Roman" panose="02020603050405020304" pitchFamily="18" charset="0"/>
            </a:endParaRPr>
          </a:p>
          <a:p>
            <a:pPr indent="450000" algn="just">
              <a:buFont typeface="Wingdings" panose="05000000000000000000" pitchFamily="2" charset="2"/>
              <a:buChar char="v"/>
            </a:pPr>
            <a:r>
              <a:rPr lang="uk-UA" sz="4000" b="1" dirty="0">
                <a:solidFill>
                  <a:schemeClr val="bg1"/>
                </a:solidFill>
                <a:latin typeface="Times New Roman" panose="02020603050405020304" pitchFamily="18" charset="0"/>
                <a:cs typeface="Times New Roman" panose="02020603050405020304" pitchFamily="18" charset="0"/>
              </a:rPr>
              <a:t>Обставини справи: </a:t>
            </a:r>
            <a:r>
              <a:rPr lang="uk-UA" sz="4000" dirty="0">
                <a:solidFill>
                  <a:schemeClr val="bg1"/>
                </a:solidFill>
                <a:latin typeface="Times New Roman" panose="02020603050405020304" pitchFamily="18" charset="0"/>
                <a:cs typeface="Times New Roman" panose="02020603050405020304" pitchFamily="18" charset="0"/>
              </a:rPr>
              <a:t>Суб’єкт оскарження звернувся до органу оскарження зі скаргою, у якій, зокрема, оскаржував рішення замовника про відхилення його тендерної пропозиції (ідентифікатор закупівлі UA-2020-09-22-009347-b).</a:t>
            </a:r>
            <a:endParaRPr lang="uk-UA" sz="4000" b="1" dirty="0">
              <a:solidFill>
                <a:schemeClr val="bg1"/>
              </a:solidFill>
              <a:latin typeface="Times New Roman" panose="02020603050405020304" pitchFamily="18" charset="0"/>
              <a:cs typeface="Times New Roman" panose="02020603050405020304" pitchFamily="18" charset="0"/>
            </a:endParaRPr>
          </a:p>
          <a:p>
            <a:pPr indent="450000" algn="just">
              <a:buFont typeface="Wingdings" panose="05000000000000000000" pitchFamily="2" charset="2"/>
              <a:buChar char="v"/>
            </a:pPr>
            <a:r>
              <a:rPr lang="uk-UA" sz="4000" b="1" dirty="0">
                <a:solidFill>
                  <a:schemeClr val="bg1"/>
                </a:solidFill>
                <a:latin typeface="Times New Roman" panose="02020603050405020304" pitchFamily="18" charset="0"/>
                <a:cs typeface="Times New Roman" panose="02020603050405020304" pitchFamily="18" charset="0"/>
              </a:rPr>
              <a:t>Рішення органу оскарження: </a:t>
            </a:r>
            <a:r>
              <a:rPr lang="uk-UA" sz="4000" dirty="0">
                <a:solidFill>
                  <a:schemeClr val="bg1"/>
                </a:solidFill>
                <a:latin typeface="Times New Roman" panose="02020603050405020304" pitchFamily="18" charset="0"/>
                <a:cs typeface="Times New Roman" panose="02020603050405020304" pitchFamily="18" charset="0"/>
              </a:rPr>
              <a:t>від 10.11.2020 № 20858-р/</a:t>
            </a:r>
            <a:r>
              <a:rPr lang="uk-UA" sz="4000" dirty="0" err="1">
                <a:solidFill>
                  <a:schemeClr val="bg1"/>
                </a:solidFill>
                <a:latin typeface="Times New Roman" panose="02020603050405020304" pitchFamily="18" charset="0"/>
                <a:cs typeface="Times New Roman" panose="02020603050405020304" pitchFamily="18" charset="0"/>
              </a:rPr>
              <a:t>пк-пз</a:t>
            </a:r>
            <a:r>
              <a:rPr lang="uk-UA" sz="4000" dirty="0">
                <a:solidFill>
                  <a:schemeClr val="bg1"/>
                </a:solidFill>
                <a:latin typeface="Times New Roman" panose="02020603050405020304" pitchFamily="18" charset="0"/>
                <a:cs typeface="Times New Roman" panose="02020603050405020304" pitchFamily="18" charset="0"/>
              </a:rPr>
              <a:t>, яким було зобов’язано замовника скасувати рішення про відхилення тендерної пропозиції скаржника.</a:t>
            </a:r>
          </a:p>
          <a:p>
            <a:pPr indent="450000" algn="just"/>
            <a:r>
              <a:rPr lang="uk-UA" sz="4000" dirty="0">
                <a:solidFill>
                  <a:schemeClr val="bg1"/>
                </a:solidFill>
                <a:latin typeface="Times New Roman" panose="02020603050405020304" pitchFamily="18" charset="0"/>
                <a:cs typeface="Times New Roman" panose="02020603050405020304" pitchFamily="18" charset="0"/>
              </a:rPr>
              <a:t>Тендерна пропозиція скаржника була відхилена через відсутність у листі-обґрунтуванні аномально низької ціни розрахунків, що підтверджують доцільність та достовірність визначення такої ціни та вартості послуг.</a:t>
            </a:r>
          </a:p>
          <a:p>
            <a:pPr indent="450000" algn="just"/>
            <a:r>
              <a:rPr lang="uk-UA" sz="4000" dirty="0">
                <a:solidFill>
                  <a:schemeClr val="bg1"/>
                </a:solidFill>
                <a:latin typeface="Times New Roman" panose="02020603050405020304" pitchFamily="18" charset="0"/>
                <a:cs typeface="Times New Roman" panose="02020603050405020304" pitchFamily="18" charset="0"/>
              </a:rPr>
              <a:t>Органом оскарження було встановлено, що Документація не містить окремих вимог до порядку формування ціни Пропозиції учасника та обґрунтування аномально низької ціни. Також, у Документації та Законі відсутні вимоги щодо необхідності надання розрахунків вартості послуг. Враховуючи наведене, органом оскарження було встановлено, що Пропозиція Скаржника була неправомірно відхилена Замовником з наведеної вище підстави. </a:t>
            </a:r>
            <a:endParaRPr lang="uk-UA" sz="4000" b="1" dirty="0">
              <a:solidFill>
                <a:schemeClr val="bg1"/>
              </a:solidFill>
              <a:latin typeface="Times New Roman" panose="02020603050405020304" pitchFamily="18" charset="0"/>
              <a:cs typeface="Times New Roman" panose="02020603050405020304" pitchFamily="18" charset="0"/>
            </a:endParaRPr>
          </a:p>
          <a:p>
            <a:pPr indent="450000" algn="just">
              <a:buFont typeface="Wingdings" panose="05000000000000000000" pitchFamily="2" charset="2"/>
              <a:buChar char="v"/>
            </a:pPr>
            <a:r>
              <a:rPr lang="uk-UA" sz="4000" b="1" dirty="0">
                <a:solidFill>
                  <a:schemeClr val="bg1"/>
                </a:solidFill>
                <a:latin typeface="Times New Roman" panose="02020603050405020304" pitchFamily="18" charset="0"/>
                <a:cs typeface="Times New Roman" panose="02020603050405020304" pitchFamily="18" charset="0"/>
              </a:rPr>
              <a:t>Позиція Суду:</a:t>
            </a:r>
          </a:p>
          <a:p>
            <a:pPr lvl="0" indent="450000" algn="just" defTabSz="914400">
              <a:buClrTx/>
              <a:buSzTx/>
              <a:defRPr/>
            </a:pPr>
            <a:r>
              <a:rPr lang="uk-UA" sz="4000" dirty="0">
                <a:solidFill>
                  <a:schemeClr val="bg1"/>
                </a:solidFill>
                <a:latin typeface="Times New Roman" panose="02020603050405020304" pitchFamily="18" charset="0"/>
                <a:cs typeface="Times New Roman" panose="02020603050405020304" pitchFamily="18" charset="0"/>
              </a:rPr>
              <a:t>Верховний Суд у складі Колегії суддів Касаційного адміністративного суду у постанові від 21.09.2022 у справі № 640/30067/20 підтримав доводи Комітету.</a:t>
            </a:r>
          </a:p>
          <a:p>
            <a:pPr indent="450000" algn="just">
              <a:defRPr/>
            </a:pPr>
            <a:r>
              <a:rPr lang="uk-UA" sz="4000" dirty="0">
                <a:solidFill>
                  <a:schemeClr val="bg1"/>
                </a:solidFill>
                <a:latin typeface="Times New Roman" panose="02020603050405020304" pitchFamily="18" charset="0"/>
                <a:cs typeface="Times New Roman" panose="02020603050405020304" pitchFamily="18" charset="0"/>
              </a:rPr>
              <a:t>У зазначеній постанові суд вказує на необхідність чіткого дотримання учасниками публічних </a:t>
            </a:r>
            <a:r>
              <a:rPr lang="uk-UA" sz="4000" dirty="0" err="1">
                <a:solidFill>
                  <a:schemeClr val="bg1"/>
                </a:solidFill>
                <a:latin typeface="Times New Roman" panose="02020603050405020304" pitchFamily="18" charset="0"/>
                <a:cs typeface="Times New Roman" panose="02020603050405020304" pitchFamily="18" charset="0"/>
              </a:rPr>
              <a:t>закупівель</a:t>
            </a:r>
            <a:r>
              <a:rPr lang="uk-UA" sz="4000" dirty="0">
                <a:solidFill>
                  <a:schemeClr val="bg1"/>
                </a:solidFill>
                <a:latin typeface="Times New Roman" panose="02020603050405020304" pitchFamily="18" charset="0"/>
                <a:cs typeface="Times New Roman" panose="02020603050405020304" pitchFamily="18" charset="0"/>
              </a:rPr>
              <a:t> вимог, визначених замовником у тендерній документації.</a:t>
            </a:r>
          </a:p>
          <a:p>
            <a:pPr lvl="0" indent="450000" algn="just" defTabSz="914400">
              <a:buClrTx/>
              <a:buSzTx/>
              <a:defRPr/>
            </a:pPr>
            <a:r>
              <a:rPr lang="uk-UA" sz="4000" dirty="0">
                <a:solidFill>
                  <a:schemeClr val="bg1"/>
                </a:solidFill>
                <a:latin typeface="Times New Roman" panose="02020603050405020304" pitchFamily="18" charset="0"/>
                <a:cs typeface="Times New Roman" panose="02020603050405020304" pitchFamily="18" charset="0"/>
              </a:rPr>
              <a:t>Верховний Суд у постанові зазначає: "</a:t>
            </a:r>
            <a:r>
              <a:rPr lang="uk-UA" sz="4000" i="1" dirty="0">
                <a:solidFill>
                  <a:schemeClr val="bg1"/>
                </a:solidFill>
                <a:latin typeface="Times New Roman" panose="02020603050405020304" pitchFamily="18" charset="0"/>
                <a:cs typeface="Times New Roman" panose="02020603050405020304" pitchFamily="18" charset="0"/>
              </a:rPr>
              <a:t>Закон не містить вичерпного переліку інформації, яка повинна міститися в обґрунтуванні аномально низької ціни. Також у документації, як і в Законі відсутні вимоги щодо надання при обґрунтуванні аномально низької ціни розрахунку рівня оплати праці, розрахунків проведених аналогічних робіт, розрахунку заявленої ціни тендерної пропозиції тощо. </a:t>
            </a:r>
          </a:p>
          <a:p>
            <a:pPr lvl="0" indent="450000" algn="just" defTabSz="914400">
              <a:buClrTx/>
              <a:buSzTx/>
              <a:defRPr/>
            </a:pPr>
            <a:r>
              <a:rPr lang="uk-UA" sz="4000" i="1" dirty="0">
                <a:solidFill>
                  <a:schemeClr val="bg1"/>
                </a:solidFill>
                <a:latin typeface="Times New Roman" panose="02020603050405020304" pitchFamily="18" charset="0"/>
                <a:cs typeface="Times New Roman" panose="02020603050405020304" pitchFamily="18" charset="0"/>
              </a:rPr>
              <a:t>Додатково, Верховний Суд звертає увагу на те, що Закон не обмежує учасників щодо обґрунтування аномально низької ціни, також відсутні вимоги до кількості аргументів, їх конкретизації, наведення доказів чи надання конкретних підтверджуючих документів.</a:t>
            </a:r>
          </a:p>
          <a:p>
            <a:pPr lvl="0" indent="450000" algn="just" defTabSz="914400">
              <a:buClrTx/>
              <a:buSzTx/>
              <a:defRPr/>
            </a:pPr>
            <a:r>
              <a:rPr lang="uk-UA" sz="4000" i="1" dirty="0">
                <a:solidFill>
                  <a:schemeClr val="bg1"/>
                </a:solidFill>
                <a:latin typeface="Times New Roman" panose="02020603050405020304" pitchFamily="18" charset="0"/>
                <a:cs typeface="Times New Roman" panose="02020603050405020304" pitchFamily="18" charset="0"/>
              </a:rPr>
              <a:t>Також, відповідно до приписів статті 31 закріплено обов`язок Замовника відхиляти тендерну пропозицію учасника лише у разі ненадання такого обґрунтування</a:t>
            </a:r>
            <a:r>
              <a:rPr lang="uk-UA" sz="4000" dirty="0">
                <a:solidFill>
                  <a:schemeClr val="bg1"/>
                </a:solidFill>
                <a:latin typeface="Times New Roman" panose="02020603050405020304" pitchFamily="18" charset="0"/>
                <a:cs typeface="Times New Roman" panose="02020603050405020304" pitchFamily="18" charset="0"/>
              </a:rPr>
              <a:t>".</a:t>
            </a:r>
          </a:p>
          <a:p>
            <a:pPr indent="450000" algn="just">
              <a:defRPr/>
            </a:pPr>
            <a:r>
              <a:rPr lang="uk-UA" sz="4000" dirty="0">
                <a:solidFill>
                  <a:schemeClr val="bg1"/>
                </a:solidFill>
                <a:latin typeface="Times New Roman" panose="02020603050405020304" pitchFamily="18" charset="0"/>
                <a:cs typeface="Times New Roman" panose="02020603050405020304" pitchFamily="18" charset="0"/>
              </a:rPr>
              <a:t>Також Верховний Суд у складі Колегії суддів Касаційного адміністративного суду в постанові від 09.08.2022 у справі № 640/30534/20 зауважує: "</a:t>
            </a:r>
            <a:r>
              <a:rPr lang="uk-UA" sz="4000" i="1" dirty="0">
                <a:solidFill>
                  <a:schemeClr val="bg1"/>
                </a:solidFill>
                <a:latin typeface="Times New Roman" panose="02020603050405020304" pitchFamily="18" charset="0"/>
                <a:cs typeface="Times New Roman" panose="02020603050405020304" pitchFamily="18" charset="0"/>
              </a:rPr>
              <a:t>Водночас, оскільки базовим документом для оцінки пропозицій учасників є тендерна документація, замовник має діяти виключно в рамках Закону та вимагати від учасників подання лише тієї інформації та документів, які передбачені тендерною документацією. Таким чином, якщо замовник має окремі вимоги щодо обґрунтування аномально низької ціни, варто чітко їх прописати у тендерній документації".</a:t>
            </a:r>
          </a:p>
          <a:p>
            <a:endParaRPr lang="uk-UA" dirty="0"/>
          </a:p>
        </p:txBody>
      </p:sp>
    </p:spTree>
    <p:extLst>
      <p:ext uri="{BB962C8B-B14F-4D97-AF65-F5344CB8AC3E}">
        <p14:creationId xmlns:p14="http://schemas.microsoft.com/office/powerpoint/2010/main" val="260980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B08356-FF76-4240-887A-F199D3F94A7B}"/>
              </a:ext>
            </a:extLst>
          </p:cNvPr>
          <p:cNvSpPr>
            <a:spLocks noGrp="1"/>
          </p:cNvSpPr>
          <p:nvPr>
            <p:ph type="title"/>
          </p:nvPr>
        </p:nvSpPr>
        <p:spPr>
          <a:xfrm>
            <a:off x="1154954" y="539496"/>
            <a:ext cx="8825657" cy="932688"/>
          </a:xfrm>
        </p:spPr>
        <p:txBody>
          <a:bodyPr/>
          <a:lstStyle/>
          <a:p>
            <a:pPr lvl="0" defTabSz="914400">
              <a:spcBef>
                <a:spcPts val="0"/>
              </a:spcBef>
            </a:pPr>
            <a:r>
              <a:rPr lang="uk-UA" sz="2000" b="1" kern="0" dirty="0">
                <a:solidFill>
                  <a:schemeClr val="tx1"/>
                </a:solidFill>
                <a:latin typeface="Times New Roman" panose="02020603050405020304" pitchFamily="18" charset="0"/>
                <a:cs typeface="Times New Roman" panose="02020603050405020304" pitchFamily="18" charset="0"/>
              </a:rPr>
              <a:t>Позиція суду стосовно правового застосування положень статті 32 Закону України "Про публічні закупівлі"</a:t>
            </a:r>
            <a:br>
              <a:rPr lang="uk-UA" sz="2500" b="1" kern="0" dirty="0">
                <a:solidFill>
                  <a:sysClr val="windowText" lastClr="000000"/>
                </a:solidFill>
                <a:latin typeface="Times New Roman" panose="02020603050405020304" pitchFamily="18" charset="0"/>
                <a:cs typeface="Times New Roman" panose="02020603050405020304" pitchFamily="18" charset="0"/>
              </a:rPr>
            </a:br>
            <a:endParaRPr lang="uk-UA" dirty="0"/>
          </a:p>
        </p:txBody>
      </p:sp>
      <p:sp>
        <p:nvSpPr>
          <p:cNvPr id="3" name="Текст 2">
            <a:extLst>
              <a:ext uri="{FF2B5EF4-FFF2-40B4-BE49-F238E27FC236}">
                <a16:creationId xmlns:a16="http://schemas.microsoft.com/office/drawing/2014/main" id="{24629930-73DB-4CEF-A5DA-CE5BCC895D10}"/>
              </a:ext>
            </a:extLst>
          </p:cNvPr>
          <p:cNvSpPr>
            <a:spLocks noGrp="1"/>
          </p:cNvSpPr>
          <p:nvPr>
            <p:ph type="body" idx="1"/>
          </p:nvPr>
        </p:nvSpPr>
        <p:spPr>
          <a:xfrm>
            <a:off x="923544" y="1266084"/>
            <a:ext cx="10707623" cy="5052420"/>
          </a:xfrm>
          <a:solidFill>
            <a:srgbClr val="FCE1E0"/>
          </a:solidFill>
        </p:spPr>
        <p:txBody>
          <a:bodyPr>
            <a:normAutofit fontScale="55000" lnSpcReduction="20000"/>
          </a:bodyPr>
          <a:lstStyle/>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Справа №: </a:t>
            </a:r>
            <a:r>
              <a:rPr lang="uk-UA" dirty="0">
                <a:solidFill>
                  <a:schemeClr val="bg1"/>
                </a:solidFill>
                <a:latin typeface="Times New Roman" panose="02020603050405020304" pitchFamily="18" charset="0"/>
                <a:cs typeface="Times New Roman" panose="02020603050405020304" pitchFamily="18" charset="0"/>
              </a:rPr>
              <a:t>640/23977/21</a:t>
            </a:r>
          </a:p>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Обставини справи: </a:t>
            </a:r>
            <a:r>
              <a:rPr lang="uk-UA" dirty="0">
                <a:solidFill>
                  <a:schemeClr val="bg1"/>
                </a:solidFill>
                <a:latin typeface="Times New Roman" panose="02020603050405020304" pitchFamily="18" charset="0"/>
                <a:cs typeface="Times New Roman" panose="02020603050405020304" pitchFamily="18" charset="0"/>
              </a:rPr>
              <a:t>Суб’єкт оскарження звернувся до органу оскарження зі скаргою, у якій, зокрема, оскаржував рішення замовника про відміну процедури закупівлі (ідентифікатор №UA-2021-04-28-006218-a).</a:t>
            </a:r>
            <a:endParaRPr lang="uk-UA" b="1" dirty="0">
              <a:solidFill>
                <a:schemeClr val="bg1"/>
              </a:solidFill>
              <a:latin typeface="Times New Roman" panose="02020603050405020304" pitchFamily="18" charset="0"/>
              <a:cs typeface="Times New Roman" panose="02020603050405020304" pitchFamily="18" charset="0"/>
            </a:endParaRPr>
          </a:p>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Рішення органу оскарження: </a:t>
            </a:r>
            <a:r>
              <a:rPr lang="uk-UA" dirty="0">
                <a:solidFill>
                  <a:schemeClr val="bg1"/>
                </a:solidFill>
                <a:latin typeface="Times New Roman" panose="02020603050405020304" pitchFamily="18" charset="0"/>
                <a:cs typeface="Times New Roman" panose="02020603050405020304" pitchFamily="18" charset="0"/>
              </a:rPr>
              <a:t>від 21.07.2021 № 16747-р/</a:t>
            </a:r>
            <a:r>
              <a:rPr lang="uk-UA" dirty="0" err="1">
                <a:solidFill>
                  <a:schemeClr val="bg1"/>
                </a:solidFill>
                <a:latin typeface="Times New Roman" panose="02020603050405020304" pitchFamily="18" charset="0"/>
                <a:cs typeface="Times New Roman" panose="02020603050405020304" pitchFamily="18" charset="0"/>
              </a:rPr>
              <a:t>пк-пз</a:t>
            </a:r>
            <a:r>
              <a:rPr lang="uk-UA" dirty="0">
                <a:solidFill>
                  <a:schemeClr val="bg1"/>
                </a:solidFill>
                <a:latin typeface="Times New Roman" panose="02020603050405020304" pitchFamily="18" charset="0"/>
                <a:cs typeface="Times New Roman" panose="02020603050405020304" pitchFamily="18" charset="0"/>
              </a:rPr>
              <a:t>, яким було зобов’язано замовника скасувати рішення про відміну процедури закупівлі.</a:t>
            </a:r>
          </a:p>
          <a:p>
            <a:pPr indent="450000" algn="just"/>
            <a:r>
              <a:rPr lang="uk-UA" dirty="0">
                <a:solidFill>
                  <a:schemeClr val="bg1"/>
                </a:solidFill>
                <a:latin typeface="Times New Roman" panose="02020603050405020304" pitchFamily="18" charset="0"/>
                <a:cs typeface="Times New Roman" panose="02020603050405020304" pitchFamily="18" charset="0"/>
              </a:rPr>
              <a:t>Відповідно до протокольного рішення замовника , ним була відмінена процедура закупівлі на підставі пункту 1 частини першої статті 32 Закону через відсутність подальшої потреби в закупівлі робіт з наданими технічними характеристиками (технічним завданням), а саме через невідповідність проектної документації вимогам архітектурної автономності та керованості адміністративної інфраструктури, а також через необхідність коригування проекту (відповідно до експертного висновку за результатами державної науково-технічної експертизи).</a:t>
            </a:r>
          </a:p>
          <a:p>
            <a:pPr indent="450000" algn="just"/>
            <a:r>
              <a:rPr lang="uk-UA" dirty="0">
                <a:solidFill>
                  <a:schemeClr val="bg1"/>
                </a:solidFill>
                <a:latin typeface="Times New Roman" panose="02020603050405020304" pitchFamily="18" charset="0"/>
                <a:cs typeface="Times New Roman" panose="02020603050405020304" pitchFamily="18" charset="0"/>
              </a:rPr>
              <a:t>Органом оскарження було встановлено, що Замовник не довів та документально не підтвердив правомірність відміни Процедури закупівлі з наведеної вище підстави.</a:t>
            </a:r>
          </a:p>
          <a:p>
            <a:pPr indent="450000" algn="just">
              <a:buFont typeface="Wingdings" panose="05000000000000000000" pitchFamily="2" charset="2"/>
              <a:buChar char="v"/>
            </a:pPr>
            <a:r>
              <a:rPr lang="uk-UA" b="1" dirty="0">
                <a:solidFill>
                  <a:schemeClr val="bg1"/>
                </a:solidFill>
                <a:latin typeface="Times New Roman" panose="02020603050405020304" pitchFamily="18" charset="0"/>
                <a:cs typeface="Times New Roman" panose="02020603050405020304" pitchFamily="18" charset="0"/>
              </a:rPr>
              <a:t>Позиція Суду:</a:t>
            </a:r>
          </a:p>
          <a:p>
            <a:pPr lvl="0" indent="450000" algn="just" defTabSz="914400">
              <a:buClrTx/>
              <a:buSzTx/>
              <a:defRPr/>
            </a:pPr>
            <a:r>
              <a:rPr lang="uk-UA" dirty="0">
                <a:solidFill>
                  <a:schemeClr val="bg1"/>
                </a:solidFill>
                <a:latin typeface="Times New Roman" panose="02020603050405020304" pitchFamily="18" charset="0"/>
                <a:cs typeface="Times New Roman" panose="02020603050405020304" pitchFamily="18" charset="0"/>
              </a:rPr>
              <a:t>Верховний Суд у складі Колегії суддів Касаційного адміністративного суду в постанові від 01.09.2022 у справі № 640/23977/21, підтримав позицію Комітету стосовно того, що замовнику необхідно підтвердити та довести документально наявність підстав для відміни процедури закупівлі.</a:t>
            </a:r>
          </a:p>
          <a:p>
            <a:pPr indent="450000" algn="just"/>
            <a:r>
              <a:rPr lang="uk-UA" dirty="0">
                <a:solidFill>
                  <a:schemeClr val="bg1"/>
                </a:solidFill>
                <a:latin typeface="Times New Roman" panose="02020603050405020304" pitchFamily="18" charset="0"/>
                <a:cs typeface="Times New Roman" panose="02020603050405020304" pitchFamily="18" charset="0"/>
              </a:rPr>
              <a:t>Верховний Суд зазначає: </a:t>
            </a:r>
            <a:r>
              <a:rPr lang="uk-UA" i="1" dirty="0">
                <a:solidFill>
                  <a:schemeClr val="bg1"/>
                </a:solidFill>
                <a:latin typeface="Times New Roman" panose="02020603050405020304" pitchFamily="18" charset="0"/>
                <a:cs typeface="Times New Roman" panose="02020603050405020304" pitchFamily="18" charset="0"/>
              </a:rPr>
              <a:t>"Так, за приписами пункту 1 частини першої статті 32 Закону № 922-VIII замовник відміняє тендер у разі відсутності подальшої потреби в закупівлі товарів, робіт чи послуг. Аналіз наведеної правової норми свідчить, що у замовника наявна можливість відмінити тендер у разі відсутності потреби подальшої закупівлі предмету закупівлі, </a:t>
            </a:r>
            <a:r>
              <a:rPr lang="uk-UA" i="1" u="sng" dirty="0">
                <a:solidFill>
                  <a:schemeClr val="bg1"/>
                </a:solidFill>
                <a:latin typeface="Times New Roman" panose="02020603050405020304" pitchFamily="18" charset="0"/>
                <a:cs typeface="Times New Roman" panose="02020603050405020304" pitchFamily="18" charset="0"/>
              </a:rPr>
              <a:t>але ця можливість не може бути необґрунтовано дискреційною.</a:t>
            </a:r>
          </a:p>
          <a:p>
            <a:pPr indent="450000" algn="just"/>
            <a:r>
              <a:rPr lang="uk-UA" i="1" dirty="0">
                <a:solidFill>
                  <a:schemeClr val="bg1"/>
                </a:solidFill>
                <a:latin typeface="Times New Roman" panose="02020603050405020304" pitchFamily="18" charset="0"/>
                <a:cs typeface="Times New Roman" panose="02020603050405020304" pitchFamily="18" charset="0"/>
              </a:rPr>
              <a:t>При цьому, з урахуванням забезпечення ефективного та прозорого здійснення </a:t>
            </a:r>
            <a:r>
              <a:rPr lang="uk-UA" i="1" dirty="0" err="1">
                <a:solidFill>
                  <a:schemeClr val="bg1"/>
                </a:solidFill>
                <a:latin typeface="Times New Roman" panose="02020603050405020304" pitchFamily="18" charset="0"/>
                <a:cs typeface="Times New Roman" panose="02020603050405020304" pitchFamily="18" charset="0"/>
              </a:rPr>
              <a:t>закупівель</a:t>
            </a:r>
            <a:r>
              <a:rPr lang="uk-UA" i="1" dirty="0">
                <a:solidFill>
                  <a:schemeClr val="bg1"/>
                </a:solidFill>
                <a:latin typeface="Times New Roman" panose="02020603050405020304" pitchFamily="18" charset="0"/>
                <a:cs typeface="Times New Roman" panose="02020603050405020304" pitchFamily="18" charset="0"/>
              </a:rPr>
              <a:t>, створення конкурентного середовища у сфері публічних </a:t>
            </a:r>
            <a:r>
              <a:rPr lang="uk-UA" i="1" dirty="0" err="1">
                <a:solidFill>
                  <a:schemeClr val="bg1"/>
                </a:solidFill>
                <a:latin typeface="Times New Roman" panose="02020603050405020304" pitchFamily="18" charset="0"/>
                <a:cs typeface="Times New Roman" panose="02020603050405020304" pitchFamily="18" charset="0"/>
              </a:rPr>
              <a:t>закупівель</a:t>
            </a:r>
            <a:r>
              <a:rPr lang="uk-UA" i="1" dirty="0">
                <a:solidFill>
                  <a:schemeClr val="bg1"/>
                </a:solidFill>
                <a:latin typeface="Times New Roman" panose="02020603050405020304" pitchFamily="18" charset="0"/>
                <a:cs typeface="Times New Roman" panose="02020603050405020304" pitchFamily="18" charset="0"/>
              </a:rPr>
              <a:t>, запобігання проявам корупції у цій сфері, розвиток добросовісної конкуренції, замовнику під час проведення процедури закупівлі необхідно дотримуватись принципів здійснення </a:t>
            </a:r>
            <a:r>
              <a:rPr lang="uk-UA" i="1" dirty="0" err="1">
                <a:solidFill>
                  <a:schemeClr val="bg1"/>
                </a:solidFill>
                <a:latin typeface="Times New Roman" panose="02020603050405020304" pitchFamily="18" charset="0"/>
                <a:cs typeface="Times New Roman" panose="02020603050405020304" pitchFamily="18" charset="0"/>
              </a:rPr>
              <a:t>закупівель</a:t>
            </a:r>
            <a:r>
              <a:rPr lang="uk-UA" i="1" dirty="0">
                <a:solidFill>
                  <a:schemeClr val="bg1"/>
                </a:solidFill>
                <a:latin typeface="Times New Roman" panose="02020603050405020304" pitchFamily="18" charset="0"/>
                <a:cs typeface="Times New Roman" panose="02020603050405020304" pitchFamily="18" charset="0"/>
              </a:rPr>
              <a:t>, закріплених у статті 5 Закону № 922-VIII, не призводячи своїми діями до штучного та/або формального обмеження потенційного кола учасників. Таким чином кожне рішення тендерного комітету чи уповноваженої особи, якщо вона проводить тендер, у разі його відміни або визнання його таким, що не відбувся, має бути документально обґрунтоване та підтверджене відповідними документами, оскільки учасники в силу статті 18 Закону мають право його оскаржити".</a:t>
            </a:r>
            <a:endParaRPr lang="uk-UA" dirty="0">
              <a:solidFill>
                <a:schemeClr val="bg1"/>
              </a:solidFill>
            </a:endParaRPr>
          </a:p>
        </p:txBody>
      </p:sp>
    </p:spTree>
    <p:extLst>
      <p:ext uri="{BB962C8B-B14F-4D97-AF65-F5344CB8AC3E}">
        <p14:creationId xmlns:p14="http://schemas.microsoft.com/office/powerpoint/2010/main" val="23352495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2449</TotalTime>
  <Words>1900</Words>
  <Application>Microsoft Office PowerPoint</Application>
  <PresentationFormat>Широкий екран</PresentationFormat>
  <Paragraphs>126</Paragraphs>
  <Slides>10</Slides>
  <Notes>2</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10</vt:i4>
      </vt:variant>
    </vt:vector>
  </HeadingPairs>
  <TitlesOfParts>
    <vt:vector size="17" baseType="lpstr">
      <vt:lpstr>Arial</vt:lpstr>
      <vt:lpstr>Calibri</vt:lpstr>
      <vt:lpstr>Century Gothic</vt:lpstr>
      <vt:lpstr>Times New Roman</vt:lpstr>
      <vt:lpstr>Wingdings</vt:lpstr>
      <vt:lpstr>Wingdings 3</vt:lpstr>
      <vt:lpstr>Ион</vt:lpstr>
      <vt:lpstr>МАРИНА ЗУБЕНКО  НАЧАЛЬНИК ДРУГОГО ВІДДІЛУ РОЗГЛЯДУ СКАРГ ДЕПАРТАМЕНТУ З ПИТАНЬ ОСКАРЖЕНЬ РІШЕНЬ У СФЕРІ ПУБЛІЧНИХ ЗАКУПІВЕЛЬ АМКУ</vt:lpstr>
      <vt:lpstr>Статистичні дані щодо оскарження до суду рішень органу оскарження, прийнятих  у 2021-2023 роках</vt:lpstr>
      <vt:lpstr>Замовники, які найчастіше звертаються до суду, щодо оскарження рішень АМКУ, як органу оскарження</vt:lpstr>
      <vt:lpstr>Суб'єкти господарювання (Скаржники), які найчастіше звертаються до суду, щодо оскарження рішень АМКУ, як органу оскарження</vt:lpstr>
      <vt:lpstr>Позиція суду стосовно дискримінаційних вимог тендерної документації, що обмежують конкуренцію </vt:lpstr>
      <vt:lpstr>Позиція суду стосовно правового застосування статті 17 Закону України "Про публічні закупівлі"</vt:lpstr>
      <vt:lpstr>Позиція суду стосовно накладення кваліфікованого електронного підпису на тендерну пропозицію </vt:lpstr>
      <vt:lpstr> Позиція суду стосовно правового застосування положень статті 29 Закону України "Про публічні закупівлі", що стосуються аномально низької ціни тендерної пропозиції</vt:lpstr>
      <vt:lpstr>Позиція суду стосовно правового застосування положень статті 32 Закону України "Про публічні закупівлі" </vt:lpstr>
      <vt:lpstr>Дякую за увагу!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Зубенко Марина Олександрівна</dc:creator>
  <cp:lastModifiedBy>Марьяна Скорук</cp:lastModifiedBy>
  <cp:revision>40</cp:revision>
  <cp:lastPrinted>2024-04-23T07:44:51Z</cp:lastPrinted>
  <dcterms:created xsi:type="dcterms:W3CDTF">2024-04-11T13:38:00Z</dcterms:created>
  <dcterms:modified xsi:type="dcterms:W3CDTF">2024-04-23T13:09:17Z</dcterms:modified>
</cp:coreProperties>
</file>