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8" r:id="rId2"/>
    <p:sldId id="279" r:id="rId3"/>
    <p:sldId id="280" r:id="rId4"/>
    <p:sldId id="281" r:id="rId5"/>
    <p:sldId id="286" r:id="rId6"/>
    <p:sldId id="282" r:id="rId7"/>
    <p:sldId id="289" r:id="rId8"/>
    <p:sldId id="284" r:id="rId9"/>
    <p:sldId id="283" r:id="rId10"/>
    <p:sldId id="288" r:id="rId11"/>
    <p:sldId id="287" r:id="rId12"/>
    <p:sldId id="285" r:id="rId13"/>
  </p:sldIdLst>
  <p:sldSz cx="20104100" cy="11309350"/>
  <p:notesSz cx="20104100" cy="11309350"/>
  <p:defaultTextStyle>
    <a:defPPr>
      <a:defRPr kern="0"/>
    </a:def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Браславская Ю.Н." initials="БЮ" lastIdx="1" clrIdx="0">
    <p:extLst>
      <p:ext uri="{19B8F6BF-5375-455C-9EA6-DF929625EA0E}">
        <p15:presenceInfo xmlns="" xmlns:p15="http://schemas.microsoft.com/office/powerpoint/2012/main" userId="S-1-5-21-1492389264-1736976768-1874078741-6645" providerId="AD"/>
      </p:ext>
    </p:extLst>
  </p:cmAuthor>
  <p:cmAuthor id="2" name="Мисловська Я.Л." initials="МЯ" lastIdx="1" clrIdx="1">
    <p:extLst>
      <p:ext uri="{19B8F6BF-5375-455C-9EA6-DF929625EA0E}">
        <p15:presenceInfo xmlns="" xmlns:p15="http://schemas.microsoft.com/office/powerpoint/2012/main" userId="S-1-5-21-1492389264-1736976768-1874078741-1003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66"/>
    <a:srgbClr val="053B96"/>
    <a:srgbClr val="193B65"/>
    <a:srgbClr val="FFCC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771" autoAdjust="0"/>
    <p:restoredTop sz="95680"/>
  </p:normalViewPr>
  <p:slideViewPr>
    <p:cSldViewPr>
      <p:cViewPr varScale="1">
        <p:scale>
          <a:sx n="70" d="100"/>
          <a:sy n="70" d="100"/>
        </p:scale>
        <p:origin x="-312" y="-12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3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 hasCustomPrompt="1"/>
          </p:nvPr>
        </p:nvSpPr>
        <p:spPr>
          <a:xfrm>
            <a:off x="2491210" y="3638452"/>
            <a:ext cx="11017224" cy="14773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600" b="1" i="0">
                <a:solidFill>
                  <a:srgbClr val="000066"/>
                </a:solidFill>
                <a:latin typeface="GothamPro-Medium"/>
                <a:cs typeface="GothamPro-Medium"/>
              </a:defRPr>
            </a:lvl1pPr>
          </a:lstStyle>
          <a:p>
            <a:r>
              <a:rPr lang="ru-RU" dirty="0"/>
              <a:t>Заголовок 3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 hasCustomPrompt="1"/>
          </p:nvPr>
        </p:nvSpPr>
        <p:spPr>
          <a:xfrm>
            <a:off x="2491210" y="5150619"/>
            <a:ext cx="9577064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400" b="1" i="0">
                <a:solidFill>
                  <a:srgbClr val="000066"/>
                </a:solidFill>
                <a:latin typeface="Gotham Pro"/>
                <a:cs typeface="Gotham Pro"/>
              </a:defRPr>
            </a:lvl1pPr>
          </a:lstStyle>
          <a:p>
            <a:r>
              <a:rPr lang="ru-RU" dirty="0" err="1"/>
              <a:t>Підзаголовок</a:t>
            </a:r>
            <a:endParaRPr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0" hasCustomPrompt="1"/>
          </p:nvPr>
        </p:nvSpPr>
        <p:spPr>
          <a:xfrm>
            <a:off x="1195388" y="901700"/>
            <a:ext cx="7416800" cy="69249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Тема </a:t>
            </a:r>
            <a:r>
              <a:rPr lang="ru-RU" dirty="0" err="1"/>
              <a:t>презентації</a:t>
            </a:r>
            <a:endParaRPr lang="uk-UA" dirty="0"/>
          </a:p>
        </p:txBody>
      </p:sp>
      <p:pic>
        <p:nvPicPr>
          <p:cNvPr id="7" name="object 8">
            <a:extLst>
              <a:ext uri="{FF2B5EF4-FFF2-40B4-BE49-F238E27FC236}">
                <a16:creationId xmlns="" xmlns:a16="http://schemas.microsoft.com/office/drawing/2014/main" id="{24DFEC95-9D0E-1367-9FE3-72A9E72D727F}"/>
              </a:ext>
            </a:extLst>
          </p:cNvPr>
          <p:cNvPicPr/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195388" y="9589874"/>
            <a:ext cx="5693074" cy="1047569"/>
          </a:xfrm>
          <a:prstGeom prst="rect">
            <a:avLst/>
          </a:prstGeom>
        </p:spPr>
      </p:pic>
      <p:pic>
        <p:nvPicPr>
          <p:cNvPr id="9" name="object 10">
            <a:extLst>
              <a:ext uri="{FF2B5EF4-FFF2-40B4-BE49-F238E27FC236}">
                <a16:creationId xmlns="" xmlns:a16="http://schemas.microsoft.com/office/drawing/2014/main" id="{A10BC17D-4BB1-E3F2-B6AA-0F489CEB14D3}"/>
              </a:ext>
            </a:extLst>
          </p:cNvPr>
          <p:cNvPicPr/>
          <p:nvPr userDrawn="1"/>
        </p:nvPicPr>
        <p:blipFill>
          <a:blip r:embed="rId4" cstate="print"/>
          <a:stretch>
            <a:fillRect/>
          </a:stretch>
        </p:blipFill>
        <p:spPr>
          <a:xfrm>
            <a:off x="13063964" y="9589874"/>
            <a:ext cx="3156104" cy="98060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2E796C2B-0BBD-4372-C77B-850EFB3C478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062" y="9589874"/>
            <a:ext cx="4570302" cy="1094001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="" xmlns:a16="http://schemas.microsoft.com/office/drawing/2014/main" id="{281C9ACD-3287-1804-C394-75E9D33FF37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2668" y="9559189"/>
            <a:ext cx="1523484" cy="108681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35708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Підзаоловок-текс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607300"/>
            <a:ext cx="984885" cy="1424305"/>
          </a:xfrm>
          <a:custGeom>
            <a:avLst/>
            <a:gdLst/>
            <a:ahLst/>
            <a:cxnLst/>
            <a:rect l="l" t="t" r="r" b="b"/>
            <a:pathLst>
              <a:path w="984885" h="1424305">
                <a:moveTo>
                  <a:pt x="984263" y="0"/>
                </a:moveTo>
                <a:lnTo>
                  <a:pt x="0" y="0"/>
                </a:lnTo>
                <a:lnTo>
                  <a:pt x="0" y="1424050"/>
                </a:lnTo>
                <a:lnTo>
                  <a:pt x="984263" y="1424050"/>
                </a:lnTo>
                <a:lnTo>
                  <a:pt x="984263" y="0"/>
                </a:lnTo>
                <a:close/>
              </a:path>
            </a:pathLst>
          </a:custGeom>
          <a:solidFill>
            <a:srgbClr val="FDD3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984263" y="607300"/>
            <a:ext cx="19119850" cy="1424305"/>
          </a:xfrm>
          <a:custGeom>
            <a:avLst/>
            <a:gdLst/>
            <a:ahLst/>
            <a:cxnLst/>
            <a:rect l="l" t="t" r="r" b="b"/>
            <a:pathLst>
              <a:path w="19119850" h="1424305">
                <a:moveTo>
                  <a:pt x="19119836" y="0"/>
                </a:moveTo>
                <a:lnTo>
                  <a:pt x="0" y="0"/>
                </a:lnTo>
                <a:lnTo>
                  <a:pt x="0" y="1424050"/>
                </a:lnTo>
                <a:lnTo>
                  <a:pt x="19119836" y="1424050"/>
                </a:lnTo>
                <a:lnTo>
                  <a:pt x="19119836" y="0"/>
                </a:lnTo>
                <a:close/>
              </a:path>
            </a:pathLst>
          </a:custGeom>
          <a:solidFill>
            <a:srgbClr val="063B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1771130" y="798318"/>
            <a:ext cx="5544616" cy="895917"/>
          </a:xfrm>
        </p:spPr>
        <p:txBody>
          <a:bodyPr lIns="0" tIns="0" rIns="0" bIns="0"/>
          <a:lstStyle>
            <a:lvl1pPr>
              <a:defRPr sz="6000" b="0" i="0">
                <a:solidFill>
                  <a:schemeClr val="bg1"/>
                </a:solidFill>
                <a:latin typeface="GothamPro-Medium"/>
                <a:cs typeface="GothamPro-Medium"/>
              </a:defRPr>
            </a:lvl1pPr>
          </a:lstStyle>
          <a:p>
            <a:r>
              <a:rPr lang="ru-RU" dirty="0" err="1"/>
              <a:t>Підзаголовок</a:t>
            </a:r>
            <a:r>
              <a:rPr lang="ru-RU" dirty="0"/>
              <a:t> заголовка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 hasCustomPrompt="1"/>
          </p:nvPr>
        </p:nvSpPr>
        <p:spPr>
          <a:xfrm>
            <a:off x="1779553" y="2868361"/>
            <a:ext cx="15689321" cy="5666634"/>
          </a:xfrm>
        </p:spPr>
        <p:txBody>
          <a:bodyPr lIns="0" tIns="0" rIns="0" bIns="0"/>
          <a:lstStyle>
            <a:lvl1pPr>
              <a:defRPr sz="4500" b="0" i="0">
                <a:solidFill>
                  <a:schemeClr val="tx1"/>
                </a:solidFill>
                <a:latin typeface="Gotham Pro"/>
                <a:cs typeface="Gotham Pro"/>
              </a:defRPr>
            </a:lvl1pPr>
          </a:lstStyle>
          <a:p>
            <a:pPr lvl="0"/>
            <a:r>
              <a:rPr lang="ru-RU" dirty="0" err="1"/>
              <a:t>Зразок</a:t>
            </a:r>
            <a:r>
              <a:rPr lang="ru-RU" dirty="0"/>
              <a:t> тексту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0" hasCustomPrompt="1"/>
          </p:nvPr>
        </p:nvSpPr>
        <p:spPr>
          <a:xfrm>
            <a:off x="14372530" y="974725"/>
            <a:ext cx="5040313" cy="615553"/>
          </a:xfrm>
        </p:spPr>
        <p:txBody>
          <a:bodyPr/>
          <a:lstStyle>
            <a:lvl1pPr>
              <a:defRPr sz="4000">
                <a:solidFill>
                  <a:srgbClr val="FFCC00"/>
                </a:solidFill>
              </a:defRPr>
            </a:lvl1pPr>
          </a:lstStyle>
          <a:p>
            <a:pPr lvl="0"/>
            <a:r>
              <a:rPr lang="ru-RU" dirty="0"/>
              <a:t>Тема </a:t>
            </a:r>
            <a:r>
              <a:rPr lang="ru-RU" dirty="0" err="1"/>
              <a:t>презентації</a:t>
            </a:r>
            <a:endParaRPr lang="uk-UA" dirty="0"/>
          </a:p>
        </p:txBody>
      </p:sp>
      <p:pic>
        <p:nvPicPr>
          <p:cNvPr id="4" name="bg object 16">
            <a:extLst>
              <a:ext uri="{FF2B5EF4-FFF2-40B4-BE49-F238E27FC236}">
                <a16:creationId xmlns="" xmlns:a16="http://schemas.microsoft.com/office/drawing/2014/main" id="{D3D3C51A-5D84-A3ED-A17E-05426D86D3C2}"/>
              </a:ext>
            </a:extLst>
          </p:cNvPr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15629" y="9773705"/>
            <a:ext cx="3062326" cy="930177"/>
          </a:xfrm>
          <a:prstGeom prst="rect">
            <a:avLst/>
          </a:prstGeom>
        </p:spPr>
      </p:pic>
      <p:pic>
        <p:nvPicPr>
          <p:cNvPr id="5" name="Picture 4" descr="A picture containing text, vector graphics, clipart&#10;&#10;Description automatically generated">
            <a:extLst>
              <a:ext uri="{FF2B5EF4-FFF2-40B4-BE49-F238E27FC236}">
                <a16:creationId xmlns="" xmlns:a16="http://schemas.microsoft.com/office/drawing/2014/main" id="{3BADCF18-CADC-0B25-D69C-F1908ED18EF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3419" y="9777548"/>
            <a:ext cx="989778" cy="927693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="" xmlns:a16="http://schemas.microsoft.com/office/drawing/2014/main" id="{E40CD037-64EB-EC0B-6428-EDF8D19D83B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8447" y="9774946"/>
            <a:ext cx="1300427" cy="92769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02508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Висновок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607300"/>
            <a:ext cx="984885" cy="1424305"/>
          </a:xfrm>
          <a:custGeom>
            <a:avLst/>
            <a:gdLst/>
            <a:ahLst/>
            <a:cxnLst/>
            <a:rect l="l" t="t" r="r" b="b"/>
            <a:pathLst>
              <a:path w="984885" h="1424305">
                <a:moveTo>
                  <a:pt x="984263" y="0"/>
                </a:moveTo>
                <a:lnTo>
                  <a:pt x="0" y="0"/>
                </a:lnTo>
                <a:lnTo>
                  <a:pt x="0" y="1424050"/>
                </a:lnTo>
                <a:lnTo>
                  <a:pt x="984263" y="1424050"/>
                </a:lnTo>
                <a:lnTo>
                  <a:pt x="984263" y="0"/>
                </a:lnTo>
                <a:close/>
              </a:path>
            </a:pathLst>
          </a:custGeom>
          <a:solidFill>
            <a:srgbClr val="FDD3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984263" y="607300"/>
            <a:ext cx="19119850" cy="1424305"/>
          </a:xfrm>
          <a:custGeom>
            <a:avLst/>
            <a:gdLst/>
            <a:ahLst/>
            <a:cxnLst/>
            <a:rect l="l" t="t" r="r" b="b"/>
            <a:pathLst>
              <a:path w="19119850" h="1424305">
                <a:moveTo>
                  <a:pt x="19119836" y="0"/>
                </a:moveTo>
                <a:lnTo>
                  <a:pt x="0" y="0"/>
                </a:lnTo>
                <a:lnTo>
                  <a:pt x="0" y="1424050"/>
                </a:lnTo>
                <a:lnTo>
                  <a:pt x="19119836" y="1424050"/>
                </a:lnTo>
                <a:lnTo>
                  <a:pt x="19119836" y="0"/>
                </a:lnTo>
                <a:close/>
              </a:path>
            </a:pathLst>
          </a:custGeom>
          <a:solidFill>
            <a:srgbClr val="063B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1771130" y="798318"/>
            <a:ext cx="4240050" cy="1233287"/>
          </a:xfrm>
        </p:spPr>
        <p:txBody>
          <a:bodyPr lIns="0" tIns="0" rIns="0" bIns="0"/>
          <a:lstStyle>
            <a:lvl1pPr>
              <a:defRPr sz="6000" b="0" i="0">
                <a:solidFill>
                  <a:schemeClr val="bg1"/>
                </a:solidFill>
                <a:latin typeface="GothamPro-Medium"/>
                <a:cs typeface="GothamPro-Medium"/>
              </a:defRPr>
            </a:lvl1pPr>
          </a:lstStyle>
          <a:p>
            <a:r>
              <a:rPr lang="ru-RU" dirty="0" err="1"/>
              <a:t>Висновок</a:t>
            </a:r>
            <a:r>
              <a:rPr lang="ru-RU" dirty="0"/>
              <a:t> заголовка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 hasCustomPrompt="1"/>
          </p:nvPr>
        </p:nvSpPr>
        <p:spPr>
          <a:xfrm>
            <a:off x="1779553" y="2868361"/>
            <a:ext cx="16540480" cy="6062914"/>
          </a:xfrm>
        </p:spPr>
        <p:txBody>
          <a:bodyPr lIns="0" tIns="0" rIns="0" bIns="0"/>
          <a:lstStyle>
            <a:lvl1pPr>
              <a:defRPr sz="4500" b="0" i="0">
                <a:solidFill>
                  <a:schemeClr val="tx1"/>
                </a:solidFill>
                <a:latin typeface="Gotham Pro"/>
                <a:cs typeface="Gotham Pro"/>
              </a:defRPr>
            </a:lvl1pPr>
          </a:lstStyle>
          <a:p>
            <a:pPr lvl="0"/>
            <a:r>
              <a:rPr lang="ru-RU" dirty="0" err="1"/>
              <a:t>Зразок</a:t>
            </a:r>
            <a:r>
              <a:rPr lang="ru-RU" dirty="0"/>
              <a:t> тексту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0" hasCustomPrompt="1"/>
          </p:nvPr>
        </p:nvSpPr>
        <p:spPr>
          <a:xfrm>
            <a:off x="14372530" y="974725"/>
            <a:ext cx="5040313" cy="615553"/>
          </a:xfrm>
        </p:spPr>
        <p:txBody>
          <a:bodyPr/>
          <a:lstStyle>
            <a:lvl1pPr>
              <a:defRPr sz="4000">
                <a:solidFill>
                  <a:srgbClr val="FFCC00"/>
                </a:solidFill>
              </a:defRPr>
            </a:lvl1pPr>
          </a:lstStyle>
          <a:p>
            <a:pPr lvl="0"/>
            <a:r>
              <a:rPr lang="ru-RU" dirty="0"/>
              <a:t>Тема </a:t>
            </a:r>
            <a:r>
              <a:rPr lang="ru-RU" dirty="0" err="1"/>
              <a:t>презентації</a:t>
            </a:r>
            <a:endParaRPr lang="uk-UA" dirty="0"/>
          </a:p>
        </p:txBody>
      </p:sp>
      <p:pic>
        <p:nvPicPr>
          <p:cNvPr id="4" name="bg object 16">
            <a:extLst>
              <a:ext uri="{FF2B5EF4-FFF2-40B4-BE49-F238E27FC236}">
                <a16:creationId xmlns="" xmlns:a16="http://schemas.microsoft.com/office/drawing/2014/main" id="{8B5E2182-EDC4-8C85-2B35-1DC0D483D2B3}"/>
              </a:ext>
            </a:extLst>
          </p:cNvPr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15629" y="9773705"/>
            <a:ext cx="3062326" cy="930177"/>
          </a:xfrm>
          <a:prstGeom prst="rect">
            <a:avLst/>
          </a:prstGeom>
        </p:spPr>
      </p:pic>
      <p:pic>
        <p:nvPicPr>
          <p:cNvPr id="6" name="Picture 5" descr="A picture containing text, vector graphics, clipart&#10;&#10;Description automatically generated">
            <a:extLst>
              <a:ext uri="{FF2B5EF4-FFF2-40B4-BE49-F238E27FC236}">
                <a16:creationId xmlns="" xmlns:a16="http://schemas.microsoft.com/office/drawing/2014/main" id="{DF190AA9-DC2F-DE74-800F-DDE4822D667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3419" y="9777548"/>
            <a:ext cx="989778" cy="927693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="" xmlns:a16="http://schemas.microsoft.com/office/drawing/2014/main" id="{D81D7AB8-8AC2-D62C-87AE-3C15C158228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9606" y="9777548"/>
            <a:ext cx="1300427" cy="92769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95561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міст-адженда розділ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607300"/>
            <a:ext cx="984885" cy="1424305"/>
          </a:xfrm>
          <a:custGeom>
            <a:avLst/>
            <a:gdLst/>
            <a:ahLst/>
            <a:cxnLst/>
            <a:rect l="l" t="t" r="r" b="b"/>
            <a:pathLst>
              <a:path w="984885" h="1424305">
                <a:moveTo>
                  <a:pt x="984263" y="0"/>
                </a:moveTo>
                <a:lnTo>
                  <a:pt x="0" y="0"/>
                </a:lnTo>
                <a:lnTo>
                  <a:pt x="0" y="1424050"/>
                </a:lnTo>
                <a:lnTo>
                  <a:pt x="984263" y="1424050"/>
                </a:lnTo>
                <a:lnTo>
                  <a:pt x="984263" y="0"/>
                </a:lnTo>
                <a:close/>
              </a:path>
            </a:pathLst>
          </a:custGeom>
          <a:solidFill>
            <a:srgbClr val="FDD3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984263" y="607300"/>
            <a:ext cx="19119850" cy="1424305"/>
          </a:xfrm>
          <a:custGeom>
            <a:avLst/>
            <a:gdLst/>
            <a:ahLst/>
            <a:cxnLst/>
            <a:rect l="l" t="t" r="r" b="b"/>
            <a:pathLst>
              <a:path w="19119850" h="1424305">
                <a:moveTo>
                  <a:pt x="19119836" y="0"/>
                </a:moveTo>
                <a:lnTo>
                  <a:pt x="0" y="0"/>
                </a:lnTo>
                <a:lnTo>
                  <a:pt x="0" y="1424050"/>
                </a:lnTo>
                <a:lnTo>
                  <a:pt x="19119836" y="1424050"/>
                </a:lnTo>
                <a:lnTo>
                  <a:pt x="19119836" y="0"/>
                </a:lnTo>
                <a:close/>
              </a:path>
            </a:pathLst>
          </a:custGeom>
          <a:solidFill>
            <a:srgbClr val="063B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1771130" y="798318"/>
            <a:ext cx="4464496" cy="1233287"/>
          </a:xfrm>
        </p:spPr>
        <p:txBody>
          <a:bodyPr lIns="0" tIns="0" rIns="0" bIns="0"/>
          <a:lstStyle>
            <a:lvl1pPr>
              <a:defRPr sz="6000" b="0" i="0">
                <a:solidFill>
                  <a:schemeClr val="bg1"/>
                </a:solidFill>
                <a:latin typeface="GothamPro-Medium"/>
                <a:cs typeface="GothamPro-Medium"/>
              </a:defRPr>
            </a:lvl1pPr>
          </a:lstStyle>
          <a:p>
            <a:r>
              <a:rPr lang="ru-RU" dirty="0"/>
              <a:t>Заголовок заголовка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 hasCustomPrompt="1"/>
          </p:nvPr>
        </p:nvSpPr>
        <p:spPr>
          <a:xfrm>
            <a:off x="1779553" y="4142209"/>
            <a:ext cx="4816113" cy="4392488"/>
          </a:xfrm>
        </p:spPr>
        <p:txBody>
          <a:bodyPr lIns="0" tIns="0" rIns="0" bIns="0"/>
          <a:lstStyle>
            <a:lvl1pPr>
              <a:defRPr sz="4500" b="0" i="0">
                <a:solidFill>
                  <a:schemeClr val="tx1"/>
                </a:solidFill>
                <a:latin typeface="Gotham Pro"/>
                <a:cs typeface="Gotham Pro"/>
              </a:defRPr>
            </a:lvl1pPr>
          </a:lstStyle>
          <a:p>
            <a:pPr lvl="0"/>
            <a:r>
              <a:rPr lang="ru-RU" dirty="0" err="1"/>
              <a:t>Зразок</a:t>
            </a:r>
            <a:r>
              <a:rPr lang="ru-RU" dirty="0"/>
              <a:t> тексту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0" hasCustomPrompt="1"/>
          </p:nvPr>
        </p:nvSpPr>
        <p:spPr>
          <a:xfrm>
            <a:off x="14372530" y="974725"/>
            <a:ext cx="5040313" cy="615553"/>
          </a:xfrm>
        </p:spPr>
        <p:txBody>
          <a:bodyPr/>
          <a:lstStyle>
            <a:lvl1pPr>
              <a:defRPr sz="4000">
                <a:solidFill>
                  <a:srgbClr val="FFCC00"/>
                </a:solidFill>
              </a:defRPr>
            </a:lvl1pPr>
          </a:lstStyle>
          <a:p>
            <a:pPr lvl="0"/>
            <a:r>
              <a:rPr lang="ru-RU" dirty="0"/>
              <a:t>Тема </a:t>
            </a:r>
            <a:r>
              <a:rPr lang="ru-RU" dirty="0" err="1"/>
              <a:t>презентації</a:t>
            </a:r>
            <a:endParaRPr lang="uk-UA" dirty="0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3" hasCustomPrompt="1"/>
          </p:nvPr>
        </p:nvSpPr>
        <p:spPr>
          <a:xfrm>
            <a:off x="1771649" y="2701752"/>
            <a:ext cx="4824655" cy="1080418"/>
          </a:xfrm>
        </p:spPr>
        <p:txBody>
          <a:bodyPr/>
          <a:lstStyle>
            <a:lvl1pPr>
              <a:defRPr sz="5500">
                <a:solidFill>
                  <a:srgbClr val="000066"/>
                </a:solidFill>
              </a:defRPr>
            </a:lvl1pPr>
          </a:lstStyle>
          <a:p>
            <a:pPr lvl="0"/>
            <a:r>
              <a:rPr lang="ru-RU" dirty="0" err="1"/>
              <a:t>Підзаголовок</a:t>
            </a:r>
            <a:endParaRPr lang="uk-UA" dirty="0"/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4" hasCustomPrompt="1"/>
          </p:nvPr>
        </p:nvSpPr>
        <p:spPr>
          <a:xfrm>
            <a:off x="7459588" y="2702049"/>
            <a:ext cx="5185574" cy="1152426"/>
          </a:xfrm>
        </p:spPr>
        <p:txBody>
          <a:bodyPr/>
          <a:lstStyle>
            <a:lvl1pPr>
              <a:defRPr sz="5500">
                <a:solidFill>
                  <a:srgbClr val="000066"/>
                </a:solidFill>
              </a:defRPr>
            </a:lvl1pPr>
          </a:lstStyle>
          <a:p>
            <a:pPr lvl="0"/>
            <a:r>
              <a:rPr lang="ru-RU" dirty="0" err="1"/>
              <a:t>Підзаголовок</a:t>
            </a:r>
            <a:endParaRPr lang="uk-UA" dirty="0"/>
          </a:p>
        </p:txBody>
      </p:sp>
      <p:sp>
        <p:nvSpPr>
          <p:cNvPr id="20" name="Текст 19"/>
          <p:cNvSpPr>
            <a:spLocks noGrp="1"/>
          </p:cNvSpPr>
          <p:nvPr>
            <p:ph type="body" sz="quarter" idx="15" hasCustomPrompt="1"/>
          </p:nvPr>
        </p:nvSpPr>
        <p:spPr>
          <a:xfrm>
            <a:off x="7459588" y="4141912"/>
            <a:ext cx="5184750" cy="439308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dirty="0" err="1"/>
              <a:t>Зразок</a:t>
            </a:r>
            <a:r>
              <a:rPr lang="ru-RU" dirty="0"/>
              <a:t> тексту</a:t>
            </a:r>
            <a:endParaRPr lang="uk-UA" dirty="0"/>
          </a:p>
        </p:txBody>
      </p:sp>
      <p:sp>
        <p:nvSpPr>
          <p:cNvPr id="22" name="Текст 21"/>
          <p:cNvSpPr>
            <a:spLocks noGrp="1"/>
          </p:cNvSpPr>
          <p:nvPr>
            <p:ph type="body" sz="quarter" idx="16" hasCustomPrompt="1"/>
          </p:nvPr>
        </p:nvSpPr>
        <p:spPr>
          <a:xfrm>
            <a:off x="13364369" y="2701751"/>
            <a:ext cx="4896414" cy="846386"/>
          </a:xfrm>
        </p:spPr>
        <p:txBody>
          <a:bodyPr/>
          <a:lstStyle>
            <a:lvl1pPr>
              <a:defRPr sz="5500">
                <a:solidFill>
                  <a:srgbClr val="000066"/>
                </a:solidFill>
              </a:defRPr>
            </a:lvl1pPr>
          </a:lstStyle>
          <a:p>
            <a:pPr lvl="0"/>
            <a:r>
              <a:rPr lang="ru-RU" dirty="0" err="1"/>
              <a:t>Підзаголовок</a:t>
            </a:r>
            <a:endParaRPr lang="uk-UA" dirty="0"/>
          </a:p>
        </p:txBody>
      </p:sp>
      <p:sp>
        <p:nvSpPr>
          <p:cNvPr id="26" name="Текст 25"/>
          <p:cNvSpPr>
            <a:spLocks noGrp="1"/>
          </p:cNvSpPr>
          <p:nvPr>
            <p:ph type="body" sz="quarter" idx="17" hasCustomPrompt="1"/>
          </p:nvPr>
        </p:nvSpPr>
        <p:spPr>
          <a:xfrm>
            <a:off x="13364219" y="4142209"/>
            <a:ext cx="4896743" cy="432005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dirty="0" err="1"/>
              <a:t>Зразок</a:t>
            </a:r>
            <a:r>
              <a:rPr lang="ru-RU" dirty="0"/>
              <a:t> тексту</a:t>
            </a:r>
            <a:endParaRPr lang="uk-UA" dirty="0"/>
          </a:p>
        </p:txBody>
      </p:sp>
      <p:pic>
        <p:nvPicPr>
          <p:cNvPr id="4" name="bg object 16">
            <a:extLst>
              <a:ext uri="{FF2B5EF4-FFF2-40B4-BE49-F238E27FC236}">
                <a16:creationId xmlns="" xmlns:a16="http://schemas.microsoft.com/office/drawing/2014/main" id="{564F102B-3545-0DB3-7036-2DEE53202CD0}"/>
              </a:ext>
            </a:extLst>
          </p:cNvPr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15629" y="9773705"/>
            <a:ext cx="3062326" cy="930177"/>
          </a:xfrm>
          <a:prstGeom prst="rect">
            <a:avLst/>
          </a:prstGeom>
        </p:spPr>
      </p:pic>
      <p:pic>
        <p:nvPicPr>
          <p:cNvPr id="5" name="Picture 4" descr="A picture containing text, vector graphics, clipart&#10;&#10;Description automatically generated">
            <a:extLst>
              <a:ext uri="{FF2B5EF4-FFF2-40B4-BE49-F238E27FC236}">
                <a16:creationId xmlns="" xmlns:a16="http://schemas.microsoft.com/office/drawing/2014/main" id="{74DD35C5-AA7C-4842-6B75-90F413EB150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3419" y="9777548"/>
            <a:ext cx="989778" cy="927693"/>
          </a:xfrm>
          <a:prstGeom prst="rect">
            <a:avLst/>
          </a:prstGeom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="" xmlns:a16="http://schemas.microsoft.com/office/drawing/2014/main" id="{D492DE32-1F45-8C2B-FAA8-23EE390EBCB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0356" y="9773705"/>
            <a:ext cx="1300427" cy="92769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Підзаоловок-текс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607300"/>
            <a:ext cx="984885" cy="1424305"/>
          </a:xfrm>
          <a:custGeom>
            <a:avLst/>
            <a:gdLst/>
            <a:ahLst/>
            <a:cxnLst/>
            <a:rect l="l" t="t" r="r" b="b"/>
            <a:pathLst>
              <a:path w="984885" h="1424305">
                <a:moveTo>
                  <a:pt x="984263" y="0"/>
                </a:moveTo>
                <a:lnTo>
                  <a:pt x="0" y="0"/>
                </a:lnTo>
                <a:lnTo>
                  <a:pt x="0" y="1424050"/>
                </a:lnTo>
                <a:lnTo>
                  <a:pt x="984263" y="1424050"/>
                </a:lnTo>
                <a:lnTo>
                  <a:pt x="984263" y="0"/>
                </a:lnTo>
                <a:close/>
              </a:path>
            </a:pathLst>
          </a:custGeom>
          <a:solidFill>
            <a:srgbClr val="FDD3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984263" y="607300"/>
            <a:ext cx="19119850" cy="1424305"/>
          </a:xfrm>
          <a:custGeom>
            <a:avLst/>
            <a:gdLst/>
            <a:ahLst/>
            <a:cxnLst/>
            <a:rect l="l" t="t" r="r" b="b"/>
            <a:pathLst>
              <a:path w="19119850" h="1424305">
                <a:moveTo>
                  <a:pt x="19119836" y="0"/>
                </a:moveTo>
                <a:lnTo>
                  <a:pt x="0" y="0"/>
                </a:lnTo>
                <a:lnTo>
                  <a:pt x="0" y="1424050"/>
                </a:lnTo>
                <a:lnTo>
                  <a:pt x="19119836" y="1424050"/>
                </a:lnTo>
                <a:lnTo>
                  <a:pt x="19119836" y="0"/>
                </a:lnTo>
                <a:close/>
              </a:path>
            </a:pathLst>
          </a:custGeom>
          <a:solidFill>
            <a:srgbClr val="063B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1771130" y="798318"/>
            <a:ext cx="5544616" cy="895917"/>
          </a:xfrm>
        </p:spPr>
        <p:txBody>
          <a:bodyPr lIns="0" tIns="0" rIns="0" bIns="0"/>
          <a:lstStyle>
            <a:lvl1pPr>
              <a:defRPr sz="6000" b="0" i="0">
                <a:solidFill>
                  <a:schemeClr val="bg1"/>
                </a:solidFill>
                <a:latin typeface="GothamPro-Medium"/>
                <a:cs typeface="GothamPro-Medium"/>
              </a:defRPr>
            </a:lvl1pPr>
          </a:lstStyle>
          <a:p>
            <a:r>
              <a:rPr lang="ru-RU" dirty="0" err="1"/>
              <a:t>Підзаголовок</a:t>
            </a:r>
            <a:r>
              <a:rPr lang="ru-RU" dirty="0"/>
              <a:t> заголовка</a:t>
            </a:r>
            <a:endParaRPr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0" hasCustomPrompt="1"/>
          </p:nvPr>
        </p:nvSpPr>
        <p:spPr>
          <a:xfrm>
            <a:off x="14372530" y="974725"/>
            <a:ext cx="5040313" cy="615553"/>
          </a:xfrm>
        </p:spPr>
        <p:txBody>
          <a:bodyPr/>
          <a:lstStyle>
            <a:lvl1pPr>
              <a:defRPr sz="4000">
                <a:solidFill>
                  <a:srgbClr val="FFCC00"/>
                </a:solidFill>
              </a:defRPr>
            </a:lvl1pPr>
          </a:lstStyle>
          <a:p>
            <a:pPr lvl="0"/>
            <a:r>
              <a:rPr lang="ru-RU" dirty="0"/>
              <a:t>Тема </a:t>
            </a:r>
            <a:r>
              <a:rPr lang="ru-RU" dirty="0" err="1"/>
              <a:t>презентації</a:t>
            </a:r>
            <a:endParaRPr lang="uk-UA" dirty="0"/>
          </a:p>
        </p:txBody>
      </p:sp>
      <p:pic>
        <p:nvPicPr>
          <p:cNvPr id="4" name="bg object 16">
            <a:extLst>
              <a:ext uri="{FF2B5EF4-FFF2-40B4-BE49-F238E27FC236}">
                <a16:creationId xmlns="" xmlns:a16="http://schemas.microsoft.com/office/drawing/2014/main" id="{D3D3C51A-5D84-A3ED-A17E-05426D86D3C2}"/>
              </a:ext>
            </a:extLst>
          </p:cNvPr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15629" y="9773705"/>
            <a:ext cx="3062326" cy="930177"/>
          </a:xfrm>
          <a:prstGeom prst="rect">
            <a:avLst/>
          </a:prstGeom>
        </p:spPr>
      </p:pic>
      <p:pic>
        <p:nvPicPr>
          <p:cNvPr id="5" name="Picture 4" descr="A picture containing text, vector graphics, clipart&#10;&#10;Description automatically generated">
            <a:extLst>
              <a:ext uri="{FF2B5EF4-FFF2-40B4-BE49-F238E27FC236}">
                <a16:creationId xmlns="" xmlns:a16="http://schemas.microsoft.com/office/drawing/2014/main" id="{3BADCF18-CADC-0B25-D69C-F1908ED18EF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3419" y="9777548"/>
            <a:ext cx="989778" cy="927693"/>
          </a:xfrm>
          <a:prstGeom prst="rect">
            <a:avLst/>
          </a:prstGeom>
        </p:spPr>
      </p:pic>
      <p:sp>
        <p:nvSpPr>
          <p:cNvPr id="6" name="Holder 3">
            <a:extLst>
              <a:ext uri="{FF2B5EF4-FFF2-40B4-BE49-F238E27FC236}">
                <a16:creationId xmlns="" xmlns:a16="http://schemas.microsoft.com/office/drawing/2014/main" id="{25A7391C-7631-8A5C-24C8-FFAC4272A39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544189" y="2569184"/>
            <a:ext cx="8536042" cy="6751256"/>
          </a:xfrm>
        </p:spPr>
        <p:txBody>
          <a:bodyPr lIns="0" tIns="0" rIns="0" bIns="0"/>
          <a:lstStyle>
            <a:lvl1pPr>
              <a:defRPr sz="4500" b="0" i="0">
                <a:solidFill>
                  <a:schemeClr val="tx1"/>
                </a:solidFill>
                <a:latin typeface="Gotham Pro"/>
                <a:cs typeface="Gotham Pro"/>
              </a:defRPr>
            </a:lvl1pPr>
          </a:lstStyle>
          <a:p>
            <a:pPr lvl="0"/>
            <a:r>
              <a:rPr lang="ru-RU" dirty="0" err="1"/>
              <a:t>Зразок</a:t>
            </a:r>
            <a:r>
              <a:rPr lang="ru-RU" dirty="0"/>
              <a:t> тексту</a:t>
            </a:r>
          </a:p>
        </p:txBody>
      </p:sp>
      <p:sp>
        <p:nvSpPr>
          <p:cNvPr id="7" name="Рисунок 5">
            <a:extLst>
              <a:ext uri="{FF2B5EF4-FFF2-40B4-BE49-F238E27FC236}">
                <a16:creationId xmlns="" xmlns:a16="http://schemas.microsoft.com/office/drawing/2014/main" id="{3FF09DBE-C76A-78EF-7403-E30BA35D095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23870" y="2551688"/>
            <a:ext cx="8035838" cy="6768752"/>
          </a:xfrm>
        </p:spPr>
        <p:txBody>
          <a:bodyPr/>
          <a:lstStyle>
            <a:lvl1pPr>
              <a:defRPr/>
            </a:lvl1pPr>
          </a:lstStyle>
          <a:p>
            <a:r>
              <a:rPr lang="uk-UA" dirty="0"/>
              <a:t>Ілюстрація (фото)</a:t>
            </a: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="" xmlns:a16="http://schemas.microsoft.com/office/drawing/2014/main" id="{6B74C64A-A01B-2CE7-9614-1D89A3C7E42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9800" y="9774946"/>
            <a:ext cx="1300427" cy="92769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79300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Підзаоловок-текс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607300"/>
            <a:ext cx="984885" cy="1424305"/>
          </a:xfrm>
          <a:custGeom>
            <a:avLst/>
            <a:gdLst/>
            <a:ahLst/>
            <a:cxnLst/>
            <a:rect l="l" t="t" r="r" b="b"/>
            <a:pathLst>
              <a:path w="984885" h="1424305">
                <a:moveTo>
                  <a:pt x="984263" y="0"/>
                </a:moveTo>
                <a:lnTo>
                  <a:pt x="0" y="0"/>
                </a:lnTo>
                <a:lnTo>
                  <a:pt x="0" y="1424050"/>
                </a:lnTo>
                <a:lnTo>
                  <a:pt x="984263" y="1424050"/>
                </a:lnTo>
                <a:lnTo>
                  <a:pt x="984263" y="0"/>
                </a:lnTo>
                <a:close/>
              </a:path>
            </a:pathLst>
          </a:custGeom>
          <a:solidFill>
            <a:srgbClr val="FDD3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984263" y="607300"/>
            <a:ext cx="19119850" cy="1424305"/>
          </a:xfrm>
          <a:custGeom>
            <a:avLst/>
            <a:gdLst/>
            <a:ahLst/>
            <a:cxnLst/>
            <a:rect l="l" t="t" r="r" b="b"/>
            <a:pathLst>
              <a:path w="19119850" h="1424305">
                <a:moveTo>
                  <a:pt x="19119836" y="0"/>
                </a:moveTo>
                <a:lnTo>
                  <a:pt x="0" y="0"/>
                </a:lnTo>
                <a:lnTo>
                  <a:pt x="0" y="1424050"/>
                </a:lnTo>
                <a:lnTo>
                  <a:pt x="19119836" y="1424050"/>
                </a:lnTo>
                <a:lnTo>
                  <a:pt x="19119836" y="0"/>
                </a:lnTo>
                <a:close/>
              </a:path>
            </a:pathLst>
          </a:custGeom>
          <a:solidFill>
            <a:srgbClr val="063B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0" hasCustomPrompt="1"/>
          </p:nvPr>
        </p:nvSpPr>
        <p:spPr>
          <a:xfrm>
            <a:off x="14372530" y="974725"/>
            <a:ext cx="5040313" cy="615553"/>
          </a:xfrm>
        </p:spPr>
        <p:txBody>
          <a:bodyPr/>
          <a:lstStyle>
            <a:lvl1pPr>
              <a:defRPr sz="4000">
                <a:solidFill>
                  <a:srgbClr val="FFCC00"/>
                </a:solidFill>
              </a:defRPr>
            </a:lvl1pPr>
          </a:lstStyle>
          <a:p>
            <a:pPr lvl="0"/>
            <a:r>
              <a:rPr lang="ru-RU" dirty="0"/>
              <a:t>Тема </a:t>
            </a:r>
            <a:r>
              <a:rPr lang="ru-RU" dirty="0" err="1"/>
              <a:t>презентації</a:t>
            </a:r>
            <a:endParaRPr lang="uk-UA" dirty="0"/>
          </a:p>
        </p:txBody>
      </p:sp>
      <p:pic>
        <p:nvPicPr>
          <p:cNvPr id="4" name="bg object 16">
            <a:extLst>
              <a:ext uri="{FF2B5EF4-FFF2-40B4-BE49-F238E27FC236}">
                <a16:creationId xmlns="" xmlns:a16="http://schemas.microsoft.com/office/drawing/2014/main" id="{D3D3C51A-5D84-A3ED-A17E-05426D86D3C2}"/>
              </a:ext>
            </a:extLst>
          </p:cNvPr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15629" y="9773705"/>
            <a:ext cx="3062326" cy="930177"/>
          </a:xfrm>
          <a:prstGeom prst="rect">
            <a:avLst/>
          </a:prstGeom>
        </p:spPr>
      </p:pic>
      <p:pic>
        <p:nvPicPr>
          <p:cNvPr id="5" name="Picture 4" descr="A picture containing text, vector graphics, clipart&#10;&#10;Description automatically generated">
            <a:extLst>
              <a:ext uri="{FF2B5EF4-FFF2-40B4-BE49-F238E27FC236}">
                <a16:creationId xmlns="" xmlns:a16="http://schemas.microsoft.com/office/drawing/2014/main" id="{3BADCF18-CADC-0B25-D69C-F1908ED18EF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3419" y="9777548"/>
            <a:ext cx="989778" cy="927693"/>
          </a:xfrm>
          <a:prstGeom prst="rect">
            <a:avLst/>
          </a:prstGeom>
        </p:spPr>
      </p:pic>
      <p:graphicFrame>
        <p:nvGraphicFramePr>
          <p:cNvPr id="6" name="Таблица 2">
            <a:extLst>
              <a:ext uri="{FF2B5EF4-FFF2-40B4-BE49-F238E27FC236}">
                <a16:creationId xmlns="" xmlns:a16="http://schemas.microsoft.com/office/drawing/2014/main" id="{5B16B459-43EA-BC61-426F-9B33B64526C1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="" xmlns:p14="http://schemas.microsoft.com/office/powerpoint/2010/main" val="2585207565"/>
              </p:ext>
            </p:extLst>
          </p:nvPr>
        </p:nvGraphicFramePr>
        <p:xfrm>
          <a:off x="5227514" y="2411233"/>
          <a:ext cx="13402735" cy="72038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054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68054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68054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68054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68054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1029126"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29126"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029126"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029126"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029126"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029126"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029126"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Holder 2">
            <a:extLst>
              <a:ext uri="{FF2B5EF4-FFF2-40B4-BE49-F238E27FC236}">
                <a16:creationId xmlns="" xmlns:a16="http://schemas.microsoft.com/office/drawing/2014/main" id="{E17DC00D-DF05-0904-8636-94E5C946F4CD}"/>
              </a:ext>
            </a:extLst>
          </p:cNvPr>
          <p:cNvSpPr txBox="1">
            <a:spLocks/>
          </p:cNvSpPr>
          <p:nvPr userDrawn="1"/>
        </p:nvSpPr>
        <p:spPr>
          <a:xfrm>
            <a:off x="1015629" y="2411233"/>
            <a:ext cx="2950872" cy="6992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eaLnBrk="1" hangingPunct="1">
              <a:defRPr sz="4400" b="0" i="0" baseline="0">
                <a:solidFill>
                  <a:srgbClr val="FFCC00"/>
                </a:solidFill>
                <a:latin typeface="GothamPro-Medium"/>
                <a:ea typeface="+mj-ea"/>
                <a:cs typeface="GothamPro-Medium"/>
              </a:defRPr>
            </a:lvl1pPr>
          </a:lstStyle>
          <a:p>
            <a:r>
              <a:rPr lang="ru-RU" dirty="0" err="1"/>
              <a:t>Таблиця</a:t>
            </a:r>
            <a:r>
              <a:rPr lang="ru-RU" dirty="0"/>
              <a:t> 1</a:t>
            </a:r>
          </a:p>
        </p:txBody>
      </p:sp>
      <p:sp>
        <p:nvSpPr>
          <p:cNvPr id="9" name="Текст 7">
            <a:extLst>
              <a:ext uri="{FF2B5EF4-FFF2-40B4-BE49-F238E27FC236}">
                <a16:creationId xmlns="" xmlns:a16="http://schemas.microsoft.com/office/drawing/2014/main" id="{8416ADF4-2DDB-A103-8044-091EAEBDC02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814512" y="899756"/>
            <a:ext cx="6408738" cy="923330"/>
          </a:xfrm>
        </p:spPr>
        <p:txBody>
          <a:bodyPr/>
          <a:lstStyle>
            <a:lvl1pPr>
              <a:defRPr lang="uk-UA" sz="6000" b="0" i="0" dirty="0">
                <a:solidFill>
                  <a:schemeClr val="bg1"/>
                </a:solidFill>
                <a:latin typeface="GothamPro-Medium"/>
                <a:ea typeface="+mj-ea"/>
                <a:cs typeface="GothamPro-Medium"/>
              </a:defRPr>
            </a:lvl1pPr>
          </a:lstStyle>
          <a:p>
            <a:pPr lvl="0"/>
            <a:r>
              <a:rPr lang="ru-RU" dirty="0" err="1"/>
              <a:t>Назва</a:t>
            </a:r>
            <a:r>
              <a:rPr lang="ru-RU" dirty="0"/>
              <a:t> </a:t>
            </a:r>
            <a:r>
              <a:rPr lang="ru-RU" dirty="0" err="1"/>
              <a:t>таблиці</a:t>
            </a:r>
            <a:endParaRPr lang="uk-UA" dirty="0"/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="" xmlns:a16="http://schemas.microsoft.com/office/drawing/2014/main" id="{B77553A4-CEDD-BDEF-1958-C40B02FCA60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29822" y="9773705"/>
            <a:ext cx="1300427" cy="92769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85968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Висновок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607300"/>
            <a:ext cx="984885" cy="1424305"/>
          </a:xfrm>
          <a:custGeom>
            <a:avLst/>
            <a:gdLst/>
            <a:ahLst/>
            <a:cxnLst/>
            <a:rect l="l" t="t" r="r" b="b"/>
            <a:pathLst>
              <a:path w="984885" h="1424305">
                <a:moveTo>
                  <a:pt x="984263" y="0"/>
                </a:moveTo>
                <a:lnTo>
                  <a:pt x="0" y="0"/>
                </a:lnTo>
                <a:lnTo>
                  <a:pt x="0" y="1424050"/>
                </a:lnTo>
                <a:lnTo>
                  <a:pt x="984263" y="1424050"/>
                </a:lnTo>
                <a:lnTo>
                  <a:pt x="984263" y="0"/>
                </a:lnTo>
                <a:close/>
              </a:path>
            </a:pathLst>
          </a:custGeom>
          <a:solidFill>
            <a:srgbClr val="FDD3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984263" y="607300"/>
            <a:ext cx="19119850" cy="1424305"/>
          </a:xfrm>
          <a:custGeom>
            <a:avLst/>
            <a:gdLst/>
            <a:ahLst/>
            <a:cxnLst/>
            <a:rect l="l" t="t" r="r" b="b"/>
            <a:pathLst>
              <a:path w="19119850" h="1424305">
                <a:moveTo>
                  <a:pt x="19119836" y="0"/>
                </a:moveTo>
                <a:lnTo>
                  <a:pt x="0" y="0"/>
                </a:lnTo>
                <a:lnTo>
                  <a:pt x="0" y="1424050"/>
                </a:lnTo>
                <a:lnTo>
                  <a:pt x="19119836" y="1424050"/>
                </a:lnTo>
                <a:lnTo>
                  <a:pt x="19119836" y="0"/>
                </a:lnTo>
                <a:close/>
              </a:path>
            </a:pathLst>
          </a:custGeom>
          <a:solidFill>
            <a:srgbClr val="063B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1771130" y="798318"/>
            <a:ext cx="4240050" cy="1846659"/>
          </a:xfrm>
        </p:spPr>
        <p:txBody>
          <a:bodyPr lIns="0" tIns="0" rIns="0" bIns="0"/>
          <a:lstStyle>
            <a:lvl1pPr>
              <a:defRPr sz="6000" b="0" i="0">
                <a:solidFill>
                  <a:schemeClr val="bg1"/>
                </a:solidFill>
                <a:latin typeface="GothamPro-Medium"/>
                <a:cs typeface="GothamPro-Medium"/>
              </a:defRPr>
            </a:lvl1pPr>
          </a:lstStyle>
          <a:p>
            <a:r>
              <a:rPr lang="ru-RU" dirty="0" err="1"/>
              <a:t>Висновок</a:t>
            </a:r>
            <a:r>
              <a:rPr lang="ru-RU" dirty="0"/>
              <a:t> заголовка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 hasCustomPrompt="1"/>
          </p:nvPr>
        </p:nvSpPr>
        <p:spPr>
          <a:xfrm>
            <a:off x="1779553" y="2868361"/>
            <a:ext cx="16540480" cy="4874546"/>
          </a:xfrm>
        </p:spPr>
        <p:txBody>
          <a:bodyPr lIns="0" tIns="0" rIns="0" bIns="0"/>
          <a:lstStyle>
            <a:lvl1pPr>
              <a:defRPr sz="4500" b="0" i="0">
                <a:solidFill>
                  <a:schemeClr val="tx1"/>
                </a:solidFill>
                <a:latin typeface="Gotham Pro"/>
                <a:cs typeface="Gotham Pro"/>
              </a:defRPr>
            </a:lvl1pPr>
          </a:lstStyle>
          <a:p>
            <a:pPr lvl="0"/>
            <a:r>
              <a:rPr lang="ru-RU" dirty="0" err="1"/>
              <a:t>Зразок</a:t>
            </a:r>
            <a:r>
              <a:rPr lang="ru-RU" dirty="0"/>
              <a:t> тексту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0" hasCustomPrompt="1"/>
          </p:nvPr>
        </p:nvSpPr>
        <p:spPr>
          <a:xfrm>
            <a:off x="14372530" y="974725"/>
            <a:ext cx="5040313" cy="615553"/>
          </a:xfrm>
        </p:spPr>
        <p:txBody>
          <a:bodyPr/>
          <a:lstStyle>
            <a:lvl1pPr>
              <a:defRPr sz="4000">
                <a:solidFill>
                  <a:srgbClr val="FFCC00"/>
                </a:solidFill>
              </a:defRPr>
            </a:lvl1pPr>
          </a:lstStyle>
          <a:p>
            <a:pPr lvl="0"/>
            <a:r>
              <a:rPr lang="ru-RU" dirty="0"/>
              <a:t>Тема </a:t>
            </a:r>
            <a:r>
              <a:rPr lang="ru-RU" dirty="0" err="1"/>
              <a:t>презентації</a:t>
            </a:r>
            <a:endParaRPr lang="uk-UA" dirty="0"/>
          </a:p>
        </p:txBody>
      </p:sp>
      <p:cxnSp>
        <p:nvCxnSpPr>
          <p:cNvPr id="5" name="Прямая соединительная линия 4"/>
          <p:cNvCxnSpPr/>
          <p:nvPr userDrawn="1"/>
        </p:nvCxnSpPr>
        <p:spPr>
          <a:xfrm>
            <a:off x="0" y="9183067"/>
            <a:ext cx="20104113" cy="0"/>
          </a:xfrm>
          <a:prstGeom prst="line">
            <a:avLst/>
          </a:prstGeom>
          <a:ln w="38100">
            <a:solidFill>
              <a:srgbClr val="000066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7" name="object 8">
            <a:extLst>
              <a:ext uri="{FF2B5EF4-FFF2-40B4-BE49-F238E27FC236}">
                <a16:creationId xmlns="" xmlns:a16="http://schemas.microsoft.com/office/drawing/2014/main" id="{2C89FAE6-CCD4-3572-C77C-FB60B3EBBE42}"/>
              </a:ext>
            </a:extLst>
          </p:cNvPr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84264" y="9647760"/>
            <a:ext cx="5693074" cy="1047569"/>
          </a:xfrm>
          <a:prstGeom prst="rect">
            <a:avLst/>
          </a:prstGeom>
        </p:spPr>
      </p:pic>
      <p:pic>
        <p:nvPicPr>
          <p:cNvPr id="9" name="object 10">
            <a:extLst>
              <a:ext uri="{FF2B5EF4-FFF2-40B4-BE49-F238E27FC236}">
                <a16:creationId xmlns="" xmlns:a16="http://schemas.microsoft.com/office/drawing/2014/main" id="{8A7277E0-4226-954A-4930-9806EE36712E}"/>
              </a:ext>
            </a:extLst>
          </p:cNvPr>
          <p:cNvPicPr/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2852840" y="9647760"/>
            <a:ext cx="3156104" cy="98060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09AE80A8-0727-0421-9F3B-C0678B66088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938" y="9647760"/>
            <a:ext cx="4570302" cy="1094001"/>
          </a:xfrm>
          <a:prstGeom prst="rect">
            <a:avLst/>
          </a:prstGeom>
        </p:spPr>
      </p:pic>
      <p:pic>
        <p:nvPicPr>
          <p:cNvPr id="4" name="Picture 3" descr="Logo&#10;&#10;Description automatically generated">
            <a:extLst>
              <a:ext uri="{FF2B5EF4-FFF2-40B4-BE49-F238E27FC236}">
                <a16:creationId xmlns="" xmlns:a16="http://schemas.microsoft.com/office/drawing/2014/main" id="{F46873DA-1B3F-8656-2707-75087F7EE25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1544" y="9617075"/>
            <a:ext cx="1523484" cy="108681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55494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779552" y="704246"/>
            <a:ext cx="4288790" cy="10306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600" b="0" i="0">
                <a:solidFill>
                  <a:schemeClr val="bg1"/>
                </a:solidFill>
                <a:latin typeface="GothamPro-Medium"/>
                <a:cs typeface="GothamPro-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779553" y="2868362"/>
            <a:ext cx="16540480" cy="41719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500" b="0" i="0">
                <a:solidFill>
                  <a:schemeClr val="tx1"/>
                </a:solidFill>
                <a:latin typeface="Gotham Pro"/>
                <a:cs typeface="Gotham Pr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1" r:id="rId2"/>
    <p:sldLayoutId id="2147483682" r:id="rId3"/>
    <p:sldLayoutId id="2147483662" r:id="rId4"/>
    <p:sldLayoutId id="2147483681" r:id="rId5"/>
    <p:sldLayoutId id="2147483680" r:id="rId6"/>
    <p:sldLayoutId id="2147483687" r:id="rId7"/>
  </p:sldLayoutIdLst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5DC461C-56A3-B95C-D3D5-20B60AD0DE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4250" y="2828911"/>
            <a:ext cx="12264945" cy="1477328"/>
          </a:xfrm>
        </p:spPr>
        <p:txBody>
          <a:bodyPr/>
          <a:lstStyle/>
          <a:p>
            <a:r>
              <a:rPr lang="uk-UA" sz="6600" dirty="0"/>
              <a:t>Практика Верховного Суду</a:t>
            </a:r>
            <a:endParaRPr lang="en-US" sz="6600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D6E38ADF-366F-A1B9-C5F6-2B406A53419F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984250" y="4306239"/>
            <a:ext cx="13944600" cy="4244036"/>
          </a:xfrm>
        </p:spPr>
        <p:txBody>
          <a:bodyPr/>
          <a:lstStyle/>
          <a:p>
            <a:pPr algn="l"/>
            <a:r>
              <a:rPr lang="ru-RU" dirty="0"/>
              <a:t>у спорах </a:t>
            </a:r>
            <a:r>
              <a:rPr lang="uk-UA" dirty="0"/>
              <a:t>щодо </a:t>
            </a:r>
            <a:r>
              <a:rPr lang="uk-UA" dirty="0" err="1"/>
              <a:t>антиконкурентних</a:t>
            </a:r>
            <a:r>
              <a:rPr lang="uk-UA" dirty="0"/>
              <a:t> узгоджених дій суб’єктів господарювання, які стосуються спотворення результатів торгів, аукціонів, конкурсів, тендерів</a:t>
            </a:r>
          </a:p>
          <a:p>
            <a:endParaRPr lang="en-US" dirty="0"/>
          </a:p>
        </p:txBody>
      </p:sp>
      <p:sp>
        <p:nvSpPr>
          <p:cNvPr id="6" name="Місце для тексту 5">
            <a:extLst>
              <a:ext uri="{FF2B5EF4-FFF2-40B4-BE49-F238E27FC236}">
                <a16:creationId xmlns="" xmlns:a16="http://schemas.microsoft.com/office/drawing/2014/main" id="{7ED0C47E-71F9-500E-3D0A-F457CA9F3B2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473075"/>
            <a:ext cx="8313738" cy="1107996"/>
          </a:xfrm>
        </p:spPr>
        <p:txBody>
          <a:bodyPr/>
          <a:lstStyle/>
          <a:p>
            <a:endParaRPr lang="uk-UA" sz="4000" b="1" dirty="0">
              <a:solidFill>
                <a:srgbClr val="002060"/>
              </a:solidFill>
              <a:latin typeface="GothamPro-Medium"/>
              <a:cs typeface="Times New Roman" panose="02020603050405020304" pitchFamily="18" charset="0"/>
            </a:endParaRPr>
          </a:p>
          <a:p>
            <a:endParaRPr lang="uk-UA" sz="3200" dirty="0"/>
          </a:p>
        </p:txBody>
      </p:sp>
    </p:spTree>
    <p:extLst>
      <p:ext uri="{BB962C8B-B14F-4D97-AF65-F5344CB8AC3E}">
        <p14:creationId xmlns="" xmlns:p14="http://schemas.microsoft.com/office/powerpoint/2010/main" val="42497158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9856B09-6900-4E8F-6371-338AB171E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1130" y="798318"/>
            <a:ext cx="8814320" cy="923330"/>
          </a:xfrm>
        </p:spPr>
        <p:txBody>
          <a:bodyPr/>
          <a:lstStyle/>
          <a:p>
            <a:r>
              <a:rPr kumimoji="0" lang="uk-UA" sz="6000" b="0" i="0" u="none" strike="noStrike" kern="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Times New Roman" panose="02020603050405020304" pitchFamily="18" charset="0"/>
              </a:rPr>
              <a:t>Правові позиції </a:t>
            </a:r>
            <a:r>
              <a:rPr kumimoji="0" lang="ru-RU" sz="6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Times New Roman" panose="02020603050405020304" pitchFamily="18" charset="0"/>
              </a:rPr>
              <a:t>КГС ВС </a:t>
            </a:r>
            <a:endParaRPr lang="uk-UA" dirty="0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="" xmlns:a16="http://schemas.microsoft.com/office/drawing/2014/main" id="{0E9F09FF-41F1-BF93-89FD-569CCD60CF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79553" y="2149475"/>
            <a:ext cx="15689321" cy="8063746"/>
          </a:xfrm>
        </p:spPr>
        <p:txBody>
          <a:bodyPr/>
          <a:lstStyle/>
          <a:p>
            <a:pPr marL="571500" indent="-571500" algn="just">
              <a:buFont typeface="Wingdings" panose="05000000000000000000" pitchFamily="2" charset="2"/>
              <a:buChar char="q"/>
            </a:pPr>
            <a:r>
              <a:rPr lang="uk-UA" sz="3200" b="1" dirty="0">
                <a:solidFill>
                  <a:srgbClr val="193B65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щодо здійснення оцінки обставин справи та доказів за своїм внутрішнім переконанням у порядку частини другої статті 86 ГПК України, зокрема, дослідження також вірогідності і взаємного зв`язку доказів у справі у їх сукупності</a:t>
            </a:r>
            <a:r>
              <a:rPr lang="uk-UA" sz="3200" b="1" dirty="0" smtClean="0">
                <a:solidFill>
                  <a:srgbClr val="193B6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uk-UA" sz="3200" b="1" dirty="0">
              <a:solidFill>
                <a:srgbClr val="193B65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uk-UA" sz="3000" dirty="0">
                <a:solidFill>
                  <a:srgbClr val="193B65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сукупна оцінка доказів, вказаних АМК у оспорюваному рішенні, може вважатися більш вірогідною для підтвердження узгоджених дій саме позивачем лише у тому випадку, коли вона повністю виключає можливість вірогідності  у одночасному існуванні обставин, які, на думку АМК, підтверджують таке узгодження. Тобто, виходячи з основних завдань та виключних повноважень АМК, у питанні встановлення і доведення порушення у вигляді </a:t>
            </a:r>
            <a:r>
              <a:rPr lang="uk-UA" sz="3000" dirty="0" err="1">
                <a:solidFill>
                  <a:srgbClr val="193B65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антиконкурентних</a:t>
            </a:r>
            <a:r>
              <a:rPr lang="uk-UA" sz="3000" dirty="0">
                <a:solidFill>
                  <a:srgbClr val="193B65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узгоджених дій має бути здійснено останнім у тому числі і через призму, наведеного у статті 61 Конституції України поняття "щодо індивідуального характеру юридичної відповідальності". Саме такий підхід може свідчити про повноту виявлення кола причетних (зокрема до порушення) осіб з доведенням дійсних мотивів їх поведінки,  що у свою чергу, є підставою для притягнення їх до відповідальності </a:t>
            </a:r>
          </a:p>
          <a:p>
            <a:pPr algn="just"/>
            <a:r>
              <a:rPr lang="uk-UA" sz="3000" b="1" dirty="0">
                <a:solidFill>
                  <a:srgbClr val="193B65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uk-UA" sz="3000" b="1" i="1" dirty="0">
                <a:solidFill>
                  <a:srgbClr val="193B65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постанова від 09.02.2023 у справі № 910/16662/21</a:t>
            </a:r>
            <a:r>
              <a:rPr lang="uk-UA" sz="3000" b="1" dirty="0">
                <a:solidFill>
                  <a:srgbClr val="193B65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uk-UA" sz="3000" b="1" dirty="0">
              <a:solidFill>
                <a:srgbClr val="193B65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uk-UA" sz="3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572601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DE0A331-C948-1A44-326A-40E28C2596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1130" y="798318"/>
            <a:ext cx="7899920" cy="923330"/>
          </a:xfrm>
        </p:spPr>
        <p:txBody>
          <a:bodyPr/>
          <a:lstStyle/>
          <a:p>
            <a:r>
              <a:rPr kumimoji="0" lang="uk-UA" sz="6000" b="0" i="0" u="none" strike="noStrike" kern="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Times New Roman" panose="02020603050405020304" pitchFamily="18" charset="0"/>
              </a:rPr>
              <a:t>Правові позиції </a:t>
            </a:r>
            <a:r>
              <a:rPr kumimoji="0" lang="ru-RU" sz="6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Times New Roman" panose="02020603050405020304" pitchFamily="18" charset="0"/>
              </a:rPr>
              <a:t>КГС ВС </a:t>
            </a:r>
            <a:endParaRPr lang="uk-UA" dirty="0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="" xmlns:a16="http://schemas.microsoft.com/office/drawing/2014/main" id="{8210B43F-CCE0-55D4-18E5-82974EA340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7651" y="2868362"/>
            <a:ext cx="16611600" cy="7294305"/>
          </a:xfrm>
        </p:spPr>
        <p:txBody>
          <a:bodyPr/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uk-UA" sz="3000" b="1" dirty="0">
                <a:solidFill>
                  <a:srgbClr val="193B65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щодо застосування статей 6, 50 Закону України "Про захист економічної конкуренції" та пунктів 23, 32 Правил розгляду заяв і справ про порушення законодавства про захист економічної конкуренції. Тобто, </a:t>
            </a:r>
            <a:r>
              <a:rPr lang="uk-UA" sz="3000" b="1" i="1" dirty="0">
                <a:solidFill>
                  <a:srgbClr val="193B65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доведення обставин вчинення правопорушення шляхом встановлення та оцінки фактів у їх сукупності в розрізі складу конкретного інкримінованого правопорушення</a:t>
            </a:r>
            <a:r>
              <a:rPr lang="uk-UA" sz="3000" b="1" i="1" dirty="0">
                <a:solidFill>
                  <a:srgbClr val="193B6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uk-UA" sz="3000" b="1" dirty="0">
                <a:solidFill>
                  <a:srgbClr val="193B65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just"/>
            <a:endParaRPr lang="uk-UA" sz="3200" b="1" dirty="0">
              <a:solidFill>
                <a:srgbClr val="193B65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i="1" dirty="0" smtClean="0">
                <a:solidFill>
                  <a:srgbClr val="193B65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uk-UA" sz="2800" i="1" dirty="0" smtClean="0">
                <a:solidFill>
                  <a:srgbClr val="193B65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помилковим </a:t>
            </a:r>
            <a:r>
              <a:rPr lang="uk-UA" sz="2800" i="1" dirty="0">
                <a:solidFill>
                  <a:srgbClr val="193B65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є ототожнення сукупної оцінки судами доказів у справі і встановлення обставин справи з сукупним установленням АМК фактів незалежно від торгів, участь у яких (торгах) стала предметом розгляду в антимонопольній справі</a:t>
            </a:r>
          </a:p>
          <a:p>
            <a:pPr algn="just"/>
            <a:r>
              <a:rPr lang="en-US" sz="2800" dirty="0" smtClean="0">
                <a:solidFill>
                  <a:srgbClr val="193B65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uk-UA" sz="2800" dirty="0" smtClean="0">
                <a:solidFill>
                  <a:srgbClr val="193B65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Комітет </a:t>
            </a:r>
            <a:r>
              <a:rPr lang="uk-UA" sz="2800" dirty="0">
                <a:solidFill>
                  <a:srgbClr val="193B65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у Рішенні АМК повинен встановити </a:t>
            </a:r>
            <a:r>
              <a:rPr lang="uk-UA" sz="2800" i="1" dirty="0">
                <a:solidFill>
                  <a:srgbClr val="193B65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наявність ознак протиправного діяння стосовно кожного епізоду (правопорушення) окремо</a:t>
            </a:r>
            <a:r>
              <a:rPr lang="uk-UA" sz="2800" dirty="0">
                <a:solidFill>
                  <a:srgbClr val="193B65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із зазначенням </a:t>
            </a:r>
            <a:r>
              <a:rPr lang="uk-UA" sz="2800" i="1" dirty="0">
                <a:solidFill>
                  <a:srgbClr val="193B65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по кожному з них</a:t>
            </a:r>
            <a:r>
              <a:rPr lang="uk-UA" sz="2800" dirty="0">
                <a:solidFill>
                  <a:srgbClr val="193B65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встановлених Комітетом обставин справи з посиланням на відповідні докази та факти, а також положення законодавства, якими Комітет керувався, приймаючи </a:t>
            </a:r>
            <a:r>
              <a:rPr lang="uk-UA" sz="2800" dirty="0" smtClean="0">
                <a:solidFill>
                  <a:srgbClr val="193B65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рішення</a:t>
            </a:r>
            <a:endParaRPr lang="uk-UA" sz="2800" dirty="0">
              <a:solidFill>
                <a:srgbClr val="193B65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uk-UA" sz="3200" dirty="0">
                <a:solidFill>
                  <a:srgbClr val="193B65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uk-UA" sz="3200" b="1" i="1" dirty="0">
                <a:solidFill>
                  <a:srgbClr val="193B65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постанови Верховного Суду від 28.10.2021 та 08.09.2022 у справі №910/20229/20</a:t>
            </a:r>
            <a:r>
              <a:rPr lang="uk-UA" sz="3200" dirty="0">
                <a:solidFill>
                  <a:srgbClr val="193B65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endParaRPr lang="uk-UA" sz="3200" b="1" dirty="0">
              <a:solidFill>
                <a:srgbClr val="193B65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525191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Місце для тексту 4">
            <a:extLst>
              <a:ext uri="{FF2B5EF4-FFF2-40B4-BE49-F238E27FC236}">
                <a16:creationId xmlns="" xmlns:a16="http://schemas.microsoft.com/office/drawing/2014/main" id="{5263CCB4-F503-034F-942D-E69D80DEC6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08250" y="4718718"/>
            <a:ext cx="14325600" cy="1871914"/>
          </a:xfrm>
        </p:spPr>
        <p:txBody>
          <a:bodyPr anchor="ctr">
            <a:normAutofit/>
          </a:bodyPr>
          <a:lstStyle/>
          <a:p>
            <a:pPr lvl="6" algn="just"/>
            <a:r>
              <a:rPr lang="uk-UA" sz="9600" dirty="0">
                <a:solidFill>
                  <a:srgbClr val="002060"/>
                </a:solidFill>
                <a:latin typeface="Gotham Pro"/>
                <a:cs typeface="Times New Roman" panose="02020603050405020304" pitchFamily="18" charset="0"/>
              </a:rPr>
              <a:t>Дякую за увагу!</a:t>
            </a:r>
            <a:endParaRPr lang="uk-UA" sz="3600" i="1" dirty="0">
              <a:solidFill>
                <a:srgbClr val="002060"/>
              </a:solidFill>
              <a:latin typeface="Gotham Pro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014351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9552" y="798318"/>
            <a:ext cx="16044897" cy="830997"/>
          </a:xfrm>
        </p:spPr>
        <p:txBody>
          <a:bodyPr/>
          <a:lstStyle/>
          <a:p>
            <a:pPr algn="l"/>
            <a:r>
              <a:rPr lang="ru-RU" sz="5400" dirty="0"/>
              <a:t>Закон </a:t>
            </a:r>
            <a:r>
              <a:rPr lang="uk-UA" sz="5400" dirty="0"/>
              <a:t>України "Про захист економічної конкуренції" </a:t>
            </a:r>
          </a:p>
        </p:txBody>
      </p:sp>
      <p:sp>
        <p:nvSpPr>
          <p:cNvPr id="5" name="Місце для вмісту 2">
            <a:extLst>
              <a:ext uri="{FF2B5EF4-FFF2-40B4-BE49-F238E27FC236}">
                <a16:creationId xmlns="" xmlns:a16="http://schemas.microsoft.com/office/drawing/2014/main" id="{26722945-DF5A-6F00-497F-022D35D2D3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0450" y="2868613"/>
            <a:ext cx="17983200" cy="6291262"/>
          </a:xfrm>
        </p:spPr>
        <p:txBody>
          <a:bodyPr>
            <a:normAutofit lnSpcReduction="10000"/>
          </a:bodyPr>
          <a:lstStyle/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uk-UA" dirty="0" err="1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Антиконкурентними</a:t>
            </a:r>
            <a:r>
              <a:rPr lang="uk-UA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узгодженими діями є узгоджені дії, які призвели чи можуть призвести до недопущення, усунення чи обмеження конкуренції (частина перша статті 6 Закону);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uk-UA" sz="1400" b="0" i="0" u="none" strike="noStrike" kern="1200" cap="none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Roboto Condensed Light" panose="02000000000000000000" pitchFamily="2" charset="0"/>
              <a:cs typeface="Times New Roman" panose="02020603050405020304" pitchFamily="18" charset="0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uk-UA" dirty="0" err="1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Антиконкурентними</a:t>
            </a:r>
            <a:r>
              <a:rPr lang="uk-UA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узгодженими діями, зокрема, визнаються узгоджені дії, які стосуються спотворення результатів торгів, аукціонів, конкурсів, тендерів (пункт 4 частини другої статті 6 Закону);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lang="uk-UA" sz="1400" dirty="0">
              <a:solidFill>
                <a:srgbClr val="00206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uk-UA" dirty="0" err="1">
                <a:solidFill>
                  <a:srgbClr val="002060"/>
                </a:solidFill>
                <a:cs typeface="Times New Roman" panose="02020603050405020304" pitchFamily="18" charset="0"/>
              </a:rPr>
              <a:t>Антиконкурентні</a:t>
            </a:r>
            <a:r>
              <a:rPr lang="uk-UA" dirty="0">
                <a:solidFill>
                  <a:srgbClr val="002060"/>
                </a:solidFill>
                <a:cs typeface="Times New Roman" panose="02020603050405020304" pitchFamily="18" charset="0"/>
              </a:rPr>
              <a:t> узгоджені дії є порушенням законодавства про захист економічної конкуренції (пункт 1 статті 50 Закону)</a:t>
            </a:r>
          </a:p>
        </p:txBody>
      </p:sp>
    </p:spTree>
    <p:extLst>
      <p:ext uri="{BB962C8B-B14F-4D97-AF65-F5344CB8AC3E}">
        <p14:creationId xmlns="" xmlns:p14="http://schemas.microsoft.com/office/powerpoint/2010/main" val="30819431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9553" y="779364"/>
            <a:ext cx="15130497" cy="923330"/>
          </a:xfrm>
        </p:spPr>
        <p:txBody>
          <a:bodyPr/>
          <a:lstStyle/>
          <a:p>
            <a:r>
              <a:rPr lang="uk-UA" sz="6000" dirty="0">
                <a:cs typeface="Times New Roman" panose="02020603050405020304" pitchFamily="18" charset="0"/>
              </a:rPr>
              <a:t>Стала судова практика КГС ВС</a:t>
            </a:r>
            <a:endParaRPr lang="uk-UA" dirty="0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="" xmlns:a16="http://schemas.microsoft.com/office/drawing/2014/main" id="{A0949E94-F8ED-05F6-561C-CD2626B291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34319" y="2606675"/>
            <a:ext cx="17035462" cy="6781800"/>
          </a:xfrm>
        </p:spPr>
        <p:txBody>
          <a:bodyPr>
            <a:noAutofit/>
          </a:bodyPr>
          <a:lstStyle/>
          <a:p>
            <a:pPr marL="342900" indent="-342900"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uk-UA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для кваліфікації дій суб'єкта господарювання як </a:t>
            </a:r>
            <a:r>
              <a:rPr lang="uk-UA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антиконкурентних</a:t>
            </a:r>
            <a:r>
              <a:rPr lang="uk-UA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узгоджених не є обов'язковою умовою наявність негативних наслідків таких дій у вигляді завдання збитків, порушень прав та охоронюваних законом інтересів інших господарюючих суб'єктів чи споживачів, оскільки достатнім є встановлення самого факту погодження конкурентної поведінки, яка може мати негативний вплив на конкуренцію;</a:t>
            </a:r>
          </a:p>
          <a:p>
            <a:pPr marL="342900" indent="-342900"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uk-UA" sz="2400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uk-UA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недосягнення суб'єктами господарювання мети, з якою вони узгоджують власну конкурентну поведінку, з причин та обставин, що не залежать від їх волі, не є підставою для встановлення відсутності правопорушення, передбаченого статтею 6 </a:t>
            </a:r>
            <a:r>
              <a:rPr lang="ru-RU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Закону</a:t>
            </a:r>
            <a:endParaRPr lang="uk-UA" sz="4000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096251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1130" y="798318"/>
            <a:ext cx="11024120" cy="923330"/>
          </a:xfrm>
        </p:spPr>
        <p:txBody>
          <a:bodyPr/>
          <a:lstStyle/>
          <a:p>
            <a:r>
              <a:rPr kumimoji="0" lang="uk-UA" sz="6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Times New Roman" panose="02020603050405020304" pitchFamily="18" charset="0"/>
              </a:rPr>
              <a:t>Стала судова практика КГС ВС</a:t>
            </a:r>
            <a:endParaRPr lang="uk-UA" dirty="0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="" xmlns:a16="http://schemas.microsoft.com/office/drawing/2014/main" id="{0CE935D6-F89D-B6F7-8B84-7BE7E8A1B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93850" y="2868613"/>
            <a:ext cx="16687800" cy="6215062"/>
          </a:xfrm>
        </p:spPr>
        <p:txBody>
          <a:bodyPr anchor="ctr">
            <a:normAutofit fontScale="92500" lnSpcReduction="20000"/>
          </a:bodyPr>
          <a:lstStyle/>
          <a:p>
            <a:pPr marL="342900" indent="-342900" algn="just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uk-UA" dirty="0">
                <a:solidFill>
                  <a:srgbClr val="002060"/>
                </a:solidFill>
                <a:cs typeface="Times New Roman" panose="02020603050405020304" pitchFamily="18" charset="0"/>
              </a:rPr>
              <a:t>для визнання порушення законодавства про захист економічної конкуренції вчиненим достатнім є встановлення й доведення наявності наміру суб'єктів господарювання погодити (скоординувати) власну конкурентну поведінку, зокрема, шляхом обміну інформацією під час підготовки тендерної документації, що разом з тим призводить або може призвести до переваги одного з учасників під час конкурентного відбору з метою визначення переможця процедури закупівлі. Негативним наслідком при цьому є сам факт спотворення результатів торгів через узгодження поведінки конкурсантами</a:t>
            </a:r>
          </a:p>
          <a:p>
            <a:pPr algn="just">
              <a:lnSpc>
                <a:spcPct val="110000"/>
              </a:lnSpc>
            </a:pPr>
            <a:endParaRPr lang="uk-UA" sz="1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273466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1130" y="798318"/>
            <a:ext cx="11024120" cy="923330"/>
          </a:xfrm>
        </p:spPr>
        <p:txBody>
          <a:bodyPr/>
          <a:lstStyle/>
          <a:p>
            <a:r>
              <a:rPr kumimoji="0" lang="uk-UA" sz="6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Times New Roman" panose="02020603050405020304" pitchFamily="18" charset="0"/>
              </a:rPr>
              <a:t>Стала судова практика КГС ВС</a:t>
            </a:r>
            <a:endParaRPr lang="uk-UA" dirty="0"/>
          </a:p>
        </p:txBody>
      </p:sp>
      <p:sp>
        <p:nvSpPr>
          <p:cNvPr id="3" name="Місце для тексту 4">
            <a:extLst>
              <a:ext uri="{FF2B5EF4-FFF2-40B4-BE49-F238E27FC236}">
                <a16:creationId xmlns="" xmlns:a16="http://schemas.microsoft.com/office/drawing/2014/main" id="{EB8A9419-A2E6-ECC5-12F7-27AD481E70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41450" y="2378075"/>
            <a:ext cx="16992600" cy="7010400"/>
          </a:xfrm>
        </p:spPr>
        <p:txBody>
          <a:bodyPr anchor="ctr">
            <a:normAutofit fontScale="85000" lnSpcReduction="10000"/>
          </a:bodyPr>
          <a:lstStyle/>
          <a:p>
            <a:pPr marL="342900" indent="-342900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uk-UA" sz="4300" dirty="0">
                <a:solidFill>
                  <a:srgbClr val="002060"/>
                </a:solidFill>
                <a:cs typeface="Times New Roman" panose="02020603050405020304" pitchFamily="18" charset="0"/>
              </a:rPr>
              <a:t>змагальність під час торгів забезпечується таємністю інформації; змагальність учасників процедури закупівлі передбачає самостійні та незалежні дії (поведінку) кожного з учасників та їх обов'язок готувати свої пропозиції конкурсних торгів окремо, без обміну інформацією;</a:t>
            </a:r>
          </a:p>
          <a:p>
            <a:pPr marL="342900" indent="-342900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endParaRPr lang="uk-UA" sz="4300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uk-UA" sz="4300" dirty="0">
                <a:solidFill>
                  <a:srgbClr val="002060"/>
                </a:solidFill>
                <a:cs typeface="Times New Roman" panose="02020603050405020304" pitchFamily="18" charset="0"/>
              </a:rPr>
              <a:t>Закон України "Про захист економічної конкуренції" не ставить застосування передбачених ним наслідків узгоджених </a:t>
            </a:r>
            <a:r>
              <a:rPr lang="uk-UA" sz="43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антиконкурентних</a:t>
            </a:r>
            <a:r>
              <a:rPr lang="uk-UA" sz="4300" dirty="0">
                <a:solidFill>
                  <a:srgbClr val="002060"/>
                </a:solidFill>
                <a:cs typeface="Times New Roman" panose="02020603050405020304" pitchFamily="18" charset="0"/>
              </a:rPr>
              <a:t> дій у залежність від "спільної домовленості разом брати участь у торгах з метою усунення конкуренції". Питання про наявність / відсутність узгоджених </a:t>
            </a:r>
            <a:r>
              <a:rPr lang="uk-UA" sz="43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антиконкурентних</a:t>
            </a:r>
            <a:r>
              <a:rPr lang="uk-UA" sz="4300" dirty="0">
                <a:solidFill>
                  <a:srgbClr val="002060"/>
                </a:solidFill>
                <a:cs typeface="Times New Roman" panose="02020603050405020304" pitchFamily="18" charset="0"/>
              </a:rPr>
              <a:t> дій мають досліджувати суди, враховуючи усю сукупність обставин і доказів відповідно до статті 86 ГПК України</a:t>
            </a:r>
          </a:p>
          <a:p>
            <a:pPr algn="just">
              <a:lnSpc>
                <a:spcPct val="100000"/>
              </a:lnSpc>
            </a:pPr>
            <a:endParaRPr lang="uk-UA" sz="1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097092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1130" y="798318"/>
            <a:ext cx="11557520" cy="923330"/>
          </a:xfrm>
        </p:spPr>
        <p:txBody>
          <a:bodyPr/>
          <a:lstStyle/>
          <a:p>
            <a:r>
              <a:rPr kumimoji="0" lang="uk-UA" sz="6000" b="0" i="0" u="none" strike="noStrike" kern="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Times New Roman" panose="02020603050405020304" pitchFamily="18" charset="0"/>
              </a:rPr>
              <a:t>Правові позиції </a:t>
            </a:r>
            <a:r>
              <a:rPr kumimoji="0" lang="ru-RU" sz="6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Times New Roman" panose="02020603050405020304" pitchFamily="18" charset="0"/>
              </a:rPr>
              <a:t>КГС ВС </a:t>
            </a:r>
            <a:endParaRPr lang="uk-UA" dirty="0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="" xmlns:a16="http://schemas.microsoft.com/office/drawing/2014/main" id="{EEA66759-1533-AAA5-42B7-03775C0BEF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41450" y="2606675"/>
            <a:ext cx="17221200" cy="6934200"/>
          </a:xfrm>
        </p:spPr>
        <p:txBody>
          <a:bodyPr anchor="t">
            <a:normAutofit lnSpcReduction="10000"/>
          </a:bodyPr>
          <a:lstStyle/>
          <a:p>
            <a:pPr marL="342900" indent="-342900" algn="just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uk-UA" sz="3600" b="1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щодо порядку проведення аукціону з продажу активів банку, що виводиться з ринку або ліквідується (прав вимоги за кредитними договорами із забезпеченням – іпотекою):</a:t>
            </a: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q"/>
            </a:pPr>
            <a:endParaRPr lang="uk-UA" sz="2200" b="1" dirty="0">
              <a:solidFill>
                <a:srgbClr val="00206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uk-UA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uk-UA" sz="4300" dirty="0">
                <a:solidFill>
                  <a:srgbClr val="002060"/>
                </a:solidFill>
                <a:cs typeface="Times New Roman" panose="02020603050405020304" pitchFamily="18" charset="0"/>
              </a:rPr>
              <a:t>проведення аукціону за окремим порядком, відмінним від проведення тендерів у публічних закупівлях, не свідчить про відсутність порушення правил конкуренції шляхом спотворення результатів аукціону (торгів, конкурсу, тендеру) та підпадає під сферу застосування Закону України "Про захист економічної конкуренції" [стаття 2]</a:t>
            </a:r>
          </a:p>
          <a:p>
            <a:pPr algn="just">
              <a:lnSpc>
                <a:spcPct val="100000"/>
              </a:lnSpc>
            </a:pPr>
            <a:endParaRPr lang="uk-UA" sz="2200" b="1" i="1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uk-UA" sz="4000" b="1" i="1" dirty="0">
                <a:solidFill>
                  <a:srgbClr val="002060"/>
                </a:solidFill>
                <a:cs typeface="Times New Roman" panose="02020603050405020304" pitchFamily="18" charset="0"/>
              </a:rPr>
              <a:t>(</a:t>
            </a:r>
            <a:r>
              <a:rPr lang="uk-UA" sz="3600" b="1" i="1" dirty="0">
                <a:solidFill>
                  <a:srgbClr val="002060"/>
                </a:solidFill>
                <a:cs typeface="Times New Roman" panose="02020603050405020304" pitchFamily="18" charset="0"/>
              </a:rPr>
              <a:t>постанови від 25.01.2022 у справі № 910/1490/21,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uk-UA" sz="3600" b="1" i="1" dirty="0">
                <a:solidFill>
                  <a:srgbClr val="002060"/>
                </a:solidFill>
                <a:cs typeface="Times New Roman" panose="02020603050405020304" pitchFamily="18" charset="0"/>
              </a:rPr>
              <a:t>від 08.02.2022 у справі № 910/186/21)</a:t>
            </a:r>
            <a:endParaRPr lang="uk-UA" sz="3600" i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396978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D5DBD81-EFF5-0E4E-F72E-686ED7A97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1130" y="798318"/>
            <a:ext cx="8128520" cy="1846659"/>
          </a:xfrm>
        </p:spPr>
        <p:txBody>
          <a:bodyPr/>
          <a:lstStyle/>
          <a:p>
            <a:r>
              <a:rPr kumimoji="0" lang="uk-UA" sz="6000" b="0" i="0" u="none" strike="noStrike" kern="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Times New Roman" panose="02020603050405020304" pitchFamily="18" charset="0"/>
              </a:rPr>
              <a:t>Правові позиції </a:t>
            </a:r>
            <a:r>
              <a:rPr kumimoji="0" lang="ru-RU" sz="6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Times New Roman" panose="02020603050405020304" pitchFamily="18" charset="0"/>
              </a:rPr>
              <a:t>КГС ВС </a:t>
            </a:r>
            <a:endParaRPr lang="uk-UA" dirty="0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="" xmlns:a16="http://schemas.microsoft.com/office/drawing/2014/main" id="{682F5512-7ED5-C59E-9E2E-18352B0490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89050" y="2835275"/>
            <a:ext cx="16095201" cy="8386911"/>
          </a:xfrm>
        </p:spPr>
        <p:txBody>
          <a:bodyPr/>
          <a:lstStyle/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uk-UA" sz="3200" b="1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щодо правової </a:t>
            </a:r>
            <a:r>
              <a:rPr lang="uk-UA" sz="3200" b="1" dirty="0">
                <a:solidFill>
                  <a:srgbClr val="002060"/>
                </a:solidFill>
              </a:rPr>
              <a:t>кваліфікації за приписами пункту 1 статті 50 та пункту 4 частини другої статті 6 Закону України </a:t>
            </a:r>
            <a:r>
              <a:rPr lang="uk-UA" sz="3200" dirty="0">
                <a:solidFill>
                  <a:srgbClr val="002060"/>
                </a:solidFill>
                <a:cs typeface="Times New Roman" panose="02020603050405020304" pitchFamily="18" charset="0"/>
              </a:rPr>
              <a:t>"</a:t>
            </a:r>
            <a:r>
              <a:rPr lang="uk-UA" sz="3200" b="1" dirty="0">
                <a:solidFill>
                  <a:srgbClr val="002060"/>
                </a:solidFill>
              </a:rPr>
              <a:t>Про захист економічної конкуренції</a:t>
            </a:r>
            <a:r>
              <a:rPr lang="uk-UA" sz="3200" dirty="0">
                <a:solidFill>
                  <a:srgbClr val="002060"/>
                </a:solidFill>
                <a:cs typeface="Times New Roman" panose="02020603050405020304" pitchFamily="18" charset="0"/>
              </a:rPr>
              <a:t>"</a:t>
            </a:r>
            <a:r>
              <a:rPr lang="uk-UA" sz="3200" b="1" dirty="0">
                <a:solidFill>
                  <a:srgbClr val="002060"/>
                </a:solidFill>
              </a:rPr>
              <a:t> у вигляді </a:t>
            </a:r>
            <a:r>
              <a:rPr lang="ru-RU" sz="3200" b="1" dirty="0" err="1">
                <a:solidFill>
                  <a:srgbClr val="002060"/>
                </a:solidFill>
              </a:rPr>
              <a:t>антиконкурентних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err="1">
                <a:solidFill>
                  <a:srgbClr val="002060"/>
                </a:solidFill>
              </a:rPr>
              <a:t>узгоджених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err="1">
                <a:solidFill>
                  <a:srgbClr val="002060"/>
                </a:solidFill>
              </a:rPr>
              <a:t>дій</a:t>
            </a:r>
            <a:r>
              <a:rPr lang="ru-RU" sz="3200" b="1" dirty="0">
                <a:solidFill>
                  <a:srgbClr val="002060"/>
                </a:solidFill>
              </a:rPr>
              <a:t>, </a:t>
            </a:r>
            <a:r>
              <a:rPr lang="ru-RU" sz="3200" b="1" dirty="0" err="1">
                <a:solidFill>
                  <a:srgbClr val="002060"/>
                </a:solidFill>
              </a:rPr>
              <a:t>які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err="1">
                <a:solidFill>
                  <a:srgbClr val="002060"/>
                </a:solidFill>
              </a:rPr>
              <a:t>стосуються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err="1">
                <a:solidFill>
                  <a:srgbClr val="002060"/>
                </a:solidFill>
              </a:rPr>
              <a:t>спотворення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err="1">
                <a:solidFill>
                  <a:srgbClr val="002060"/>
                </a:solidFill>
              </a:rPr>
              <a:t>результатів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err="1">
                <a:solidFill>
                  <a:srgbClr val="002060"/>
                </a:solidFill>
              </a:rPr>
              <a:t>аукціону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err="1">
                <a:solidFill>
                  <a:srgbClr val="002060"/>
                </a:solidFill>
              </a:rPr>
              <a:t>під</a:t>
            </a:r>
            <a:r>
              <a:rPr lang="ru-RU" sz="3200" b="1" dirty="0">
                <a:solidFill>
                  <a:srgbClr val="002060"/>
                </a:solidFill>
              </a:rPr>
              <a:t> час продажу </a:t>
            </a:r>
            <a:r>
              <a:rPr lang="ru-RU" sz="3200" b="1" dirty="0" err="1">
                <a:solidFill>
                  <a:srgbClr val="002060"/>
                </a:solidFill>
              </a:rPr>
              <a:t>об`єкта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err="1">
                <a:solidFill>
                  <a:srgbClr val="002060"/>
                </a:solidFill>
              </a:rPr>
              <a:t>малої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err="1">
                <a:solidFill>
                  <a:srgbClr val="002060"/>
                </a:solidFill>
              </a:rPr>
              <a:t>приватизації</a:t>
            </a:r>
            <a:r>
              <a:rPr lang="ru-RU" sz="3200" b="1" dirty="0">
                <a:solidFill>
                  <a:srgbClr val="002060"/>
                </a:solidFill>
              </a:rPr>
              <a:t>:</a:t>
            </a:r>
          </a:p>
          <a:p>
            <a:pPr algn="just"/>
            <a:endParaRPr lang="ru-RU" sz="3200" b="1" dirty="0">
              <a:solidFill>
                <a:srgbClr val="002060"/>
              </a:solidFill>
            </a:endParaRPr>
          </a:p>
          <a:p>
            <a:pPr algn="just"/>
            <a:r>
              <a:rPr lang="uk-UA" sz="2400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Узгоджена поведінка учасників аукціону не відповідає його суті.</a:t>
            </a:r>
          </a:p>
          <a:p>
            <a:pPr algn="just"/>
            <a:r>
              <a:rPr lang="uk-UA" sz="2400" i="1" dirty="0">
                <a:solidFill>
                  <a:srgbClr val="002060"/>
                </a:solidFill>
                <a:effectLst/>
                <a:uFill>
                  <a:solidFill>
                    <a:srgbClr val="000000"/>
                  </a:solidFill>
                </a:uFill>
                <a:ea typeface="Arial Unicode MS"/>
                <a:cs typeface="Arial Unicode MS"/>
              </a:rPr>
              <a:t>Змагальність під час аукціону забезпечується </a:t>
            </a:r>
            <a:r>
              <a:rPr lang="uk-UA" sz="2400" i="1" u="sng" dirty="0">
                <a:solidFill>
                  <a:srgbClr val="002060"/>
                </a:solidFill>
                <a:effectLst/>
                <a:uFill>
                  <a:solidFill>
                    <a:srgbClr val="000000"/>
                  </a:solidFill>
                </a:uFill>
                <a:ea typeface="Arial Unicode MS"/>
                <a:cs typeface="Arial Unicode MS"/>
              </a:rPr>
              <a:t>таємністю інформації</a:t>
            </a:r>
            <a:r>
              <a:rPr lang="uk-UA" sz="2400" dirty="0">
                <a:solidFill>
                  <a:srgbClr val="002060"/>
                </a:solidFill>
                <a:effectLst/>
                <a:uFill>
                  <a:solidFill>
                    <a:srgbClr val="000000"/>
                  </a:solidFill>
                </a:uFill>
                <a:ea typeface="Arial Unicode MS"/>
                <a:cs typeface="Arial Unicode MS"/>
              </a:rPr>
              <a:t>. З огляду на зміст статей</a:t>
            </a:r>
            <a:r>
              <a:rPr lang="uk-UA" sz="2400" i="1" dirty="0">
                <a:solidFill>
                  <a:srgbClr val="002060"/>
                </a:solidFill>
                <a:effectLst/>
                <a:uFill>
                  <a:solidFill>
                    <a:srgbClr val="000000"/>
                  </a:solidFill>
                </a:uFill>
                <a:ea typeface="Arial Unicode MS"/>
                <a:cs typeface="Arial Unicode MS"/>
              </a:rPr>
              <a:t> </a:t>
            </a:r>
            <a:r>
              <a:rPr lang="uk-UA" sz="2400" dirty="0">
                <a:solidFill>
                  <a:srgbClr val="002060"/>
                </a:solidFill>
                <a:effectLst/>
                <a:uFill>
                  <a:solidFill>
                    <a:srgbClr val="000000"/>
                  </a:solidFill>
                </a:uFill>
                <a:ea typeface="Arial Unicode MS"/>
                <a:cs typeface="Arial Unicode MS"/>
              </a:rPr>
              <a:t>1, 5, 6 Закону </a:t>
            </a:r>
            <a:r>
              <a:rPr lang="uk-UA" sz="2400" dirty="0">
                <a:solidFill>
                  <a:srgbClr val="002060"/>
                </a:solidFill>
              </a:rPr>
              <a:t>України </a:t>
            </a:r>
            <a:r>
              <a:rPr lang="uk-UA" sz="2400" dirty="0">
                <a:solidFill>
                  <a:srgbClr val="002060"/>
                </a:solidFill>
                <a:cs typeface="Times New Roman" panose="02020603050405020304" pitchFamily="18" charset="0"/>
              </a:rPr>
              <a:t>"</a:t>
            </a:r>
            <a:r>
              <a:rPr lang="uk-UA" sz="2400" dirty="0">
                <a:solidFill>
                  <a:srgbClr val="002060"/>
                </a:solidFill>
              </a:rPr>
              <a:t>Про захист економічної конкуренції</a:t>
            </a:r>
            <a:r>
              <a:rPr lang="uk-UA" sz="2400" dirty="0">
                <a:solidFill>
                  <a:srgbClr val="002060"/>
                </a:solidFill>
                <a:cs typeface="Times New Roman" panose="02020603050405020304" pitchFamily="18" charset="0"/>
              </a:rPr>
              <a:t>"</a:t>
            </a:r>
            <a:r>
              <a:rPr lang="en-US" sz="2400" i="1" dirty="0">
                <a:solidFill>
                  <a:srgbClr val="002060"/>
                </a:solidFill>
                <a:effectLst/>
                <a:uFill>
                  <a:solidFill>
                    <a:srgbClr val="000000"/>
                  </a:solidFill>
                </a:uFill>
                <a:ea typeface="Arial Unicode MS"/>
                <a:cs typeface="Arial Unicode MS"/>
              </a:rPr>
              <a:t> </a:t>
            </a:r>
            <a:r>
              <a:rPr lang="uk-UA" sz="2400" dirty="0">
                <a:solidFill>
                  <a:srgbClr val="002060"/>
                </a:solidFill>
                <a:effectLst/>
                <a:uFill>
                  <a:solidFill>
                    <a:srgbClr val="000000"/>
                  </a:solidFill>
                </a:uFill>
                <a:ea typeface="Arial Unicode MS"/>
                <a:cs typeface="Arial Unicode MS"/>
              </a:rPr>
              <a:t>змагальність учасників аукціону передбачає самостійні та належні дії (поведінку) кожного з них,</a:t>
            </a:r>
            <a:r>
              <a:rPr lang="uk-UA" sz="2400" i="1" dirty="0">
                <a:solidFill>
                  <a:srgbClr val="002060"/>
                </a:solidFill>
                <a:effectLst/>
                <a:uFill>
                  <a:solidFill>
                    <a:srgbClr val="000000"/>
                  </a:solidFill>
                </a:uFill>
                <a:ea typeface="Arial Unicode MS"/>
                <a:cs typeface="Arial Unicode MS"/>
              </a:rPr>
              <a:t> </a:t>
            </a:r>
            <a:r>
              <a:rPr lang="uk-UA" sz="2400" dirty="0">
                <a:solidFill>
                  <a:srgbClr val="002060"/>
                </a:solidFill>
                <a:effectLst/>
                <a:uFill>
                  <a:solidFill>
                    <a:srgbClr val="000000"/>
                  </a:solidFill>
                </a:uFill>
                <a:ea typeface="Arial Unicode MS"/>
                <a:cs typeface="Arial Unicode MS"/>
              </a:rPr>
              <a:t>обов`язок готувати свої пропозиції окремо, без обміну інформацією.</a:t>
            </a:r>
          </a:p>
          <a:p>
            <a:pPr algn="just"/>
            <a:endParaRPr lang="uk-UA" sz="2400" dirty="0">
              <a:solidFill>
                <a:srgbClr val="002060"/>
              </a:solidFill>
              <a:effectLst/>
              <a:uFill>
                <a:solidFill>
                  <a:srgbClr val="000000"/>
                </a:solidFill>
              </a:uFill>
              <a:ea typeface="Arial Unicode MS"/>
              <a:cs typeface="Arial Unicode MS"/>
            </a:endParaRPr>
          </a:p>
          <a:p>
            <a:pPr algn="just"/>
            <a:r>
              <a:rPr lang="uk-UA" sz="2400" dirty="0">
                <a:solidFill>
                  <a:srgbClr val="002060"/>
                </a:solidFill>
                <a:effectLst/>
              </a:rPr>
              <a:t>Постановляючи оскаржувані судові рішення суди попередніх інстанцій перевіривши, подані сторонами докази, з дотриманням приписів норм матеріального та процесуального права, встановили, що характер та кількість виявлених АМК співпадінь виключають можливість того, що пропозиції аукціону готувалися окремо і без обміну інформацією між позивачем та третьою особою. Наведене у сукупності свідчить про узгоджену поведінку під час підготовки та участі в аукціоні, що охоплюється правовою кваліфікацією за приписами пункту 1 статті 50 та пункту 4 частини другої статті 6 Закону.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2400" b="1" i="1" dirty="0">
                <a:solidFill>
                  <a:srgbClr val="002060"/>
                </a:solidFill>
                <a:cs typeface="Times New Roman" panose="02020603050405020304" pitchFamily="18" charset="0"/>
              </a:rPr>
              <a:t>(постанови </a:t>
            </a:r>
            <a:r>
              <a:rPr lang="uk-UA" sz="2400" b="1" i="1" dirty="0">
                <a:solidFill>
                  <a:srgbClr val="002060"/>
                </a:solidFill>
                <a:cs typeface="Times New Roman" panose="02020603050405020304" pitchFamily="18" charset="0"/>
              </a:rPr>
              <a:t>від 21.03.2024 у справі № 910/1550/23, від 26.03.2024 у справі </a:t>
            </a:r>
            <a:r>
              <a:rPr lang="ru-RU" sz="2400" b="1" i="1" dirty="0">
                <a:solidFill>
                  <a:srgbClr val="002060"/>
                </a:solidFill>
                <a:cs typeface="Times New Roman" panose="02020603050405020304" pitchFamily="18" charset="0"/>
              </a:rPr>
              <a:t>№ 910/1632/23)</a:t>
            </a:r>
            <a:endParaRPr lang="uk-UA" sz="2400" i="1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algn="just"/>
            <a:endParaRPr lang="uk-UA" sz="2400" dirty="0">
              <a:solidFill>
                <a:schemeClr val="tx2"/>
              </a:solidFill>
              <a:effectLst/>
              <a:uFill>
                <a:solidFill>
                  <a:srgbClr val="000000"/>
                </a:solidFill>
              </a:uFill>
              <a:ea typeface="Arial Unicode MS"/>
              <a:cs typeface="Arial Unicode MS"/>
            </a:endParaRPr>
          </a:p>
          <a:p>
            <a:pPr algn="just"/>
            <a:r>
              <a:rPr lang="uk-UA" sz="2800" dirty="0">
                <a:effectLst/>
                <a:latin typeface="Roboto Condensed Light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2800" b="1" dirty="0">
              <a:solidFill>
                <a:srgbClr val="00206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="" xmlns:p14="http://schemas.microsoft.com/office/powerpoint/2010/main" val="23854252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1130" y="798318"/>
            <a:ext cx="11557520" cy="923330"/>
          </a:xfrm>
        </p:spPr>
        <p:txBody>
          <a:bodyPr/>
          <a:lstStyle/>
          <a:p>
            <a:r>
              <a:rPr kumimoji="0" lang="uk-UA" sz="6000" b="0" i="0" u="none" strike="noStrike" kern="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Times New Roman" panose="02020603050405020304" pitchFamily="18" charset="0"/>
              </a:rPr>
              <a:t>Правові позиції </a:t>
            </a:r>
            <a:r>
              <a:rPr kumimoji="0" lang="ru-RU" sz="6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Times New Roman" panose="02020603050405020304" pitchFamily="18" charset="0"/>
              </a:rPr>
              <a:t>КГС ВС </a:t>
            </a:r>
            <a:endParaRPr lang="uk-UA" dirty="0"/>
          </a:p>
        </p:txBody>
      </p:sp>
      <p:sp>
        <p:nvSpPr>
          <p:cNvPr id="3" name="Місце для тексту 4">
            <a:extLst>
              <a:ext uri="{FF2B5EF4-FFF2-40B4-BE49-F238E27FC236}">
                <a16:creationId xmlns="" xmlns:a16="http://schemas.microsoft.com/office/drawing/2014/main" id="{41865115-74BF-0464-586C-3181584741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7650" y="2301875"/>
            <a:ext cx="17449800" cy="7315200"/>
          </a:xfrm>
        </p:spPr>
        <p:txBody>
          <a:bodyPr anchor="t">
            <a:normAutofit fontScale="92500"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uk-UA" sz="3600" b="1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щодо правомірності включення АМК інформації про суб’єктів господарювання до зведених відомостей про рішення АМК, на підставі яких визнано вчинення суб’єктами господарювання порушень законодавства про захист економічної конкуренції у вигляді спотворення результатів торгів (тендерів), та оприлюднення зазначених зведених відомостей АМК:</a:t>
            </a:r>
          </a:p>
          <a:p>
            <a:pPr algn="just"/>
            <a:r>
              <a:rPr lang="uk-UA" sz="3600" b="1" dirty="0">
                <a:solidFill>
                  <a:srgbClr val="002060"/>
                </a:solidFill>
                <a:cs typeface="Times New Roman" panose="02020603050405020304" pitchFamily="18" charset="0"/>
              </a:rPr>
              <a:t>   </a:t>
            </a:r>
          </a:p>
          <a:p>
            <a:pPr algn="just"/>
            <a:r>
              <a:rPr lang="uk-UA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положення пункту 4 частини першої статті 17 Закону України "Про публічні закупівлі" щодо прийняття замовником рішення про відмову учаснику в участі у процедурі закупівлі застосовується на підставі відповідного рішення органу АМК, а не на підставі зведених відомостей. Між тим рішення органу АМК (поки його не скасовано чи не визнано недійсним у встановленому порядку) є обов'язковим до виконання </a:t>
            </a:r>
          </a:p>
          <a:p>
            <a:pPr algn="just">
              <a:lnSpc>
                <a:spcPct val="100000"/>
              </a:lnSpc>
            </a:pPr>
            <a:endParaRPr lang="ru-RU" sz="2600" b="1" i="1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ru-RU" sz="2800" b="1" i="1" dirty="0">
                <a:solidFill>
                  <a:srgbClr val="002060"/>
                </a:solidFill>
                <a:cs typeface="Times New Roman" panose="02020603050405020304" pitchFamily="18" charset="0"/>
              </a:rPr>
              <a:t>(</a:t>
            </a:r>
            <a:r>
              <a:rPr lang="uk-UA" sz="3600" b="1" i="1" dirty="0">
                <a:solidFill>
                  <a:srgbClr val="002060"/>
                </a:solidFill>
                <a:cs typeface="Times New Roman" panose="02020603050405020304" pitchFamily="18" charset="0"/>
              </a:rPr>
              <a:t>постанова від 20.01.2022 у справі № </a:t>
            </a:r>
            <a:r>
              <a:rPr lang="ru-RU" sz="3600" b="1" i="1" dirty="0">
                <a:solidFill>
                  <a:srgbClr val="002060"/>
                </a:solidFill>
                <a:cs typeface="Times New Roman" panose="02020603050405020304" pitchFamily="18" charset="0"/>
              </a:rPr>
              <a:t>910/14429/21)</a:t>
            </a:r>
            <a:endParaRPr lang="uk-UA" sz="3600" b="1" i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522408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478BFD5-D382-8E7D-7717-FC69B464B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1130" y="798318"/>
            <a:ext cx="11557520" cy="923330"/>
          </a:xfrm>
        </p:spPr>
        <p:txBody>
          <a:bodyPr/>
          <a:lstStyle/>
          <a:p>
            <a:r>
              <a:rPr kumimoji="0" lang="uk-UA" sz="6000" b="0" i="0" u="none" strike="noStrike" kern="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Times New Roman" panose="02020603050405020304" pitchFamily="18" charset="0"/>
              </a:rPr>
              <a:t>Правові позиції </a:t>
            </a:r>
            <a:r>
              <a:rPr kumimoji="0" lang="ru-RU" sz="6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Times New Roman" panose="02020603050405020304" pitchFamily="18" charset="0"/>
              </a:rPr>
              <a:t>КГС ВС</a:t>
            </a:r>
            <a:endParaRPr lang="uk-UA" dirty="0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="" xmlns:a16="http://schemas.microsoft.com/office/drawing/2014/main" id="{5263CCB4-F503-034F-942D-E69D80DEC6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93850" y="2606675"/>
            <a:ext cx="17373600" cy="6705600"/>
          </a:xfrm>
        </p:spPr>
        <p:txBody>
          <a:bodyPr anchor="t">
            <a:normAutofit lnSpcReduction="10000"/>
          </a:bodyPr>
          <a:lstStyle/>
          <a:p>
            <a:pPr marL="342900" indent="-342900" algn="just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uk-UA" sz="3600" b="1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чи підпадають відомості, отримані з матеріалів кримінального провадження і передані АМК, під визначення доказів в розумінні статті 73 ГПК України:</a:t>
            </a:r>
          </a:p>
          <a:p>
            <a:pPr algn="just">
              <a:lnSpc>
                <a:spcPct val="100000"/>
              </a:lnSpc>
            </a:pPr>
            <a:r>
              <a:rPr lang="uk-UA" b="1" dirty="0">
                <a:solidFill>
                  <a:srgbClr val="002060"/>
                </a:solidFill>
                <a:cs typeface="Times New Roman" panose="02020603050405020304" pitchFamily="18" charset="0"/>
              </a:rPr>
              <a:t>    </a:t>
            </a:r>
          </a:p>
          <a:p>
            <a:pPr algn="just">
              <a:lnSpc>
                <a:spcPct val="100000"/>
              </a:lnSpc>
            </a:pPr>
            <a:r>
              <a:rPr lang="uk-UA" sz="4300" dirty="0">
                <a:solidFill>
                  <a:srgbClr val="002060"/>
                </a:solidFill>
                <a:cs typeface="Times New Roman" panose="02020603050405020304" pitchFamily="18" charset="0"/>
              </a:rPr>
              <a:t>відомості, отримані з матеріалів кримінального провадження, передані АМК згідно з приписами статті 21 Закону України "Про Антимонопольний комітет України", підпадають під визначення доказів у розумінні статті 73 ГПК України та підлягають перевірці на предмет їх належності та допустимості у загальному порядку</a:t>
            </a:r>
            <a:endParaRPr lang="uk-UA" sz="4300" b="1" i="1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</a:pPr>
            <a:endParaRPr lang="ru-RU" b="1" i="1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3600" b="1" i="1" dirty="0">
                <a:solidFill>
                  <a:srgbClr val="002060"/>
                </a:solidFill>
                <a:cs typeface="Times New Roman" panose="02020603050405020304" pitchFamily="18" charset="0"/>
              </a:rPr>
              <a:t>(постанови </a:t>
            </a:r>
            <a:r>
              <a:rPr lang="uk-UA" sz="3600" b="1" i="1" dirty="0">
                <a:solidFill>
                  <a:srgbClr val="002060"/>
                </a:solidFill>
                <a:cs typeface="Times New Roman" panose="02020603050405020304" pitchFamily="18" charset="0"/>
              </a:rPr>
              <a:t>від 27.01.2022 у справі № 910/16243/20,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uk-UA" sz="3600" b="1" i="1" dirty="0">
                <a:solidFill>
                  <a:srgbClr val="002060"/>
                </a:solidFill>
                <a:cs typeface="Times New Roman" panose="02020603050405020304" pitchFamily="18" charset="0"/>
              </a:rPr>
              <a:t>від 26.05.2022 у справі </a:t>
            </a:r>
            <a:r>
              <a:rPr lang="ru-RU" sz="3600" b="1" i="1" dirty="0">
                <a:solidFill>
                  <a:srgbClr val="002060"/>
                </a:solidFill>
                <a:cs typeface="Times New Roman" panose="02020603050405020304" pitchFamily="18" charset="0"/>
              </a:rPr>
              <a:t>№ 910/20099/20)</a:t>
            </a:r>
            <a:endParaRPr lang="uk-UA" sz="3600" i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65450053"/>
      </p:ext>
    </p:extLst>
  </p:cSld>
  <p:clrMapOvr>
    <a:masterClrMapping/>
  </p:clrMapOvr>
</p:sld>
</file>

<file path=ppt/theme/theme1.xml><?xml version="1.0" encoding="utf-8"?>
<a:theme xmlns:a="http://schemas.openxmlformats.org/drawingml/2006/main" name="Reform_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tion_Template_Project1_4" id="{739F2255-6FEB-8C47-BE87-5D0F250402F3}" vid="{2C55991A-E186-E84A-974C-A08A783720B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1136</TotalTime>
  <Words>1126</Words>
  <Application>Microsoft Office PowerPoint</Application>
  <PresentationFormat>Произвольный</PresentationFormat>
  <Paragraphs>59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Reform_presentation</vt:lpstr>
      <vt:lpstr>Практика Верховного Суду</vt:lpstr>
      <vt:lpstr>Закон України "Про захист економічної конкуренції" </vt:lpstr>
      <vt:lpstr>Стала судова практика КГС ВС</vt:lpstr>
      <vt:lpstr>Стала судова практика КГС ВС</vt:lpstr>
      <vt:lpstr>Стала судова практика КГС ВС</vt:lpstr>
      <vt:lpstr>Правові позиції КГС ВС </vt:lpstr>
      <vt:lpstr>Правові позиції КГС ВС </vt:lpstr>
      <vt:lpstr>Правові позиції КГС ВС </vt:lpstr>
      <vt:lpstr>Правові позиції КГС ВС</vt:lpstr>
      <vt:lpstr>Правові позиції КГС ВС </vt:lpstr>
      <vt:lpstr>Правові позиції КГС ВС </vt:lpstr>
      <vt:lpstr>Слайд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Федір Крикун</dc:creator>
  <cp:lastModifiedBy>Polishchuk</cp:lastModifiedBy>
  <cp:revision>36</cp:revision>
  <dcterms:created xsi:type="dcterms:W3CDTF">2023-01-24T15:45:07Z</dcterms:created>
  <dcterms:modified xsi:type="dcterms:W3CDTF">2024-04-24T08:32:54Z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2023-01-17T00:00:00Z</vt:filetime>
  </property>
  <property fmtid="{D5CDD505-2E9C-101B-9397-08002B2CF9AE}" pid="3" name="Creator">
    <vt:lpwstr>Adobe InDesign 18.1 (Macintosh)</vt:lpwstr>
  </property>
  <property fmtid="{D5CDD505-2E9C-101B-9397-08002B2CF9AE}" pid="4" name="LastSaved">
    <vt:filetime>2023-01-17T00:00:00Z</vt:filetime>
  </property>
  <property fmtid="{D5CDD505-2E9C-101B-9397-08002B2CF9AE}" pid="5" name="Producer">
    <vt:lpwstr>Adobe PDF Library 17.0</vt:lpwstr>
  </property>
</Properties>
</file>