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6" r:id="rId2"/>
    <p:sldId id="268" r:id="rId3"/>
    <p:sldId id="271" r:id="rId4"/>
    <p:sldId id="263" r:id="rId5"/>
    <p:sldId id="277" r:id="rId6"/>
    <p:sldId id="264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80" d="100"/>
          <a:sy n="80" d="100"/>
        </p:scale>
        <p:origin x="792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4BB9D-A5E1-43FA-B7E6-3C85D67A487B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7C91D-604F-4F4B-8AB8-D4506D9649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4679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F7C91D-604F-4F4B-8AB8-D4506D964958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1196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9C8ACA-6BCB-4D35-9986-9C81DF6D61C9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74107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62DE2-2EF1-4B48-A35B-611C39D68DCE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038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8C068-8802-44E7-8834-D9DB8E1BFE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DBE1FE9-F530-4CF9-B5A9-FD181EB6C8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E4E79-4C68-42A1-A19A-BB9111D58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9AF5ED-5428-42DC-A0D6-E36C123B2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2BCFD-7ED2-4B94-A7CE-BBF3DE6C7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387524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664AC-5619-462A-B9B9-A4C174AAD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BFFDB9-C4A8-46B1-BEC2-210D9A238E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4D07562-A733-49E3-BC7F-4438E6C16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286797-6E8A-4421-B5BF-2BCA4DBB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584C53-2440-482A-882F-136E7788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998145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5D1A74F-1863-4D5E-A73A-4A4B2AC6A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63C812-8C01-4729-8D19-8F02F3E16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CA2852-BD9B-433C-B793-7BDE67F6C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7E8099-6BF3-44B7-BF04-44F81C3BB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A4B445-CD97-4F17-94E1-432708068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4563318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F1BCB-7377-4000-BFDB-AF42B8161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8609A1-A966-42B0-B8F3-744CCE151D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E38746-2154-438E-813A-18441CA03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B61DC7-C80E-4C68-A9CF-57EE6EABA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09838E-7DE8-4375-9DA5-C36C64634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5134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AE64F0-5921-4056-BA4C-ABD847D1E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0C2313-3EDF-4B90-82F6-C6FE778AC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110E1-DA33-474F-A319-AD1CB3FF3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1E6057-D27C-4154-B451-90A2EC2F5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2EA3FA-74E5-4260-AEBD-91D2F5EE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634075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99DF84-8AFC-45C1-B46E-F7AB836E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12EE4-378E-4699-90C6-762A9391B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44EA71-34DE-433E-A7D8-4170480184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075F31-504B-40D1-9410-E53FD4007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5B2FB7-F754-45D1-A229-B89F05D5F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F416A2-4792-4135-B4CB-C8886C9B1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7159122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BE8585-3D51-4AE6-97C0-88B6379F8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1E2D66-33CE-478B-8B56-958D8032F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B6E3DD-D2EE-416B-B91D-D38004F14B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0E61F4-6EAC-492B-B8ED-E11494937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E65C3A1-F482-4D18-A8E5-EC0FA58762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45579F1-AD4D-4FAE-9F90-259831566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1DC8B07-97E3-48C7-8290-A5F409CF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E099808-E317-4545-9722-B03B882F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29802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3F757-8207-4E72-A3C0-34E3FD376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5CC86E1-4DB9-433D-B76A-8A05268E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BC309E-1911-4E19-AB4B-B849027F0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14FD57-56C4-43A9-A26B-7B1D251E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98651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4ED80E5-B71B-47F2-82E5-57C596957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D2F496A-AD7F-4164-9FC8-4A6DA23BA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0AC396-2D3E-42C6-AE95-CB975B990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5722227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05B13E-8CDE-41F9-9751-B85A0E42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B6EC3E-5BB4-41AD-BB79-4DFD113CC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D459D7-59F8-4F83-B36F-779AE391E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F80899-560D-4011-9ECA-D778D2261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BCA83AC-B1E5-40D6-A64E-9ADE5664E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DACDB1-1FCE-4D1B-88DC-E983B4543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439948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78E05-4EE9-4C43-B5E9-571813B0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06C416-5BA8-4764-A136-B0BD350F15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B63E88-9F15-40E2-8FB3-9B55E47BA8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5360C5-0485-4230-8EB7-44F7ADB10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A9199-3A98-4B79-BB1C-B44A4BA9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B9E594-321E-458F-94F5-32208917E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6903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5F46F-A8DE-4CDA-A64D-BBC61EC7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FF41AF-6CAA-4D3B-90A1-537BBBE47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A94CA8-5DE2-4F3E-8C69-6F153CEA5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453C6-1475-4B53-B154-0937722E9403}" type="datetimeFigureOut">
              <a:rPr lang="uk-UA" smtClean="0"/>
              <a:t>13.02.2024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C0838F-FA96-429B-9547-C3CCECB8B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576D07-0B89-4E6C-BD2C-3A04100149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D3A4-DAE3-464C-96A0-565166CF5E9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DBA15-F06C-420B-8C64-2D5F87E1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/>
          <a:stretch/>
        </p:blipFill>
        <p:spPr>
          <a:xfrm>
            <a:off x="36098" y="53419"/>
            <a:ext cx="12139504" cy="68014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76D7C7-D535-4F32-9D03-F5B7FAD075C7}"/>
              </a:ext>
            </a:extLst>
          </p:cNvPr>
          <p:cNvSpPr/>
          <p:nvPr/>
        </p:nvSpPr>
        <p:spPr>
          <a:xfrm>
            <a:off x="54581" y="53419"/>
            <a:ext cx="12121021" cy="680400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662034-02F3-4E9D-B747-6376FAD7AE62}"/>
              </a:ext>
            </a:extLst>
          </p:cNvPr>
          <p:cNvSpPr/>
          <p:nvPr/>
        </p:nvSpPr>
        <p:spPr>
          <a:xfrm>
            <a:off x="57000" y="54000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8E2BB-10FE-4F66-B960-4990C9D380AF}"/>
              </a:ext>
            </a:extLst>
          </p:cNvPr>
          <p:cNvSpPr txBox="1"/>
          <p:nvPr/>
        </p:nvSpPr>
        <p:spPr>
          <a:xfrm>
            <a:off x="572741" y="601980"/>
            <a:ext cx="6087139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Алгоритм </a:t>
            </a:r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захисту</a:t>
            </a:r>
          </a:p>
          <a:p>
            <a:pPr algn="just"/>
            <a:r>
              <a:rPr lang="uk-UA" sz="5000" spc="13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безвісти зниклих </a:t>
            </a:r>
            <a:r>
              <a:rPr lang="uk-UA" sz="5000" spc="96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та полонених</a:t>
            </a:r>
          </a:p>
          <a:p>
            <a:pPr algn="just"/>
            <a:endParaRPr lang="ru-RU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just"/>
            <a:r>
              <a:rPr lang="uk-UA" sz="28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у кримінальних провадженнях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429059-1969-4E79-8245-6072E0C2C5C8}"/>
              </a:ext>
            </a:extLst>
          </p:cNvPr>
          <p:cNvSpPr txBox="1"/>
          <p:nvPr/>
        </p:nvSpPr>
        <p:spPr>
          <a:xfrm>
            <a:off x="6659880" y="4778692"/>
            <a:ext cx="5073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uk-U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Андріана </a:t>
            </a:r>
            <a:r>
              <a:rPr lang="uk-UA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Фозекош</a:t>
            </a:r>
            <a:r>
              <a:rPr lang="uk-U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,</a:t>
            </a:r>
          </a:p>
          <a:p>
            <a:pPr algn="r">
              <a:spcAft>
                <a:spcPts val="1200"/>
              </a:spcAft>
            </a:pPr>
            <a:r>
              <a:rPr lang="uk-UA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керівник практики захисту військовослужбовців, адвокат</a:t>
            </a:r>
            <a:endParaRPr lang="en-US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493120-31B3-43DC-AE4C-CC1164E03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749" y="937248"/>
            <a:ext cx="2889510" cy="31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33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994580-4E49-46F8-9D8E-3858546FBF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12001500" cy="6858000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3179B58-75AD-4CFE-B6CA-D2284B8D6F38}"/>
              </a:ext>
            </a:extLst>
          </p:cNvPr>
          <p:cNvSpPr/>
          <p:nvPr/>
        </p:nvSpPr>
        <p:spPr>
          <a:xfrm>
            <a:off x="54581" y="53419"/>
            <a:ext cx="12121021" cy="680400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CF2C838-73CC-451E-BA0F-20E335BA8E47}"/>
              </a:ext>
            </a:extLst>
          </p:cNvPr>
          <p:cNvCxnSpPr/>
          <p:nvPr/>
        </p:nvCxnSpPr>
        <p:spPr>
          <a:xfrm>
            <a:off x="6093581" y="54581"/>
            <a:ext cx="0" cy="675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8F50366-06F7-487F-BE1D-ADE8E8E93CB0}"/>
              </a:ext>
            </a:extLst>
          </p:cNvPr>
          <p:cNvSpPr/>
          <p:nvPr/>
        </p:nvSpPr>
        <p:spPr>
          <a:xfrm>
            <a:off x="54581" y="54581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51B5F-D2D2-4FE8-90BC-9D5282D8D8DF}"/>
              </a:ext>
            </a:extLst>
          </p:cNvPr>
          <p:cNvSpPr txBox="1"/>
          <p:nvPr/>
        </p:nvSpPr>
        <p:spPr>
          <a:xfrm>
            <a:off x="247652" y="1459230"/>
            <a:ext cx="574679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Звернення родичів зниклих безвісти </a:t>
            </a:r>
            <a:r>
              <a:rPr lang="uk-UA" sz="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військовослуж-бовців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353DE-DE8D-4581-AB7C-669BC2872089}"/>
              </a:ext>
            </a:extLst>
          </p:cNvPr>
          <p:cNvSpPr txBox="1"/>
          <p:nvPr/>
        </p:nvSpPr>
        <p:spPr>
          <a:xfrm>
            <a:off x="6225615" y="1459230"/>
            <a:ext cx="575683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Звернення родичів полонених </a:t>
            </a:r>
            <a:r>
              <a:rPr lang="uk-UA" sz="5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військовослуж-бовців</a:t>
            </a:r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577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A8AFBB8-20C4-47D4-872E-35A02124DD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" t="7939" r="1581" b="9529"/>
          <a:stretch/>
        </p:blipFill>
        <p:spPr>
          <a:xfrm>
            <a:off x="36098" y="53419"/>
            <a:ext cx="12155902" cy="68014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76D7C7-D535-4F32-9D03-F5B7FAD075C7}"/>
              </a:ext>
            </a:extLst>
          </p:cNvPr>
          <p:cNvSpPr/>
          <p:nvPr/>
        </p:nvSpPr>
        <p:spPr>
          <a:xfrm>
            <a:off x="54581" y="53419"/>
            <a:ext cx="12121021" cy="680400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662034-02F3-4E9D-B747-6376FAD7AE62}"/>
              </a:ext>
            </a:extLst>
          </p:cNvPr>
          <p:cNvSpPr/>
          <p:nvPr/>
        </p:nvSpPr>
        <p:spPr>
          <a:xfrm>
            <a:off x="54581" y="54581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98E2BB-10FE-4F66-B960-4990C9D380AF}"/>
              </a:ext>
            </a:extLst>
          </p:cNvPr>
          <p:cNvSpPr txBox="1"/>
          <p:nvPr/>
        </p:nvSpPr>
        <p:spPr>
          <a:xfrm>
            <a:off x="1181100" y="646298"/>
            <a:ext cx="5746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Алгоритм дій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ED352-31DA-4FDC-907D-148C29CB07E3}"/>
              </a:ext>
            </a:extLst>
          </p:cNvPr>
          <p:cNvSpPr txBox="1"/>
          <p:nvPr/>
        </p:nvSpPr>
        <p:spPr>
          <a:xfrm>
            <a:off x="1181100" y="2099789"/>
            <a:ext cx="10058400" cy="5376536"/>
          </a:xfrm>
          <a:prstGeom prst="rect">
            <a:avLst/>
          </a:prstGeom>
          <a:noFill/>
        </p:spPr>
        <p:txBody>
          <a:bodyPr wrap="square" numCol="2" spcCol="360000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Зібрати всю можливу та найповнішу інформацію про військового.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Ініціювати кримінальне провадження, отримати витяг з ЄРДР.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Надати біологічні зразки.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Надати слідству всю наявну та необхідну інформацію.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Ініціювати необхідні слідчі та процесуальні дії.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uk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endParaRPr lang="uk-UA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Витребувати з в/ч акт службового розслідування (долучити до матеріалів КП).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Здійснювати постійний моніторинг актуальної інформації про зниклого/полоненого.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Інформувати слідчого, КШ, НІБ, Об’єднаний центр при СБУ про будь-яку нову інформацію про зниклого/полоненого.</a:t>
            </a:r>
          </a:p>
        </p:txBody>
      </p:sp>
    </p:spTree>
    <p:extLst>
      <p:ext uri="{BB962C8B-B14F-4D97-AF65-F5344CB8AC3E}">
        <p14:creationId xmlns:p14="http://schemas.microsoft.com/office/powerpoint/2010/main" val="2958099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0091291-728D-488E-9DDA-F5B8778F86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" r="59"/>
          <a:stretch/>
        </p:blipFill>
        <p:spPr>
          <a:xfrm>
            <a:off x="76122" y="-6350"/>
            <a:ext cx="12078000" cy="6858000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28181A99-AC70-49D7-B43F-4FC9E281301B}"/>
              </a:ext>
            </a:extLst>
          </p:cNvPr>
          <p:cNvSpPr/>
          <p:nvPr/>
        </p:nvSpPr>
        <p:spPr>
          <a:xfrm>
            <a:off x="35490" y="3175"/>
            <a:ext cx="12121021" cy="680400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7E00653-4C80-402C-ACCF-A177A7FA3F58}"/>
              </a:ext>
            </a:extLst>
          </p:cNvPr>
          <p:cNvSpPr/>
          <p:nvPr/>
        </p:nvSpPr>
        <p:spPr>
          <a:xfrm>
            <a:off x="57000" y="54000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4C6F94-5285-46A6-AB98-73487DCEC12A}"/>
              </a:ext>
            </a:extLst>
          </p:cNvPr>
          <p:cNvSpPr txBox="1"/>
          <p:nvPr/>
        </p:nvSpPr>
        <p:spPr>
          <a:xfrm>
            <a:off x="423209" y="689789"/>
            <a:ext cx="557176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Проблематика у кримінальних провадженнях щодо зниклих безвісти та полонених військових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0271052F-DBFF-4145-8892-6EF2C6D943A0}"/>
              </a:ext>
            </a:extLst>
          </p:cNvPr>
          <p:cNvGrpSpPr/>
          <p:nvPr/>
        </p:nvGrpSpPr>
        <p:grpSpPr>
          <a:xfrm>
            <a:off x="6236046" y="213070"/>
            <a:ext cx="5569148" cy="1323439"/>
            <a:chOff x="261591" y="1259674"/>
            <a:chExt cx="5569148" cy="132343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752DDD-E6A3-4D23-9C0A-2B83E310DE7F}"/>
                </a:ext>
              </a:extLst>
            </p:cNvPr>
            <p:cNvSpPr txBox="1"/>
            <p:nvPr/>
          </p:nvSpPr>
          <p:spPr>
            <a:xfrm>
              <a:off x="972242" y="1720940"/>
              <a:ext cx="48584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недостатня ініціативність слідства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12F5953-3CEC-4AE1-90A5-D220FEED21CF}"/>
                </a:ext>
              </a:extLst>
            </p:cNvPr>
            <p:cNvSpPr txBox="1"/>
            <p:nvPr/>
          </p:nvSpPr>
          <p:spPr>
            <a:xfrm>
              <a:off x="261591" y="1259674"/>
              <a:ext cx="14004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1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CC3BC1B7-D67A-406C-AB98-3A4EFA6980B4}"/>
              </a:ext>
            </a:extLst>
          </p:cNvPr>
          <p:cNvGrpSpPr/>
          <p:nvPr/>
        </p:nvGrpSpPr>
        <p:grpSpPr>
          <a:xfrm>
            <a:off x="6241270" y="1446172"/>
            <a:ext cx="5435889" cy="1323439"/>
            <a:chOff x="4602855" y="2443387"/>
            <a:chExt cx="5435889" cy="132343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363C1E-90CA-4D2A-A2FF-BBA8F6C3C6AF}"/>
                </a:ext>
              </a:extLst>
            </p:cNvPr>
            <p:cNvSpPr txBox="1"/>
            <p:nvPr/>
          </p:nvSpPr>
          <p:spPr>
            <a:xfrm>
              <a:off x="5303058" y="2777557"/>
              <a:ext cx="473568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неналежна реалізація завдань кримінального провадження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42E4D-8D25-48BF-9BA5-6AF6075F8439}"/>
                </a:ext>
              </a:extLst>
            </p:cNvPr>
            <p:cNvSpPr txBox="1"/>
            <p:nvPr/>
          </p:nvSpPr>
          <p:spPr>
            <a:xfrm>
              <a:off x="4602855" y="2443387"/>
              <a:ext cx="14004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2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2FC59880-B39B-4AFC-A1C7-DE5295A0DE6C}"/>
              </a:ext>
            </a:extLst>
          </p:cNvPr>
          <p:cNvGrpSpPr/>
          <p:nvPr/>
        </p:nvGrpSpPr>
        <p:grpSpPr>
          <a:xfrm>
            <a:off x="6246494" y="2697371"/>
            <a:ext cx="5588237" cy="1323439"/>
            <a:chOff x="2230025" y="3020282"/>
            <a:chExt cx="5588237" cy="132343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47080BD-17CD-4FE6-AA49-4B0C0749D861}"/>
                </a:ext>
              </a:extLst>
            </p:cNvPr>
            <p:cNvSpPr txBox="1"/>
            <p:nvPr/>
          </p:nvSpPr>
          <p:spPr>
            <a:xfrm>
              <a:off x="3000790" y="3476405"/>
              <a:ext cx="481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перезавантаженість</a:t>
              </a:r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 слідчого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F8A5A0A-FCA3-490F-A1E6-B20A17476156}"/>
                </a:ext>
              </a:extLst>
            </p:cNvPr>
            <p:cNvSpPr txBox="1"/>
            <p:nvPr/>
          </p:nvSpPr>
          <p:spPr>
            <a:xfrm>
              <a:off x="2230025" y="3020282"/>
              <a:ext cx="14004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3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C6CFD4EC-1EB2-45AD-BC8D-C77FF1AB7860}"/>
              </a:ext>
            </a:extLst>
          </p:cNvPr>
          <p:cNvGrpSpPr/>
          <p:nvPr/>
        </p:nvGrpSpPr>
        <p:grpSpPr>
          <a:xfrm>
            <a:off x="6237845" y="4015667"/>
            <a:ext cx="5745047" cy="1323439"/>
            <a:chOff x="3440438" y="3997275"/>
            <a:chExt cx="5745047" cy="132343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A6FC291-C700-40B5-B144-25DA1486B844}"/>
                </a:ext>
              </a:extLst>
            </p:cNvPr>
            <p:cNvSpPr txBox="1"/>
            <p:nvPr/>
          </p:nvSpPr>
          <p:spPr>
            <a:xfrm>
              <a:off x="4219852" y="4305051"/>
              <a:ext cx="49656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неефективність</a:t>
              </a:r>
              <a:r>
                <a:rPr lang="uk-UA" sz="2000" dirty="0"/>
                <a:t> </a:t>
              </a:r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досудового розслідування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F6F233-C1C2-4A05-A4E5-BB949830C23A}"/>
                </a:ext>
              </a:extLst>
            </p:cNvPr>
            <p:cNvSpPr txBox="1"/>
            <p:nvPr/>
          </p:nvSpPr>
          <p:spPr>
            <a:xfrm>
              <a:off x="3440438" y="3997275"/>
              <a:ext cx="9931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4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82A36012-55BD-4FD9-81FE-1B5978B4E66B}"/>
              </a:ext>
            </a:extLst>
          </p:cNvPr>
          <p:cNvGrpSpPr/>
          <p:nvPr/>
        </p:nvGrpSpPr>
        <p:grpSpPr>
          <a:xfrm>
            <a:off x="6237660" y="5349216"/>
            <a:ext cx="4660312" cy="1323439"/>
            <a:chOff x="4401808" y="5011818"/>
            <a:chExt cx="4660312" cy="13234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FFA3EDF-0F5B-4C88-8C7D-07637C01B38C}"/>
                </a:ext>
              </a:extLst>
            </p:cNvPr>
            <p:cNvSpPr txBox="1"/>
            <p:nvPr/>
          </p:nvSpPr>
          <p:spPr>
            <a:xfrm>
              <a:off x="5182195" y="5339101"/>
              <a:ext cx="38799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uk-UA" sz="2000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емоційна складова в роботі з родичами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569F7B1-CB5F-45EE-8996-C36605D176EA}"/>
                </a:ext>
              </a:extLst>
            </p:cNvPr>
            <p:cNvSpPr txBox="1"/>
            <p:nvPr/>
          </p:nvSpPr>
          <p:spPr>
            <a:xfrm>
              <a:off x="4401808" y="5011818"/>
              <a:ext cx="99313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80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entury Gothic" panose="020B0502020202020204" pitchFamily="34" charset="0"/>
                </a:rPr>
                <a:t>5</a:t>
              </a:r>
              <a:endPara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25399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6DBA15-F06C-420B-8C64-2D5F87E173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3"/>
          <a:stretch/>
        </p:blipFill>
        <p:spPr>
          <a:xfrm>
            <a:off x="36098" y="53419"/>
            <a:ext cx="12139504" cy="680140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76D7C7-D535-4F32-9D03-F5B7FAD075C7}"/>
              </a:ext>
            </a:extLst>
          </p:cNvPr>
          <p:cNvSpPr/>
          <p:nvPr/>
        </p:nvSpPr>
        <p:spPr>
          <a:xfrm>
            <a:off x="54581" y="53419"/>
            <a:ext cx="12121021" cy="680400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2ED352-31DA-4FDC-907D-148C29CB07E3}"/>
              </a:ext>
            </a:extLst>
          </p:cNvPr>
          <p:cNvSpPr txBox="1"/>
          <p:nvPr/>
        </p:nvSpPr>
        <p:spPr>
          <a:xfrm>
            <a:off x="762000" y="1955724"/>
            <a:ext cx="5074920" cy="4401205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Залучення адвоката без зволікання.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Налагодження ефективної взаємодії зі слідством, військовою частиною, побратимами.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Моніторинг інформації в публічно доступних ресурсах.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Своєчасне інформування компетентних органів про нову інформацію.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Утриматися від публічного поширення інформації про зниклого/полоненого військового.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BE033-9E4C-4E11-A17B-23E7267F00C7}"/>
              </a:ext>
            </a:extLst>
          </p:cNvPr>
          <p:cNvSpPr txBox="1"/>
          <p:nvPr/>
        </p:nvSpPr>
        <p:spPr>
          <a:xfrm>
            <a:off x="6774180" y="1955724"/>
            <a:ext cx="4655820" cy="3939540"/>
          </a:xfrm>
          <a:prstGeom prst="rect">
            <a:avLst/>
          </a:prstGeom>
          <a:noFill/>
        </p:spPr>
        <p:txBody>
          <a:bodyPr wrap="square" numCol="1" spcCol="360000" rtlCol="0">
            <a:sp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Надання правничої допомоги за відсутності військовослужбовця і зв’язку з ним.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Емоційна складова в роботі з родичами військовополонених</a:t>
            </a:r>
            <a:b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та зниклих безвісти.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Велика кількість запитів-звернень і необхідність збільшення адвокатів, які спеціалізуються у цих питаннях.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uk-UA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Удосконалення юстиції.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EEAD0E-FE50-4608-867B-96499CECBB48}"/>
              </a:ext>
            </a:extLst>
          </p:cNvPr>
          <p:cNvSpPr txBox="1"/>
          <p:nvPr/>
        </p:nvSpPr>
        <p:spPr>
          <a:xfrm>
            <a:off x="6774180" y="646298"/>
            <a:ext cx="574679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Виклики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D1AE3C-D0C4-4ECD-A5DB-96DD2D82AADC}"/>
              </a:ext>
            </a:extLst>
          </p:cNvPr>
          <p:cNvSpPr txBox="1"/>
          <p:nvPr/>
        </p:nvSpPr>
        <p:spPr>
          <a:xfrm>
            <a:off x="762000" y="646298"/>
            <a:ext cx="49149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Рекомендації</a:t>
            </a:r>
            <a:r>
              <a:rPr lang="en-US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endParaRPr lang="uk-UA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2DB7BA8-B78C-4468-93F0-4B5950D71834}"/>
              </a:ext>
            </a:extLst>
          </p:cNvPr>
          <p:cNvCxnSpPr/>
          <p:nvPr/>
        </p:nvCxnSpPr>
        <p:spPr>
          <a:xfrm>
            <a:off x="6093581" y="54581"/>
            <a:ext cx="0" cy="675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A662034-02F3-4E9D-B747-6376FAD7AE62}"/>
              </a:ext>
            </a:extLst>
          </p:cNvPr>
          <p:cNvSpPr/>
          <p:nvPr/>
        </p:nvSpPr>
        <p:spPr>
          <a:xfrm>
            <a:off x="54581" y="54581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839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 uiExpand="1" build="p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E768980-F8E2-4D99-87BC-FC79718F9A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" b="19057"/>
          <a:stretch/>
        </p:blipFill>
        <p:spPr>
          <a:xfrm>
            <a:off x="0" y="0"/>
            <a:ext cx="12127992" cy="6793992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CBAAC432-9FD1-4EA4-97A9-1D1E964E45DC}"/>
              </a:ext>
            </a:extLst>
          </p:cNvPr>
          <p:cNvSpPr/>
          <p:nvPr/>
        </p:nvSpPr>
        <p:spPr>
          <a:xfrm>
            <a:off x="35490" y="3175"/>
            <a:ext cx="12121021" cy="6851650"/>
          </a:xfrm>
          <a:prstGeom prst="rect">
            <a:avLst/>
          </a:prstGeom>
          <a:solidFill>
            <a:srgbClr val="00206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" name="TextBox 1"/>
          <p:cNvSpPr txBox="1"/>
          <p:nvPr/>
        </p:nvSpPr>
        <p:spPr>
          <a:xfrm>
            <a:off x="3520440" y="2859410"/>
            <a:ext cx="68026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Андріана </a:t>
            </a:r>
            <a:r>
              <a:rPr lang="uk-UA" sz="3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Фозекош</a:t>
            </a:r>
            <a:br>
              <a:rPr lang="uk-U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</a:br>
            <a:r>
              <a:rPr lang="uk-UA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керівник практики захисту військовослужбовців, адвокат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r"/>
            <a:endParaRPr lang="en-US" sz="3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2228" y="1404285"/>
            <a:ext cx="47135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sz="5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Дякую!</a:t>
            </a:r>
            <a:endParaRPr lang="en-US" sz="5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09492" y="5123881"/>
            <a:ext cx="4713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fozekosh@averlex.com</a:t>
            </a:r>
          </a:p>
          <a:p>
            <a:pPr algn="r"/>
            <a:r>
              <a:rPr lang="en-US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www.averlex.com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0D87F9-9059-4B8A-9F2A-375F32F969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17" y="510528"/>
            <a:ext cx="2889510" cy="31699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D305A0E-5301-4A5A-ADF4-29478665E7B5}"/>
              </a:ext>
            </a:extLst>
          </p:cNvPr>
          <p:cNvSpPr/>
          <p:nvPr/>
        </p:nvSpPr>
        <p:spPr>
          <a:xfrm>
            <a:off x="57000" y="54000"/>
            <a:ext cx="12078000" cy="6750000"/>
          </a:xfrm>
          <a:prstGeom prst="rect">
            <a:avLst/>
          </a:prstGeom>
          <a:noFill/>
          <a:ln w="1270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55954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223</Words>
  <PresentationFormat>Широкоэкранный</PresentationFormat>
  <Paragraphs>48</Paragraphs>
  <Slides>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Segoe UI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2024-02-13T11:39:34Z</dcterms:created>
  <dcterms:modified xsi:type="dcterms:W3CDTF">2024-02-13T15:03:42Z</dcterms:modified>
</cp:coreProperties>
</file>