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4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embeddedFontLst>
    <p:embeddedFont>
      <p:font typeface="Play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i76YnJhFrgtO3JHWx+b/onCgq4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FD7EC4-04AA-427C-A649-491CEF29061F}">
  <a:tblStyle styleId="{75FD7EC4-04AA-427C-A649-491CEF29061F}" styleName="Table_0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9EC"/>
          </a:solidFill>
        </a:fill>
      </a:tcStyle>
    </a:wholeTbl>
    <a:band1H>
      <a:tcTxStyle/>
      <a:tcStyle>
        <a:fill>
          <a:solidFill>
            <a:srgbClr val="CAD1D8"/>
          </a:solidFill>
        </a:fill>
      </a:tcStyle>
    </a:band1H>
    <a:band2H>
      <a:tcTxStyle/>
    </a:band2H>
    <a:band1V>
      <a:tcTxStyle/>
      <a:tcStyle>
        <a:fill>
          <a:solidFill>
            <a:srgbClr val="CAD1D8"/>
          </a:solidFill>
        </a:fill>
      </a:tcStyle>
    </a:band1V>
    <a:band2V>
      <a:tcTxStyle/>
    </a:band2V>
    <a:lastCol>
      <a:tcTxStyle b="on" i="off">
        <a:font>
          <a:latin typeface="Aptos"/>
          <a:ea typeface="Aptos"/>
          <a:cs typeface="Apto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ptos"/>
          <a:ea typeface="Aptos"/>
          <a:cs typeface="Apto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ptos"/>
          <a:ea typeface="Aptos"/>
          <a:cs typeface="Apto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ptos"/>
          <a:ea typeface="Aptos"/>
          <a:cs typeface="Apto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Pl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Sheet2.xlsx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Sheet3.xlsx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Стовпець3</c:v>
                </c:pt>
              </c:strCache>
            </c:strRef>
          </c:tx>
          <c:spPr>
            <a:solidFill>
              <a:srgbClr val="208E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2022</c:v>
                </c:pt>
              </c:numCache>
            </c:num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1562</c:v>
                </c:pt>
                <c:pt idx="1">
                  <c:v>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D-41E2-8CC9-B6FDDBF8EC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08249536"/>
        <c:axId val="1806460032"/>
      </c:barChart>
      <c:catAx>
        <c:axId val="1808249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460032"/>
        <c:crosses val="autoZero"/>
        <c:auto val="1"/>
        <c:lblAlgn val="ctr"/>
        <c:lblOffset val="100"/>
        <c:noMultiLvlLbl val="0"/>
      </c:catAx>
      <c:valAx>
        <c:axId val="180646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0824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27435911368501747"/>
          <c:w val="0.96803284940944878"/>
          <c:h val="0.6103704508698618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Аркуш1!$C$1</c:f>
              <c:strCache>
                <c:ptCount val="1"/>
                <c:pt idx="0">
                  <c:v>Заяв розглянуто</c:v>
                </c:pt>
              </c:strCache>
            </c:strRef>
          </c:tx>
          <c:spPr>
            <a:solidFill>
              <a:srgbClr val="FB4B5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1875</c:v>
                </c:pt>
                <c:pt idx="1">
                  <c:v>1480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FA-4452-B628-048DF861FE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1251760"/>
        <c:axId val="2912484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Аркуш1!$B$1</c15:sqref>
                        </c15:formulaRef>
                      </c:ext>
                    </c:extLst>
                    <c:strCache>
                      <c:ptCount val="1"/>
                      <c:pt idx="0">
                        <c:v>Заяв надйшло</c:v>
                      </c:pt>
                    </c:strCache>
                  </c:strRef>
                </c:tx>
                <c:spPr>
                  <a:solidFill>
                    <a:srgbClr val="208EFF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Аркуш1!$A$2:$A$3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2022</c:v>
                      </c:pt>
                      <c:pt idx="1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Аркуш1!$B$2:$B$3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2108</c:v>
                      </c:pt>
                      <c:pt idx="1">
                        <c:v>1631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5BFA-4452-B628-048DF861FE30}"/>
                  </c:ext>
                </c:extLst>
              </c15:ser>
            </c15:filteredBarSeries>
          </c:ext>
        </c:extLst>
      </c:barChart>
      <c:catAx>
        <c:axId val="29125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248400"/>
        <c:crosses val="autoZero"/>
        <c:auto val="1"/>
        <c:lblAlgn val="ctr"/>
        <c:lblOffset val="100"/>
        <c:noMultiLvlLbl val="0"/>
      </c:catAx>
      <c:valAx>
        <c:axId val="291248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125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0069922771864"/>
          <c:y val="0"/>
          <c:w val="0.8666939748138871"/>
          <c:h val="0.960926511954993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B4B5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2022</c:v>
                </c:pt>
              </c:numCache>
            </c:num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653</c:v>
                </c:pt>
                <c:pt idx="1">
                  <c:v>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18-49B4-B457-F83047DF03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615760624"/>
        <c:axId val="1615761104"/>
      </c:barChart>
      <c:catAx>
        <c:axId val="1615760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761104"/>
        <c:crosses val="autoZero"/>
        <c:auto val="1"/>
        <c:lblAlgn val="ctr"/>
        <c:lblOffset val="100"/>
        <c:noMultiLvlLbl val="0"/>
      </c:catAx>
      <c:valAx>
        <c:axId val="1615761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1576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9903290892646E-2"/>
          <c:y val="0.31160182264283209"/>
          <c:w val="0.95140193418214714"/>
          <c:h val="0.56838182030611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08E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438</c:v>
                </c:pt>
                <c:pt idx="1">
                  <c:v>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3C-4974-A513-AEC240330C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66954287"/>
        <c:axId val="1266952847"/>
      </c:barChart>
      <c:catAx>
        <c:axId val="1266954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952847"/>
        <c:crosses val="autoZero"/>
        <c:auto val="1"/>
        <c:lblAlgn val="ctr"/>
        <c:lblOffset val="100"/>
        <c:noMultiLvlLbl val="0"/>
      </c:catAx>
      <c:valAx>
        <c:axId val="12669528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66954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и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вертикальни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ий заголовок і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Назва та вміс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Назва розділу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’єкти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рівняння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Лише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и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міст і підпис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і підпис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chart" Target="../charts/chart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0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2.png"/><Relationship Id="rId8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Зображення, що містить зірка, простір&#10;&#10;Автоматично згенерований опис"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0" y="1276031"/>
            <a:ext cx="12192000" cy="3851911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i="0" lang="uk-UA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-102870" y="4833304"/>
            <a:ext cx="12294870" cy="1497330"/>
          </a:xfrm>
          <a:prstGeom prst="rect">
            <a:avLst/>
          </a:prstGeom>
          <a:solidFill>
            <a:schemeClr val="l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686550" y="4833304"/>
            <a:ext cx="5505450" cy="1497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uk-UA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Ольга Нечитайло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Державна уповноважена Антимонопольного комітету України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"/>
          <p:cNvSpPr/>
          <p:nvPr/>
        </p:nvSpPr>
        <p:spPr>
          <a:xfrm>
            <a:off x="0" y="0"/>
            <a:ext cx="714376" cy="6858000"/>
          </a:xfrm>
          <a:prstGeom prst="rect">
            <a:avLst/>
          </a:prstGeom>
          <a:solidFill>
            <a:srgbClr val="2B3646"/>
          </a:solidFill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4" name="Google Shape;254;p10"/>
          <p:cNvPicPr preferRelativeResize="0"/>
          <p:nvPr/>
        </p:nvPicPr>
        <p:blipFill rotWithShape="1">
          <a:blip r:embed="rId3">
            <a:alphaModFix/>
          </a:blip>
          <a:srcRect b="27644" l="13229" r="14020" t="7701"/>
          <a:stretch/>
        </p:blipFill>
        <p:spPr>
          <a:xfrm>
            <a:off x="40482" y="42333"/>
            <a:ext cx="633412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10"/>
          <p:cNvSpPr txBox="1"/>
          <p:nvPr/>
        </p:nvSpPr>
        <p:spPr>
          <a:xfrm rot="-5400000">
            <a:off x="-3070224" y="3073400"/>
            <a:ext cx="6854825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7B0"/>
              </a:buClr>
              <a:buSzPts val="1800"/>
              <a:buFont typeface="Arial"/>
              <a:buNone/>
            </a:pPr>
            <a:r>
              <a:rPr b="0" i="0" lang="uk-UA" sz="1800" u="none" cap="none" strike="noStrike">
                <a:solidFill>
                  <a:srgbClr val="7B97B0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0"/>
          <p:cNvSpPr txBox="1"/>
          <p:nvPr/>
        </p:nvSpPr>
        <p:spPr>
          <a:xfrm>
            <a:off x="833120" y="190500"/>
            <a:ext cx="11167110" cy="8112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318770" lvl="0" marL="0" marR="0" rtl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Особливі обставини</a:t>
            </a:r>
            <a:endParaRPr/>
          </a:p>
          <a:p>
            <a:pPr indent="318770" lvl="0" marL="0" marR="0" rtl="0" algn="ctr">
              <a:lnSpc>
                <a:spcPct val="10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(об’єктивні обставини, які </a:t>
            </a:r>
            <a:r>
              <a:rPr b="1" lang="uk-UA" sz="2000" u="sng">
                <a:solidFill>
                  <a:srgbClr val="FB4B5E"/>
                </a:solidFill>
                <a:latin typeface="Arial"/>
                <a:ea typeface="Arial"/>
                <a:cs typeface="Arial"/>
                <a:sym typeface="Arial"/>
              </a:rPr>
              <a:t>можуть</a:t>
            </a: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враховуватися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0"/>
          <p:cNvSpPr/>
          <p:nvPr/>
        </p:nvSpPr>
        <p:spPr>
          <a:xfrm>
            <a:off x="858092" y="1309329"/>
            <a:ext cx="1620000" cy="2160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Доведення вигоди, розмір якої перевищує розрахун-ковий штраф</a:t>
            </a:r>
            <a:endParaRPr/>
          </a:p>
        </p:txBody>
      </p:sp>
      <p:sp>
        <p:nvSpPr>
          <p:cNvPr id="258" name="Google Shape;258;p10"/>
          <p:cNvSpPr/>
          <p:nvPr/>
        </p:nvSpPr>
        <p:spPr>
          <a:xfrm>
            <a:off x="2762520" y="1309329"/>
            <a:ext cx="1620000" cy="2160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Особливо негативні суспільні наслідки</a:t>
            </a:r>
            <a:endParaRPr/>
          </a:p>
        </p:txBody>
      </p:sp>
      <p:sp>
        <p:nvSpPr>
          <p:cNvPr id="259" name="Google Shape;259;p10"/>
          <p:cNvSpPr/>
          <p:nvPr/>
        </p:nvSpPr>
        <p:spPr>
          <a:xfrm>
            <a:off x="4666948" y="1309329"/>
            <a:ext cx="1620000" cy="2160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Розрахун--ковий штраф є невідчутним для відповідача</a:t>
            </a:r>
            <a:endParaRPr/>
          </a:p>
        </p:txBody>
      </p:sp>
      <p:sp>
        <p:nvSpPr>
          <p:cNvPr id="260" name="Google Shape;260;p10"/>
          <p:cNvSpPr/>
          <p:nvPr/>
        </p:nvSpPr>
        <p:spPr>
          <a:xfrm>
            <a:off x="6571376" y="1309329"/>
            <a:ext cx="1620000" cy="2160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Форс-мажор</a:t>
            </a:r>
            <a:endParaRPr/>
          </a:p>
        </p:txBody>
      </p:sp>
      <p:sp>
        <p:nvSpPr>
          <p:cNvPr id="261" name="Google Shape;261;p10"/>
          <p:cNvSpPr/>
          <p:nvPr/>
        </p:nvSpPr>
        <p:spPr>
          <a:xfrm>
            <a:off x="10380230" y="1328582"/>
            <a:ext cx="1620000" cy="2160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Загроза припинення виробництва чи реалізації товарів</a:t>
            </a:r>
            <a:endParaRPr/>
          </a:p>
        </p:txBody>
      </p:sp>
      <p:sp>
        <p:nvSpPr>
          <p:cNvPr id="262" name="Google Shape;262;p10"/>
          <p:cNvSpPr/>
          <p:nvPr/>
        </p:nvSpPr>
        <p:spPr>
          <a:xfrm rot="5400000">
            <a:off x="3468985" y="1017396"/>
            <a:ext cx="200269" cy="54720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0"/>
          <p:cNvSpPr/>
          <p:nvPr/>
        </p:nvSpPr>
        <p:spPr>
          <a:xfrm rot="5400000">
            <a:off x="9185669" y="1053397"/>
            <a:ext cx="200269" cy="54000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0"/>
          <p:cNvSpPr/>
          <p:nvPr/>
        </p:nvSpPr>
        <p:spPr>
          <a:xfrm>
            <a:off x="1650966" y="3917314"/>
            <a:ext cx="383630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Збільшення штрафу</a:t>
            </a:r>
            <a:endParaRPr/>
          </a:p>
        </p:txBody>
      </p:sp>
      <p:sp>
        <p:nvSpPr>
          <p:cNvPr id="265" name="Google Shape;265;p10"/>
          <p:cNvSpPr/>
          <p:nvPr/>
        </p:nvSpPr>
        <p:spPr>
          <a:xfrm>
            <a:off x="7475051" y="4003234"/>
            <a:ext cx="362150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Зменшення штрафу</a:t>
            </a:r>
            <a:endParaRPr/>
          </a:p>
        </p:txBody>
      </p:sp>
      <p:sp>
        <p:nvSpPr>
          <p:cNvPr id="266" name="Google Shape;266;p10"/>
          <p:cNvSpPr/>
          <p:nvPr/>
        </p:nvSpPr>
        <p:spPr>
          <a:xfrm>
            <a:off x="8475804" y="1330326"/>
            <a:ext cx="1620000" cy="2160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Загроза банкрутства чи ліквідації</a:t>
            </a:r>
            <a:endParaRPr/>
          </a:p>
        </p:txBody>
      </p:sp>
      <p:sp>
        <p:nvSpPr>
          <p:cNvPr id="267" name="Google Shape;267;p10"/>
          <p:cNvSpPr/>
          <p:nvPr/>
        </p:nvSpPr>
        <p:spPr>
          <a:xfrm>
            <a:off x="6519470" y="5389090"/>
            <a:ext cx="2595485" cy="1193048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Застосування звільнення від відповідальності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обставини</a:t>
            </a:r>
            <a:endParaRPr/>
          </a:p>
        </p:txBody>
      </p:sp>
      <p:sp>
        <p:nvSpPr>
          <p:cNvPr id="268" name="Google Shape;268;p10"/>
          <p:cNvSpPr/>
          <p:nvPr/>
        </p:nvSpPr>
        <p:spPr>
          <a:xfrm>
            <a:off x="9502610" y="5377218"/>
            <a:ext cx="2497620" cy="1193048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Застосування врегулювання у справі</a:t>
            </a:r>
            <a:endParaRPr/>
          </a:p>
        </p:txBody>
      </p:sp>
      <p:sp>
        <p:nvSpPr>
          <p:cNvPr id="269" name="Google Shape;269;p10"/>
          <p:cNvSpPr/>
          <p:nvPr/>
        </p:nvSpPr>
        <p:spPr>
          <a:xfrm flipH="1" rot="5400000">
            <a:off x="9171241" y="1915375"/>
            <a:ext cx="200269" cy="54000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0"/>
          <p:cNvSpPr txBox="1"/>
          <p:nvPr/>
        </p:nvSpPr>
        <p:spPr>
          <a:xfrm>
            <a:off x="7817213" y="4664942"/>
            <a:ext cx="290832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Додаткові обставини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Зображення, що містить зірка, простір&#10;&#10;Автоматично згенерований опис" id="275" name="Google Shape;27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1"/>
          <p:cNvSpPr txBox="1"/>
          <p:nvPr/>
        </p:nvSpPr>
        <p:spPr>
          <a:xfrm>
            <a:off x="0" y="1276031"/>
            <a:ext cx="12192000" cy="3851911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i="0" lang="uk-UA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Дякую за увагу!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0"/>
            <a:ext cx="714376" cy="6858000"/>
          </a:xfrm>
          <a:prstGeom prst="rect">
            <a:avLst/>
          </a:prstGeom>
          <a:solidFill>
            <a:srgbClr val="2B3646"/>
          </a:solidFill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 b="27644" l="13229" r="14020" t="7701"/>
          <a:stretch/>
        </p:blipFill>
        <p:spPr>
          <a:xfrm>
            <a:off x="40482" y="42333"/>
            <a:ext cx="633412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 rot="-5400000">
            <a:off x="-3070224" y="3073400"/>
            <a:ext cx="6854825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7B0"/>
              </a:buClr>
              <a:buSzPts val="1800"/>
              <a:buFont typeface="Arial"/>
              <a:buNone/>
            </a:pPr>
            <a:r>
              <a:rPr b="0" i="0" lang="uk-UA" sz="1800" u="none" cap="none" strike="noStrike">
                <a:solidFill>
                  <a:srgbClr val="7B97B0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833120" y="98973"/>
            <a:ext cx="111671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Показники діяльності АМКУ за 2023 рік</a:t>
            </a:r>
            <a:endParaRPr/>
          </a:p>
        </p:txBody>
      </p:sp>
      <p:graphicFrame>
        <p:nvGraphicFramePr>
          <p:cNvPr id="100" name="Google Shape;100;p2"/>
          <p:cNvGraphicFramePr/>
          <p:nvPr/>
        </p:nvGraphicFramePr>
        <p:xfrm>
          <a:off x="833120" y="1148292"/>
          <a:ext cx="5750560" cy="2274994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101" name="Google Shape;101;p2"/>
          <p:cNvSpPr txBox="1"/>
          <p:nvPr/>
        </p:nvSpPr>
        <p:spPr>
          <a:xfrm>
            <a:off x="1982804" y="1067488"/>
            <a:ext cx="310344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Припинені/визнані порушення</a:t>
            </a:r>
            <a:endParaRPr/>
          </a:p>
        </p:txBody>
      </p:sp>
      <p:graphicFrame>
        <p:nvGraphicFramePr>
          <p:cNvPr id="102" name="Google Shape;102;p2"/>
          <p:cNvGraphicFramePr/>
          <p:nvPr/>
        </p:nvGraphicFramePr>
        <p:xfrm>
          <a:off x="833120" y="3244428"/>
          <a:ext cx="5750560" cy="3423072"/>
        </p:xfrm>
        <a:graphic>
          <a:graphicData uri="http://schemas.openxmlformats.org/drawingml/2006/chart">
            <c:chart r:id="rId5"/>
          </a:graphicData>
        </a:graphic>
      </p:graphicFrame>
      <p:sp>
        <p:nvSpPr>
          <p:cNvPr id="103" name="Google Shape;103;p2"/>
          <p:cNvSpPr txBox="1"/>
          <p:nvPr/>
        </p:nvSpPr>
        <p:spPr>
          <a:xfrm>
            <a:off x="1909227" y="3739373"/>
            <a:ext cx="38734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Кількість розглянутих заяв</a:t>
            </a:r>
            <a:endParaRPr/>
          </a:p>
        </p:txBody>
      </p:sp>
      <p:graphicFrame>
        <p:nvGraphicFramePr>
          <p:cNvPr id="104" name="Google Shape;104;p2"/>
          <p:cNvGraphicFramePr/>
          <p:nvPr/>
        </p:nvGraphicFramePr>
        <p:xfrm>
          <a:off x="6096000" y="1144352"/>
          <a:ext cx="5749200" cy="2275200"/>
        </p:xfrm>
        <a:graphic>
          <a:graphicData uri="http://schemas.openxmlformats.org/drawingml/2006/chart">
            <c:chart r:id="rId6"/>
          </a:graphicData>
        </a:graphic>
      </p:graphicFrame>
      <p:sp>
        <p:nvSpPr>
          <p:cNvPr id="105" name="Google Shape;105;p2"/>
          <p:cNvSpPr txBox="1"/>
          <p:nvPr/>
        </p:nvSpPr>
        <p:spPr>
          <a:xfrm>
            <a:off x="6997565" y="1019235"/>
            <a:ext cx="473143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Розглянуто заяв на концентрацію та узгоджені дії</a:t>
            </a:r>
            <a:endParaRPr/>
          </a:p>
        </p:txBody>
      </p:sp>
      <p:graphicFrame>
        <p:nvGraphicFramePr>
          <p:cNvPr id="106" name="Google Shape;106;p2"/>
          <p:cNvGraphicFramePr/>
          <p:nvPr/>
        </p:nvGraphicFramePr>
        <p:xfrm>
          <a:off x="6400800" y="3252706"/>
          <a:ext cx="5749200" cy="3423600"/>
        </p:xfrm>
        <a:graphic>
          <a:graphicData uri="http://schemas.openxmlformats.org/drawingml/2006/chart">
            <c:chart r:id="rId7"/>
          </a:graphicData>
        </a:graphic>
      </p:graphicFrame>
      <p:sp>
        <p:nvSpPr>
          <p:cNvPr id="107" name="Google Shape;107;p2"/>
          <p:cNvSpPr txBox="1"/>
          <p:nvPr/>
        </p:nvSpPr>
        <p:spPr>
          <a:xfrm>
            <a:off x="7354541" y="3739372"/>
            <a:ext cx="38734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Кількість розпочатих справ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/>
          <p:nvPr/>
        </p:nvSpPr>
        <p:spPr>
          <a:xfrm>
            <a:off x="0" y="0"/>
            <a:ext cx="714376" cy="6858000"/>
          </a:xfrm>
          <a:prstGeom prst="rect">
            <a:avLst/>
          </a:prstGeom>
          <a:solidFill>
            <a:srgbClr val="2B3646"/>
          </a:solidFill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 b="27644" l="13229" r="14020" t="7701"/>
          <a:stretch/>
        </p:blipFill>
        <p:spPr>
          <a:xfrm>
            <a:off x="40482" y="42333"/>
            <a:ext cx="633412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/>
          <p:nvPr/>
        </p:nvSpPr>
        <p:spPr>
          <a:xfrm rot="-5400000">
            <a:off x="-3070224" y="3073400"/>
            <a:ext cx="6854825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7B0"/>
              </a:buClr>
              <a:buSzPts val="1800"/>
              <a:buFont typeface="Arial"/>
              <a:buNone/>
            </a:pPr>
            <a:r>
              <a:rPr b="0" i="0" lang="uk-UA" sz="1800" u="none" cap="none" strike="noStrike">
                <a:solidFill>
                  <a:srgbClr val="7B97B0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833120" y="190500"/>
            <a:ext cx="111671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Пріоритети правозастосування АМКУ на 2024 рік</a:t>
            </a:r>
            <a:endParaRPr/>
          </a:p>
        </p:txBody>
      </p:sp>
      <p:sp>
        <p:nvSpPr>
          <p:cNvPr id="117" name="Google Shape;117;p3"/>
          <p:cNvSpPr/>
          <p:nvPr/>
        </p:nvSpPr>
        <p:spPr>
          <a:xfrm>
            <a:off x="1120140" y="839805"/>
            <a:ext cx="10652760" cy="720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Адвокатування конкуренції, виявлення й припинення порушень на ринках: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uel with solid fill" id="118" name="Google Shape;11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140" y="1578622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"/>
          <p:cNvSpPr txBox="1"/>
          <p:nvPr/>
        </p:nvSpPr>
        <p:spPr>
          <a:xfrm>
            <a:off x="1840140" y="1758218"/>
            <a:ext cx="500833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Ринки світлих нафтопродуктів (пального)</a:t>
            </a:r>
            <a:endParaRPr/>
          </a:p>
        </p:txBody>
      </p:sp>
      <p:sp>
        <p:nvSpPr>
          <p:cNvPr id="120" name="Google Shape;120;p3"/>
          <p:cNvSpPr txBox="1"/>
          <p:nvPr/>
        </p:nvSpPr>
        <p:spPr>
          <a:xfrm>
            <a:off x="1845591" y="2584145"/>
            <a:ext cx="462022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Ринки основних елементів рухомого складу залізничного транспорту</a:t>
            </a:r>
            <a:endParaRPr/>
          </a:p>
        </p:txBody>
      </p:sp>
      <p:pic>
        <p:nvPicPr>
          <p:cNvPr descr="Train with solid fill" id="121" name="Google Shape;12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80445" y="2537562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3"/>
          <p:cNvSpPr txBox="1"/>
          <p:nvPr/>
        </p:nvSpPr>
        <p:spPr>
          <a:xfrm>
            <a:off x="1840139" y="3719588"/>
            <a:ext cx="499112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Ринки соціально значущих продовольчих товарів</a:t>
            </a:r>
            <a:endParaRPr/>
          </a:p>
        </p:txBody>
      </p:sp>
      <p:pic>
        <p:nvPicPr>
          <p:cNvPr descr="Grocery bag with solid fill" id="123" name="Google Shape;123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16107" y="3485895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3"/>
          <p:cNvSpPr txBox="1"/>
          <p:nvPr/>
        </p:nvSpPr>
        <p:spPr>
          <a:xfrm>
            <a:off x="7293932" y="1810888"/>
            <a:ext cx="50123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Ринки лікарських засобів</a:t>
            </a:r>
            <a:endParaRPr/>
          </a:p>
        </p:txBody>
      </p:sp>
      <p:pic>
        <p:nvPicPr>
          <p:cNvPr descr="Medicine with solid fill" id="125" name="Google Shape;125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573932" y="1635553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"/>
          <p:cNvSpPr txBox="1"/>
          <p:nvPr/>
        </p:nvSpPr>
        <p:spPr>
          <a:xfrm>
            <a:off x="7293932" y="2633915"/>
            <a:ext cx="500833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Ринки споживчих товарів, про лікувальні властивості яких поширюється недостовірна інформація</a:t>
            </a:r>
            <a:endParaRPr/>
          </a:p>
        </p:txBody>
      </p:sp>
      <p:grpSp>
        <p:nvGrpSpPr>
          <p:cNvPr id="127" name="Google Shape;127;p3"/>
          <p:cNvGrpSpPr/>
          <p:nvPr/>
        </p:nvGrpSpPr>
        <p:grpSpPr>
          <a:xfrm>
            <a:off x="6573932" y="2751148"/>
            <a:ext cx="720000" cy="720000"/>
            <a:chOff x="2440304" y="5045504"/>
            <a:chExt cx="720000" cy="720000"/>
          </a:xfrm>
        </p:grpSpPr>
        <p:pic>
          <p:nvPicPr>
            <p:cNvPr descr="Medicine with solid fill" id="128" name="Google Shape;128;p3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440304" y="5045504"/>
              <a:ext cx="720000" cy="7200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9" name="Google Shape;129;p3"/>
            <p:cNvCxnSpPr/>
            <p:nvPr/>
          </p:nvCxnSpPr>
          <p:spPr>
            <a:xfrm flipH="1">
              <a:off x="2556934" y="5095170"/>
              <a:ext cx="360000" cy="540000"/>
            </a:xfrm>
            <a:prstGeom prst="straightConnector1">
              <a:avLst/>
            </a:prstGeom>
            <a:noFill/>
            <a:ln cap="flat" cmpd="sng" w="28575">
              <a:solidFill>
                <a:srgbClr val="FB4B5E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30" name="Google Shape;130;p3"/>
          <p:cNvSpPr/>
          <p:nvPr/>
        </p:nvSpPr>
        <p:spPr>
          <a:xfrm>
            <a:off x="1116107" y="4744518"/>
            <a:ext cx="10389870" cy="720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Виявлення й встановлення порушень під час проведення торгів, аукціонів, конкурсів, тендерів щодо: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1818901" y="5859720"/>
            <a:ext cx="46428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Закупівель робіт із будівництва</a:t>
            </a:r>
            <a:endParaRPr/>
          </a:p>
        </p:txBody>
      </p:sp>
      <p:sp>
        <p:nvSpPr>
          <p:cNvPr id="132" name="Google Shape;132;p3"/>
          <p:cNvSpPr txBox="1"/>
          <p:nvPr/>
        </p:nvSpPr>
        <p:spPr>
          <a:xfrm>
            <a:off x="7181782" y="5761140"/>
            <a:ext cx="458708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Закупівель замовників, які діють на ринках у сфері енергетики</a:t>
            </a:r>
            <a:endParaRPr/>
          </a:p>
        </p:txBody>
      </p:sp>
      <p:pic>
        <p:nvPicPr>
          <p:cNvPr descr="Cement truck with solid fill" id="133" name="Google Shape;133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98901" y="561765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igh voltage with solid fill" id="134" name="Google Shape;134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461782" y="5630367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"/>
          <p:cNvSpPr/>
          <p:nvPr/>
        </p:nvSpPr>
        <p:spPr>
          <a:xfrm>
            <a:off x="0" y="0"/>
            <a:ext cx="714376" cy="6858000"/>
          </a:xfrm>
          <a:prstGeom prst="rect">
            <a:avLst/>
          </a:prstGeom>
          <a:solidFill>
            <a:srgbClr val="2B3646"/>
          </a:solidFill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Google Shape;140;p4"/>
          <p:cNvPicPr preferRelativeResize="0"/>
          <p:nvPr/>
        </p:nvPicPr>
        <p:blipFill rotWithShape="1">
          <a:blip r:embed="rId3">
            <a:alphaModFix/>
          </a:blip>
          <a:srcRect b="27644" l="13229" r="14020" t="7701"/>
          <a:stretch/>
        </p:blipFill>
        <p:spPr>
          <a:xfrm>
            <a:off x="40482" y="42333"/>
            <a:ext cx="633412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4"/>
          <p:cNvSpPr txBox="1"/>
          <p:nvPr/>
        </p:nvSpPr>
        <p:spPr>
          <a:xfrm rot="-5400000">
            <a:off x="-3070224" y="3073400"/>
            <a:ext cx="6854825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7B0"/>
              </a:buClr>
              <a:buSzPts val="1800"/>
              <a:buFont typeface="Arial"/>
              <a:buNone/>
            </a:pPr>
            <a:r>
              <a:rPr b="0" i="0" lang="uk-UA" sz="1800" u="none" cap="none" strike="noStrike">
                <a:solidFill>
                  <a:srgbClr val="7B97B0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842645" y="269521"/>
            <a:ext cx="111671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Реформа системи захисту конкуренції</a:t>
            </a:r>
            <a:endParaRPr/>
          </a:p>
        </p:txBody>
      </p:sp>
      <p:grpSp>
        <p:nvGrpSpPr>
          <p:cNvPr id="143" name="Google Shape;143;p4"/>
          <p:cNvGrpSpPr/>
          <p:nvPr/>
        </p:nvGrpSpPr>
        <p:grpSpPr>
          <a:xfrm>
            <a:off x="1110954" y="1160760"/>
            <a:ext cx="6154534" cy="4707928"/>
            <a:chOff x="601684" y="27285"/>
            <a:chExt cx="6154534" cy="4707928"/>
          </a:xfrm>
        </p:grpSpPr>
        <p:sp>
          <p:nvSpPr>
            <p:cNvPr id="144" name="Google Shape;144;p4"/>
            <p:cNvSpPr/>
            <p:nvPr/>
          </p:nvSpPr>
          <p:spPr>
            <a:xfrm rot="5400000">
              <a:off x="950399" y="1391455"/>
              <a:ext cx="1230622" cy="1401020"/>
            </a:xfrm>
            <a:prstGeom prst="bentUpArrow">
              <a:avLst>
                <a:gd fmla="val 32840" name="adj1"/>
                <a:gd fmla="val 25000" name="adj2"/>
                <a:gd fmla="val 35780" name="adj3"/>
              </a:avLst>
            </a:prstGeom>
            <a:solidFill>
              <a:srgbClr val="BAC4CC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601684" y="27285"/>
              <a:ext cx="2116992" cy="1450083"/>
            </a:xfrm>
            <a:prstGeom prst="roundRect">
              <a:avLst>
                <a:gd fmla="val 16670" name="adj"/>
              </a:avLst>
            </a:prstGeom>
            <a:solidFill>
              <a:srgbClr val="208EFF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4"/>
            <p:cNvSpPr txBox="1"/>
            <p:nvPr/>
          </p:nvSpPr>
          <p:spPr>
            <a:xfrm>
              <a:off x="672484" y="98085"/>
              <a:ext cx="1975392" cy="13084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Закон </a:t>
              </a:r>
              <a:br>
                <a:rPr b="1" lang="uk-UA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lang="uk-UA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№ 3295</a:t>
              </a:r>
              <a:endPara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3521005" y="203089"/>
              <a:ext cx="1506716" cy="11720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 rot="5400000">
              <a:off x="2678895" y="3020377"/>
              <a:ext cx="1230622" cy="1401020"/>
            </a:xfrm>
            <a:prstGeom prst="bentUpArrow">
              <a:avLst>
                <a:gd fmla="val 32840" name="adj1"/>
                <a:gd fmla="val 25000" name="adj2"/>
                <a:gd fmla="val 35780" name="adj3"/>
              </a:avLst>
            </a:prstGeom>
            <a:solidFill>
              <a:srgbClr val="BAC4CC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2330181" y="1656208"/>
              <a:ext cx="2116992" cy="1450083"/>
            </a:xfrm>
            <a:prstGeom prst="roundRect">
              <a:avLst>
                <a:gd fmla="val 16670" name="adj"/>
              </a:avLst>
            </a:prstGeom>
            <a:solidFill>
              <a:srgbClr val="208EFF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4"/>
            <p:cNvSpPr txBox="1"/>
            <p:nvPr/>
          </p:nvSpPr>
          <p:spPr>
            <a:xfrm>
              <a:off x="2400981" y="1727008"/>
              <a:ext cx="1975392" cy="13084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2-й етап</a:t>
              </a:r>
              <a:br>
                <a:rPr b="1" lang="uk-UA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lang="uk-UA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реформи</a:t>
              </a: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5249502" y="1832011"/>
              <a:ext cx="1506716" cy="11720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4058677" y="3285130"/>
              <a:ext cx="2116992" cy="1450083"/>
            </a:xfrm>
            <a:prstGeom prst="roundRect">
              <a:avLst>
                <a:gd fmla="val 16670" name="adj"/>
              </a:avLst>
            </a:prstGeom>
            <a:solidFill>
              <a:srgbClr val="208EFF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4"/>
            <p:cNvSpPr txBox="1"/>
            <p:nvPr/>
          </p:nvSpPr>
          <p:spPr>
            <a:xfrm>
              <a:off x="4129477" y="3355930"/>
              <a:ext cx="1975392" cy="13084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3-й етап</a:t>
              </a:r>
              <a:br>
                <a:rPr b="1" lang="uk-UA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lang="uk-UA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реформи</a:t>
              </a:r>
              <a:endParaRPr b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4" name="Google Shape;154;p4"/>
          <p:cNvSpPr/>
          <p:nvPr/>
        </p:nvSpPr>
        <p:spPr>
          <a:xfrm>
            <a:off x="5292090" y="2824627"/>
            <a:ext cx="689991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Складні процесуальні і матеріальні новації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Після завершення двох етапів буде усунуто</a:t>
            </a:r>
            <a:b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90% невідповідностей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4"/>
          <p:cNvSpPr/>
          <p:nvPr/>
        </p:nvSpPr>
        <p:spPr>
          <a:xfrm>
            <a:off x="3406130" y="1284802"/>
            <a:ext cx="87858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Екстрена оптимізація системи захисту конкуренції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Виконуємо вимоги МВФ</a:t>
            </a:r>
            <a:endParaRPr/>
          </a:p>
        </p:txBody>
      </p:sp>
      <p:sp>
        <p:nvSpPr>
          <p:cNvPr id="156" name="Google Shape;156;p4"/>
          <p:cNvSpPr/>
          <p:nvPr/>
        </p:nvSpPr>
        <p:spPr>
          <a:xfrm>
            <a:off x="6733223" y="4641451"/>
            <a:ext cx="601218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Найбільш складні процесуальні </a:t>
            </a:r>
            <a:b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 матеріальні новації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"/>
          <p:cNvSpPr/>
          <p:nvPr/>
        </p:nvSpPr>
        <p:spPr>
          <a:xfrm>
            <a:off x="0" y="0"/>
            <a:ext cx="714376" cy="6858000"/>
          </a:xfrm>
          <a:prstGeom prst="rect">
            <a:avLst/>
          </a:prstGeom>
          <a:solidFill>
            <a:srgbClr val="2B3646"/>
          </a:solidFill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5"/>
          <p:cNvPicPr preferRelativeResize="0"/>
          <p:nvPr/>
        </p:nvPicPr>
        <p:blipFill rotWithShape="1">
          <a:blip r:embed="rId3">
            <a:alphaModFix/>
          </a:blip>
          <a:srcRect b="27644" l="13229" r="14020" t="7701"/>
          <a:stretch/>
        </p:blipFill>
        <p:spPr>
          <a:xfrm>
            <a:off x="40482" y="42333"/>
            <a:ext cx="633412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5"/>
          <p:cNvSpPr txBox="1"/>
          <p:nvPr/>
        </p:nvSpPr>
        <p:spPr>
          <a:xfrm rot="-5400000">
            <a:off x="-3070224" y="3073400"/>
            <a:ext cx="6854825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7B0"/>
              </a:buClr>
              <a:buSzPts val="1800"/>
              <a:buFont typeface="Arial"/>
              <a:buNone/>
            </a:pPr>
            <a:r>
              <a:rPr b="0" i="0" lang="uk-UA" sz="1800" u="none" cap="none" strike="noStrike">
                <a:solidFill>
                  <a:srgbClr val="7B97B0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5"/>
          <p:cNvSpPr txBox="1"/>
          <p:nvPr/>
        </p:nvSpPr>
        <p:spPr>
          <a:xfrm>
            <a:off x="843915" y="194668"/>
            <a:ext cx="111671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Реформа системи захисту конкуренції</a:t>
            </a:r>
            <a:endParaRPr/>
          </a:p>
        </p:txBody>
      </p:sp>
      <p:sp>
        <p:nvSpPr>
          <p:cNvPr id="165" name="Google Shape;165;p5"/>
          <p:cNvSpPr/>
          <p:nvPr/>
        </p:nvSpPr>
        <p:spPr>
          <a:xfrm>
            <a:off x="2973893" y="3948668"/>
            <a:ext cx="6977893" cy="542700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Чітка процедура слухань у справах та визначений порядок доступу сторін до матеріалів справ</a:t>
            </a:r>
            <a:endParaRPr/>
          </a:p>
        </p:txBody>
      </p:sp>
      <p:sp>
        <p:nvSpPr>
          <p:cNvPr id="166" name="Google Shape;166;p5"/>
          <p:cNvSpPr/>
          <p:nvPr/>
        </p:nvSpPr>
        <p:spPr>
          <a:xfrm>
            <a:off x="2973892" y="814763"/>
            <a:ext cx="6977895" cy="775425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 правилами ЄС узгоджено поняття “контроль”, “група суб’єктів господарювання” та підходи до визначення вартісних показників</a:t>
            </a:r>
            <a:endParaRPr/>
          </a:p>
        </p:txBody>
      </p:sp>
      <p:sp>
        <p:nvSpPr>
          <p:cNvPr id="167" name="Google Shape;167;p5"/>
          <p:cNvSpPr/>
          <p:nvPr/>
        </p:nvSpPr>
        <p:spPr>
          <a:xfrm>
            <a:off x="2973892" y="1682216"/>
            <a:ext cx="6977895" cy="617230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Право АМКУ за дозволом суду проводити перевірки, у т.ч. вилучення документів</a:t>
            </a:r>
            <a:endParaRPr/>
          </a:p>
        </p:txBody>
      </p:sp>
      <p:sp>
        <p:nvSpPr>
          <p:cNvPr id="168" name="Google Shape;168;p5"/>
          <p:cNvSpPr/>
          <p:nvPr/>
        </p:nvSpPr>
        <p:spPr>
          <a:xfrm>
            <a:off x="2973892" y="2897452"/>
            <a:ext cx="6977895" cy="539215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Дієва процедура звільнення від відповідальності викривачів картелів</a:t>
            </a:r>
            <a:endParaRPr/>
          </a:p>
        </p:txBody>
      </p:sp>
      <p:sp>
        <p:nvSpPr>
          <p:cNvPr id="169" name="Google Shape;169;p5"/>
          <p:cNvSpPr/>
          <p:nvPr/>
        </p:nvSpPr>
        <p:spPr>
          <a:xfrm>
            <a:off x="2973892" y="2391997"/>
            <a:ext cx="6977895" cy="393590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Безбар’єрний доступ до баз даних</a:t>
            </a:r>
            <a:endParaRPr/>
          </a:p>
        </p:txBody>
      </p:sp>
      <p:sp>
        <p:nvSpPr>
          <p:cNvPr id="170" name="Google Shape;170;p5"/>
          <p:cNvSpPr/>
          <p:nvPr/>
        </p:nvSpPr>
        <p:spPr>
          <a:xfrm>
            <a:off x="2973893" y="5217342"/>
            <a:ext cx="6985410" cy="366636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Рішення АМКУ набувають статусу виконавчих документів</a:t>
            </a:r>
            <a:endParaRPr/>
          </a:p>
        </p:txBody>
      </p:sp>
      <p:sp>
        <p:nvSpPr>
          <p:cNvPr id="171" name="Google Shape;171;p5"/>
          <p:cNvSpPr/>
          <p:nvPr/>
        </p:nvSpPr>
        <p:spPr>
          <a:xfrm>
            <a:off x="2973892" y="3540191"/>
            <a:ext cx="6977894" cy="369300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Можливість врегулювання у справах про порушення</a:t>
            </a:r>
            <a:endParaRPr/>
          </a:p>
        </p:txBody>
      </p:sp>
      <p:sp>
        <p:nvSpPr>
          <p:cNvPr id="172" name="Google Shape;172;p5"/>
          <p:cNvSpPr/>
          <p:nvPr/>
        </p:nvSpPr>
        <p:spPr>
          <a:xfrm>
            <a:off x="2973892" y="4573909"/>
            <a:ext cx="6977893" cy="568985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Солідарна і субсидіарна відповідальність за порушення</a:t>
            </a:r>
            <a:endParaRPr/>
          </a:p>
        </p:txBody>
      </p:sp>
      <p:sp>
        <p:nvSpPr>
          <p:cNvPr id="173" name="Google Shape;173;p5"/>
          <p:cNvSpPr/>
          <p:nvPr/>
        </p:nvSpPr>
        <p:spPr>
          <a:xfrm>
            <a:off x="2973892" y="5697619"/>
            <a:ext cx="6985409" cy="306399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Фінансова незалежність АМКУ</a:t>
            </a:r>
            <a:endParaRPr/>
          </a:p>
        </p:txBody>
      </p:sp>
      <p:sp>
        <p:nvSpPr>
          <p:cNvPr id="174" name="Google Shape;174;p5"/>
          <p:cNvSpPr/>
          <p:nvPr/>
        </p:nvSpPr>
        <p:spPr>
          <a:xfrm>
            <a:off x="833120" y="3073750"/>
            <a:ext cx="1564125" cy="1630574"/>
          </a:xfrm>
          <a:prstGeom prst="rect">
            <a:avLst/>
          </a:prstGeom>
          <a:solidFill>
            <a:srgbClr val="208E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1"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Директива 1/2019 ECN+</a:t>
            </a:r>
            <a:endParaRPr b="1"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5"/>
          <p:cNvSpPr/>
          <p:nvPr/>
        </p:nvSpPr>
        <p:spPr>
          <a:xfrm>
            <a:off x="10386155" y="3073749"/>
            <a:ext cx="1624870" cy="1630575"/>
          </a:xfrm>
          <a:prstGeom prst="rect">
            <a:avLst/>
          </a:prstGeom>
          <a:solidFill>
            <a:srgbClr val="FB4B5E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1"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Міжнародний </a:t>
            </a:r>
            <a:br>
              <a:rPr b="1"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Валютний</a:t>
            </a:r>
            <a:br>
              <a:rPr b="1"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Фонд </a:t>
            </a:r>
            <a:br>
              <a:rPr lang="uk-UA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uk-UA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(2021р.,2023 р.)</a:t>
            </a:r>
            <a:endParaRPr b="1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6" name="Google Shape;176;p5"/>
          <p:cNvCxnSpPr>
            <a:stCxn id="174" idx="3"/>
            <a:endCxn id="173" idx="1"/>
          </p:cNvCxnSpPr>
          <p:nvPr/>
        </p:nvCxnSpPr>
        <p:spPr>
          <a:xfrm>
            <a:off x="2397245" y="3889037"/>
            <a:ext cx="576600" cy="1961700"/>
          </a:xfrm>
          <a:prstGeom prst="bentConnector3">
            <a:avLst>
              <a:gd fmla="val 50004" name="adj1"/>
            </a:avLst>
          </a:prstGeom>
          <a:noFill/>
          <a:ln cap="flat" cmpd="sng" w="28575">
            <a:solidFill>
              <a:srgbClr val="208EF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77" name="Google Shape;177;p5"/>
          <p:cNvCxnSpPr/>
          <p:nvPr/>
        </p:nvCxnSpPr>
        <p:spPr>
          <a:xfrm flipH="1" rot="10800000">
            <a:off x="2684132" y="4233272"/>
            <a:ext cx="291622" cy="6359"/>
          </a:xfrm>
          <a:prstGeom prst="straightConnector1">
            <a:avLst/>
          </a:prstGeom>
          <a:noFill/>
          <a:ln cap="flat" cmpd="sng" w="28575">
            <a:solidFill>
              <a:srgbClr val="208EF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78" name="Google Shape;178;p5"/>
          <p:cNvCxnSpPr/>
          <p:nvPr/>
        </p:nvCxnSpPr>
        <p:spPr>
          <a:xfrm flipH="1" rot="10800000">
            <a:off x="2685568" y="3155390"/>
            <a:ext cx="269104" cy="4349"/>
          </a:xfrm>
          <a:prstGeom prst="straightConnector1">
            <a:avLst/>
          </a:prstGeom>
          <a:noFill/>
          <a:ln cap="flat" cmpd="sng" w="28575">
            <a:solidFill>
              <a:srgbClr val="208EF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79" name="Google Shape;179;p5"/>
          <p:cNvCxnSpPr/>
          <p:nvPr/>
        </p:nvCxnSpPr>
        <p:spPr>
          <a:xfrm>
            <a:off x="2695833" y="4865972"/>
            <a:ext cx="252654" cy="0"/>
          </a:xfrm>
          <a:prstGeom prst="straightConnector1">
            <a:avLst/>
          </a:prstGeom>
          <a:noFill/>
          <a:ln cap="flat" cmpd="sng" w="28575">
            <a:solidFill>
              <a:srgbClr val="208EF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0" name="Google Shape;180;p5"/>
          <p:cNvCxnSpPr>
            <a:endCxn id="167" idx="1"/>
          </p:cNvCxnSpPr>
          <p:nvPr/>
        </p:nvCxnSpPr>
        <p:spPr>
          <a:xfrm>
            <a:off x="2695792" y="1990831"/>
            <a:ext cx="278100" cy="0"/>
          </a:xfrm>
          <a:prstGeom prst="straightConnector1">
            <a:avLst/>
          </a:prstGeom>
          <a:noFill/>
          <a:ln cap="flat" cmpd="sng" w="28575">
            <a:solidFill>
              <a:srgbClr val="208EF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1" name="Google Shape;181;p5"/>
          <p:cNvCxnSpPr>
            <a:stCxn id="175" idx="1"/>
            <a:endCxn id="167" idx="3"/>
          </p:cNvCxnSpPr>
          <p:nvPr/>
        </p:nvCxnSpPr>
        <p:spPr>
          <a:xfrm rot="10800000">
            <a:off x="9951755" y="1990937"/>
            <a:ext cx="434400" cy="1898100"/>
          </a:xfrm>
          <a:prstGeom prst="bentConnector3">
            <a:avLst>
              <a:gd fmla="val 49996" name="adj1"/>
            </a:avLst>
          </a:prstGeom>
          <a:noFill/>
          <a:ln cap="flat" cmpd="sng" w="28575">
            <a:solidFill>
              <a:srgbClr val="FB4B5E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2" name="Google Shape;182;p5"/>
          <p:cNvCxnSpPr>
            <a:endCxn id="173" idx="3"/>
          </p:cNvCxnSpPr>
          <p:nvPr/>
        </p:nvCxnSpPr>
        <p:spPr>
          <a:xfrm rot="5400000">
            <a:off x="9081351" y="4763169"/>
            <a:ext cx="1965600" cy="209700"/>
          </a:xfrm>
          <a:prstGeom prst="bentConnector2">
            <a:avLst/>
          </a:prstGeom>
          <a:noFill/>
          <a:ln cap="flat" cmpd="sng" w="28575">
            <a:solidFill>
              <a:srgbClr val="FB4B5E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3" name="Google Shape;183;p5"/>
          <p:cNvCxnSpPr>
            <a:endCxn id="169" idx="3"/>
          </p:cNvCxnSpPr>
          <p:nvPr/>
        </p:nvCxnSpPr>
        <p:spPr>
          <a:xfrm rot="10800000">
            <a:off x="9951787" y="2588792"/>
            <a:ext cx="217200" cy="0"/>
          </a:xfrm>
          <a:prstGeom prst="straightConnector1">
            <a:avLst/>
          </a:prstGeom>
          <a:noFill/>
          <a:ln cap="flat" cmpd="sng" w="28575">
            <a:solidFill>
              <a:srgbClr val="FB4B5E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4" name="Google Shape;184;p5"/>
          <p:cNvCxnSpPr/>
          <p:nvPr/>
        </p:nvCxnSpPr>
        <p:spPr>
          <a:xfrm flipH="1">
            <a:off x="9959306" y="4852104"/>
            <a:ext cx="234053" cy="6297"/>
          </a:xfrm>
          <a:prstGeom prst="straightConnector1">
            <a:avLst/>
          </a:prstGeom>
          <a:noFill/>
          <a:ln cap="flat" cmpd="sng" w="28575">
            <a:solidFill>
              <a:srgbClr val="FB4B5E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5" name="Google Shape;185;p5"/>
          <p:cNvCxnSpPr>
            <a:endCxn id="170" idx="3"/>
          </p:cNvCxnSpPr>
          <p:nvPr/>
        </p:nvCxnSpPr>
        <p:spPr>
          <a:xfrm rot="10800000">
            <a:off x="9959303" y="5400660"/>
            <a:ext cx="209700" cy="0"/>
          </a:xfrm>
          <a:prstGeom prst="straightConnector1">
            <a:avLst/>
          </a:prstGeom>
          <a:noFill/>
          <a:ln cap="flat" cmpd="sng" w="28575">
            <a:solidFill>
              <a:srgbClr val="FB4B5E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6" name="Google Shape;186;p5"/>
          <p:cNvCxnSpPr>
            <a:stCxn id="174" idx="3"/>
            <a:endCxn id="166" idx="1"/>
          </p:cNvCxnSpPr>
          <p:nvPr/>
        </p:nvCxnSpPr>
        <p:spPr>
          <a:xfrm flipH="1" rot="10800000">
            <a:off x="2397245" y="1202537"/>
            <a:ext cx="576600" cy="2686500"/>
          </a:xfrm>
          <a:prstGeom prst="bentConnector3">
            <a:avLst>
              <a:gd fmla="val 50004" name="adj1"/>
            </a:avLst>
          </a:prstGeom>
          <a:noFill/>
          <a:ln cap="flat" cmpd="sng" w="28575">
            <a:solidFill>
              <a:srgbClr val="208EF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7" name="Google Shape;187;p5"/>
          <p:cNvSpPr/>
          <p:nvPr/>
        </p:nvSpPr>
        <p:spPr>
          <a:xfrm>
            <a:off x="2973891" y="6126238"/>
            <a:ext cx="6985411" cy="293642"/>
          </a:xfrm>
          <a:prstGeom prst="rect">
            <a:avLst/>
          </a:prstGeom>
          <a:noFill/>
          <a:ln cap="flat" cmpd="sng" w="9525">
            <a:solidFill>
              <a:srgbClr val="9CC2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uk-UA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Обмежені строки розслідування справ</a:t>
            </a:r>
            <a:endParaRPr/>
          </a:p>
        </p:txBody>
      </p:sp>
      <p:cxnSp>
        <p:nvCxnSpPr>
          <p:cNvPr id="188" name="Google Shape;188;p5"/>
          <p:cNvCxnSpPr/>
          <p:nvPr/>
        </p:nvCxnSpPr>
        <p:spPr>
          <a:xfrm flipH="1" rot="10800000">
            <a:off x="2685568" y="3711907"/>
            <a:ext cx="262919" cy="9364"/>
          </a:xfrm>
          <a:prstGeom prst="straightConnector1">
            <a:avLst/>
          </a:prstGeom>
          <a:noFill/>
          <a:ln cap="flat" cmpd="sng" w="28575">
            <a:solidFill>
              <a:srgbClr val="208EFF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"/>
          <p:cNvSpPr/>
          <p:nvPr/>
        </p:nvSpPr>
        <p:spPr>
          <a:xfrm>
            <a:off x="0" y="0"/>
            <a:ext cx="714376" cy="6858000"/>
          </a:xfrm>
          <a:prstGeom prst="rect">
            <a:avLst/>
          </a:prstGeom>
          <a:solidFill>
            <a:srgbClr val="2B3646"/>
          </a:solidFill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4" name="Google Shape;194;p6"/>
          <p:cNvPicPr preferRelativeResize="0"/>
          <p:nvPr/>
        </p:nvPicPr>
        <p:blipFill rotWithShape="1">
          <a:blip r:embed="rId3">
            <a:alphaModFix/>
          </a:blip>
          <a:srcRect b="27644" l="13229" r="14020" t="7701"/>
          <a:stretch/>
        </p:blipFill>
        <p:spPr>
          <a:xfrm>
            <a:off x="40482" y="42333"/>
            <a:ext cx="633412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6"/>
          <p:cNvSpPr txBox="1"/>
          <p:nvPr/>
        </p:nvSpPr>
        <p:spPr>
          <a:xfrm rot="-5400000">
            <a:off x="-3070224" y="3073400"/>
            <a:ext cx="6854825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7B0"/>
              </a:buClr>
              <a:buSzPts val="1800"/>
              <a:buFont typeface="Arial"/>
              <a:buNone/>
            </a:pPr>
            <a:r>
              <a:rPr b="0" i="0" lang="uk-UA" sz="1800" u="none" cap="none" strike="noStrike">
                <a:solidFill>
                  <a:srgbClr val="7B97B0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6"/>
          <p:cNvSpPr txBox="1"/>
          <p:nvPr/>
        </p:nvSpPr>
        <p:spPr>
          <a:xfrm>
            <a:off x="833120" y="98973"/>
            <a:ext cx="111671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Оновлення у вторинному законодавстві</a:t>
            </a:r>
            <a:endParaRPr/>
          </a:p>
        </p:txBody>
      </p:sp>
      <p:graphicFrame>
        <p:nvGraphicFramePr>
          <p:cNvPr id="197" name="Google Shape;197;p6"/>
          <p:cNvGraphicFramePr/>
          <p:nvPr/>
        </p:nvGraphicFramePr>
        <p:xfrm>
          <a:off x="833120" y="9487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{75FD7EC4-04AA-427C-A649-491CEF29061F}</a:tableStyleId>
              </a:tblPr>
              <a:tblGrid>
                <a:gridCol w="1009650"/>
                <a:gridCol w="9553575"/>
              </a:tblGrid>
              <a:tr h="503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600" u="none" cap="none" strike="noStrike">
                          <a:solidFill>
                            <a:srgbClr val="2B3646"/>
                          </a:solidFill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B3646"/>
                        </a:buClr>
                        <a:buSzPts val="1600"/>
                        <a:buFont typeface="Arial"/>
                        <a:buNone/>
                      </a:pPr>
                      <a:r>
                        <a:rPr b="0" lang="uk-UA" sz="1600" u="none" cap="none" strike="noStrike">
                          <a:solidFill>
                            <a:srgbClr val="2B3646"/>
                          </a:solidFill>
                        </a:rPr>
                        <a:t>Положення про </a:t>
                      </a:r>
                      <a:r>
                        <a:rPr b="1" lang="uk-UA" sz="1800" u="none" cap="none" strike="noStrike">
                          <a:solidFill>
                            <a:srgbClr val="2B3646"/>
                          </a:solidFill>
                        </a:rPr>
                        <a:t>порядок розгляду заяв та справ про </a:t>
                      </a:r>
                      <a:r>
                        <a:rPr lang="uk-UA" sz="1800" u="none" cap="none" strike="noStrike">
                          <a:solidFill>
                            <a:srgbClr val="2B3646"/>
                          </a:solidFill>
                        </a:rPr>
                        <a:t>концентрацію </a:t>
                      </a:r>
                      <a:r>
                        <a:rPr b="0" lang="uk-UA" sz="1600" u="none" cap="none" strike="noStrike">
                          <a:solidFill>
                            <a:srgbClr val="2B3646"/>
                          </a:solidFill>
                        </a:rPr>
                        <a:t>суб'єктів господарювання (зміни)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rgbClr val="2B3646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503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600" u="none" cap="none" strike="noStrike">
                          <a:solidFill>
                            <a:srgbClr val="2B3646"/>
                          </a:solidFill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800" u="none" cap="none" strike="noStrike">
                          <a:solidFill>
                            <a:srgbClr val="2B3646"/>
                          </a:solidFill>
                        </a:rPr>
                        <a:t>Порядок розгляду заяв і справ </a:t>
                      </a:r>
                      <a:r>
                        <a:rPr lang="uk-UA" sz="1600" u="none" cap="none" strike="noStrike">
                          <a:solidFill>
                            <a:srgbClr val="2B3646"/>
                          </a:solidFill>
                        </a:rPr>
                        <a:t>про порушення законодавства про захист економічної конкуренції (зміни)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B3646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503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600">
                          <a:solidFill>
                            <a:srgbClr val="2B3646"/>
                          </a:solidFill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800">
                          <a:solidFill>
                            <a:srgbClr val="2B3646"/>
                          </a:solidFill>
                        </a:rPr>
                        <a:t>Порядок проведення перевірки </a:t>
                      </a:r>
                      <a:r>
                        <a:rPr lang="uk-UA" sz="1600">
                          <a:solidFill>
                            <a:srgbClr val="2B3646"/>
                          </a:solidFill>
                        </a:rPr>
                        <a:t>суб’єктів господарювання, об’єднань, органів влади, органів місцевого самоврядування, органів адміністративно-господарського управління та контролю Антимонопольним комітетом України, його територіальними відділеннями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B3646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503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600">
                          <a:solidFill>
                            <a:srgbClr val="2B3646"/>
                          </a:solidFill>
                        </a:rPr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800">
                          <a:solidFill>
                            <a:srgbClr val="2B3646"/>
                          </a:solidFill>
                        </a:rPr>
                        <a:t>Порядок врегулювання </a:t>
                      </a:r>
                      <a:r>
                        <a:rPr lang="uk-UA" sz="1600">
                          <a:solidFill>
                            <a:srgbClr val="2B3646"/>
                          </a:solidFill>
                        </a:rPr>
                        <a:t>у справах про антиконкурентні узгоджені дії та зловживання монопольним (домінуючим) становищем на ринку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B3646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30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600">
                          <a:solidFill>
                            <a:srgbClr val="2B3646"/>
                          </a:solidFill>
                        </a:rPr>
                        <a:t>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800">
                          <a:solidFill>
                            <a:srgbClr val="2B3646"/>
                          </a:solidFill>
                        </a:rPr>
                        <a:t>Порядок звільнення від відповідальності </a:t>
                      </a:r>
                      <a:r>
                        <a:rPr lang="uk-UA" sz="1600">
                          <a:solidFill>
                            <a:srgbClr val="2B3646"/>
                          </a:solidFill>
                        </a:rPr>
                        <a:t>за вчинення порушення законодавства про захист економічної конкуренції у вигляді антиконкурентних узгоджених дій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2B3646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503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600">
                          <a:solidFill>
                            <a:srgbClr val="2B3646"/>
                          </a:solidFill>
                        </a:rPr>
                        <a:t>6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800">
                          <a:solidFill>
                            <a:srgbClr val="2B3646"/>
                          </a:solidFill>
                        </a:rPr>
                        <a:t>Порядок визначення розміру штрафу</a:t>
                      </a:r>
                      <a:r>
                        <a:rPr lang="uk-UA" sz="1600">
                          <a:solidFill>
                            <a:srgbClr val="2B3646"/>
                          </a:solidFill>
                        </a:rPr>
                        <a:t>, що накладається за порушення законодавства про захист економічної конкуренції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B3646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503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2B3646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"/>
          <p:cNvSpPr/>
          <p:nvPr/>
        </p:nvSpPr>
        <p:spPr>
          <a:xfrm>
            <a:off x="0" y="0"/>
            <a:ext cx="714376" cy="6858000"/>
          </a:xfrm>
          <a:prstGeom prst="rect">
            <a:avLst/>
          </a:prstGeom>
          <a:solidFill>
            <a:srgbClr val="2B3646"/>
          </a:solidFill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Google Shape;203;p7"/>
          <p:cNvPicPr preferRelativeResize="0"/>
          <p:nvPr/>
        </p:nvPicPr>
        <p:blipFill rotWithShape="1">
          <a:blip r:embed="rId3">
            <a:alphaModFix/>
          </a:blip>
          <a:srcRect b="27644" l="13229" r="14020" t="7701"/>
          <a:stretch/>
        </p:blipFill>
        <p:spPr>
          <a:xfrm>
            <a:off x="40482" y="42333"/>
            <a:ext cx="633412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7"/>
          <p:cNvSpPr txBox="1"/>
          <p:nvPr/>
        </p:nvSpPr>
        <p:spPr>
          <a:xfrm rot="-5400000">
            <a:off x="-3070224" y="3073400"/>
            <a:ext cx="6854825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7B0"/>
              </a:buClr>
              <a:buSzPts val="1800"/>
              <a:buFont typeface="Arial"/>
              <a:buNone/>
            </a:pPr>
            <a:r>
              <a:rPr b="0" i="0" lang="uk-UA" sz="1800" u="none" cap="none" strike="noStrike">
                <a:solidFill>
                  <a:srgbClr val="7B97B0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"/>
          <p:cNvSpPr txBox="1"/>
          <p:nvPr/>
        </p:nvSpPr>
        <p:spPr>
          <a:xfrm>
            <a:off x="842645" y="324114"/>
            <a:ext cx="1116711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Перші висновки правозастосування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І квартал 2024 року </a:t>
            </a:r>
            <a:endParaRPr/>
          </a:p>
        </p:txBody>
      </p:sp>
      <p:sp>
        <p:nvSpPr>
          <p:cNvPr id="206" name="Google Shape;206;p7"/>
          <p:cNvSpPr/>
          <p:nvPr/>
        </p:nvSpPr>
        <p:spPr>
          <a:xfrm>
            <a:off x="942975" y="1165563"/>
            <a:ext cx="1124902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Заяви про порушення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Розглядаються протягом 60 днів, строк розгляду може бути продовжений на 60 днів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"/>
          <p:cNvSpPr/>
          <p:nvPr/>
        </p:nvSpPr>
        <p:spPr>
          <a:xfrm>
            <a:off x="942975" y="2858869"/>
            <a:ext cx="1124902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Справи про порушення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Розглядаються протягом 3 років, строк розгляду може бути продовжений на 2 роки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7"/>
          <p:cNvSpPr/>
          <p:nvPr/>
        </p:nvSpPr>
        <p:spPr>
          <a:xfrm>
            <a:off x="2924175" y="1914525"/>
            <a:ext cx="933450" cy="781050"/>
          </a:xfrm>
          <a:prstGeom prst="ellipse">
            <a:avLst/>
          </a:prstGeom>
          <a:noFill/>
          <a:ln cap="flat" cmpd="sng" w="19050">
            <a:solidFill>
              <a:srgbClr val="208E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0A3041"/>
                </a:solidFill>
                <a:latin typeface="Arial"/>
                <a:ea typeface="Arial"/>
                <a:cs typeface="Arial"/>
                <a:sym typeface="Arial"/>
              </a:rPr>
              <a:t>369</a:t>
            </a:r>
            <a:endParaRPr b="1" sz="1800">
              <a:solidFill>
                <a:srgbClr val="0A30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7"/>
          <p:cNvSpPr/>
          <p:nvPr/>
        </p:nvSpPr>
        <p:spPr>
          <a:xfrm>
            <a:off x="3965405" y="2109996"/>
            <a:ext cx="203613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Заяв розглянуто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7"/>
          <p:cNvSpPr/>
          <p:nvPr/>
        </p:nvSpPr>
        <p:spPr>
          <a:xfrm>
            <a:off x="3965405" y="3832470"/>
            <a:ext cx="316882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Справ розпочато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7"/>
          <p:cNvSpPr/>
          <p:nvPr/>
        </p:nvSpPr>
        <p:spPr>
          <a:xfrm>
            <a:off x="2924175" y="3694925"/>
            <a:ext cx="933450" cy="781050"/>
          </a:xfrm>
          <a:prstGeom prst="ellipse">
            <a:avLst/>
          </a:prstGeom>
          <a:noFill/>
          <a:ln cap="flat" cmpd="sng" w="19050">
            <a:solidFill>
              <a:srgbClr val="208E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0A3041"/>
                </a:solidFill>
                <a:latin typeface="Arial"/>
                <a:ea typeface="Arial"/>
                <a:cs typeface="Arial"/>
                <a:sym typeface="Arial"/>
              </a:rPr>
              <a:t>299</a:t>
            </a:r>
            <a:endParaRPr b="1" sz="1800">
              <a:solidFill>
                <a:srgbClr val="0A30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7"/>
          <p:cNvSpPr/>
          <p:nvPr/>
        </p:nvSpPr>
        <p:spPr>
          <a:xfrm>
            <a:off x="7686675" y="3694925"/>
            <a:ext cx="933450" cy="781050"/>
          </a:xfrm>
          <a:prstGeom prst="ellipse">
            <a:avLst/>
          </a:prstGeom>
          <a:noFill/>
          <a:ln cap="flat" cmpd="sng" w="19050">
            <a:solidFill>
              <a:srgbClr val="208E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0A304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sz="1800">
              <a:solidFill>
                <a:srgbClr val="0A30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7"/>
          <p:cNvSpPr/>
          <p:nvPr/>
        </p:nvSpPr>
        <p:spPr>
          <a:xfrm>
            <a:off x="8937455" y="3832470"/>
            <a:ext cx="316882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Справи розпочато </a:t>
            </a:r>
            <a:br>
              <a:rPr b="1" lang="uk-UA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uk-UA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 завершено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7"/>
          <p:cNvSpPr/>
          <p:nvPr/>
        </p:nvSpPr>
        <p:spPr>
          <a:xfrm>
            <a:off x="942975" y="4975971"/>
            <a:ext cx="112490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Контроль за концентраціями</a:t>
            </a:r>
            <a:endParaRPr/>
          </a:p>
        </p:txBody>
      </p:sp>
      <p:sp>
        <p:nvSpPr>
          <p:cNvPr id="215" name="Google Shape;215;p7"/>
          <p:cNvSpPr/>
          <p:nvPr/>
        </p:nvSpPr>
        <p:spPr>
          <a:xfrm>
            <a:off x="4032080" y="5709396"/>
            <a:ext cx="316882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Заяв про концентрацію розглянуто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7"/>
          <p:cNvSpPr/>
          <p:nvPr/>
        </p:nvSpPr>
        <p:spPr>
          <a:xfrm>
            <a:off x="2924175" y="5571851"/>
            <a:ext cx="933450" cy="781050"/>
          </a:xfrm>
          <a:prstGeom prst="ellipse">
            <a:avLst/>
          </a:prstGeom>
          <a:noFill/>
          <a:ln cap="flat" cmpd="sng" w="19050">
            <a:solidFill>
              <a:srgbClr val="208E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0A3041"/>
                </a:solidFill>
                <a:latin typeface="Arial"/>
                <a:ea typeface="Arial"/>
                <a:cs typeface="Arial"/>
                <a:sym typeface="Arial"/>
              </a:rPr>
              <a:t>127</a:t>
            </a:r>
            <a:endParaRPr b="1" sz="1800">
              <a:solidFill>
                <a:srgbClr val="0A30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7"/>
          <p:cNvSpPr/>
          <p:nvPr/>
        </p:nvSpPr>
        <p:spPr>
          <a:xfrm>
            <a:off x="7686675" y="5571851"/>
            <a:ext cx="933450" cy="781050"/>
          </a:xfrm>
          <a:prstGeom prst="ellipse">
            <a:avLst/>
          </a:prstGeom>
          <a:noFill/>
          <a:ln cap="flat" cmpd="sng" w="19050">
            <a:solidFill>
              <a:srgbClr val="208E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0A304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1" sz="1800">
              <a:solidFill>
                <a:srgbClr val="0A30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7"/>
          <p:cNvSpPr/>
          <p:nvPr/>
        </p:nvSpPr>
        <p:spPr>
          <a:xfrm>
            <a:off x="9004130" y="5709396"/>
            <a:ext cx="316882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Заяв про попередні висновки розглянуто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"/>
          <p:cNvSpPr/>
          <p:nvPr/>
        </p:nvSpPr>
        <p:spPr>
          <a:xfrm>
            <a:off x="0" y="0"/>
            <a:ext cx="714376" cy="6858000"/>
          </a:xfrm>
          <a:prstGeom prst="rect">
            <a:avLst/>
          </a:prstGeom>
          <a:solidFill>
            <a:srgbClr val="2B3646"/>
          </a:solidFill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4" name="Google Shape;224;p8"/>
          <p:cNvPicPr preferRelativeResize="0"/>
          <p:nvPr/>
        </p:nvPicPr>
        <p:blipFill rotWithShape="1">
          <a:blip r:embed="rId3">
            <a:alphaModFix/>
          </a:blip>
          <a:srcRect b="27644" l="13229" r="14020" t="7701"/>
          <a:stretch/>
        </p:blipFill>
        <p:spPr>
          <a:xfrm>
            <a:off x="40482" y="42333"/>
            <a:ext cx="633412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8"/>
          <p:cNvSpPr txBox="1"/>
          <p:nvPr/>
        </p:nvSpPr>
        <p:spPr>
          <a:xfrm rot="-5400000">
            <a:off x="-3070224" y="3073400"/>
            <a:ext cx="6854825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7B0"/>
              </a:buClr>
              <a:buSzPts val="1800"/>
              <a:buFont typeface="Arial"/>
              <a:buNone/>
            </a:pPr>
            <a:r>
              <a:rPr b="0" i="0" lang="uk-UA" sz="1800" u="none" cap="none" strike="noStrike">
                <a:solidFill>
                  <a:srgbClr val="7B97B0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8"/>
          <p:cNvSpPr txBox="1"/>
          <p:nvPr/>
        </p:nvSpPr>
        <p:spPr>
          <a:xfrm>
            <a:off x="842645" y="324114"/>
            <a:ext cx="1116711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Порядок визначення розміру штрафу, що накладається за порушення законодавства про захист економічної конкуренції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8"/>
          <p:cNvSpPr txBox="1"/>
          <p:nvPr/>
        </p:nvSpPr>
        <p:spPr>
          <a:xfrm>
            <a:off x="1200751" y="1213107"/>
            <a:ext cx="10522819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загальні підходи до визначення розміру штрафів;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етапи визначення розміру штрафу;</a:t>
            </a:r>
            <a:endParaRPr/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підходи до визначення базового розміру штрафу на основі економічних показників;</a:t>
            </a:r>
            <a:endParaRPr/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обтяжуючі та пом’якшуючі обставини;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інші обставини, що впливають на розмір штрафу;</a:t>
            </a:r>
            <a:endParaRPr/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механізми встановлення граничного розміру штрафу.</a:t>
            </a:r>
            <a:endParaRPr/>
          </a:p>
        </p:txBody>
      </p:sp>
      <p:sp>
        <p:nvSpPr>
          <p:cNvPr id="228" name="Google Shape;228;p8"/>
          <p:cNvSpPr/>
          <p:nvPr/>
        </p:nvSpPr>
        <p:spPr>
          <a:xfrm>
            <a:off x="4740097" y="4131340"/>
            <a:ext cx="4835399" cy="2235889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2B3646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8"/>
          <p:cNvSpPr txBox="1"/>
          <p:nvPr/>
        </p:nvSpPr>
        <p:spPr>
          <a:xfrm>
            <a:off x="2464143" y="4581417"/>
            <a:ext cx="7200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/>
          </a:p>
        </p:txBody>
      </p:sp>
      <p:sp>
        <p:nvSpPr>
          <p:cNvPr id="230" name="Google Shape;230;p8"/>
          <p:cNvSpPr txBox="1"/>
          <p:nvPr/>
        </p:nvSpPr>
        <p:spPr>
          <a:xfrm>
            <a:off x="3017235" y="4470041"/>
            <a:ext cx="1224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2B3646"/>
                </a:solidFill>
                <a:latin typeface="Arial"/>
                <a:ea typeface="Arial"/>
                <a:cs typeface="Arial"/>
                <a:sym typeface="Arial"/>
              </a:rPr>
              <a:t>Базовий розмір</a:t>
            </a:r>
            <a:endParaRPr/>
          </a:p>
        </p:txBody>
      </p:sp>
      <p:sp>
        <p:nvSpPr>
          <p:cNvPr id="231" name="Google Shape;231;p8"/>
          <p:cNvSpPr txBox="1"/>
          <p:nvPr/>
        </p:nvSpPr>
        <p:spPr>
          <a:xfrm>
            <a:off x="4234268" y="4552912"/>
            <a:ext cx="441556" cy="523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232" name="Google Shape;232;p8"/>
          <p:cNvSpPr txBox="1"/>
          <p:nvPr/>
        </p:nvSpPr>
        <p:spPr>
          <a:xfrm>
            <a:off x="4593693" y="4554285"/>
            <a:ext cx="272530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FB4B5E"/>
                </a:solidFill>
                <a:latin typeface="Arial"/>
                <a:ea typeface="Arial"/>
                <a:cs typeface="Arial"/>
                <a:sym typeface="Arial"/>
              </a:rPr>
              <a:t>Обтяжуючі</a:t>
            </a:r>
            <a:r>
              <a:rPr lang="uk-UA" sz="1800">
                <a:solidFill>
                  <a:srgbClr val="FB4B5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uk-UA" sz="1800">
                <a:solidFill>
                  <a:srgbClr val="FB4B5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uk-UA" sz="1800">
                <a:solidFill>
                  <a:srgbClr val="FB4B5E"/>
                </a:solidFill>
                <a:latin typeface="Arial"/>
                <a:ea typeface="Arial"/>
                <a:cs typeface="Arial"/>
                <a:sym typeface="Arial"/>
              </a:rPr>
              <a:t>(до 1,5 разу)</a:t>
            </a:r>
            <a:endParaRPr/>
          </a:p>
        </p:txBody>
      </p:sp>
      <p:sp>
        <p:nvSpPr>
          <p:cNvPr id="233" name="Google Shape;233;p8"/>
          <p:cNvSpPr txBox="1"/>
          <p:nvPr/>
        </p:nvSpPr>
        <p:spPr>
          <a:xfrm>
            <a:off x="7098647" y="4552912"/>
            <a:ext cx="272530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02BE7F"/>
                </a:solidFill>
                <a:latin typeface="Arial"/>
                <a:ea typeface="Arial"/>
                <a:cs typeface="Arial"/>
                <a:sym typeface="Arial"/>
              </a:rPr>
              <a:t>Пом’якшуючі</a:t>
            </a:r>
            <a:endParaRPr b="1" sz="1800">
              <a:solidFill>
                <a:srgbClr val="02BE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8"/>
          <p:cNvSpPr txBox="1"/>
          <p:nvPr/>
        </p:nvSpPr>
        <p:spPr>
          <a:xfrm>
            <a:off x="10099119" y="4281777"/>
            <a:ext cx="205782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208EFF"/>
                </a:solidFill>
                <a:latin typeface="Arial"/>
                <a:ea typeface="Arial"/>
                <a:cs typeface="Arial"/>
                <a:sym typeface="Arial"/>
              </a:rPr>
              <a:t>Інші (особливі) обставини</a:t>
            </a:r>
            <a:endParaRPr b="1" sz="2800">
              <a:solidFill>
                <a:srgbClr val="208E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8"/>
          <p:cNvSpPr txBox="1"/>
          <p:nvPr/>
        </p:nvSpPr>
        <p:spPr>
          <a:xfrm>
            <a:off x="5357796" y="5491768"/>
            <a:ext cx="3600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Обставини, які обов’язково враховуються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8"/>
          <p:cNvSpPr txBox="1"/>
          <p:nvPr/>
        </p:nvSpPr>
        <p:spPr>
          <a:xfrm>
            <a:off x="9955095" y="5509168"/>
            <a:ext cx="234586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Враховуються факультативно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8"/>
          <p:cNvSpPr/>
          <p:nvPr/>
        </p:nvSpPr>
        <p:spPr>
          <a:xfrm>
            <a:off x="842645" y="4505972"/>
            <a:ext cx="1694977" cy="642008"/>
          </a:xfrm>
          <a:prstGeom prst="rect">
            <a:avLst/>
          </a:prstGeom>
          <a:solidFill>
            <a:srgbClr val="208E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Штраф</a:t>
            </a:r>
            <a:endParaRPr/>
          </a:p>
        </p:txBody>
      </p:sp>
      <p:sp>
        <p:nvSpPr>
          <p:cNvPr id="238" name="Google Shape;238;p8"/>
          <p:cNvSpPr txBox="1"/>
          <p:nvPr/>
        </p:nvSpPr>
        <p:spPr>
          <a:xfrm>
            <a:off x="9521469" y="4581417"/>
            <a:ext cx="7143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+/-</a:t>
            </a:r>
            <a:endParaRPr/>
          </a:p>
        </p:txBody>
      </p:sp>
      <p:sp>
        <p:nvSpPr>
          <p:cNvPr id="239" name="Google Shape;239;p8"/>
          <p:cNvSpPr/>
          <p:nvPr/>
        </p:nvSpPr>
        <p:spPr>
          <a:xfrm>
            <a:off x="10156768" y="4119751"/>
            <a:ext cx="1966073" cy="2247477"/>
          </a:xfrm>
          <a:prstGeom prst="rect">
            <a:avLst/>
          </a:prstGeom>
          <a:noFill/>
          <a:ln cap="flat" cmpd="sng" w="19050">
            <a:solidFill>
              <a:srgbClr val="2B3646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9"/>
          <p:cNvSpPr/>
          <p:nvPr/>
        </p:nvSpPr>
        <p:spPr>
          <a:xfrm>
            <a:off x="0" y="0"/>
            <a:ext cx="714376" cy="6858000"/>
          </a:xfrm>
          <a:prstGeom prst="rect">
            <a:avLst/>
          </a:prstGeom>
          <a:solidFill>
            <a:srgbClr val="2B3646"/>
          </a:solidFill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" name="Google Shape;245;p9"/>
          <p:cNvPicPr preferRelativeResize="0"/>
          <p:nvPr/>
        </p:nvPicPr>
        <p:blipFill rotWithShape="1">
          <a:blip r:embed="rId3">
            <a:alphaModFix/>
          </a:blip>
          <a:srcRect b="27644" l="13229" r="14020" t="7701"/>
          <a:stretch/>
        </p:blipFill>
        <p:spPr>
          <a:xfrm>
            <a:off x="40482" y="42333"/>
            <a:ext cx="633412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9"/>
          <p:cNvSpPr txBox="1"/>
          <p:nvPr/>
        </p:nvSpPr>
        <p:spPr>
          <a:xfrm rot="-5400000">
            <a:off x="-3070224" y="3073400"/>
            <a:ext cx="6854825" cy="71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7B0"/>
              </a:buClr>
              <a:buSzPts val="1800"/>
              <a:buFont typeface="Arial"/>
              <a:buNone/>
            </a:pPr>
            <a:r>
              <a:rPr b="0" i="0" lang="uk-UA" sz="1800" u="none" cap="none" strike="noStrike">
                <a:solidFill>
                  <a:srgbClr val="7B97B0"/>
                </a:solidFill>
                <a:latin typeface="Arial"/>
                <a:ea typeface="Arial"/>
                <a:cs typeface="Arial"/>
                <a:sym typeface="Arial"/>
              </a:rPr>
              <a:t>Антимонопольний комітет України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9"/>
          <p:cNvSpPr txBox="1"/>
          <p:nvPr/>
        </p:nvSpPr>
        <p:spPr>
          <a:xfrm>
            <a:off x="842645" y="324114"/>
            <a:ext cx="1116711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Обставини, які впливають на розмір штрафу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9"/>
          <p:cNvSpPr txBox="1"/>
          <p:nvPr/>
        </p:nvSpPr>
        <p:spPr>
          <a:xfrm>
            <a:off x="1260040" y="965457"/>
            <a:ext cx="10522819" cy="5463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 u="sng">
                <a:solidFill>
                  <a:srgbClr val="FB4B5E"/>
                </a:solidFill>
                <a:latin typeface="Arial"/>
                <a:ea typeface="Arial"/>
                <a:cs typeface="Arial"/>
                <a:sym typeface="Arial"/>
              </a:rPr>
              <a:t>Обтяжуючі обставини:</a:t>
            </a:r>
            <a:endParaRPr/>
          </a:p>
          <a:p>
            <a:pPr indent="-285750" lvl="0" marL="28575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ініціатор/координатор антиконкурентних узгоджених дій;</a:t>
            </a:r>
            <a:endParaRPr/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час тривання: </a:t>
            </a:r>
            <a:r>
              <a:rPr lang="uk-UA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більше 1 року</a:t>
            </a: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географічний масштаб: </a:t>
            </a:r>
            <a:r>
              <a:rPr lang="uk-UA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понад 2 регіони</a:t>
            </a: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створення перешкод у розгляді справи;</a:t>
            </a:r>
            <a:endParaRPr/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rgbClr val="3A7D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uk-UA" sz="1800" u="sng">
                <a:solidFill>
                  <a:srgbClr val="3A7D22"/>
                </a:solidFill>
                <a:latin typeface="Arial"/>
                <a:ea typeface="Arial"/>
                <a:cs typeface="Arial"/>
                <a:sym typeface="Arial"/>
              </a:rPr>
              <a:t>Пом’якшуючі обставини:</a:t>
            </a:r>
            <a:endParaRPr/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Припинення порушення до ППВ;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Добровільне відшкодування шкоди;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Фактичне недотримання умов антиконкурентних узгоджених дій;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Співпраця з Комітетом понад передбачену законом;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Вчинення порушення під впливом;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Звернення за дозволом на концентрацію до початку справи.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Офіс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2024-04-22T19:47:46Z</dcterms:created>
  <dc:creator>Владислав Крижній</dc:creator>
</cp:coreProperties>
</file>