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8" r:id="rId13"/>
    <p:sldId id="271" r:id="rId14"/>
    <p:sldId id="270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3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53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1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960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1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99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5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73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AB9AC-8538-419D-B10E-D6BB44741AE6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CD847-A663-4146-9BBB-246DC0D1F9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66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48" y="906463"/>
            <a:ext cx="8341430" cy="564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1053" y="819904"/>
            <a:ext cx="7518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0" dirty="0" smtClean="0">
                <a:solidFill>
                  <a:srgbClr val="000000"/>
                </a:solidFill>
                <a:effectLst/>
              </a:rPr>
              <a:t>Застосування механізмів Міжнародної конвенції </a:t>
            </a:r>
            <a:br>
              <a:rPr lang="uk-UA" sz="2400" b="1" i="0" dirty="0" smtClean="0">
                <a:solidFill>
                  <a:srgbClr val="000000"/>
                </a:solidFill>
                <a:effectLst/>
              </a:rPr>
            </a:br>
            <a:r>
              <a:rPr lang="uk-UA" sz="2400" b="1" i="0" dirty="0" smtClean="0">
                <a:solidFill>
                  <a:srgbClr val="000000"/>
                </a:solidFill>
                <a:effectLst/>
              </a:rPr>
              <a:t>про захист усіх осіб від насильницьких зникнень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05168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32496" r="35730"/>
          <a:stretch/>
        </p:blipFill>
        <p:spPr>
          <a:xfrm>
            <a:off x="312516" y="1747085"/>
            <a:ext cx="4653024" cy="38912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23" y="906463"/>
            <a:ext cx="6106462" cy="57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0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500" y="987295"/>
            <a:ext cx="4124901" cy="5440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26" y="782320"/>
            <a:ext cx="5959773" cy="595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4" y="739366"/>
            <a:ext cx="65433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Стаття 10</a:t>
            </a:r>
            <a:r>
              <a:rPr lang="uk-UA" sz="2400" b="1" dirty="0" smtClean="0"/>
              <a:t> Конвенції</a:t>
            </a:r>
            <a:endParaRPr lang="uk-UA" sz="2400" b="1" dirty="0" smtClean="0"/>
          </a:p>
          <a:p>
            <a:r>
              <a:rPr lang="uk-UA" sz="2400" b="1" dirty="0" smtClean="0"/>
              <a:t>Кожна держава-учасниця, на території якої знаходиться особа, яка підозрюється у вчиненні злочину насильницького зникнення, забезпечує взяття цієї особи під варту… та негайно проводить попереднє слідство або розслідування для встановлення фактів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4881" y="3506347"/>
            <a:ext cx="7294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Стаття 12 Конвенції</a:t>
            </a:r>
          </a:p>
          <a:p>
            <a:r>
              <a:rPr lang="uk-UA" sz="2400" b="1" dirty="0" smtClean="0"/>
              <a:t>Кожна держава-учасниця гарантує будь-якій особі, яка стверджує, що та чи інша особа стала жертвою насильницького зникнення, право надати відповідні факти компетентним органам, які оперативно та неупереджено розглядають це твердження, та, у разі необхідності, негайно проводять ретельне та неупереджене розслідування</a:t>
            </a:r>
            <a:endParaRPr lang="uk-UA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7164" y="4323746"/>
            <a:ext cx="4485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Статус “жертва насильницького зникнення” – не тільки зникла особа, а й родичи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1465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7207"/>
          <a:stretch/>
        </p:blipFill>
        <p:spPr>
          <a:xfrm>
            <a:off x="0" y="2564102"/>
            <a:ext cx="3680749" cy="14986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7442"/>
          <a:stretch/>
        </p:blipFill>
        <p:spPr>
          <a:xfrm>
            <a:off x="3379809" y="790716"/>
            <a:ext cx="4971330" cy="60672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805" y="790716"/>
            <a:ext cx="3629025" cy="606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27520" t="34592" r="2411"/>
          <a:stretch/>
        </p:blipFill>
        <p:spPr>
          <a:xfrm>
            <a:off x="1648517" y="650041"/>
            <a:ext cx="8811187" cy="60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48082" y="704124"/>
            <a:ext cx="7950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ПОРЯДОК</a:t>
            </a:r>
          </a:p>
          <a:p>
            <a:pPr algn="ctr"/>
            <a:r>
              <a:rPr lang="uk-UA" b="1" dirty="0" smtClean="0"/>
              <a:t>участі центральних органів виконавчої влади у діяльності міжнародних організацій, членом яких є Україна (ПКМУ </a:t>
            </a:r>
            <a:r>
              <a:rPr lang="uk-UA" b="1" dirty="0" smtClean="0"/>
              <a:t>від 13 вересня 2002 р. № 1371</a:t>
            </a:r>
            <a:r>
              <a:rPr lang="uk-UA" b="1" dirty="0" smtClean="0"/>
              <a:t>)</a:t>
            </a:r>
            <a:endParaRPr lang="uk-UA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4681" y="2035404"/>
            <a:ext cx="11817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Комітет з насильницьких зникнень                    НПУ, МВС, СБУ, Міноборони, Мін’юст, МЗС</a:t>
            </a:r>
            <a:endParaRPr lang="uk-UA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6852" y="3550436"/>
            <a:ext cx="3802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ЗАКОН УКРАЇНИ Про правовий статус осіб, зниклих безвісти за особливих обставин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01296" y="2905019"/>
            <a:ext cx="80907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ККУ: Стаття 146-1. Насильницьке зникнення</a:t>
            </a:r>
          </a:p>
          <a:p>
            <a:endParaRPr lang="uk-UA" b="1" dirty="0" smtClean="0"/>
          </a:p>
          <a:p>
            <a:r>
              <a:rPr lang="uk-UA" b="1" dirty="0" smtClean="0"/>
              <a:t>1. Арешт, затримання, викрадення або позбавлення волі людини в будь-якій іншій формі, вчинене представником держави, в тому числі іноземної, з подальшою відмовою визнати факт такого арешту, затримання, викрадення або позбавлення волі людини в будь-якій іншій формі або приховуванням даних про долю такої людини чи місце перебування</a:t>
            </a:r>
          </a:p>
          <a:p>
            <a:endParaRPr lang="uk-UA" b="1" dirty="0" smtClean="0"/>
          </a:p>
          <a:p>
            <a:r>
              <a:rPr lang="uk-UA" b="1" dirty="0" smtClean="0"/>
              <a:t>2. Видання наказу або розпорядження про вчинення дій, зазначених у частині першій цієї статті, або невжиття керівником, якому стало відомо про вчинення дій, зазначених у частині першій цієї статті, його підлеглими заходів для їх припинення та неповідомлення компетентних органів про злочин</a:t>
            </a:r>
            <a:endParaRPr lang="uk-UA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5656162" y="2260869"/>
            <a:ext cx="293225" cy="1367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64061" y="4069048"/>
            <a:ext cx="681079" cy="53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0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07" y="683112"/>
            <a:ext cx="5957456" cy="30064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1062" y="1493881"/>
            <a:ext cx="9488224" cy="3810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266" y="2267199"/>
            <a:ext cx="8897592" cy="4239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5920" y="2399895"/>
            <a:ext cx="6589290" cy="427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6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03" y="773404"/>
            <a:ext cx="9802593" cy="4925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656" y="650041"/>
            <a:ext cx="8354591" cy="62016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991" y="1934179"/>
            <a:ext cx="9458505" cy="485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1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8612" y="795083"/>
            <a:ext cx="11249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Міжнародна конвенція про боротьбу із захопленням заручників</a:t>
            </a:r>
            <a:endParaRPr lang="uk-UA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98612" y="1602043"/>
            <a:ext cx="86801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 smtClean="0"/>
              <a:t>Стаття 1</a:t>
            </a:r>
          </a:p>
          <a:p>
            <a:r>
              <a:rPr lang="uk-UA" sz="2100" b="1" dirty="0" smtClean="0"/>
              <a:t>Будь-яка особа, яка захоплює або утримує іншу особу й погрожує вбити, завдати пошкодження або продовжувати утримувати іншу особу (далі називається "заручник") для того, щоб примусити третю сторону, а саме: державу, міжнародну міжурядову організацію, будь-яку фізичну, юридичну особу або групу осіб, - здійснити чи утриматись від здійснення будь-якого акту як прямої, так і опосередкованої умови для звільнення заручника, вчиняє… злочин захоплення заручників</a:t>
            </a:r>
            <a:endParaRPr lang="uk-UA" sz="21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3200" y="4303455"/>
            <a:ext cx="9254837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b="1" dirty="0" smtClean="0"/>
              <a:t>Стаття 12</a:t>
            </a:r>
            <a:endParaRPr lang="ru-RU" sz="2100" b="1" dirty="0" smtClean="0"/>
          </a:p>
          <a:p>
            <a:r>
              <a:rPr lang="uk-UA" sz="2100" b="1" dirty="0" smtClean="0"/>
              <a:t>Тією мірою, якою ЖК 1949 року про захист жертв війни або ДП до цих Конвенцій застосовні до будь-якого конкретного акту захоплення заручників, і тією мірою, якою держави-сторони цієї Конвенції зобов'язані згідно з вищезазначеними  Конвенціями переслідувати в кримінальному порядку або видати особу, яка захопила заручників, ця Конвенція не застосовується до акту захоплення заручників, вчиненого під час збройних конфліктів</a:t>
            </a:r>
            <a:endParaRPr lang="uk-UA" sz="2100" b="1" dirty="0"/>
          </a:p>
        </p:txBody>
      </p:sp>
    </p:spTree>
    <p:extLst>
      <p:ext uri="{BB962C8B-B14F-4D97-AF65-F5344CB8AC3E}">
        <p14:creationId xmlns:p14="http://schemas.microsoft.com/office/powerpoint/2010/main" val="9837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4" y="804863"/>
            <a:ext cx="4872312" cy="3596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443" y="804863"/>
            <a:ext cx="6620799" cy="5723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315" y="4502759"/>
            <a:ext cx="2583470" cy="228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650041"/>
            <a:ext cx="5096023" cy="62079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163" y="650041"/>
            <a:ext cx="5237797" cy="620795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569509" y="3842073"/>
            <a:ext cx="46434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       … у більшості випадків особам, позбавлених волі, забороняють будь-які відвідування, у тому числі адвокатів, членів сім’ї або МКЧХ, що прирівнюється до насильницького зникнення. </a:t>
            </a:r>
          </a:p>
          <a:p>
            <a:pPr algn="just"/>
            <a:r>
              <a:rPr lang="uk-UA" dirty="0"/>
              <a:t> </a:t>
            </a:r>
            <a:r>
              <a:rPr lang="uk-UA" dirty="0" smtClean="0"/>
              <a:t>        Члени сім’ї дізнаються про місцезнаходження ув’язнених лише після їхнього звільнення або від інших звільнених людей, які бачили їх у «полоні»…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63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26" y="804863"/>
            <a:ext cx="6220633" cy="35962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9176" y="2096303"/>
            <a:ext cx="7028424" cy="2925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0159" y="3479483"/>
            <a:ext cx="5618727" cy="32376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891" y="4370955"/>
            <a:ext cx="2625488" cy="234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860" y="815023"/>
            <a:ext cx="7335274" cy="595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717964" y="65266"/>
            <a:ext cx="8811187" cy="584775"/>
          </a:xfrm>
          <a:prstGeom prst="rect">
            <a:avLst/>
          </a:prstGeom>
          <a:gradFill rotWithShape="1">
            <a:gsLst>
              <a:gs pos="0">
                <a:srgbClr val="00CC99">
                  <a:lumMod val="20000"/>
                  <a:lumOff val="80000"/>
                </a:srgbClr>
              </a:gs>
              <a:gs pos="80000">
                <a:srgbClr val="FFFFFF">
                  <a:shade val="93000"/>
                  <a:satMod val="130000"/>
                </a:srgbClr>
              </a:gs>
              <a:gs pos="100000">
                <a:srgbClr val="FFFFFF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/>
              <a:t>V</a:t>
            </a:r>
            <a:r>
              <a:rPr lang="uk-UA" sz="3200" b="1" dirty="0" smtClean="0"/>
              <a:t>І Міжнародний кримінально-правовий форум</a:t>
            </a:r>
            <a:endParaRPr lang="uk-UA" sz="3200" b="1" kern="0" dirty="0">
              <a:latin typeface="Times New Roman"/>
              <a:cs typeface="Arial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828801" y="906463"/>
            <a:ext cx="8848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4104" name="Прямоугольник 2"/>
          <p:cNvSpPr>
            <a:spLocks noChangeArrowheads="1"/>
          </p:cNvSpPr>
          <p:nvPr/>
        </p:nvSpPr>
        <p:spPr bwMode="auto">
          <a:xfrm>
            <a:off x="2280085" y="5343381"/>
            <a:ext cx="4289424" cy="10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Олег ГУЩИН</a:t>
            </a:r>
            <a:endParaRPr lang="ru-RU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altLang="uk-UA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Координаційний штаб з питань поводження з військовополоненими</a:t>
            </a:r>
            <a:endParaRPr lang="uk-UA" altLang="uk-UA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97" y="906463"/>
            <a:ext cx="7327149" cy="27858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2486" y="2083444"/>
            <a:ext cx="8785185" cy="4647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620" y="4142363"/>
            <a:ext cx="2566687" cy="21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694</Words>
  <Application>Microsoft Office PowerPoint</Application>
  <PresentationFormat>Широкоэкранный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Гущин</dc:creator>
  <cp:lastModifiedBy>Олег Гущин</cp:lastModifiedBy>
  <cp:revision>24</cp:revision>
  <dcterms:created xsi:type="dcterms:W3CDTF">2024-02-12T09:16:11Z</dcterms:created>
  <dcterms:modified xsi:type="dcterms:W3CDTF">2024-02-12T16:27:30Z</dcterms:modified>
</cp:coreProperties>
</file>