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735750" cy="9866300"/>
  <p:embeddedFontLst>
    <p:embeddedFont>
      <p:font typeface="Roboto Condensed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70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368">
          <p15:clr>
            <a:srgbClr val="A4A3A4"/>
          </p15:clr>
        </p15:guide>
        <p15:guide id="4" pos="7310">
          <p15:clr>
            <a:srgbClr val="A4A3A4"/>
          </p15:clr>
        </p15:guide>
      </p15:sldGuideLst>
    </p:ext>
    <p:ext uri="{2D200454-40CA-4A62-9FC3-DE9A4176ACB9}">
      <p15:notesGuideLst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  <p:ext uri="GoogleSlidesCustomDataVersion2">
      <go:slidesCustomData xmlns:go="http://customooxmlschemas.google.com/" r:id="rId34" roundtripDataSignature="AMtx7miyFOkE9tS6nKhlMV74XqeJUKZR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0"/>
        <p:guide pos="3929" orient="horz"/>
        <p:guide pos="368" orient="horz"/>
        <p:guide pos="731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8" orient="horz"/>
        <p:guide pos="212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Light-bold.fntdata"/><Relationship Id="rId30" Type="http://schemas.openxmlformats.org/officeDocument/2006/relationships/font" Target="fonts/RobotoCondensedLight-regular.fntdata"/><Relationship Id="rId11" Type="http://schemas.openxmlformats.org/officeDocument/2006/relationships/slide" Target="slides/slide6.xml"/><Relationship Id="rId33" Type="http://schemas.openxmlformats.org/officeDocument/2006/relationships/font" Target="fonts/RobotoCondensed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CondensedLigh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Relationship Id="rId4" Type="http://schemas.openxmlformats.org/officeDocument/2006/relationships/chartUserShapes" Target="../drawings/drawing1.xm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2983391733819"/>
          <c:y val="3.6119231597035138E-2"/>
          <c:w val="0.8841436759935829"/>
          <c:h val="0.85675374667345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BCAD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3.7290000000000001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9-446A-8A6A-4E229D16FC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CD700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2.4590000000000001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9-446A-8A6A-4E229D16FC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8FD5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9-446A-8A6A-4E229D16F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254208"/>
        <c:axId val="665251912"/>
      </c:barChart>
      <c:catAx>
        <c:axId val="6652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UA"/>
          </a:p>
        </c:txPr>
        <c:crossAx val="665251912"/>
        <c:crosses val="autoZero"/>
        <c:auto val="1"/>
        <c:lblAlgn val="ctr"/>
        <c:lblOffset val="100"/>
        <c:noMultiLvlLbl val="0"/>
      </c:catAx>
      <c:valAx>
        <c:axId val="66525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UA"/>
          </a:p>
        </c:txPr>
        <c:crossAx val="6652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5632400641711"/>
          <c:y val="4.3951407734498904E-2"/>
          <c:w val="0.8841436759935829"/>
          <c:h val="0.85675374667345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D700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0-42C9-9182-0E32EA9966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8F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3.6560000000000001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0-42C9-9182-0E32EA9966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6680-42C9-9182-0E32EA996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254208"/>
        <c:axId val="665251912"/>
      </c:barChart>
      <c:catAx>
        <c:axId val="6652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UA"/>
          </a:p>
        </c:txPr>
        <c:crossAx val="665251912"/>
        <c:crosses val="autoZero"/>
        <c:auto val="1"/>
        <c:lblAlgn val="ctr"/>
        <c:lblOffset val="100"/>
        <c:noMultiLvlLbl val="0"/>
      </c:catAx>
      <c:valAx>
        <c:axId val="66525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UA"/>
          </a:p>
        </c:txPr>
        <c:crossAx val="6652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2556752621653"/>
          <c:y val="3.3508524780027395E-2"/>
          <c:w val="0.8841436759935829"/>
          <c:h val="0.85675374667345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2BCAD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9-446A-8A6A-4E229D16FC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CD700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65.706999999999994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9-446A-8A6A-4E229D16FC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8FD5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29-446A-8A6A-4E229D16F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254208"/>
        <c:axId val="665251912"/>
      </c:barChart>
      <c:catAx>
        <c:axId val="6652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UA"/>
          </a:p>
        </c:txPr>
        <c:crossAx val="665251912"/>
        <c:crosses val="autoZero"/>
        <c:auto val="1"/>
        <c:lblAlgn val="ctr"/>
        <c:lblOffset val="100"/>
        <c:noMultiLvlLbl val="0"/>
      </c:catAx>
      <c:valAx>
        <c:axId val="66525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UA"/>
          </a:p>
        </c:txPr>
        <c:crossAx val="6652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85626329569079"/>
          <c:y val="3.6205899363794099E-2"/>
          <c:w val="0.8841436759935829"/>
          <c:h val="0.85675374667345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D700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70.882999999999996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0-42C9-9182-0E32EA99663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8FD5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86.16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0-42C9-9182-0E32EA99663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6680-42C9-9182-0E32EA996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5254208"/>
        <c:axId val="665251912"/>
      </c:barChart>
      <c:catAx>
        <c:axId val="66525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UA"/>
          </a:p>
        </c:txPr>
        <c:crossAx val="665251912"/>
        <c:crosses val="autoZero"/>
        <c:auto val="1"/>
        <c:lblAlgn val="ctr"/>
        <c:lblOffset val="100"/>
        <c:noMultiLvlLbl val="0"/>
      </c:catAx>
      <c:valAx>
        <c:axId val="66525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949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defRPr>
            </a:pPr>
            <a:endParaRPr lang="ru-UA"/>
          </a:p>
        </c:txPr>
        <c:crossAx val="6652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0.49885</cdr:x>
      <cdr:y>0.35514</cdr:y>
    </cdr:from>
    <cdr:to>
      <cdr:x>0.68727</cdr:x>
      <cdr:y>0.43446</cdr:y>
    </cdr:to>
    <cdr:sp macro="" textlink="">
      <cdr:nvSpPr>
        <cdr:cNvPr id="2" name="Text Placeholder 2">
          <a:extLst xmlns:a="http://schemas.openxmlformats.org/drawingml/2006/main">
            <a:ext uri="{FF2B5EF4-FFF2-40B4-BE49-F238E27FC236}">
              <a16:creationId xmlns:a16="http://schemas.microsoft.com/office/drawing/2014/main" id="{C3C841C0-33BB-475A-BFAD-C08C7B00986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4700351" y="1727631"/>
          <a:ext cx="1775349" cy="385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b="1" dirty="0">
              <a:latin typeface="Times New Roman" panose="02020603050405020304" pitchFamily="18" charset="0"/>
              <a:cs typeface="Times New Roman" panose="02020603050405020304" pitchFamily="18" charset="0"/>
            </a:rPr>
            <a:t>66</a:t>
          </a:r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тис.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9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0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0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2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2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3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24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4:notes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Слайд з текстом">
  <p:cSld name="2. Слайд з текстом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ctrTitle"/>
          </p:nvPr>
        </p:nvSpPr>
        <p:spPr>
          <a:xfrm>
            <a:off x="518735" y="341784"/>
            <a:ext cx="10363200" cy="535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3264"/>
              <a:buFont typeface="Roboto Condensed Light"/>
              <a:buNone/>
              <a:defRPr b="0" i="0" sz="3264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subTitle"/>
          </p:nvPr>
        </p:nvSpPr>
        <p:spPr>
          <a:xfrm>
            <a:off x="518735" y="1170312"/>
            <a:ext cx="9144001" cy="3270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2"/>
              <a:buNone/>
              <a:defRPr b="0" i="0" sz="1632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4" name="Google Shape;24;p27"/>
          <p:cNvCxnSpPr/>
          <p:nvPr/>
        </p:nvCxnSpPr>
        <p:spPr>
          <a:xfrm>
            <a:off x="617645" y="6314775"/>
            <a:ext cx="383871" cy="0"/>
          </a:xfrm>
          <a:prstGeom prst="straightConnector1">
            <a:avLst/>
          </a:prstGeom>
          <a:noFill/>
          <a:ln cap="flat" cmpd="sng" w="14200">
            <a:solidFill>
              <a:srgbClr val="0027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" name="Google Shape;25;p27"/>
          <p:cNvSpPr txBox="1"/>
          <p:nvPr>
            <p:ph idx="2" type="body"/>
          </p:nvPr>
        </p:nvSpPr>
        <p:spPr>
          <a:xfrm>
            <a:off x="2035209" y="6040562"/>
            <a:ext cx="6118867" cy="294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74E"/>
              </a:buClr>
              <a:buSzPts val="1088"/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7"/>
          <p:cNvSpPr txBox="1"/>
          <p:nvPr/>
        </p:nvSpPr>
        <p:spPr>
          <a:xfrm>
            <a:off x="501746" y="5970198"/>
            <a:ext cx="132125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1450" lIns="82900" spcFirstLastPara="1" rIns="82900" wrap="square" tIns="4145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088"/>
              <a:buFont typeface="Arial"/>
              <a:buNone/>
            </a:pPr>
            <a:r>
              <a:rPr b="0" i="0" lang="uk-UA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Верховний Суд</a:t>
            </a:r>
            <a:endParaRPr b="0" i="0" sz="1088">
              <a:solidFill>
                <a:srgbClr val="00274E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8963678" y="5957942"/>
            <a:ext cx="27432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0" lvl="1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0" lvl="2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0" lvl="3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0" lvl="4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0" lvl="5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0" lvl="6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0" lvl="7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0" lvl="8" marL="0" algn="r">
              <a:spcBef>
                <a:spcPts val="0"/>
              </a:spcBef>
              <a:buNone/>
              <a:defRPr b="0" i="0" sz="1088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8E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949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491363" y="5471299"/>
            <a:ext cx="4787292" cy="909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uk-UA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Станіслав Кравченко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Голова Верховного Суду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819439" y="2599929"/>
            <a:ext cx="92829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Правосуддя майбутнього: судова мережа та доступ до правосуддя</a:t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588417"/>
            <a:ext cx="1232064" cy="151061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8236999" y="5471299"/>
            <a:ext cx="3955001" cy="909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0" lang="uk-UA" sz="30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Київ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0" lang="uk-UA" sz="22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лютого 2024 року</a:t>
            </a:r>
            <a:endParaRPr b="0" sz="22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11</a:t>
            </a:r>
            <a:endParaRPr sz="1200"/>
          </a:p>
        </p:txBody>
      </p:sp>
      <p:sp>
        <p:nvSpPr>
          <p:cNvPr id="217" name="Google Shape;217;p10"/>
          <p:cNvSpPr txBox="1"/>
          <p:nvPr/>
        </p:nvSpPr>
        <p:spPr>
          <a:xfrm>
            <a:off x="1864033" y="60296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725298" y="1098721"/>
            <a:ext cx="10971506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Кількість справ </a:t>
            </a:r>
            <a:r>
              <a:rPr lang="uk-UA" sz="44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збільшується</a:t>
            </a:r>
            <a:r>
              <a:rPr lang="uk-UA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Кількість суддів, кількість функціонуючих судів </a:t>
            </a:r>
            <a:r>
              <a:rPr lang="uk-UA" sz="44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зменшується</a:t>
            </a:r>
            <a:endParaRPr/>
          </a:p>
        </p:txBody>
      </p:sp>
      <p:cxnSp>
        <p:nvCxnSpPr>
          <p:cNvPr id="219" name="Google Shape;219;p10"/>
          <p:cNvCxnSpPr/>
          <p:nvPr/>
        </p:nvCxnSpPr>
        <p:spPr>
          <a:xfrm>
            <a:off x="6569765" y="1850830"/>
            <a:ext cx="3160161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" name="Google Shape;220;p10"/>
          <p:cNvCxnSpPr/>
          <p:nvPr/>
        </p:nvCxnSpPr>
        <p:spPr>
          <a:xfrm flipH="1" rot="10800000">
            <a:off x="9729926" y="953855"/>
            <a:ext cx="941959" cy="89697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21" name="Google Shape;221;p10"/>
          <p:cNvCxnSpPr/>
          <p:nvPr/>
        </p:nvCxnSpPr>
        <p:spPr>
          <a:xfrm>
            <a:off x="5257800" y="4035192"/>
            <a:ext cx="319966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10"/>
          <p:cNvCxnSpPr/>
          <p:nvPr/>
        </p:nvCxnSpPr>
        <p:spPr>
          <a:xfrm>
            <a:off x="8457460" y="4035192"/>
            <a:ext cx="932156" cy="838637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12</a:t>
            </a:r>
            <a:endParaRPr sz="1200"/>
          </a:p>
        </p:txBody>
      </p:sp>
      <p:sp>
        <p:nvSpPr>
          <p:cNvPr id="228" name="Google Shape;228;p11"/>
          <p:cNvSpPr txBox="1"/>
          <p:nvPr/>
        </p:nvSpPr>
        <p:spPr>
          <a:xfrm>
            <a:off x="1864033" y="60296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2129167" y="1872378"/>
            <a:ext cx="793366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Кадрове забезпечення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судової системи України – </a:t>
            </a:r>
            <a:r>
              <a:rPr lang="uk-UA" sz="44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ключовий</a:t>
            </a:r>
            <a:r>
              <a:rPr lang="uk-UA" sz="44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44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виклик сьогодення</a:t>
            </a:r>
            <a:endParaRPr sz="44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/>
          <p:nvPr/>
        </p:nvSpPr>
        <p:spPr>
          <a:xfrm>
            <a:off x="977947" y="1558696"/>
            <a:ext cx="10601100" cy="43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 суддівського корпусу повинно стати пріоритетним завданням для ВККСУ на 2024 рік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Реалізація законодавчих змін щодо спрощення процедури добору на посади суддів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Створення нової мапи судів</a:t>
            </a:r>
            <a:endParaRPr/>
          </a:p>
          <a:p>
            <a:pPr indent="-1587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None/>
            </a:pPr>
            <a:r>
              <a:t/>
            </a:r>
            <a:endParaRPr sz="29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Покращення цифровізації правосуддя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13</a:t>
            </a:r>
            <a:endParaRPr sz="1200"/>
          </a:p>
        </p:txBody>
      </p:sp>
      <p:sp>
        <p:nvSpPr>
          <p:cNvPr id="236" name="Google Shape;236;p12"/>
          <p:cNvSpPr txBox="1"/>
          <p:nvPr/>
        </p:nvSpPr>
        <p:spPr>
          <a:xfrm>
            <a:off x="1864034" y="5950732"/>
            <a:ext cx="5079026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505044" y="273524"/>
            <a:ext cx="10853700" cy="7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3600"/>
              <a:buFont typeface="Arial"/>
              <a:buNone/>
            </a:pP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Шляхи подолання кадрової кризи у судовій системі України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36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FFE599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i="0" sz="2000" u="none" strike="noStrike">
              <a:solidFill>
                <a:srgbClr val="002949"/>
              </a:solidFill>
              <a:highlight>
                <a:srgbClr val="000000"/>
              </a:highlight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/>
        </p:nvSpPr>
        <p:spPr>
          <a:xfrm>
            <a:off x="1226494" y="473634"/>
            <a:ext cx="972656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Кримінальні провадження щодо злочинів агресії та воєнних злочинів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482752" y="1818436"/>
            <a:ext cx="11214052" cy="3987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Станом на 31 січня 2024 року зареєстровано</a:t>
            </a:r>
            <a:r>
              <a:rPr b="1"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-UA" sz="29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понад 124 тис.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злочинів агресії та воєнних злочинів </a:t>
            </a:r>
            <a:endParaRPr/>
          </a:p>
          <a:p>
            <a:pPr indent="-2921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t/>
            </a:r>
            <a:endParaRPr sz="8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судів першої інстанції передано </a:t>
            </a:r>
            <a:r>
              <a:rPr b="1" lang="uk-UA" sz="29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1 611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проваджень: </a:t>
            </a:r>
            <a:endParaRPr/>
          </a:p>
          <a:p>
            <a:pPr indent="-342900" lvl="8" marL="40005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✔"/>
            </a:pPr>
            <a:r>
              <a:rPr b="1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uk-UA" sz="2900" u="none" cap="none" strike="noStrike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1 180 </a:t>
            </a: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розглянуто судами першої інстанції</a:t>
            </a:r>
            <a:endParaRPr/>
          </a:p>
          <a:p>
            <a:pPr indent="-342900" lvl="8" marL="40005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✔"/>
            </a:pPr>
            <a:r>
              <a:rPr b="1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uk-UA" sz="2900" u="none" cap="none" strike="noStrike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76</a:t>
            </a: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розглянуто судами апеляційної інстанції</a:t>
            </a:r>
            <a:endParaRPr/>
          </a:p>
          <a:p>
            <a:pPr indent="-342900" lvl="8" marL="40005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✔"/>
            </a:pP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uk-UA" sz="2900" u="none" cap="none" strike="noStrike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 касаційному порядку</a:t>
            </a:r>
            <a:endParaRPr b="0" i="0" sz="2900" u="none" cap="none" strike="noStrike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3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14</a:t>
            </a:r>
            <a:endParaRPr sz="1200"/>
          </a:p>
        </p:txBody>
      </p:sp>
      <p:sp>
        <p:nvSpPr>
          <p:cNvPr id="245" name="Google Shape;245;p13"/>
          <p:cNvSpPr txBox="1"/>
          <p:nvPr/>
        </p:nvSpPr>
        <p:spPr>
          <a:xfrm>
            <a:off x="1864034" y="5950732"/>
            <a:ext cx="5079026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/>
          <p:nvPr/>
        </p:nvSpPr>
        <p:spPr>
          <a:xfrm>
            <a:off x="835876" y="504616"/>
            <a:ext cx="105078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Кримінальні провадження щодо злочинів проти основ національної безпеки України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482751" y="1896982"/>
            <a:ext cx="11368937" cy="4999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Станом на 31 січня 2024 року зареєстровано </a:t>
            </a:r>
            <a:r>
              <a:rPr b="1" lang="uk-UA" sz="29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 тис.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злочинів проти основ національної безпеки України </a:t>
            </a:r>
            <a:endParaRPr/>
          </a:p>
          <a:p>
            <a:pPr indent="-28575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</a:pPr>
            <a:r>
              <a:t/>
            </a:r>
            <a:endParaRPr sz="9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судів першої інстанції передано </a:t>
            </a:r>
            <a:r>
              <a:rPr b="1" lang="uk-UA" sz="29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6 632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проваджень: </a:t>
            </a:r>
            <a:endParaRPr/>
          </a:p>
          <a:p>
            <a:pPr indent="-342900" lvl="8" marL="40005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✔"/>
            </a:pP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uk-UA" sz="2900" u="none" cap="none" strike="noStrike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2 677 </a:t>
            </a: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розглянуто судами першої інстанції</a:t>
            </a:r>
            <a:endParaRPr/>
          </a:p>
          <a:p>
            <a:pPr indent="-342900" lvl="8" marL="40005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✔"/>
            </a:pP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uk-UA" sz="2900" u="none" cap="none" strike="noStrike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169</a:t>
            </a: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розглянуто судами апеляційної інстанції </a:t>
            </a:r>
            <a:endParaRPr/>
          </a:p>
          <a:p>
            <a:pPr indent="-342900" lvl="8" marL="40005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✔"/>
            </a:pP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uk-UA" sz="2900" u="none" cap="none" strike="noStrike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r>
            <a:r>
              <a:rPr b="0" i="0" lang="uk-UA" sz="2900" u="none" cap="none" strike="noStrike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у касаційному порядку</a:t>
            </a:r>
            <a:endParaRPr/>
          </a:p>
          <a:p>
            <a:pPr indent="0" lvl="8" marL="36576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190500" lvl="8" marL="400050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15</a:t>
            </a:r>
            <a:endParaRPr sz="1200"/>
          </a:p>
        </p:txBody>
      </p:sp>
      <p:sp>
        <p:nvSpPr>
          <p:cNvPr id="253" name="Google Shape;253;p14"/>
          <p:cNvSpPr txBox="1"/>
          <p:nvPr/>
        </p:nvSpPr>
        <p:spPr>
          <a:xfrm>
            <a:off x="1884353" y="59895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17</a:t>
            </a:r>
            <a:endParaRPr sz="1200"/>
          </a:p>
        </p:txBody>
      </p:sp>
      <p:sp>
        <p:nvSpPr>
          <p:cNvPr id="259" name="Google Shape;259;p15"/>
          <p:cNvSpPr txBox="1"/>
          <p:nvPr/>
        </p:nvSpPr>
        <p:spPr>
          <a:xfrm>
            <a:off x="1884353" y="59895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446314" y="1023256"/>
            <a:ext cx="5402036" cy="2308324"/>
          </a:xfrm>
          <a:prstGeom prst="rect">
            <a:avLst/>
          </a:prstGeom>
          <a:noFill/>
          <a:ln cap="flat" cmpd="sng" w="28575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Вищий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спеціалізований суд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з розгляду воєнних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справ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Наклейка на авто ARB 3D TUNING STUDIO Тризуб Украины 280х180х0.070мм, миниатюра №1" id="261" name="Google Shape;261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262" name="Google Shape;262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263" name="Google Shape;263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264" name="Google Shape;264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265" name="Google Shape;265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266" name="Google Shape;266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5"/>
          <p:cNvSpPr txBox="1"/>
          <p:nvPr/>
        </p:nvSpPr>
        <p:spPr>
          <a:xfrm>
            <a:off x="3665764" y="3936010"/>
            <a:ext cx="5185624" cy="1754326"/>
          </a:xfrm>
          <a:prstGeom prst="rect">
            <a:avLst/>
          </a:prstGeom>
          <a:noFill/>
          <a:ln cap="flat" cmpd="sng" w="28575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Вищий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адміністративний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суд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5"/>
          <p:cNvSpPr txBox="1"/>
          <p:nvPr/>
        </p:nvSpPr>
        <p:spPr>
          <a:xfrm>
            <a:off x="6270527" y="1042660"/>
            <a:ext cx="5745882" cy="2308324"/>
          </a:xfrm>
          <a:prstGeom prst="rect">
            <a:avLst/>
          </a:prstGeom>
          <a:noFill/>
          <a:ln cap="flat" cmpd="sng" w="28575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Вищий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спеціалізований суд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з розгляду військових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справ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C:\Users\HP\Desktop\njj.png" id="269" name="Google Shape;26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8523" y="1042660"/>
            <a:ext cx="764721" cy="106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njj.png" id="270" name="Google Shape;2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5339" y="3936010"/>
            <a:ext cx="764721" cy="106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HP\Desktop\njj.png" id="271" name="Google Shape;2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371" y="1041773"/>
            <a:ext cx="764721" cy="10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949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588417"/>
            <a:ext cx="1232064" cy="151061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6"/>
          <p:cNvSpPr txBox="1"/>
          <p:nvPr/>
        </p:nvSpPr>
        <p:spPr>
          <a:xfrm>
            <a:off x="8236999" y="5471299"/>
            <a:ext cx="3955001" cy="909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3525464" y="820363"/>
            <a:ext cx="66890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Касаційний кримінальний суд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6"/>
          <p:cNvSpPr txBox="1"/>
          <p:nvPr/>
        </p:nvSpPr>
        <p:spPr>
          <a:xfrm>
            <a:off x="1753274" y="4291704"/>
            <a:ext cx="353794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F0E8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Судова палата з розгляду кримінальних проваджень щодо корупційних кримінальних правопорушень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7116014" y="4294692"/>
            <a:ext cx="3537943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200">
                <a:solidFill>
                  <a:srgbClr val="7F7F7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Судова палата з розгляду справ щодо воєнних кримінальних правопорушень</a:t>
            </a:r>
            <a:endParaRPr sz="2200">
              <a:solidFill>
                <a:srgbClr val="7F7F7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2" name="Google Shape;282;p16"/>
          <p:cNvCxnSpPr/>
          <p:nvPr/>
        </p:nvCxnSpPr>
        <p:spPr>
          <a:xfrm flipH="1">
            <a:off x="3785535" y="1440512"/>
            <a:ext cx="1242391" cy="1256628"/>
          </a:xfrm>
          <a:prstGeom prst="straightConnector1">
            <a:avLst/>
          </a:prstGeom>
          <a:noFill/>
          <a:ln cap="flat" cmpd="sng" w="28575">
            <a:solidFill>
              <a:srgbClr val="F0E8E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3" name="Google Shape;283;p16"/>
          <p:cNvCxnSpPr/>
          <p:nvPr/>
        </p:nvCxnSpPr>
        <p:spPr>
          <a:xfrm>
            <a:off x="7427365" y="1466694"/>
            <a:ext cx="1223094" cy="1256628"/>
          </a:xfrm>
          <a:prstGeom prst="straightConnector1">
            <a:avLst/>
          </a:prstGeom>
          <a:noFill/>
          <a:ln cap="flat" cmpd="sng" w="28575">
            <a:solidFill>
              <a:srgbClr val="F0E8E3">
                <a:alpha val="28627"/>
              </a:srgbClr>
            </a:solidFill>
            <a:prstDash val="dash"/>
            <a:miter lim="800000"/>
            <a:headEnd len="sm" w="sm" type="none"/>
            <a:tailEnd len="med" w="med" type="triangle"/>
          </a:ln>
        </p:spPr>
      </p:cxnSp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 b="15641" l="11439" r="11439" t="7561"/>
          <a:stretch/>
        </p:blipFill>
        <p:spPr>
          <a:xfrm>
            <a:off x="7953947" y="2723321"/>
            <a:ext cx="1775074" cy="162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4477" y="2723321"/>
            <a:ext cx="1572253" cy="16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"/>
          <p:cNvSpPr txBox="1"/>
          <p:nvPr/>
        </p:nvSpPr>
        <p:spPr>
          <a:xfrm>
            <a:off x="2726994" y="543414"/>
            <a:ext cx="11214052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Обороноздатність держави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Економічна стабільність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Інвестиції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91" name="Google Shape;291;p17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17</a:t>
            </a:r>
            <a:endParaRPr sz="1200"/>
          </a:p>
        </p:txBody>
      </p:sp>
      <p:sp>
        <p:nvSpPr>
          <p:cNvPr id="292" name="Google Shape;292;p17"/>
          <p:cNvSpPr txBox="1"/>
          <p:nvPr/>
        </p:nvSpPr>
        <p:spPr>
          <a:xfrm>
            <a:off x="1884353" y="59895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93" name="Google Shape;293;p17"/>
          <p:cNvSpPr/>
          <p:nvPr/>
        </p:nvSpPr>
        <p:spPr>
          <a:xfrm rot="-5400000">
            <a:off x="7815860" y="3443055"/>
            <a:ext cx="1036320" cy="48463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968A2"/>
              </a:gs>
              <a:gs pos="48000">
                <a:srgbClr val="5F9DD6"/>
              </a:gs>
              <a:gs pos="100000">
                <a:srgbClr val="9CC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7"/>
          <p:cNvSpPr/>
          <p:nvPr/>
        </p:nvSpPr>
        <p:spPr>
          <a:xfrm rot="-5400000">
            <a:off x="7815860" y="1573672"/>
            <a:ext cx="1036320" cy="484632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968A2"/>
              </a:gs>
              <a:gs pos="48000">
                <a:srgbClr val="5F9DD6"/>
              </a:gs>
              <a:gs pos="100000">
                <a:srgbClr val="9CC2E5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286905" y="3051793"/>
            <a:ext cx="433080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Справедливе, передбачуване рішення суду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3399812" y="4124237"/>
            <a:ext cx="43308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Довіра</a:t>
            </a:r>
            <a:endParaRPr b="1"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7" name="Google Shape;297;p17"/>
          <p:cNvCxnSpPr/>
          <p:nvPr/>
        </p:nvCxnSpPr>
        <p:spPr>
          <a:xfrm>
            <a:off x="4239847" y="4675495"/>
            <a:ext cx="2650734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20</a:t>
            </a:r>
            <a:endParaRPr sz="1200"/>
          </a:p>
        </p:txBody>
      </p:sp>
      <p:sp>
        <p:nvSpPr>
          <p:cNvPr id="303" name="Google Shape;303;p18"/>
          <p:cNvSpPr txBox="1"/>
          <p:nvPr/>
        </p:nvSpPr>
        <p:spPr>
          <a:xfrm>
            <a:off x="1884353" y="59895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548740" y="1643741"/>
            <a:ext cx="5446173" cy="2554545"/>
          </a:xfrm>
          <a:prstGeom prst="rect">
            <a:avLst/>
          </a:prstGeom>
          <a:noFill/>
          <a:ln cap="flat" cmpd="sng" w="28575">
            <a:solidFill>
              <a:srgbClr val="004A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uk-UA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Вищий суд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з питань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інтелектуальної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власності 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Наклейка на авто ARB 3D TUNING STUDIO Тризуб Украины 280х180х0.070мм, миниатюра №1" id="305" name="Google Shape;305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06" name="Google Shape;306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07" name="Google Shape;307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08" name="Google Shape;308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09" name="Google Shape;309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10" name="Google Shape;310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P\Desktop\njj.png" id="311" name="Google Shape;3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7793" y="1639124"/>
            <a:ext cx="764721" cy="10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9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21</a:t>
            </a:r>
            <a:endParaRPr sz="1200"/>
          </a:p>
        </p:txBody>
      </p:sp>
      <p:sp>
        <p:nvSpPr>
          <p:cNvPr id="317" name="Google Shape;317;p19"/>
          <p:cNvSpPr txBox="1"/>
          <p:nvPr/>
        </p:nvSpPr>
        <p:spPr>
          <a:xfrm>
            <a:off x="1884353" y="59895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descr="Наклейка на авто ARB 3D TUNING STUDIO Тризуб Украины 280х180х0.070мм, миниатюра №1" id="318" name="Google Shape;318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19" name="Google Shape;319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20" name="Google Shape;320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21" name="Google Shape;321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22" name="Google Shape;322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Герб України — Вікіпедія" id="323" name="Google Shape;323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2188993" y="242748"/>
            <a:ext cx="88775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Дані, які свідчать про високий рівень довіри громадян до національних судів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955572" y="1671677"/>
            <a:ext cx="10444612" cy="3877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87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lang="uk-UA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Кількість відводів, заявлених в процесуальний спосіб, наприклад у кримінальній юрисдикції – лише приблизно </a:t>
            </a:r>
            <a:r>
              <a:rPr lang="uk-UA" sz="25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1 %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lang="uk-UA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Громадянами подається лише близько </a:t>
            </a:r>
            <a:r>
              <a:rPr lang="uk-UA" sz="25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20 %</a:t>
            </a:r>
            <a:r>
              <a:rPr lang="uk-UA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апеляційних скарг у кримінальному судочинстві. Тобто, </a:t>
            </a:r>
            <a:r>
              <a:rPr lang="uk-UA" sz="25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80 %</a:t>
            </a:r>
            <a:r>
              <a:rPr lang="uk-UA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людей погоджуються з судовими рішеннями судів першої інстанції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lang="uk-UA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2023 рік до окружних адміністративних судів надійшло </a:t>
            </a:r>
            <a:r>
              <a:rPr lang="uk-UA" sz="25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640 </a:t>
            </a:r>
            <a:r>
              <a:rPr lang="uk-UA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тис. справ і матеріалів, це на 76 % більше ніж в 2022 році.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587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⮚"/>
            </a:pPr>
            <a:r>
              <a:rPr lang="uk-UA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Мінімум </a:t>
            </a:r>
            <a:r>
              <a:rPr lang="uk-UA" sz="25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млн. </a:t>
            </a:r>
            <a:r>
              <a:rPr lang="uk-UA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громадян щорічно звертаються за своїм захистом до суду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949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588417"/>
            <a:ext cx="1232064" cy="151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8236999" y="5471299"/>
            <a:ext cx="3955001" cy="909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sz="30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8913" y="1944177"/>
            <a:ext cx="7243087" cy="4913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>
            <a:off x="1976742" y="2207008"/>
            <a:ext cx="680830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лютого 2024 року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відбудеться засідання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Пленуму Верховного Суду  </a:t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"/>
          <p:cNvSpPr txBox="1"/>
          <p:nvPr>
            <p:ph idx="1" type="subTitle"/>
          </p:nvPr>
        </p:nvSpPr>
        <p:spPr>
          <a:xfrm>
            <a:off x="1523998" y="1784641"/>
            <a:ext cx="9635233" cy="257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FD5"/>
              </a:buClr>
              <a:buSzPts val="4400"/>
              <a:buNone/>
            </a:pPr>
            <a:r>
              <a:rPr b="1" lang="uk-UA" sz="44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80%</a:t>
            </a:r>
            <a:r>
              <a:rPr lang="uk-UA" sz="44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респондентів </a:t>
            </a:r>
            <a:endParaRPr/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4400"/>
              <a:buNone/>
            </a:pPr>
            <a:r>
              <a:rPr lang="uk-UA" sz="44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щорічного опитування відвідувачів ВС </a:t>
            </a:r>
            <a:endParaRPr/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FD5"/>
              </a:buClr>
              <a:buSzPts val="4400"/>
              <a:buNone/>
            </a:pPr>
            <a:r>
              <a:rPr lang="uk-UA" sz="44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довіряють Суду</a:t>
            </a:r>
            <a:endParaRPr sz="4000">
              <a:solidFill>
                <a:srgbClr val="008F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20"/>
          <p:cNvSpPr txBox="1"/>
          <p:nvPr>
            <p:ph idx="2" type="body"/>
          </p:nvPr>
        </p:nvSpPr>
        <p:spPr>
          <a:xfrm>
            <a:off x="2035209" y="6040562"/>
            <a:ext cx="6118867" cy="294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1200"/>
              <a:buNone/>
            </a:pPr>
            <a:r>
              <a:rPr lang="uk-UA" sz="1200">
                <a:solidFill>
                  <a:srgbClr val="002949"/>
                </a:solidFill>
              </a:rPr>
              <a:t>Круглий стіл «Правосуддя майбутнього: судова мережа та доступ до правосуддя» </a:t>
            </a:r>
            <a:endParaRPr sz="1200">
              <a:solidFill>
                <a:srgbClr val="002949"/>
              </a:solidFill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9677225" y="5873658"/>
            <a:ext cx="19815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00294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                                               18  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/>
        </p:nvSpPr>
        <p:spPr>
          <a:xfrm>
            <a:off x="505043" y="-159900"/>
            <a:ext cx="9357180" cy="762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8" name="Google Shape;338;p21"/>
          <p:cNvSpPr txBox="1"/>
          <p:nvPr>
            <p:ph idx="12" type="sldNum"/>
          </p:nvPr>
        </p:nvSpPr>
        <p:spPr>
          <a:xfrm>
            <a:off x="9304200" y="5911934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19</a:t>
            </a:r>
            <a:endParaRPr sz="1200"/>
          </a:p>
        </p:txBody>
      </p:sp>
      <p:sp>
        <p:nvSpPr>
          <p:cNvPr id="339" name="Google Shape;339;p21"/>
          <p:cNvSpPr txBox="1"/>
          <p:nvPr/>
        </p:nvSpPr>
        <p:spPr>
          <a:xfrm>
            <a:off x="1884353" y="59895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40" name="Google Shape;340;p21"/>
          <p:cNvSpPr txBox="1"/>
          <p:nvPr>
            <p:ph idx="1" type="subTitle"/>
          </p:nvPr>
        </p:nvSpPr>
        <p:spPr>
          <a:xfrm>
            <a:off x="1523998" y="1784641"/>
            <a:ext cx="96351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FD5"/>
              </a:buClr>
              <a:buSzPts val="4400"/>
              <a:buNone/>
            </a:pPr>
            <a:r>
              <a:rPr b="1" lang="uk-UA" sz="4400">
                <a:latin typeface="Times New Roman"/>
                <a:ea typeface="Times New Roman"/>
                <a:cs typeface="Times New Roman"/>
                <a:sym typeface="Times New Roman"/>
              </a:rPr>
              <a:t>Незалежність і недоторканність судді </a:t>
            </a:r>
            <a:r>
              <a:rPr b="1" lang="uk-UA" sz="4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гарантується</a:t>
            </a:r>
            <a:r>
              <a:rPr b="1" lang="uk-UA" sz="4400">
                <a:latin typeface="Times New Roman"/>
                <a:ea typeface="Times New Roman"/>
                <a:cs typeface="Times New Roman"/>
                <a:sym typeface="Times New Roman"/>
              </a:rPr>
              <a:t> Конституцією і законами України </a:t>
            </a:r>
            <a:endParaRPr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"/>
          <p:cNvSpPr txBox="1"/>
          <p:nvPr>
            <p:ph idx="1" type="subTitle"/>
          </p:nvPr>
        </p:nvSpPr>
        <p:spPr>
          <a:xfrm>
            <a:off x="529031" y="1926201"/>
            <a:ext cx="11133938" cy="173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4800"/>
              <a:buNone/>
            </a:pPr>
            <a:r>
              <a:rPr lang="uk-UA" sz="48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Судді – </a:t>
            </a:r>
            <a:r>
              <a:rPr lang="uk-UA" sz="48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архітектори </a:t>
            </a:r>
            <a:endParaRPr/>
          </a:p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4800"/>
              <a:buNone/>
            </a:pPr>
            <a:r>
              <a:rPr lang="uk-UA" sz="48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майбутнього правосуддя</a:t>
            </a:r>
            <a:endParaRPr sz="4400">
              <a:solidFill>
                <a:srgbClr val="008F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22"/>
          <p:cNvSpPr txBox="1"/>
          <p:nvPr>
            <p:ph idx="2" type="body"/>
          </p:nvPr>
        </p:nvSpPr>
        <p:spPr>
          <a:xfrm>
            <a:off x="2035209" y="6040562"/>
            <a:ext cx="6118867" cy="294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1200"/>
              <a:buNone/>
            </a:pPr>
            <a:r>
              <a:rPr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9758858" y="6040562"/>
            <a:ext cx="189381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>
                <a:solidFill>
                  <a:srgbClr val="00294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949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/>
          <p:nvPr/>
        </p:nvSpPr>
        <p:spPr>
          <a:xfrm>
            <a:off x="482525" y="5569506"/>
            <a:ext cx="493328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uk-UA" sz="4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  <a:endParaRPr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3" name="Google Shape;353;p23"/>
          <p:cNvCxnSpPr/>
          <p:nvPr/>
        </p:nvCxnSpPr>
        <p:spPr>
          <a:xfrm>
            <a:off x="587375" y="5477773"/>
            <a:ext cx="90716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4" name="Google Shape;3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584200"/>
            <a:ext cx="1232064" cy="1510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949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"/>
          <p:cNvSpPr txBox="1"/>
          <p:nvPr>
            <p:ph idx="1" type="subTitle"/>
          </p:nvPr>
        </p:nvSpPr>
        <p:spPr>
          <a:xfrm>
            <a:off x="491363" y="5471299"/>
            <a:ext cx="4787292" cy="909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uk-UA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Станіслав Кравченко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uk-U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Голова Верховного Суду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24"/>
          <p:cNvSpPr txBox="1"/>
          <p:nvPr/>
        </p:nvSpPr>
        <p:spPr>
          <a:xfrm>
            <a:off x="1819439" y="2599929"/>
            <a:ext cx="928295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Правосуддя майбутнього: судова мережа та доступ до правосуддя</a:t>
            </a:r>
            <a:endParaRPr sz="4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2" name="Google Shape;3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375" y="588417"/>
            <a:ext cx="1232064" cy="151061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24"/>
          <p:cNvSpPr txBox="1"/>
          <p:nvPr/>
        </p:nvSpPr>
        <p:spPr>
          <a:xfrm>
            <a:off x="8236999" y="5471299"/>
            <a:ext cx="3955001" cy="909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uk-UA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 Київ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uk-UA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лютого 2024 року</a:t>
            </a:r>
            <a:endParaRPr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8E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336070" y="430587"/>
            <a:ext cx="115198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Статистика </a:t>
            </a:r>
            <a:r>
              <a:rPr b="1"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надходження</a:t>
            </a: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справ на розгляд місцевих судів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 txBox="1"/>
          <p:nvPr>
            <p:ph idx="2" type="body"/>
          </p:nvPr>
        </p:nvSpPr>
        <p:spPr>
          <a:xfrm>
            <a:off x="482856" y="5950732"/>
            <a:ext cx="115772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ct val="100000"/>
              <a:buNone/>
            </a:pPr>
            <a:r>
              <a:rPr lang="uk-UA" sz="1200">
                <a:latin typeface="Times New Roman"/>
                <a:ea typeface="Times New Roman"/>
                <a:cs typeface="Times New Roman"/>
                <a:sym typeface="Times New Roman"/>
              </a:rPr>
              <a:t>Верховний Суд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3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3</a:t>
            </a:r>
            <a:endParaRPr sz="1200"/>
          </a:p>
        </p:txBody>
      </p:sp>
      <p:cxnSp>
        <p:nvCxnSpPr>
          <p:cNvPr id="116" name="Google Shape;116;p3"/>
          <p:cNvCxnSpPr/>
          <p:nvPr/>
        </p:nvCxnSpPr>
        <p:spPr>
          <a:xfrm>
            <a:off x="587036" y="6235277"/>
            <a:ext cx="377688" cy="0"/>
          </a:xfrm>
          <a:prstGeom prst="straightConnector1">
            <a:avLst/>
          </a:prstGeom>
          <a:noFill/>
          <a:ln cap="flat" cmpd="sng" w="12700">
            <a:solidFill>
              <a:srgbClr val="0027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3"/>
          <p:cNvSpPr txBox="1"/>
          <p:nvPr/>
        </p:nvSpPr>
        <p:spPr>
          <a:xfrm>
            <a:off x="1864034" y="5950732"/>
            <a:ext cx="5079026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18" name="Google Shape;118;p3"/>
          <p:cNvGraphicFramePr/>
          <p:nvPr/>
        </p:nvGraphicFramePr>
        <p:xfrm>
          <a:off x="1384852" y="1086149"/>
          <a:ext cx="9422296" cy="486458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19" name="Google Shape;119;p3"/>
          <p:cNvSpPr txBox="1"/>
          <p:nvPr/>
        </p:nvSpPr>
        <p:spPr>
          <a:xfrm>
            <a:off x="5809146" y="2751511"/>
            <a:ext cx="1775269" cy="38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млн. 450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2566339" y="5484197"/>
            <a:ext cx="124008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200"/>
              <a:buFont typeface="Arial"/>
              <a:buNone/>
            </a:pPr>
            <a:r>
              <a:rPr b="1" i="0" lang="uk-UA" sz="12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b="1" i="0" lang="uk-UA" sz="14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 </a:t>
            </a:r>
            <a:endParaRPr b="1" i="0" sz="14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6793783" y="3084804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7584415" y="2274573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D5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55 %</a:t>
            </a:r>
            <a:endParaRPr b="1" i="0" sz="1800">
              <a:solidFill>
                <a:srgbClr val="008F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3" name="Google Shape;123;p3"/>
          <p:cNvCxnSpPr/>
          <p:nvPr/>
        </p:nvCxnSpPr>
        <p:spPr>
          <a:xfrm flipH="1" rot="10800000">
            <a:off x="6839502" y="1904364"/>
            <a:ext cx="2808081" cy="118044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4" name="Google Shape;124;p3"/>
          <p:cNvSpPr txBox="1"/>
          <p:nvPr/>
        </p:nvSpPr>
        <p:spPr>
          <a:xfrm>
            <a:off x="6000541" y="5484197"/>
            <a:ext cx="124008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200"/>
              <a:buFont typeface="Arial"/>
              <a:buNone/>
            </a:pPr>
            <a:r>
              <a:rPr b="1" i="0" lang="uk-UA" sz="1200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  </a:t>
            </a:r>
            <a:r>
              <a:rPr b="1" i="0" lang="uk-UA" sz="14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 </a:t>
            </a:r>
            <a:r>
              <a:rPr b="1" i="0" lang="uk-UA" sz="12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2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9292226" y="5484769"/>
            <a:ext cx="124008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200"/>
              <a:buFont typeface="Arial"/>
              <a:buNone/>
            </a:pPr>
            <a:r>
              <a:rPr b="1" i="0" lang="uk-UA" sz="1200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     </a:t>
            </a:r>
            <a:r>
              <a:rPr b="1" i="0" lang="uk-UA" sz="14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b="1" i="0" sz="12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2485335" y="1666779"/>
            <a:ext cx="1859417" cy="38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млн. 730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7" name="Google Shape;127;p3"/>
          <p:cNvCxnSpPr/>
          <p:nvPr/>
        </p:nvCxnSpPr>
        <p:spPr>
          <a:xfrm>
            <a:off x="3415044" y="1981628"/>
            <a:ext cx="6232539" cy="294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3"/>
          <p:cNvSpPr txBox="1"/>
          <p:nvPr/>
        </p:nvSpPr>
        <p:spPr>
          <a:xfrm>
            <a:off x="9262015" y="1569377"/>
            <a:ext cx="1775269" cy="38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млн. 810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8E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/>
        </p:nvSpPr>
        <p:spPr>
          <a:xfrm>
            <a:off x="482752" y="439818"/>
            <a:ext cx="108180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Статистика </a:t>
            </a:r>
            <a:r>
              <a:rPr b="1"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розгляду</a:t>
            </a: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справ суддями місцевих судів </a:t>
            </a:r>
            <a:endParaRPr/>
          </a:p>
        </p:txBody>
      </p:sp>
      <p:sp>
        <p:nvSpPr>
          <p:cNvPr id="134" name="Google Shape;134;p4"/>
          <p:cNvSpPr txBox="1"/>
          <p:nvPr>
            <p:ph idx="2" type="body"/>
          </p:nvPr>
        </p:nvSpPr>
        <p:spPr>
          <a:xfrm>
            <a:off x="482856" y="5950732"/>
            <a:ext cx="115772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ct val="100000"/>
              <a:buNone/>
            </a:pPr>
            <a:r>
              <a:rPr lang="uk-UA" sz="1200">
                <a:latin typeface="Times New Roman"/>
                <a:ea typeface="Times New Roman"/>
                <a:cs typeface="Times New Roman"/>
                <a:sym typeface="Times New Roman"/>
              </a:rPr>
              <a:t>Верховний Суд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4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4</a:t>
            </a:r>
            <a:endParaRPr sz="1200"/>
          </a:p>
        </p:txBody>
      </p:sp>
      <p:cxnSp>
        <p:nvCxnSpPr>
          <p:cNvPr id="136" name="Google Shape;136;p4"/>
          <p:cNvCxnSpPr/>
          <p:nvPr/>
        </p:nvCxnSpPr>
        <p:spPr>
          <a:xfrm>
            <a:off x="587036" y="6235277"/>
            <a:ext cx="377688" cy="0"/>
          </a:xfrm>
          <a:prstGeom prst="straightConnector1">
            <a:avLst/>
          </a:prstGeom>
          <a:noFill/>
          <a:ln cap="flat" cmpd="sng" w="12700">
            <a:solidFill>
              <a:srgbClr val="0027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4"/>
          <p:cNvSpPr txBox="1"/>
          <p:nvPr/>
        </p:nvSpPr>
        <p:spPr>
          <a:xfrm>
            <a:off x="1864033" y="5950732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aphicFrame>
        <p:nvGraphicFramePr>
          <p:cNvPr id="138" name="Google Shape;138;p4"/>
          <p:cNvGraphicFramePr/>
          <p:nvPr/>
        </p:nvGraphicFramePr>
        <p:xfrm>
          <a:off x="2669193" y="1086149"/>
          <a:ext cx="7448842" cy="491900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39" name="Google Shape;139;p4"/>
          <p:cNvSpPr txBox="1"/>
          <p:nvPr/>
        </p:nvSpPr>
        <p:spPr>
          <a:xfrm>
            <a:off x="3687948" y="2434805"/>
            <a:ext cx="1809566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млн. 567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7783171" y="1317594"/>
            <a:ext cx="1739636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млн. 656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4189907" y="5554655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600"/>
              <a:buFont typeface="Arial"/>
              <a:buNone/>
            </a:pPr>
            <a:r>
              <a:rPr b="1" i="0" lang="uk-UA" sz="16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endParaRPr b="1" i="0" sz="16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8140148" y="5554655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600"/>
              <a:buFont typeface="Arial"/>
              <a:buNone/>
            </a:pPr>
            <a:r>
              <a:rPr b="1" i="0" lang="uk-UA" sz="16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b="1" i="0" sz="16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4824985" y="2759861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6142080" y="1876199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D5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42 %</a:t>
            </a:r>
            <a:endParaRPr b="1" i="0" sz="1600">
              <a:solidFill>
                <a:srgbClr val="008F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5" name="Google Shape;145;p4"/>
          <p:cNvCxnSpPr/>
          <p:nvPr/>
        </p:nvCxnSpPr>
        <p:spPr>
          <a:xfrm flipH="1" rot="10800000">
            <a:off x="4870704" y="1642650"/>
            <a:ext cx="3269444" cy="111721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/>
        </p:nvSpPr>
        <p:spPr>
          <a:xfrm>
            <a:off x="590322" y="224869"/>
            <a:ext cx="113547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Статистика </a:t>
            </a:r>
            <a:r>
              <a:rPr b="1"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надходження</a:t>
            </a: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справ на розгляд до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Верховного Суду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5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5</a:t>
            </a:r>
            <a:endParaRPr sz="1200"/>
          </a:p>
        </p:txBody>
      </p:sp>
      <p:sp>
        <p:nvSpPr>
          <p:cNvPr id="152" name="Google Shape;152;p5"/>
          <p:cNvSpPr txBox="1"/>
          <p:nvPr/>
        </p:nvSpPr>
        <p:spPr>
          <a:xfrm>
            <a:off x="1893852" y="6039953"/>
            <a:ext cx="5079026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3" name="Google Shape;153;p5"/>
          <p:cNvGraphicFramePr/>
          <p:nvPr/>
        </p:nvGraphicFramePr>
        <p:xfrm>
          <a:off x="1384852" y="1184905"/>
          <a:ext cx="9422296" cy="486458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54" name="Google Shape;154;p5"/>
          <p:cNvSpPr txBox="1"/>
          <p:nvPr/>
        </p:nvSpPr>
        <p:spPr>
          <a:xfrm>
            <a:off x="9471417" y="2190787"/>
            <a:ext cx="1775269" cy="38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86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2610727" y="5531654"/>
            <a:ext cx="124008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200"/>
              <a:buFont typeface="Arial"/>
              <a:buNone/>
            </a:pPr>
            <a:r>
              <a:rPr b="1" i="0" lang="uk-UA" sz="1200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  </a:t>
            </a:r>
            <a:r>
              <a:rPr b="1" i="0" lang="uk-UA" sz="14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 </a:t>
            </a:r>
            <a:endParaRPr b="1" i="0" sz="14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6793783" y="3252557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7885987" y="2597115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D5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8FD5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31%</a:t>
            </a:r>
            <a:endParaRPr b="1" i="0" sz="1800">
              <a:solidFill>
                <a:srgbClr val="008FD5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cxnSp>
        <p:nvCxnSpPr>
          <p:cNvPr id="158" name="Google Shape;158;p5"/>
          <p:cNvCxnSpPr/>
          <p:nvPr/>
        </p:nvCxnSpPr>
        <p:spPr>
          <a:xfrm flipH="1" rot="10800000">
            <a:off x="6839502" y="2573969"/>
            <a:ext cx="2802189" cy="6964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9" name="Google Shape;159;p5"/>
          <p:cNvSpPr txBox="1"/>
          <p:nvPr/>
        </p:nvSpPr>
        <p:spPr>
          <a:xfrm>
            <a:off x="5991664" y="5539955"/>
            <a:ext cx="124008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200"/>
              <a:buFont typeface="Arial"/>
              <a:buNone/>
            </a:pPr>
            <a:r>
              <a:rPr b="1" i="0" lang="uk-UA" sz="1200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  </a:t>
            </a:r>
            <a:r>
              <a:rPr b="1" i="0" lang="uk-UA" sz="14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 </a:t>
            </a:r>
            <a:r>
              <a:rPr b="1" i="0" lang="uk-UA" sz="12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2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9304339" y="5540170"/>
            <a:ext cx="124008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200"/>
              <a:buFont typeface="Arial"/>
              <a:buNone/>
            </a:pPr>
            <a:r>
              <a:rPr b="1" i="0" lang="uk-UA" sz="1200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      </a:t>
            </a:r>
            <a:r>
              <a:rPr b="1" i="0" lang="uk-UA" sz="14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b="1" i="0" sz="12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2464023" y="1804949"/>
            <a:ext cx="1859417" cy="385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    </a:t>
            </a: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96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2" name="Google Shape;162;p5"/>
          <p:cNvCxnSpPr/>
          <p:nvPr/>
        </p:nvCxnSpPr>
        <p:spPr>
          <a:xfrm>
            <a:off x="3495438" y="2181807"/>
            <a:ext cx="6232539" cy="2947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/>
        </p:nvSpPr>
        <p:spPr>
          <a:xfrm>
            <a:off x="482752" y="439818"/>
            <a:ext cx="1081803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Статистика </a:t>
            </a:r>
            <a:r>
              <a:rPr b="1"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розгляду</a:t>
            </a:r>
            <a:r>
              <a:rPr lang="uk-UA" sz="36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справ суддями Верховного Суду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>
                <a:solidFill>
                  <a:srgbClr val="00294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endParaRPr/>
          </a:p>
        </p:txBody>
      </p:sp>
      <p:sp>
        <p:nvSpPr>
          <p:cNvPr id="168" name="Google Shape;168;p6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6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1864033" y="6029630"/>
            <a:ext cx="496206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ct val="1000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2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graphicFrame>
        <p:nvGraphicFramePr>
          <p:cNvPr id="170" name="Google Shape;170;p6"/>
          <p:cNvGraphicFramePr/>
          <p:nvPr/>
        </p:nvGraphicFramePr>
        <p:xfrm>
          <a:off x="2669193" y="1086149"/>
          <a:ext cx="7448842" cy="491900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71" name="Google Shape;171;p6"/>
          <p:cNvSpPr txBox="1"/>
          <p:nvPr/>
        </p:nvSpPr>
        <p:spPr>
          <a:xfrm>
            <a:off x="3681995" y="2160809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71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6"/>
          <p:cNvSpPr txBox="1"/>
          <p:nvPr/>
        </p:nvSpPr>
        <p:spPr>
          <a:xfrm>
            <a:off x="7714274" y="1524684"/>
            <a:ext cx="150868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86 тис.</a:t>
            </a:r>
            <a:endParaRPr b="1" i="0" sz="18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4189907" y="5554655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600"/>
              <a:buFont typeface="Arial"/>
              <a:buNone/>
            </a:pPr>
            <a:r>
              <a:rPr b="1" i="0" lang="uk-UA" sz="16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</a:t>
            </a:r>
            <a:endParaRPr b="1" i="0" sz="16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8202292" y="5554655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600"/>
              <a:buFont typeface="Arial"/>
              <a:buNone/>
            </a:pPr>
            <a:r>
              <a:rPr b="1" i="0" lang="uk-UA" sz="1600">
                <a:solidFill>
                  <a:srgbClr val="0027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b="1" i="0" sz="1600">
              <a:solidFill>
                <a:srgbClr val="0027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4802125" y="2485865"/>
            <a:ext cx="45719" cy="45719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6209539" y="1835753"/>
            <a:ext cx="1585430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FD5"/>
              </a:buClr>
              <a:buSzPts val="1800"/>
              <a:buFont typeface="Arial"/>
              <a:buNone/>
            </a:pPr>
            <a:r>
              <a:rPr b="1" i="0" lang="uk-UA" sz="18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22 %</a:t>
            </a:r>
            <a:endParaRPr b="1" i="0" sz="1800">
              <a:solidFill>
                <a:srgbClr val="008FD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7" name="Google Shape;177;p6"/>
          <p:cNvCxnSpPr/>
          <p:nvPr/>
        </p:nvCxnSpPr>
        <p:spPr>
          <a:xfrm flipH="1" rot="10800000">
            <a:off x="4847844" y="1871592"/>
            <a:ext cx="3292304" cy="63024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8E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/>
          <p:nvPr/>
        </p:nvSpPr>
        <p:spPr>
          <a:xfrm>
            <a:off x="681877" y="1837596"/>
            <a:ext cx="11717045" cy="383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через активні бойові дії або розташуванні на тимчасово окупованій території не здійснювало правосуддя </a:t>
            </a:r>
            <a:r>
              <a:rPr b="1"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12 %</a:t>
            </a: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9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(83)</a:t>
            </a: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апеляційних та місцевих судів</a:t>
            </a:r>
            <a:endParaRPr/>
          </a:p>
          <a:p>
            <a:pPr indent="-342900" lvl="0" marL="342900" marR="0" rtl="0" algn="l">
              <a:spcBef>
                <a:spcPts val="24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b="1"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17 % </a:t>
            </a:r>
            <a:r>
              <a:rPr lang="uk-UA" sz="29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(135)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судів змінили територіальну підсудність у зв’язку з неможливістю здійснювати правосуддя під час війни</a:t>
            </a:r>
            <a:endParaRPr/>
          </a:p>
          <a:p>
            <a:pPr indent="-342900" lvl="0" marL="342900" marR="0" rtl="0" algn="l">
              <a:spcBef>
                <a:spcPts val="24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7 % </a:t>
            </a:r>
            <a:r>
              <a:rPr lang="uk-UA" sz="29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(59)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із загальної кількості судів та </a:t>
            </a:r>
            <a:r>
              <a:rPr b="1"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43 %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із судів, що змінили територіальну підсудність, вже її відновили (з них </a:t>
            </a:r>
            <a:r>
              <a:rPr b="1" lang="uk-UA" sz="29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2023 році)</a:t>
            </a:r>
            <a:endParaRPr/>
          </a:p>
        </p:txBody>
      </p:sp>
      <p:sp>
        <p:nvSpPr>
          <p:cNvPr id="183" name="Google Shape;183;p7"/>
          <p:cNvSpPr txBox="1"/>
          <p:nvPr>
            <p:ph idx="2" type="body"/>
          </p:nvPr>
        </p:nvSpPr>
        <p:spPr>
          <a:xfrm>
            <a:off x="482856" y="5950732"/>
            <a:ext cx="115772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200"/>
              <a:buNone/>
            </a:pPr>
            <a:r>
              <a:rPr lang="uk-UA" sz="1200"/>
              <a:t>Верховний Суд</a:t>
            </a:r>
            <a:endParaRPr sz="1200"/>
          </a:p>
        </p:txBody>
      </p:sp>
      <p:sp>
        <p:nvSpPr>
          <p:cNvPr id="184" name="Google Shape;184;p7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8</a:t>
            </a:r>
            <a:endParaRPr sz="1200"/>
          </a:p>
        </p:txBody>
      </p:sp>
      <p:cxnSp>
        <p:nvCxnSpPr>
          <p:cNvPr id="185" name="Google Shape;185;p7"/>
          <p:cNvCxnSpPr/>
          <p:nvPr/>
        </p:nvCxnSpPr>
        <p:spPr>
          <a:xfrm>
            <a:off x="587036" y="6235277"/>
            <a:ext cx="377688" cy="0"/>
          </a:xfrm>
          <a:prstGeom prst="straightConnector1">
            <a:avLst/>
          </a:prstGeom>
          <a:noFill/>
          <a:ln cap="flat" cmpd="sng" w="12700">
            <a:solidFill>
              <a:srgbClr val="0027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7"/>
          <p:cNvSpPr txBox="1"/>
          <p:nvPr/>
        </p:nvSpPr>
        <p:spPr>
          <a:xfrm>
            <a:off x="1864033" y="5950732"/>
            <a:ext cx="5983601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12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2330361" y="479061"/>
            <a:ext cx="860692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Загальний стан здійснення правосуддя у період з </a:t>
            </a:r>
            <a:r>
              <a:rPr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лютого 2022 року по кінець </a:t>
            </a:r>
            <a:r>
              <a:rPr lang="uk-UA" sz="3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року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/>
          <p:nvPr/>
        </p:nvSpPr>
        <p:spPr>
          <a:xfrm>
            <a:off x="977948" y="1423017"/>
            <a:ext cx="11214052" cy="482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22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Noto Sans Symbols"/>
              <a:buChar char="⮚"/>
            </a:pPr>
            <a:r>
              <a:rPr b="1"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15 % </a:t>
            </a:r>
            <a:r>
              <a:rPr b="1" lang="uk-UA" sz="29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(113) </a:t>
            </a: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приміщень судів пошкоджені або повністю зруйновані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b="1" lang="uk-UA" sz="29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98</a:t>
            </a: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приміщень зазнали ушкоджень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b="1" lang="uk-UA" sz="29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приміщень повністю зруйновані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1778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1778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93" name="Google Shape;193;p8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9</a:t>
            </a:r>
            <a:endParaRPr sz="1200"/>
          </a:p>
        </p:txBody>
      </p:sp>
      <p:sp>
        <p:nvSpPr>
          <p:cNvPr id="194" name="Google Shape;194;p8"/>
          <p:cNvSpPr txBox="1"/>
          <p:nvPr/>
        </p:nvSpPr>
        <p:spPr>
          <a:xfrm>
            <a:off x="1853873" y="6022874"/>
            <a:ext cx="5983601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12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20" y="3109818"/>
            <a:ext cx="3246744" cy="264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7999" y="3121877"/>
            <a:ext cx="3444241" cy="265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1275" y="3108985"/>
            <a:ext cx="3555529" cy="266664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8"/>
          <p:cNvSpPr txBox="1"/>
          <p:nvPr/>
        </p:nvSpPr>
        <p:spPr>
          <a:xfrm>
            <a:off x="710053" y="5434983"/>
            <a:ext cx="2404944" cy="292388"/>
          </a:xfrm>
          <a:prstGeom prst="rect">
            <a:avLst/>
          </a:prstGeom>
          <a:solidFill>
            <a:srgbClr val="008FCD"/>
          </a:solidFill>
          <a:ln cap="flat" cmpd="sng" w="9525">
            <a:solidFill>
              <a:srgbClr val="408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rgbClr val="F0E8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Харківський апеляційний суд</a:t>
            </a:r>
            <a:endParaRPr sz="1300">
              <a:solidFill>
                <a:srgbClr val="F0E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4317997" y="5435600"/>
            <a:ext cx="3341302" cy="292388"/>
          </a:xfrm>
          <a:prstGeom prst="rect">
            <a:avLst/>
          </a:prstGeom>
          <a:solidFill>
            <a:srgbClr val="008FCD"/>
          </a:solidFill>
          <a:ln cap="flat" cmpd="sng" w="9525">
            <a:solidFill>
              <a:srgbClr val="408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rgbClr val="F0E8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Господарський суд Миколаївської області </a:t>
            </a:r>
            <a:endParaRPr sz="1300">
              <a:solidFill>
                <a:srgbClr val="F0E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8142330" y="5442070"/>
            <a:ext cx="3460390" cy="292388"/>
          </a:xfrm>
          <a:prstGeom prst="rect">
            <a:avLst/>
          </a:prstGeom>
          <a:solidFill>
            <a:srgbClr val="008FCD"/>
          </a:solidFill>
          <a:ln cap="flat" cmpd="sng" w="9525">
            <a:solidFill>
              <a:srgbClr val="408AC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300">
                <a:solidFill>
                  <a:srgbClr val="F0E8E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Бородянський районний суд Київської області </a:t>
            </a:r>
            <a:endParaRPr sz="1300">
              <a:solidFill>
                <a:srgbClr val="F0E8E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2340520" y="500702"/>
            <a:ext cx="857013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Загальний стан здійснення правосуддя у період з </a:t>
            </a:r>
            <a:r>
              <a:rPr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лютого 2022 року по кінець </a:t>
            </a:r>
            <a:r>
              <a:rPr lang="uk-UA" sz="3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року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8E3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/>
        </p:nvSpPr>
        <p:spPr>
          <a:xfrm>
            <a:off x="1550684" y="1817396"/>
            <a:ext cx="10146120" cy="3563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b="1" lang="uk-UA" sz="2900">
                <a:solidFill>
                  <a:srgbClr val="00294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b="1" lang="uk-UA" sz="2900">
                <a:solidFill>
                  <a:srgbClr val="008FC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b="1"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судів н</a:t>
            </a:r>
            <a:r>
              <a:rPr lang="uk-UA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 здійснювали правосуддя внаслідок відсутності фактично працюючих суддів з повноваженнями в суді</a:t>
            </a:r>
            <a:endParaRPr/>
          </a:p>
          <a:p>
            <a:pPr indent="-342900" lvl="0" marL="342900" marR="0" rtl="0" algn="l">
              <a:spcBef>
                <a:spcPts val="36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b="1"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-UA" sz="29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358</a:t>
            </a:r>
            <a:r>
              <a:rPr b="1"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суддів звільнено за період 2022 та 2023 років</a:t>
            </a:r>
            <a:endParaRPr/>
          </a:p>
          <a:p>
            <a:pPr indent="-342900" lvl="0" marL="342900" marR="0" rtl="0" algn="l">
              <a:spcBef>
                <a:spcPts val="3600"/>
              </a:spcBef>
              <a:spcAft>
                <a:spcPts val="0"/>
              </a:spcAft>
              <a:buClr>
                <a:srgbClr val="002949"/>
              </a:buClr>
              <a:buSzPts val="2900"/>
              <a:buFont typeface="Noto Sans Symbols"/>
              <a:buChar char="⮚"/>
            </a:pP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uk-UA" sz="2900">
                <a:solidFill>
                  <a:srgbClr val="008FD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2 246 </a:t>
            </a:r>
            <a:r>
              <a:rPr lang="uk-UA" sz="29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суддів бракує судовій системі</a:t>
            </a:r>
            <a:endParaRPr/>
          </a:p>
          <a:p>
            <a:pPr indent="-177800" lvl="0" marL="34290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None/>
            </a:pPr>
            <a:r>
              <a:t/>
            </a:r>
            <a:endParaRPr sz="2600">
              <a:solidFill>
                <a:srgbClr val="00294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7" name="Google Shape;207;p9"/>
          <p:cNvSpPr txBox="1"/>
          <p:nvPr>
            <p:ph idx="2" type="body"/>
          </p:nvPr>
        </p:nvSpPr>
        <p:spPr>
          <a:xfrm>
            <a:off x="482856" y="5950732"/>
            <a:ext cx="1157729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E"/>
              </a:buClr>
              <a:buSzPts val="1200"/>
              <a:buNone/>
            </a:pPr>
            <a:r>
              <a:rPr lang="uk-UA" sz="1200"/>
              <a:t>Верховний Суд</a:t>
            </a:r>
            <a:endParaRPr sz="1200"/>
          </a:p>
        </p:txBody>
      </p:sp>
      <p:sp>
        <p:nvSpPr>
          <p:cNvPr id="208" name="Google Shape;208;p9"/>
          <p:cNvSpPr txBox="1"/>
          <p:nvPr>
            <p:ph idx="12" type="sldNum"/>
          </p:nvPr>
        </p:nvSpPr>
        <p:spPr>
          <a:xfrm>
            <a:off x="9291860" y="5950732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/>
              <a:t>10</a:t>
            </a:r>
            <a:endParaRPr sz="1200"/>
          </a:p>
        </p:txBody>
      </p:sp>
      <p:cxnSp>
        <p:nvCxnSpPr>
          <p:cNvPr id="209" name="Google Shape;209;p9"/>
          <p:cNvCxnSpPr/>
          <p:nvPr/>
        </p:nvCxnSpPr>
        <p:spPr>
          <a:xfrm>
            <a:off x="587036" y="6235277"/>
            <a:ext cx="377688" cy="0"/>
          </a:xfrm>
          <a:prstGeom prst="straightConnector1">
            <a:avLst/>
          </a:prstGeom>
          <a:noFill/>
          <a:ln cap="flat" cmpd="sng" w="12700">
            <a:solidFill>
              <a:srgbClr val="00274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0" name="Google Shape;210;p9"/>
          <p:cNvSpPr txBox="1"/>
          <p:nvPr/>
        </p:nvSpPr>
        <p:spPr>
          <a:xfrm>
            <a:off x="1864034" y="5950732"/>
            <a:ext cx="5674686" cy="325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949"/>
              </a:buClr>
              <a:buSzPts val="1200"/>
              <a:buFont typeface="Arial"/>
              <a:buNone/>
            </a:pPr>
            <a:r>
              <a:rPr b="0" i="0" lang="uk-UA" sz="1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Круглий стіл «Правосуддя майбутнього: судова мережа та доступ до правосуддя» </a:t>
            </a:r>
            <a:endParaRPr b="0" i="0" sz="1200">
              <a:solidFill>
                <a:srgbClr val="0029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9"/>
          <p:cNvSpPr txBox="1"/>
          <p:nvPr/>
        </p:nvSpPr>
        <p:spPr>
          <a:xfrm>
            <a:off x="2340520" y="500702"/>
            <a:ext cx="841921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Загальний стан здійснення правосуддя у період з </a:t>
            </a:r>
            <a:r>
              <a:rPr lang="uk-UA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лютого 2022 року по кінець </a:t>
            </a:r>
            <a:r>
              <a:rPr lang="uk-UA" sz="3200">
                <a:solidFill>
                  <a:srgbClr val="0029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року 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2019-05-13T19:51:33Z</dcterms:created>
  <dc:creator>Johny Puk</dc:creator>
</cp:coreProperties>
</file>