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307" r:id="rId3"/>
    <p:sldId id="343" r:id="rId4"/>
    <p:sldId id="322" r:id="rId5"/>
    <p:sldId id="340" r:id="rId6"/>
    <p:sldId id="338" r:id="rId7"/>
    <p:sldId id="342" r:id="rId8"/>
    <p:sldId id="326" r:id="rId9"/>
    <p:sldId id="327" r:id="rId10"/>
  </p:sldIdLst>
  <p:sldSz cx="9144000" cy="68453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B45"/>
    <a:srgbClr val="FFFFFF"/>
    <a:srgbClr val="990033"/>
    <a:srgbClr val="A5002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86441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174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7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F5CE-4A71-406B-AC50-98EEDBDD8E72}" type="datetimeFigureOut">
              <a:rPr lang="ru-RU" smtClean="0"/>
              <a:t>12.09.2023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7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C10A-2485-461A-876E-2DFDB0082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42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12.09.2023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2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958"/>
            <a:ext cx="5438140" cy="447051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42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33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3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00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71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77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34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4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0" y="6164215"/>
            <a:ext cx="4419600" cy="5350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Станіслав Єна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, </a:t>
            </a:r>
          </a:p>
          <a:p>
            <a:pPr lvl="0">
              <a:spcBef>
                <a:spcPts val="0"/>
              </a:spcBef>
            </a:pPr>
            <a:r>
              <a:rPr lang="uk-UA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радник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VB PARTNERS</a:t>
            </a:r>
            <a:endParaRPr lang="uk-UA" sz="1200" b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320" y="3945814"/>
            <a:ext cx="5942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endParaRPr lang="ru-RU" sz="2200" b="1" dirty="0">
              <a:solidFill>
                <a:srgbClr val="A92B45"/>
              </a:solidFill>
              <a:latin typeface="Trebuchet MS"/>
              <a:ea typeface="+mj-ea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БЕБ: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методи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роботи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.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Зони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ризику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Стратегія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</a:rPr>
              <a:t>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</a:rPr>
              <a:t>захисту</a:t>
            </a:r>
            <a:endParaRPr lang="uk-UA" sz="2200" b="1" dirty="0">
              <a:solidFill>
                <a:srgbClr val="A92B45"/>
              </a:solidFill>
              <a:latin typeface="Trebuchet 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755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 бутик зі спеціалізацією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3DC42-470D-700A-34C4-5060BDE0B716}"/>
              </a:ext>
            </a:extLst>
          </p:cNvPr>
          <p:cNvSpPr txBox="1"/>
          <p:nvPr/>
        </p:nvSpPr>
        <p:spPr>
          <a:xfrm>
            <a:off x="2286000" y="32360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97931-9F99-55C7-BCBE-ED6010712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5" y="4756672"/>
            <a:ext cx="7363202" cy="9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2B5C2-5372-E0FE-2024-A66F1155C0CC}"/>
              </a:ext>
            </a:extLst>
          </p:cNvPr>
          <p:cNvSpPr/>
          <p:nvPr/>
        </p:nvSpPr>
        <p:spPr>
          <a:xfrm>
            <a:off x="0" y="0"/>
            <a:ext cx="9144000" cy="6845300"/>
          </a:xfrm>
          <a:prstGeom prst="rect">
            <a:avLst/>
          </a:prstGeom>
          <a:solidFill>
            <a:srgbClr val="A92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70E142-084F-E338-1109-CFED680EA6EC}"/>
              </a:ext>
            </a:extLst>
          </p:cNvPr>
          <p:cNvSpPr txBox="1">
            <a:spLocks/>
          </p:cNvSpPr>
          <p:nvPr/>
        </p:nvSpPr>
        <p:spPr>
          <a:xfrm>
            <a:off x="1828800" y="2889250"/>
            <a:ext cx="617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</a:t>
            </a:r>
            <a:r>
              <a:rPr lang="ru-RU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БЕБ</a:t>
            </a:r>
          </a:p>
        </p:txBody>
      </p:sp>
    </p:spTree>
    <p:extLst>
      <p:ext uri="{BB962C8B-B14F-4D97-AF65-F5344CB8AC3E}">
        <p14:creationId xmlns:p14="http://schemas.microsoft.com/office/powerpoint/2010/main" val="318292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033" y="739470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br>
              <a:rPr lang="uk-U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2200" dirty="0"/>
              <a:t>Як оцінює БЕБ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937D367-C98B-A1EC-640A-B940E1C17962}"/>
              </a:ext>
            </a:extLst>
          </p:cNvPr>
          <p:cNvSpPr txBox="1"/>
          <p:nvPr/>
        </p:nvSpPr>
        <p:spPr>
          <a:xfrm>
            <a:off x="1699492" y="4574096"/>
            <a:ext cx="6503466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92B45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1,6 млрд грн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арештованих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активів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Clr>
                <a:srgbClr val="A92B45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581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аналітичних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довідок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складено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суму 99,6 млрд грн;</a:t>
            </a:r>
          </a:p>
          <a:p>
            <a:pPr marL="285750" indent="-285750" algn="just">
              <a:spcAft>
                <a:spcPts val="600"/>
              </a:spcAft>
              <a:buClr>
                <a:srgbClr val="A92B45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Собівартість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Бюро у 2023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– 0,5 млрд грн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планові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видатки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2024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– 4,5 млрд грн).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D7C412-23F1-5657-E38B-9DA942413FBF}"/>
              </a:ext>
            </a:extLst>
          </p:cNvPr>
          <p:cNvSpPr txBox="1"/>
          <p:nvPr/>
        </p:nvSpPr>
        <p:spPr>
          <a:xfrm>
            <a:off x="239942" y="3105033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650 / 1258</a:t>
            </a:r>
          </a:p>
          <a:p>
            <a:pPr algn="ctr"/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кримінальних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проваджень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4D0D32-AB00-6993-3852-B3F32A538F7F}"/>
              </a:ext>
            </a:extLst>
          </p:cNvPr>
          <p:cNvSpPr txBox="1"/>
          <p:nvPr/>
        </p:nvSpPr>
        <p:spPr>
          <a:xfrm>
            <a:off x="2931726" y="3114021"/>
            <a:ext cx="2234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/ 235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вручених 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підозр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70261F-888A-DBE1-DFEB-55B6DFCF2223}"/>
              </a:ext>
            </a:extLst>
          </p:cNvPr>
          <p:cNvSpPr txBox="1"/>
          <p:nvPr/>
        </p:nvSpPr>
        <p:spPr>
          <a:xfrm>
            <a:off x="3339124" y="1561618"/>
            <a:ext cx="322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/ 2023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F5BB6-9620-D84C-348D-93F2A7BF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87" y="1959825"/>
            <a:ext cx="847710" cy="10855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364BF-4237-3F14-33F8-0DA553E7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47" y="2057527"/>
            <a:ext cx="975050" cy="975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5977A-8FA3-DF5A-A1E4-40378F5605E8}"/>
              </a:ext>
            </a:extLst>
          </p:cNvPr>
          <p:cNvSpPr txBox="1"/>
          <p:nvPr/>
        </p:nvSpPr>
        <p:spPr>
          <a:xfrm>
            <a:off x="4060304" y="4087327"/>
            <a:ext cx="2440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Січень-червень 2023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2F472-88A6-BF1D-728C-C97A4622624F}"/>
              </a:ext>
            </a:extLst>
          </p:cNvPr>
          <p:cNvSpPr txBox="1"/>
          <p:nvPr/>
        </p:nvSpPr>
        <p:spPr>
          <a:xfrm>
            <a:off x="4689401" y="3123009"/>
            <a:ext cx="2234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/ 137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направлено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 до суду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E7935-0EAE-96E7-0D60-A40EAF8A5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25" y="2102902"/>
            <a:ext cx="1085478" cy="991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BE7860-DCCD-B4AE-738C-62D95699627C}"/>
              </a:ext>
            </a:extLst>
          </p:cNvPr>
          <p:cNvSpPr txBox="1"/>
          <p:nvPr/>
        </p:nvSpPr>
        <p:spPr>
          <a:xfrm>
            <a:off x="6447076" y="3094435"/>
            <a:ext cx="2234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0,431 / 3,1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вилучених </a:t>
            </a:r>
          </a:p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товарів (млрд грн)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C3D8D8C-00D1-1C8A-C4FB-4124DA23E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931" y="2054780"/>
            <a:ext cx="1031569" cy="10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1EA0715-631B-E4F0-FB15-09D803630003}"/>
              </a:ext>
            </a:extLst>
          </p:cNvPr>
          <p:cNvSpPr txBox="1"/>
          <p:nvPr/>
        </p:nvSpPr>
        <p:spPr>
          <a:xfrm>
            <a:off x="1552033" y="2127250"/>
            <a:ext cx="699234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buClr>
                <a:srgbClr val="A50021"/>
              </a:buClr>
              <a:buSzPct val="12000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rgbClr val="A50021"/>
              </a:buClr>
              <a:buSzPct val="120000"/>
            </a:pP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Ставлення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підприємців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, як до гусей та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баранів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стригти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 й </a:t>
            </a:r>
            <a:r>
              <a:rPr lang="ru-RU" i="1" dirty="0" err="1">
                <a:latin typeface="Cambria" panose="02040503050406030204" pitchFamily="18" charset="0"/>
                <a:ea typeface="Cambria" panose="02040503050406030204" pitchFamily="18" charset="0"/>
              </a:rPr>
              <a:t>обскубувати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засновники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Rozetka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і «Нова пошта», серпень 2023 рік.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rgbClr val="A50021"/>
              </a:buClr>
              <a:buSzPct val="120000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3A8C56-D462-807F-7F53-F5F746FFD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4398" r="11038" b="25510"/>
          <a:stretch/>
        </p:blipFill>
        <p:spPr>
          <a:xfrm>
            <a:off x="601637" y="2424846"/>
            <a:ext cx="755864" cy="53340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6F4A854-F0A1-074C-E914-51FC7B4F7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2033" y="739470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br>
              <a:rPr lang="uk-UA" sz="2200" dirty="0"/>
            </a:br>
            <a:r>
              <a:rPr lang="uk-UA" sz="2200" dirty="0"/>
              <a:t>Як оцінює бізнес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5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367" y="1069142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Інструменти</a:t>
            </a:r>
            <a:r>
              <a:rPr lang="uk-UA" sz="2200" dirty="0"/>
              <a:t> «стрижки»</a:t>
            </a:r>
            <a:br>
              <a:rPr lang="ru-RU" sz="2200" dirty="0">
                <a:solidFill>
                  <a:srgbClr val="990033"/>
                </a:solidFill>
              </a:rPr>
            </a:br>
            <a:endParaRPr sz="2200" dirty="0">
              <a:solidFill>
                <a:srgbClr val="990033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9367" y="1853400"/>
            <a:ext cx="7101233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інструмент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тиску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Переслідування без / всупереч висновкам контролюючих органів (</a:t>
            </a:r>
            <a:r>
              <a:rPr lang="uk-UA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наприклад: актам податкової перевірки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</a:t>
            </a:r>
          </a:p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 основі провадження власні аналітичні продукти чи висновки «спеціалістів» (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наприклад: працівників ДПС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0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70" y="1060450"/>
            <a:ext cx="668421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Зони </a:t>
            </a:r>
            <a:r>
              <a:rPr lang="uk-UA" dirty="0"/>
              <a:t>особливої уваги</a:t>
            </a:r>
            <a:br>
              <a:rPr lang="uk-UA" dirty="0">
                <a:solidFill>
                  <a:srgbClr val="990033"/>
                </a:solidFill>
              </a:rPr>
            </a:br>
            <a:br>
              <a:rPr lang="ru-RU" sz="2300" dirty="0">
                <a:solidFill>
                  <a:srgbClr val="990033"/>
                </a:solidFill>
              </a:rPr>
            </a:br>
            <a:endParaRPr sz="2300" dirty="0">
              <a:solidFill>
                <a:srgbClr val="990033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009" y="1746250"/>
            <a:ext cx="723707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Бюджетна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Податкова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Митна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Ліцензування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авторські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права;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Гральний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Clr>
                <a:srgbClr val="A50021"/>
              </a:buClr>
              <a:buSzPct val="120000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7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93009" y="1746250"/>
            <a:ext cx="6973497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Доведення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законності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звичності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операції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опинилась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прицілом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захищеності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електронних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Самостійний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доказів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спростування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позиції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детективів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Проактивність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громадськості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ЗМІ,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профільних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публічних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установ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організацій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Clr>
                <a:srgbClr val="A50021"/>
              </a:buClr>
              <a:buSzPct val="12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F1847FA-CB8F-BFA9-8B20-18E4DED60680}"/>
              </a:ext>
            </a:extLst>
          </p:cNvPr>
          <p:cNvSpPr txBox="1">
            <a:spLocks/>
          </p:cNvSpPr>
          <p:nvPr/>
        </p:nvSpPr>
        <p:spPr>
          <a:xfrm>
            <a:off x="1581912" y="1063655"/>
            <a:ext cx="668421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/>
            <a:r>
              <a:rPr lang="uk-UA" dirty="0"/>
              <a:t>Стратегія захисту</a:t>
            </a:r>
            <a:r>
              <a:rPr lang="ru-RU" dirty="0"/>
              <a:t>.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ефективних кроків</a:t>
            </a:r>
            <a:endParaRPr lang="uk-UA" sz="23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8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965450"/>
            <a:ext cx="42554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3600" dirty="0"/>
              <a:t>ДЯКУЮ ЗА УВАГУ!</a:t>
            </a:r>
            <a:endParaRPr sz="3600"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14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22750</TotalTime>
  <Words>255</Words>
  <Application>Microsoft Office PowerPoint</Application>
  <PresentationFormat>Произвольный</PresentationFormat>
  <Paragraphs>62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Trebuchet MS</vt:lpstr>
      <vt:lpstr>Office Theme</vt:lpstr>
      <vt:lpstr> </vt:lpstr>
      <vt:lpstr>Презентация PowerPoint</vt:lpstr>
      <vt:lpstr>Презентация PowerPoint</vt:lpstr>
      <vt:lpstr> Як оцінює БЕБ</vt:lpstr>
      <vt:lpstr> Як оцінює бізнес</vt:lpstr>
      <vt:lpstr>Інструменти «стрижки» </vt:lpstr>
      <vt:lpstr>Зони особливої уваги 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 </cp:lastModifiedBy>
  <cp:revision>184</cp:revision>
  <cp:lastPrinted>2019-04-05T05:52:05Z</cp:lastPrinted>
  <dcterms:created xsi:type="dcterms:W3CDTF">2017-09-26T14:27:42Z</dcterms:created>
  <dcterms:modified xsi:type="dcterms:W3CDTF">2023-09-12T08:34:03Z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