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307" r:id="rId3"/>
    <p:sldId id="343" r:id="rId4"/>
    <p:sldId id="352" r:id="rId5"/>
    <p:sldId id="322" r:id="rId6"/>
    <p:sldId id="346" r:id="rId7"/>
    <p:sldId id="342" r:id="rId8"/>
    <p:sldId id="351" r:id="rId9"/>
    <p:sldId id="350" r:id="rId10"/>
    <p:sldId id="326" r:id="rId11"/>
    <p:sldId id="349" r:id="rId12"/>
  </p:sldIdLst>
  <p:sldSz cx="9144000" cy="6845300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B45"/>
    <a:srgbClr val="FFFFFF"/>
    <a:srgbClr val="990033"/>
    <a:srgbClr val="A50021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86441" autoAdjust="0"/>
  </p:normalViewPr>
  <p:slideViewPr>
    <p:cSldViewPr>
      <p:cViewPr varScale="1">
        <p:scale>
          <a:sx n="67" d="100"/>
          <a:sy n="67" d="100"/>
        </p:scale>
        <p:origin x="1284" y="4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1747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732" cy="498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57" y="3"/>
            <a:ext cx="2945732" cy="498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DF5CE-4A71-406B-AC50-98EEDBDD8E72}" type="datetimeFigureOut">
              <a:rPr lang="ru-RU" smtClean="0"/>
              <a:t>15.11.2023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745"/>
            <a:ext cx="2945732" cy="498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57" y="9432745"/>
            <a:ext cx="2945732" cy="498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FC10A-2485-461A-876E-2DFDB00821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132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74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42" y="3"/>
            <a:ext cx="2945659" cy="4974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57904283-208E-418F-88C3-2EDE7F2B2896}" type="datetimeFigureOut">
              <a:rPr lang="ru-RU" smtClean="0"/>
              <a:t>15.11.2023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720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958"/>
            <a:ext cx="5438140" cy="4470512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3909"/>
            <a:ext cx="2945659" cy="495188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42" y="9433909"/>
            <a:ext cx="2945659" cy="495188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EEC9A871-3B9B-4404-B211-65EA66061B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00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733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231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136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977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979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340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052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799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wolf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04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1" y="2586662"/>
            <a:ext cx="2265027" cy="607955"/>
          </a:xfrm>
          <a:prstGeom prst="rect">
            <a:avLst/>
          </a:prstGeom>
        </p:spPr>
      </p:pic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457200" y="3596375"/>
            <a:ext cx="5246511" cy="1140883"/>
          </a:xfrm>
        </p:spPr>
        <p:txBody>
          <a:bodyPr anchor="t">
            <a:noAutofit/>
          </a:bodyPr>
          <a:lstStyle>
            <a:lvl1pPr>
              <a:defRPr sz="3200" b="0"/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655985" y="6080930"/>
            <a:ext cx="3130924" cy="53503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Спикер</a:t>
            </a:r>
            <a:endParaRPr lang="en-US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1990" y="6166112"/>
            <a:ext cx="101600" cy="449854"/>
          </a:xfrm>
          <a:prstGeom prst="rect">
            <a:avLst/>
          </a:prstGeom>
        </p:spPr>
      </p:pic>
      <p:pic>
        <p:nvPicPr>
          <p:cNvPr id="21" name="Изображение 20" descr="WCC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35" y="6364555"/>
            <a:ext cx="2942591" cy="1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4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44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0982" y="1146634"/>
            <a:ext cx="608203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9357" y="2200604"/>
            <a:ext cx="7865285" cy="146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66129"/>
            <a:ext cx="2926079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3708082"/>
            <a:ext cx="5246511" cy="1140883"/>
          </a:xfrm>
        </p:spPr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62000" y="6164215"/>
            <a:ext cx="4419600" cy="53503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+mn-cs"/>
              </a:rPr>
              <a:t>Станіслав Єна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+mn-cs"/>
              </a:rPr>
              <a:t>, </a:t>
            </a:r>
          </a:p>
          <a:p>
            <a:pPr lvl="0">
              <a:spcBef>
                <a:spcPts val="0"/>
              </a:spcBef>
            </a:pPr>
            <a:r>
              <a:rPr lang="uk-UA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+mn-cs"/>
              </a:rPr>
              <a:t>радник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+mn-cs"/>
              </a:rPr>
              <a:t>VB PARTNERS</a:t>
            </a:r>
            <a:endParaRPr lang="uk-UA" sz="1200" b="0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737148"/>
            <a:ext cx="6375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sz="2200" b="1" dirty="0" err="1">
                <a:solidFill>
                  <a:srgbClr val="A92B45"/>
                </a:solidFill>
                <a:latin typeface="Trebuchet MS"/>
                <a:ea typeface="+mj-ea"/>
                <a:cs typeface="Trebuchet MS"/>
              </a:rPr>
              <a:t>Принципи</a:t>
            </a:r>
            <a:r>
              <a:rPr lang="ru-RU" sz="2200" b="1" dirty="0">
                <a:solidFill>
                  <a:srgbClr val="A92B45"/>
                </a:solidFill>
                <a:latin typeface="Trebuchet MS"/>
                <a:ea typeface="+mj-ea"/>
                <a:cs typeface="Trebuchet MS"/>
              </a:rPr>
              <a:t> </a:t>
            </a:r>
            <a:r>
              <a:rPr lang="ru-RU" sz="2200" b="1" dirty="0" err="1">
                <a:solidFill>
                  <a:srgbClr val="A92B45"/>
                </a:solidFill>
                <a:latin typeface="Trebuchet MS"/>
                <a:ea typeface="+mj-ea"/>
                <a:cs typeface="Trebuchet MS"/>
              </a:rPr>
              <a:t>ефективної</a:t>
            </a:r>
            <a:r>
              <a:rPr lang="ru-RU" sz="2200" b="1" dirty="0">
                <a:solidFill>
                  <a:srgbClr val="A92B45"/>
                </a:solidFill>
                <a:latin typeface="Trebuchet MS"/>
                <a:ea typeface="+mj-ea"/>
                <a:cs typeface="Trebuchet MS"/>
              </a:rPr>
              <a:t> </a:t>
            </a:r>
            <a:r>
              <a:rPr lang="ru-RU" sz="2200" b="1" dirty="0" err="1">
                <a:solidFill>
                  <a:srgbClr val="A92B45"/>
                </a:solidFill>
                <a:latin typeface="Trebuchet MS"/>
                <a:ea typeface="+mj-ea"/>
                <a:cs typeface="Trebuchet MS"/>
              </a:rPr>
              <a:t>комунікації</a:t>
            </a:r>
            <a:r>
              <a:rPr lang="ru-RU" sz="2200" b="1" dirty="0">
                <a:solidFill>
                  <a:srgbClr val="A92B45"/>
                </a:solidFill>
                <a:latin typeface="Trebuchet MS"/>
                <a:ea typeface="+mj-ea"/>
                <a:cs typeface="Trebuchet MS"/>
              </a:rPr>
              <a:t> з БЕБ.</a:t>
            </a:r>
          </a:p>
          <a:p>
            <a:pPr marL="355600"/>
            <a:r>
              <a:rPr lang="ru-RU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j-ea"/>
                <a:cs typeface="Trebuchet MS"/>
              </a:rPr>
              <a:t>Як </a:t>
            </a:r>
            <a:r>
              <a:rPr lang="ru-RU" sz="2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j-ea"/>
                <a:cs typeface="Trebuchet MS"/>
              </a:rPr>
              <a:t>мінімізувати</a:t>
            </a:r>
            <a:r>
              <a:rPr lang="ru-RU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j-ea"/>
                <a:cs typeface="Trebuchet MS"/>
              </a:rPr>
              <a:t> </a:t>
            </a:r>
            <a:r>
              <a:rPr lang="ru-RU" sz="2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j-ea"/>
                <a:cs typeface="Trebuchet MS"/>
              </a:rPr>
              <a:t>потенційний</a:t>
            </a:r>
            <a:r>
              <a:rPr lang="ru-RU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ea typeface="+mj-ea"/>
                <a:cs typeface="Trebuchet MS"/>
              </a:rPr>
              <a:t> негатив?</a:t>
            </a:r>
          </a:p>
        </p:txBody>
      </p:sp>
    </p:spTree>
    <p:extLst>
      <p:ext uri="{BB962C8B-B14F-4D97-AF65-F5344CB8AC3E}">
        <p14:creationId xmlns:p14="http://schemas.microsoft.com/office/powerpoint/2010/main" val="406755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89744" y="1746250"/>
            <a:ext cx="7276384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Забезпечення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захищеності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електронних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даних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та життєдіяльності підприємства після обшуку.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Доведення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законності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звичності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операції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яка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опинилась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«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прицілом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».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Самостійний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збір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доказів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спростування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позиції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детективів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Проактивність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кримінальному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провадженні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Залучення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громадськості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ЗМІ,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профільних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публічних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установ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організацій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Clr>
                <a:srgbClr val="A50021"/>
              </a:buClr>
              <a:buSzPct val="12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F1847FA-CB8F-BFA9-8B20-18E4DED60680}"/>
              </a:ext>
            </a:extLst>
          </p:cNvPr>
          <p:cNvSpPr txBox="1">
            <a:spLocks/>
          </p:cNvSpPr>
          <p:nvPr/>
        </p:nvSpPr>
        <p:spPr>
          <a:xfrm>
            <a:off x="1581912" y="1063655"/>
            <a:ext cx="668421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100" b="1" i="0">
                <a:solidFill>
                  <a:srgbClr val="A92B45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l"/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Принципи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комун</a:t>
            </a:r>
            <a:r>
              <a:rPr lang="uk-UA" dirty="0" err="1"/>
              <a:t>ікації</a:t>
            </a:r>
            <a:endParaRPr lang="uk-UA" sz="23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8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4267" y="1898650"/>
            <a:ext cx="42554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uk-UA" sz="3600" dirty="0"/>
              <a:t>ДЯКУЮ ЗА УВАГУ!</a:t>
            </a:r>
            <a:endParaRPr sz="3600"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0FD24D-8A67-07CB-AE58-F3ABFD306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91" y="3366905"/>
            <a:ext cx="1466406" cy="1466406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CAA5966-3B25-580D-9A7C-95A5C929D17E}"/>
              </a:ext>
            </a:extLst>
          </p:cNvPr>
          <p:cNvSpPr txBox="1">
            <a:spLocks/>
          </p:cNvSpPr>
          <p:nvPr/>
        </p:nvSpPr>
        <p:spPr>
          <a:xfrm>
            <a:off x="4509931" y="3651250"/>
            <a:ext cx="3774485" cy="89771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1" i="0">
                <a:solidFill>
                  <a:schemeClr val="bg1">
                    <a:lumMod val="50000"/>
                  </a:schemeClr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Стані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c</a:t>
            </a:r>
            <a:r>
              <a:rPr lang="ru-RU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л</a:t>
            </a:r>
            <a:r>
              <a:rPr lang="uk-UA" sz="1600" kern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ав</a:t>
            </a:r>
            <a:r>
              <a:rPr lang="uk-UA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 Єна, </a:t>
            </a:r>
          </a:p>
          <a:p>
            <a:r>
              <a:rPr lang="uk-UA" sz="1600" b="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Радник VB PARTNERS</a:t>
            </a:r>
          </a:p>
          <a:p>
            <a:r>
              <a:rPr lang="en-US" sz="1600" b="0" kern="0" dirty="0">
                <a:solidFill>
                  <a:srgbClr val="A92B45"/>
                </a:solidFill>
                <a:cs typeface="+mn-cs"/>
              </a:rPr>
              <a:t>s.yena@vbpartners.ua</a:t>
            </a:r>
            <a:endParaRPr lang="uk-UA" sz="1600" b="0" kern="0" dirty="0">
              <a:solidFill>
                <a:srgbClr val="A92B45"/>
              </a:solidFill>
              <a:cs typeface="+mn-cs"/>
            </a:endParaRPr>
          </a:p>
          <a:p>
            <a:endParaRPr lang="uk-UA" b="0" kern="0" dirty="0">
              <a:solidFill>
                <a:schemeClr val="bg1">
                  <a:lumMod val="75000"/>
                </a:schemeClr>
              </a:solidFill>
              <a:cs typeface="+mn-cs"/>
            </a:endParaRPr>
          </a:p>
          <a:p>
            <a:endParaRPr lang="uk-UA" b="0" kern="0" dirty="0">
              <a:solidFill>
                <a:schemeClr val="bg1">
                  <a:lumMod val="75000"/>
                </a:schemeClr>
              </a:solidFill>
              <a:cs typeface="+mn-cs"/>
            </a:endParaRPr>
          </a:p>
          <a:p>
            <a:endParaRPr lang="ru-RU" kern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2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Изображение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318759"/>
            <a:ext cx="2723207" cy="73229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233932" y="2972653"/>
            <a:ext cx="6767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юридичний бутик зі спеціалізацією</a:t>
            </a: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в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White-Collar Crime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та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Dispute Resolution. 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3DC42-470D-700A-34C4-5060BDE0B716}"/>
              </a:ext>
            </a:extLst>
          </p:cNvPr>
          <p:cNvSpPr txBox="1"/>
          <p:nvPr/>
        </p:nvSpPr>
        <p:spPr>
          <a:xfrm>
            <a:off x="2286000" y="323602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697931-9F99-55C7-BCBE-ED6010712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5" y="4756672"/>
            <a:ext cx="7363202" cy="9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3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62B5C2-5372-E0FE-2024-A66F1155C0CC}"/>
              </a:ext>
            </a:extLst>
          </p:cNvPr>
          <p:cNvSpPr/>
          <p:nvPr/>
        </p:nvSpPr>
        <p:spPr>
          <a:xfrm>
            <a:off x="0" y="0"/>
            <a:ext cx="9144000" cy="6845300"/>
          </a:xfrm>
          <a:prstGeom prst="rect">
            <a:avLst/>
          </a:prstGeom>
          <a:solidFill>
            <a:srgbClr val="A92B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6970E142-084F-E338-1109-CFED680EA6EC}"/>
              </a:ext>
            </a:extLst>
          </p:cNvPr>
          <p:cNvSpPr txBox="1">
            <a:spLocks/>
          </p:cNvSpPr>
          <p:nvPr/>
        </p:nvSpPr>
        <p:spPr>
          <a:xfrm>
            <a:off x="1828800" y="2889250"/>
            <a:ext cx="6172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kern="0" dirty="0" err="1">
                <a:solidFill>
                  <a:schemeClr val="bg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Результати</a:t>
            </a:r>
            <a:r>
              <a:rPr lang="ru-RU" sz="4000" b="1" kern="0" dirty="0">
                <a:solidFill>
                  <a:schemeClr val="bg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роботи</a:t>
            </a:r>
            <a:r>
              <a:rPr lang="ru-RU" sz="4000" b="1" kern="0" dirty="0">
                <a:solidFill>
                  <a:schemeClr val="bg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 БЕБ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828776-20B7-5C76-F682-C6B127F38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19" y="6242050"/>
            <a:ext cx="1782576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2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2033" y="739470"/>
            <a:ext cx="668421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br>
              <a:rPr lang="uk-U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sz="2200" dirty="0"/>
              <a:t>Як оцінює БЕБ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D7C412-23F1-5657-E38B-9DA942413FBF}"/>
              </a:ext>
            </a:extLst>
          </p:cNvPr>
          <p:cNvSpPr txBox="1"/>
          <p:nvPr/>
        </p:nvSpPr>
        <p:spPr>
          <a:xfrm>
            <a:off x="1236418" y="3632397"/>
            <a:ext cx="1504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650 / 1</a:t>
            </a:r>
            <a:r>
              <a:rPr lang="en-US" sz="1600" b="1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92</a:t>
            </a:r>
            <a:r>
              <a:rPr lang="uk-UA" sz="1600" b="1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  <a:p>
            <a:pPr algn="ctr"/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кримінальних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проваджень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4D0D32-AB00-6993-3852-B3F32A538F7F}"/>
              </a:ext>
            </a:extLst>
          </p:cNvPr>
          <p:cNvSpPr txBox="1"/>
          <p:nvPr/>
        </p:nvSpPr>
        <p:spPr>
          <a:xfrm>
            <a:off x="2735370" y="3620858"/>
            <a:ext cx="223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 / 2</a:t>
            </a:r>
            <a:r>
              <a:rPr lang="en-US" sz="1600" b="1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endParaRPr lang="uk-UA" sz="1600" b="1" dirty="0">
              <a:solidFill>
                <a:srgbClr val="A92B4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1600" dirty="0">
                <a:latin typeface="Cambria" panose="02040503050406030204" pitchFamily="18" charset="0"/>
                <a:ea typeface="Cambria" panose="02040503050406030204" pitchFamily="18" charset="0"/>
              </a:rPr>
              <a:t>вручених </a:t>
            </a:r>
          </a:p>
          <a:p>
            <a:pPr algn="ctr"/>
            <a:r>
              <a:rPr lang="uk-UA" sz="1600" dirty="0">
                <a:latin typeface="Cambria" panose="02040503050406030204" pitchFamily="18" charset="0"/>
                <a:ea typeface="Cambria" panose="02040503050406030204" pitchFamily="18" charset="0"/>
              </a:rPr>
              <a:t>підозр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70261F-888A-DBE1-DFEB-55B6DFCF2223}"/>
              </a:ext>
            </a:extLst>
          </p:cNvPr>
          <p:cNvSpPr txBox="1"/>
          <p:nvPr/>
        </p:nvSpPr>
        <p:spPr>
          <a:xfrm>
            <a:off x="3048000" y="1815848"/>
            <a:ext cx="322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 / 2023 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0F5BB6-9620-D84C-348D-93F2A7BFE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121" y="2409435"/>
            <a:ext cx="847710" cy="10855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364BF-4237-3F14-33F8-0DA553E70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13" y="2634604"/>
            <a:ext cx="975050" cy="975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2F472-88A6-BF1D-728C-C97A4622624F}"/>
              </a:ext>
            </a:extLst>
          </p:cNvPr>
          <p:cNvSpPr txBox="1"/>
          <p:nvPr/>
        </p:nvSpPr>
        <p:spPr>
          <a:xfrm>
            <a:off x="4453852" y="3632397"/>
            <a:ext cx="223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 / 183</a:t>
            </a:r>
          </a:p>
          <a:p>
            <a:pPr algn="ctr"/>
            <a:r>
              <a:rPr lang="uk-UA" sz="1600" dirty="0">
                <a:latin typeface="Cambria" panose="02040503050406030204" pitchFamily="18" charset="0"/>
                <a:ea typeface="Cambria" panose="02040503050406030204" pitchFamily="18" charset="0"/>
              </a:rPr>
              <a:t>направлено</a:t>
            </a:r>
          </a:p>
          <a:p>
            <a:pPr algn="ctr"/>
            <a:r>
              <a:rPr lang="uk-UA" sz="1600" dirty="0">
                <a:latin typeface="Cambria" panose="02040503050406030204" pitchFamily="18" charset="0"/>
                <a:ea typeface="Cambria" panose="02040503050406030204" pitchFamily="18" charset="0"/>
              </a:rPr>
              <a:t> до суду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9E7935-0EAE-96E7-0D60-A40EAF8A5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240" y="2503903"/>
            <a:ext cx="1085478" cy="991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BE7860-DCCD-B4AE-738C-62D95699627C}"/>
              </a:ext>
            </a:extLst>
          </p:cNvPr>
          <p:cNvSpPr txBox="1"/>
          <p:nvPr/>
        </p:nvSpPr>
        <p:spPr>
          <a:xfrm>
            <a:off x="6401382" y="3575050"/>
            <a:ext cx="223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0,431 / 3,1</a:t>
            </a:r>
          </a:p>
          <a:p>
            <a:pPr algn="ctr"/>
            <a:r>
              <a:rPr lang="uk-UA" sz="1600" dirty="0">
                <a:latin typeface="Cambria" panose="02040503050406030204" pitchFamily="18" charset="0"/>
                <a:ea typeface="Cambria" panose="02040503050406030204" pitchFamily="18" charset="0"/>
              </a:rPr>
              <a:t>вилучених </a:t>
            </a:r>
          </a:p>
          <a:p>
            <a:pPr algn="ctr"/>
            <a:r>
              <a:rPr lang="uk-UA" sz="1600" dirty="0">
                <a:latin typeface="Cambria" panose="02040503050406030204" pitchFamily="18" charset="0"/>
                <a:ea typeface="Cambria" panose="02040503050406030204" pitchFamily="18" charset="0"/>
              </a:rPr>
              <a:t>товарів (млрд грн)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C3D8D8C-00D1-1C8A-C4FB-4124DA23E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537" y="2455781"/>
            <a:ext cx="1031569" cy="10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9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2366" y="1089563"/>
            <a:ext cx="6684216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Тиск</a:t>
            </a: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200" dirty="0" err="1"/>
              <a:t>правоохоронців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4600" y="3498512"/>
            <a:ext cx="1488572" cy="8079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0"/>
              </a:spcAft>
            </a:pPr>
            <a:r>
              <a:rPr lang="uk-UA" sz="2000" dirty="0">
                <a:latin typeface="Cambria" panose="02040503050406030204" pitchFamily="18" charset="0"/>
                <a:ea typeface="Cambria" panose="02040503050406030204" pitchFamily="18" charset="0"/>
              </a:rPr>
              <a:t>ІІІ квартал</a:t>
            </a:r>
          </a:p>
          <a:p>
            <a:pPr lvl="0" algn="ctr">
              <a:spcBef>
                <a:spcPts val="300"/>
              </a:spcBef>
              <a:spcAft>
                <a:spcPts val="0"/>
              </a:spcAft>
            </a:pPr>
            <a:r>
              <a:rPr lang="uk-UA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400" b="1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+30%</a:t>
            </a:r>
            <a:endParaRPr lang="ru-RU" sz="2400" b="1" dirty="0">
              <a:solidFill>
                <a:srgbClr val="A92B4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58415" y="2028626"/>
            <a:ext cx="6953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Cambria" panose="02040503050406030204" pitchFamily="18" charset="0"/>
                <a:ea typeface="Cambria" panose="02040503050406030204" pitchFamily="18" charset="0"/>
              </a:rPr>
              <a:t>Динаміка звернень бізнесу до Ради Бізнес Омбудсмена </a:t>
            </a:r>
          </a:p>
          <a:p>
            <a:pPr algn="ctr"/>
            <a:r>
              <a:rPr lang="uk-UA" sz="2000" i="1" dirty="0">
                <a:latin typeface="Cambria" panose="02040503050406030204" pitchFamily="18" charset="0"/>
                <a:ea typeface="Cambria" panose="02040503050406030204" pitchFamily="18" charset="0"/>
              </a:rPr>
              <a:t>(порівняно з І </a:t>
            </a:r>
            <a:r>
              <a:rPr lang="uk-UA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кв</a:t>
            </a:r>
            <a:r>
              <a:rPr lang="uk-UA" sz="2000" i="1" dirty="0">
                <a:latin typeface="Cambria" panose="02040503050406030204" pitchFamily="18" charset="0"/>
                <a:ea typeface="Cambria" panose="02040503050406030204" pitchFamily="18" charset="0"/>
              </a:rPr>
              <a:t>. 2023 року)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181600" y="3498511"/>
            <a:ext cx="1419867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0"/>
              </a:spcAft>
            </a:pPr>
            <a:r>
              <a:rPr lang="uk-UA" sz="2000" dirty="0">
                <a:latin typeface="Cambria" panose="02040503050406030204" pitchFamily="18" charset="0"/>
                <a:ea typeface="Cambria" panose="02040503050406030204" pitchFamily="18" charset="0"/>
              </a:rPr>
              <a:t>IV квартал </a:t>
            </a:r>
          </a:p>
          <a:p>
            <a:pPr lvl="0" algn="ctr">
              <a:spcBef>
                <a:spcPts val="300"/>
              </a:spcBef>
              <a:spcAft>
                <a:spcPts val="0"/>
              </a:spcAft>
            </a:pPr>
            <a:r>
              <a:rPr lang="uk-UA" sz="2400" b="1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+62%</a:t>
            </a:r>
            <a:endParaRPr lang="ru-RU" sz="2400" b="1" dirty="0">
              <a:solidFill>
                <a:srgbClr val="A92B4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3505200" y="2736512"/>
            <a:ext cx="0" cy="7620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5715000" y="2736511"/>
            <a:ext cx="0" cy="7620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5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62B5C2-5372-E0FE-2024-A66F1155C0CC}"/>
              </a:ext>
            </a:extLst>
          </p:cNvPr>
          <p:cNvSpPr/>
          <p:nvPr/>
        </p:nvSpPr>
        <p:spPr>
          <a:xfrm>
            <a:off x="0" y="0"/>
            <a:ext cx="9144000" cy="6845300"/>
          </a:xfrm>
          <a:prstGeom prst="rect">
            <a:avLst/>
          </a:prstGeom>
          <a:solidFill>
            <a:srgbClr val="A92B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6970E142-084F-E338-1109-CFED680EA6EC}"/>
              </a:ext>
            </a:extLst>
          </p:cNvPr>
          <p:cNvSpPr txBox="1">
            <a:spLocks/>
          </p:cNvSpPr>
          <p:nvPr/>
        </p:nvSpPr>
        <p:spPr>
          <a:xfrm>
            <a:off x="1828800" y="2889250"/>
            <a:ext cx="6172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kern="0" dirty="0" err="1">
                <a:solidFill>
                  <a:schemeClr val="bg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Принципи</a:t>
            </a:r>
            <a:r>
              <a:rPr lang="ru-RU" sz="4000" b="1" kern="0" dirty="0">
                <a:solidFill>
                  <a:schemeClr val="bg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роботи</a:t>
            </a:r>
            <a:r>
              <a:rPr lang="ru-RU" sz="4000" b="1" kern="0" dirty="0">
                <a:solidFill>
                  <a:schemeClr val="bg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 БЕБ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828776-20B7-5C76-F682-C6B127F38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19" y="6242050"/>
            <a:ext cx="1782576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5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70" y="1060450"/>
            <a:ext cx="6684216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Зони </a:t>
            </a:r>
            <a:r>
              <a:rPr lang="uk-UA" dirty="0"/>
              <a:t>особливої уваги</a:t>
            </a:r>
            <a:br>
              <a:rPr lang="uk-UA" dirty="0">
                <a:solidFill>
                  <a:srgbClr val="990033"/>
                </a:solidFill>
              </a:rPr>
            </a:br>
            <a:br>
              <a:rPr lang="ru-RU" sz="2300" dirty="0">
                <a:solidFill>
                  <a:srgbClr val="990033"/>
                </a:solidFill>
              </a:rPr>
            </a:br>
            <a:endParaRPr sz="2300" dirty="0">
              <a:solidFill>
                <a:srgbClr val="990033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1211" y="1746250"/>
            <a:ext cx="7237075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Бюджетна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сфера;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Податкова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сфера;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Митна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сфера;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Ліцензування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авторські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права;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Clr>
                <a:srgbClr val="A92B45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Гральний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бізнес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Clr>
                <a:srgbClr val="A50021"/>
              </a:buClr>
              <a:buSzPct val="120000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97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70" y="1060450"/>
            <a:ext cx="6684216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Ключові </a:t>
            </a:r>
            <a:r>
              <a:rPr lang="uk-UA" dirty="0"/>
              <a:t>методи роботи </a:t>
            </a:r>
            <a:br>
              <a:rPr lang="uk-UA" dirty="0">
                <a:solidFill>
                  <a:srgbClr val="990033"/>
                </a:solidFill>
              </a:rPr>
            </a:br>
            <a:br>
              <a:rPr lang="ru-RU" sz="2300" dirty="0">
                <a:solidFill>
                  <a:srgbClr val="990033"/>
                </a:solidFill>
              </a:rPr>
            </a:br>
            <a:endParaRPr sz="2300" dirty="0">
              <a:solidFill>
                <a:srgbClr val="990033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8057" y="1746250"/>
            <a:ext cx="735635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Переслідування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незалежно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від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висновків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контролюючих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органів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основі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провадження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власні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аналітичні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продукти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чи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висновки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«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спеціалістів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».</a:t>
            </a: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Clr>
                <a:srgbClr val="A92B45"/>
              </a:buClr>
              <a:buSzPct val="130000"/>
              <a:buFont typeface="+mj-lt"/>
              <a:buAutoNum type="arabicPeriod"/>
            </a:pP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Силовий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обшук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передує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будь-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якій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комунікації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Мета – шок та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блокування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діяльності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підприємства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" name="object 5"/>
          <p:cNvSpPr/>
          <p:nvPr/>
        </p:nvSpPr>
        <p:spPr>
          <a:xfrm>
            <a:off x="1359314" y="2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2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3" y="6311641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6" y="631164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6" y="6311644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4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9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8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11" y="6311643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6" y="6310752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7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6" y="6310529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21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8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3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4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70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2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60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5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41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10" y="6451574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4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4" y="6451575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8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10" y="6451570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824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62B5C2-5372-E0FE-2024-A66F1155C0CC}"/>
              </a:ext>
            </a:extLst>
          </p:cNvPr>
          <p:cNvSpPr/>
          <p:nvPr/>
        </p:nvSpPr>
        <p:spPr>
          <a:xfrm>
            <a:off x="0" y="0"/>
            <a:ext cx="9144000" cy="6845300"/>
          </a:xfrm>
          <a:prstGeom prst="rect">
            <a:avLst/>
          </a:prstGeom>
          <a:solidFill>
            <a:srgbClr val="A92B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6970E142-084F-E338-1109-CFED680EA6EC}"/>
              </a:ext>
            </a:extLst>
          </p:cNvPr>
          <p:cNvSpPr txBox="1">
            <a:spLocks/>
          </p:cNvSpPr>
          <p:nvPr/>
        </p:nvSpPr>
        <p:spPr>
          <a:xfrm>
            <a:off x="1600200" y="2965450"/>
            <a:ext cx="6172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kern="0" dirty="0" err="1">
                <a:solidFill>
                  <a:schemeClr val="bg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Комунікація</a:t>
            </a:r>
            <a:r>
              <a:rPr lang="ru-RU" sz="4000" b="1" kern="0" dirty="0">
                <a:solidFill>
                  <a:schemeClr val="bg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 з БЕБ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828776-20B7-5C76-F682-C6B127F38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19" y="6242050"/>
            <a:ext cx="1782576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19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22905</TotalTime>
  <Words>234</Words>
  <Application>Microsoft Office PowerPoint</Application>
  <PresentationFormat>Произвольный</PresentationFormat>
  <Paragraphs>63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Trebuchet MS</vt:lpstr>
      <vt:lpstr>Office Theme</vt:lpstr>
      <vt:lpstr> </vt:lpstr>
      <vt:lpstr>Презентация PowerPoint</vt:lpstr>
      <vt:lpstr>Презентация PowerPoint</vt:lpstr>
      <vt:lpstr> Як оцінює БЕБ</vt:lpstr>
      <vt:lpstr>Тиск правоохоронців</vt:lpstr>
      <vt:lpstr>Презентация PowerPoint</vt:lpstr>
      <vt:lpstr>Зони особливої уваги  </vt:lpstr>
      <vt:lpstr>Ключові методи роботи   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Presentation_v3 копія</dc:title>
  <dc:creator>k.nikitenko</dc:creator>
  <cp:lastModifiedBy>ADMIN</cp:lastModifiedBy>
  <cp:revision>195</cp:revision>
  <cp:lastPrinted>2019-04-05T05:52:05Z</cp:lastPrinted>
  <dcterms:created xsi:type="dcterms:W3CDTF">2017-09-26T14:27:42Z</dcterms:created>
  <dcterms:modified xsi:type="dcterms:W3CDTF">2023-11-15T14:41:18Z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2017-09-26T00:00:00Z</vt:filetime>
  </property>
  <property fmtid="{D5CDD505-2E9C-101B-9397-08002B2CF9AE}" pid="3" name="LastSaved">
    <vt:filetime>2017-09-26T00:00:00Z</vt:filetime>
  </property>
</Properties>
</file>