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1" r:id="rId3"/>
    <p:sldId id="282" r:id="rId4"/>
    <p:sldId id="283" r:id="rId5"/>
    <p:sldId id="284" r:id="rId6"/>
    <p:sldId id="285" r:id="rId7"/>
    <p:sldId id="280" r:id="rId8"/>
    <p:sldId id="286" r:id="rId9"/>
    <p:sldId id="258" r:id="rId10"/>
    <p:sldId id="279" r:id="rId11"/>
    <p:sldId id="272" r:id="rId12"/>
    <p:sldId id="273" r:id="rId13"/>
    <p:sldId id="274" r:id="rId14"/>
    <p:sldId id="275" r:id="rId15"/>
    <p:sldId id="276" r:id="rId16"/>
    <p:sldId id="271"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0" userDrawn="1">
          <p15:clr>
            <a:srgbClr val="A4A3A4"/>
          </p15:clr>
        </p15:guide>
        <p15:guide id="2" orient="horz" pos="3929" userDrawn="1">
          <p15:clr>
            <a:srgbClr val="A4A3A4"/>
          </p15:clr>
        </p15:guide>
        <p15:guide id="3" orient="horz" pos="368" userDrawn="1">
          <p15:clr>
            <a:srgbClr val="A4A3A4"/>
          </p15:clr>
        </p15:guide>
        <p15:guide id="4" pos="73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ершняк Ангеліна Геннадіївна" initials="ВАГ" lastIdx="2" clrIdx="0">
    <p:extLst>
      <p:ext uri="{19B8F6BF-5375-455C-9EA6-DF929625EA0E}">
        <p15:presenceInfo xmlns:p15="http://schemas.microsoft.com/office/powerpoint/2012/main" userId="S-1-5-21-1338016715-1461542558-604650771-5189" providerId="AD"/>
      </p:ext>
    </p:extLst>
  </p:cmAuthor>
  <p:cmAuthor id="2" name="ПОГРІБНИЙ Сергій Олексійович" initials="ПСО" lastIdx="0" clrIdx="1">
    <p:extLst>
      <p:ext uri="{19B8F6BF-5375-455C-9EA6-DF929625EA0E}">
        <p15:presenceInfo xmlns:p15="http://schemas.microsoft.com/office/powerpoint/2012/main" userId="S-1-5-21-1338016715-1461542558-604650771-3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9"/>
    <a:srgbClr val="F0E8E3"/>
    <a:srgbClr val="32BCAD"/>
    <a:srgbClr val="E6E6E6"/>
    <a:srgbClr val="0059AA"/>
    <a:srgbClr val="FCD700"/>
    <a:srgbClr val="008FD5"/>
    <a:srgbClr val="00274E"/>
    <a:srgbClr val="5B9BD5"/>
    <a:srgbClr val="004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300"/>
      </p:cViewPr>
      <p:guideLst>
        <p:guide pos="370"/>
        <p:guide orient="horz" pos="3929"/>
        <p:guide orient="horz" pos="368"/>
        <p:guide pos="731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5A5CBE3-B3D8-4B88-9306-554FC21B4741}" type="datetimeFigureOut">
              <a:rPr lang="uk-UA" smtClean="0"/>
              <a:t>21.11.2023</a:t>
            </a:fld>
            <a:endParaRPr lang="uk-UA"/>
          </a:p>
        </p:txBody>
      </p:sp>
      <p:sp>
        <p:nvSpPr>
          <p:cNvPr id="4" name="Місце для нижнього колонтитула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C8D6684F-D3E8-4D13-964A-4EA9FF8513DF}" type="slidenum">
              <a:rPr lang="uk-UA" smtClean="0"/>
              <a:t>‹№›</a:t>
            </a:fld>
            <a:endParaRPr lang="uk-UA"/>
          </a:p>
        </p:txBody>
      </p:sp>
    </p:spTree>
    <p:extLst>
      <p:ext uri="{BB962C8B-B14F-4D97-AF65-F5344CB8AC3E}">
        <p14:creationId xmlns:p14="http://schemas.microsoft.com/office/powerpoint/2010/main" val="423779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06CAF4C-4C14-4B39-AE2C-CE3174191875}" type="datetimeFigureOut">
              <a:rPr lang="uk-UA" smtClean="0"/>
              <a:t>21.11.2023</a:t>
            </a:fld>
            <a:endParaRPr lang="uk-UA"/>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2ABB27-3B0C-4872-B850-1CD37297D886}" type="slidenum">
              <a:rPr lang="uk-UA" smtClean="0"/>
              <a:t>‹№›</a:t>
            </a:fld>
            <a:endParaRPr lang="uk-UA"/>
          </a:p>
        </p:txBody>
      </p:sp>
    </p:spTree>
    <p:extLst>
      <p:ext uri="{BB962C8B-B14F-4D97-AF65-F5344CB8AC3E}">
        <p14:creationId xmlns:p14="http://schemas.microsoft.com/office/powerpoint/2010/main" val="316566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B2ABB27-3B0C-4872-B850-1CD37297D886}" type="slidenum">
              <a:rPr lang="uk-UA" smtClean="0"/>
              <a:t>1</a:t>
            </a:fld>
            <a:endParaRPr lang="uk-UA"/>
          </a:p>
        </p:txBody>
      </p:sp>
    </p:spTree>
    <p:extLst>
      <p:ext uri="{BB962C8B-B14F-4D97-AF65-F5344CB8AC3E}">
        <p14:creationId xmlns:p14="http://schemas.microsoft.com/office/powerpoint/2010/main" val="64681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299453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19729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381143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Слайд з текстом">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735" y="341784"/>
            <a:ext cx="10363200" cy="535995"/>
          </a:xfrm>
        </p:spPr>
        <p:txBody>
          <a:bodyPr anchor="ctr" anchorCtr="0">
            <a:normAutofit/>
          </a:bodyPr>
          <a:lstStyle>
            <a:lvl1pPr algn="l">
              <a:defRPr sz="3264"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3" name="Subtitle 2"/>
          <p:cNvSpPr>
            <a:spLocks noGrp="1"/>
          </p:cNvSpPr>
          <p:nvPr>
            <p:ph type="subTitle" idx="1" hasCustomPrompt="1"/>
          </p:nvPr>
        </p:nvSpPr>
        <p:spPr>
          <a:xfrm>
            <a:off x="518735" y="1170312"/>
            <a:ext cx="9144001" cy="3270578"/>
          </a:xfrm>
        </p:spPr>
        <p:txBody>
          <a:bodyPr>
            <a:noAutofit/>
          </a:bodyPr>
          <a:lstStyle>
            <a:lvl1pPr marL="0" indent="0" algn="l">
              <a:lnSpc>
                <a:spcPct val="114000"/>
              </a:lnSpc>
              <a:spcBef>
                <a:spcPts val="0"/>
              </a:spcBef>
              <a:buNone/>
              <a:defRPr sz="1632" b="0" i="0">
                <a:latin typeface="Roboto Condensed Light" charset="0"/>
                <a:ea typeface="Roboto Condensed Light" charset="0"/>
                <a:cs typeface="Roboto Condensed Light" charset="0"/>
              </a:defRPr>
            </a:lvl1pPr>
            <a:lvl2pPr marL="457209" indent="0" algn="ctr">
              <a:buNone/>
              <a:defRPr sz="2000"/>
            </a:lvl2pPr>
            <a:lvl3pPr marL="914417" indent="0" algn="ctr">
              <a:buNone/>
              <a:defRPr sz="1800"/>
            </a:lvl3pPr>
            <a:lvl4pPr marL="1371626" indent="0" algn="ctr">
              <a:buNone/>
              <a:defRPr sz="1600"/>
            </a:lvl4pPr>
            <a:lvl5pPr marL="1828835" indent="0" algn="ctr">
              <a:buNone/>
              <a:defRPr sz="1600"/>
            </a:lvl5pPr>
            <a:lvl6pPr marL="2286044" indent="0" algn="ctr">
              <a:buNone/>
              <a:defRPr sz="1600"/>
            </a:lvl6pPr>
            <a:lvl7pPr marL="2743252" indent="0" algn="ctr">
              <a:buNone/>
              <a:defRPr sz="1600"/>
            </a:lvl7pPr>
            <a:lvl8pPr marL="3200461" indent="0" algn="ctr">
              <a:buNone/>
              <a:defRPr sz="1600"/>
            </a:lvl8pPr>
            <a:lvl9pPr marL="3657669" indent="0" algn="ctr">
              <a:buNone/>
              <a:defRPr sz="1600"/>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p>
          <a:p>
            <a:r>
              <a:rPr lang="uk-UA" dirty="0"/>
              <a:t> </a:t>
            </a:r>
          </a:p>
          <a:p>
            <a:r>
              <a:rPr lang="uk-UA" dirty="0"/>
              <a:t>Так само як немає нікого, хто полюбивши, вважав і зажадав би саме страждання тільки за те, що це страждання, а не тому, що інший раз виникають такі обставини, коли страждання і біль приносять якесь і чималу насолоду. </a:t>
            </a:r>
            <a:endParaRPr lang="en-US" dirty="0"/>
          </a:p>
        </p:txBody>
      </p:sp>
      <p:cxnSp>
        <p:nvCxnSpPr>
          <p:cNvPr id="9" name="Straight Connector 8"/>
          <p:cNvCxnSpPr/>
          <p:nvPr userDrawn="1"/>
        </p:nvCxnSpPr>
        <p:spPr>
          <a:xfrm>
            <a:off x="617645" y="6314775"/>
            <a:ext cx="383871"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035209" y="6040562"/>
            <a:ext cx="6118867" cy="294761"/>
          </a:xfrm>
        </p:spPr>
        <p:txBody>
          <a:bodyPr>
            <a:normAutofit/>
          </a:bodyPr>
          <a:lstStyle>
            <a:lvl1pPr marL="0" indent="0">
              <a:buNone/>
              <a:defRPr sz="1088"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501746" y="5970198"/>
            <a:ext cx="1321254" cy="365125"/>
          </a:xfrm>
          <a:prstGeom prst="rect">
            <a:avLst/>
          </a:prstGeom>
        </p:spPr>
        <p:txBody>
          <a:bodyPr vert="horz" lIns="82918" tIns="41459" rIns="82918" bIns="41459"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088" dirty="0">
                <a:solidFill>
                  <a:srgbClr val="00274E"/>
                </a:solidFill>
              </a:rPr>
              <a:t>Верховний Суд</a:t>
            </a:r>
            <a:endParaRPr lang="en-US" sz="1088" dirty="0">
              <a:solidFill>
                <a:srgbClr val="00274E"/>
              </a:solidFill>
            </a:endParaRPr>
          </a:p>
        </p:txBody>
      </p:sp>
      <p:sp>
        <p:nvSpPr>
          <p:cNvPr id="22" name="Slide Number Placeholder 5"/>
          <p:cNvSpPr>
            <a:spLocks noGrp="1"/>
          </p:cNvSpPr>
          <p:nvPr>
            <p:ph type="sldNum" sz="quarter" idx="12"/>
          </p:nvPr>
        </p:nvSpPr>
        <p:spPr>
          <a:xfrm>
            <a:off x="8963678" y="5957942"/>
            <a:ext cx="2743201" cy="365125"/>
          </a:xfrm>
        </p:spPr>
        <p:txBody>
          <a:bodyPr/>
          <a:lstStyle>
            <a:lvl1pPr>
              <a:defRPr sz="1088"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Tree>
    <p:extLst>
      <p:ext uri="{BB962C8B-B14F-4D97-AF65-F5344CB8AC3E}">
        <p14:creationId xmlns:p14="http://schemas.microsoft.com/office/powerpoint/2010/main" val="3885429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392430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25626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8413F1AB-D55F-4FA8-8DCE-B4BF109E5ABB}" type="datetimeFigureOut">
              <a:rPr lang="en-US" smtClean="0"/>
              <a:t>11/21/2023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410516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8413F1AB-D55F-4FA8-8DCE-B4BF109E5ABB}" type="datetimeFigureOut">
              <a:rPr lang="en-US" smtClean="0"/>
              <a:t>11/21/2023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248354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8413F1AB-D55F-4FA8-8DCE-B4BF109E5ABB}" type="datetimeFigureOut">
              <a:rPr lang="en-US" smtClean="0"/>
              <a:t>11/21/2023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93874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13F1AB-D55F-4FA8-8DCE-B4BF109E5ABB}" type="datetimeFigureOut">
              <a:rPr lang="en-US" smtClean="0"/>
              <a:t>11/21/2023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144317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13F1AB-D55F-4FA8-8DCE-B4BF109E5ABB}" type="datetimeFigureOut">
              <a:rPr lang="en-US" smtClean="0"/>
              <a:t>11/21/2023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78469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13F1AB-D55F-4FA8-8DCE-B4BF109E5ABB}" type="datetimeFigureOut">
              <a:rPr lang="en-US" smtClean="0"/>
              <a:t>11/21/2023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a:p>
        </p:txBody>
      </p:sp>
    </p:spTree>
    <p:extLst>
      <p:ext uri="{BB962C8B-B14F-4D97-AF65-F5344CB8AC3E}">
        <p14:creationId xmlns:p14="http://schemas.microsoft.com/office/powerpoint/2010/main" val="219083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3F1AB-D55F-4FA8-8DCE-B4BF109E5ABB}" type="datetimeFigureOut">
              <a:rPr lang="en-US" smtClean="0"/>
              <a:t>11/21/2023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E676C-3C3F-4D0F-96E9-C9CBD3B5703D}" type="slidenum">
              <a:rPr lang="en-US" smtClean="0"/>
              <a:t>‹№›</a:t>
            </a:fld>
            <a:endParaRPr lang="en-US"/>
          </a:p>
        </p:txBody>
      </p:sp>
    </p:spTree>
    <p:extLst>
      <p:ext uri="{BB962C8B-B14F-4D97-AF65-F5344CB8AC3E}">
        <p14:creationId xmlns:p14="http://schemas.microsoft.com/office/powerpoint/2010/main" val="409776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supreme.court.gov.ua/supreme/pro_sud/povidomlennya/" TargetMode="External"/><Relationship Id="rId2" Type="http://schemas.openxmlformats.org/officeDocument/2006/relationships/hyperlink" Target="https://supreme.court.gov.ua/supreme/pro_sud/info_terut_ros/"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1363" y="5471299"/>
            <a:ext cx="4787292" cy="909218"/>
          </a:xfrm>
        </p:spPr>
        <p:txBody>
          <a:bodyPr>
            <a:normAutofit fontScale="92500"/>
          </a:bodyPr>
          <a:lstStyle/>
          <a:p>
            <a:pPr algn="l"/>
            <a:r>
              <a:rPr lang="uk-UA" sz="2800" dirty="0" smtClean="0">
                <a:solidFill>
                  <a:schemeClr val="bg1"/>
                </a:solidFill>
                <a:latin typeface="Roboto Condensed Light" panose="02000000000000000000" pitchFamily="2" charset="0"/>
                <a:ea typeface="Roboto Condensed Light" panose="02000000000000000000" pitchFamily="2" charset="0"/>
              </a:rPr>
              <a:t>Сергій Погрібний</a:t>
            </a:r>
            <a:endParaRPr lang="uk-UA" sz="2800" dirty="0">
              <a:solidFill>
                <a:schemeClr val="bg1"/>
              </a:solidFill>
              <a:latin typeface="Roboto Condensed Light" panose="02000000000000000000" pitchFamily="2" charset="0"/>
              <a:ea typeface="Roboto Condensed Light" panose="02000000000000000000" pitchFamily="2" charset="0"/>
            </a:endParaRPr>
          </a:p>
          <a:p>
            <a:pPr algn="l"/>
            <a:r>
              <a:rPr lang="uk-UA" sz="1500" dirty="0">
                <a:solidFill>
                  <a:schemeClr val="bg1"/>
                </a:solidFill>
                <a:latin typeface="Roboto Condensed Light" panose="02000000000000000000" pitchFamily="2" charset="0"/>
                <a:ea typeface="Roboto Condensed Light" panose="02000000000000000000" pitchFamily="2" charset="0"/>
              </a:rPr>
              <a:t>суддя Касаційного цивільного суду у складі Верховного Суду</a:t>
            </a:r>
          </a:p>
        </p:txBody>
      </p:sp>
      <p:sp>
        <p:nvSpPr>
          <p:cNvPr id="5" name="TextBox 4">
            <a:extLst>
              <a:ext uri="{FF2B5EF4-FFF2-40B4-BE49-F238E27FC236}">
                <a16:creationId xmlns:a16="http://schemas.microsoft.com/office/drawing/2014/main" id="{C325D63E-727F-49EA-8DBD-E66F61A96F68}"/>
              </a:ext>
            </a:extLst>
          </p:cNvPr>
          <p:cNvSpPr txBox="1"/>
          <p:nvPr/>
        </p:nvSpPr>
        <p:spPr>
          <a:xfrm>
            <a:off x="587375" y="2463978"/>
            <a:ext cx="11173415" cy="2062103"/>
          </a:xfrm>
          <a:prstGeom prst="rect">
            <a:avLst/>
          </a:prstGeom>
          <a:noFill/>
        </p:spPr>
        <p:txBody>
          <a:bodyPr wrap="square" rtlCol="0">
            <a:spAutoFit/>
          </a:bodyPr>
          <a:lstStyle/>
          <a:p>
            <a:endParaRPr lang="uk-UA" sz="2000" b="1" dirty="0" smtClean="0">
              <a:solidFill>
                <a:schemeClr val="bg1"/>
              </a:solidFill>
              <a:latin typeface="Roboto Condensed Light" panose="02000000000000000000" pitchFamily="2" charset="0"/>
              <a:ea typeface="Roboto Condensed Light" panose="02000000000000000000" pitchFamily="2" charset="0"/>
            </a:endParaRPr>
          </a:p>
          <a:p>
            <a:r>
              <a:rPr lang="uk-UA" sz="3600" b="1" dirty="0" smtClean="0">
                <a:solidFill>
                  <a:schemeClr val="bg1"/>
                </a:solidFill>
                <a:latin typeface="Roboto Condensed Light" panose="02000000000000000000" pitchFamily="2" charset="0"/>
                <a:ea typeface="Roboto Condensed Light" panose="02000000000000000000" pitchFamily="2" charset="0"/>
              </a:rPr>
              <a:t>Алгоритм відшкодування шкоди, завданої агресією </a:t>
            </a:r>
            <a:r>
              <a:rPr lang="uk-UA" sz="3600" b="1" dirty="0" err="1" smtClean="0">
                <a:solidFill>
                  <a:schemeClr val="bg1"/>
                </a:solidFill>
                <a:latin typeface="Roboto Condensed Light" panose="02000000000000000000" pitchFamily="2" charset="0"/>
                <a:ea typeface="Roboto Condensed Light" panose="02000000000000000000" pitchFamily="2" charset="0"/>
              </a:rPr>
              <a:t>рф</a:t>
            </a:r>
            <a:r>
              <a:rPr lang="uk-UA" sz="3600" b="1" dirty="0" smtClean="0">
                <a:solidFill>
                  <a:schemeClr val="bg1"/>
                </a:solidFill>
                <a:latin typeface="Roboto Condensed Light" panose="02000000000000000000" pitchFamily="2" charset="0"/>
                <a:ea typeface="Roboto Condensed Light" panose="02000000000000000000" pitchFamily="2" charset="0"/>
              </a:rPr>
              <a:t>: практичні нюанси та часові рамки функціонування компенсаційного механізму</a:t>
            </a:r>
            <a:endParaRPr lang="uk-UA" sz="72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14"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7375" y="588417"/>
            <a:ext cx="1232064" cy="1510617"/>
          </a:xfrm>
          <a:prstGeom prst="rect">
            <a:avLst/>
          </a:prstGeom>
        </p:spPr>
      </p:pic>
      <p:sp>
        <p:nvSpPr>
          <p:cNvPr id="2" name="Подзаголовок 2">
            <a:extLst>
              <a:ext uri="{FF2B5EF4-FFF2-40B4-BE49-F238E27FC236}">
                <a16:creationId xmlns:a16="http://schemas.microsoft.com/office/drawing/2014/main" id="{0C8D586D-45EB-4C6E-B076-0A3217E1877E}"/>
              </a:ext>
            </a:extLst>
          </p:cNvPr>
          <p:cNvSpPr txBox="1">
            <a:spLocks/>
          </p:cNvSpPr>
          <p:nvPr/>
        </p:nvSpPr>
        <p:spPr>
          <a:xfrm>
            <a:off x="7651632" y="5437115"/>
            <a:ext cx="3955001" cy="9092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uk-UA" sz="300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1120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2" name="Прямокутник 1"/>
          <p:cNvSpPr/>
          <p:nvPr/>
        </p:nvSpPr>
        <p:spPr>
          <a:xfrm>
            <a:off x="420131" y="759871"/>
            <a:ext cx="11590638" cy="4401205"/>
          </a:xfrm>
          <a:prstGeom prst="rect">
            <a:avLst/>
          </a:prstGeom>
        </p:spPr>
        <p:txBody>
          <a:bodyPr wrap="square">
            <a:spAutoFit/>
          </a:bodyPr>
          <a:lstStyle/>
          <a:p>
            <a:r>
              <a:rPr lang="uk-UA" sz="1600" b="1" dirty="0">
                <a:latin typeface="Roboto Condensed" panose="02000000000000000000" pitchFamily="2" charset="0"/>
                <a:ea typeface="Roboto Condensed" panose="02000000000000000000" pitchFamily="2" charset="0"/>
              </a:rPr>
              <a:t>Постанова КЦС ВС від 14 квітня 2022 року у справі № 308/9708/19</a:t>
            </a:r>
          </a:p>
          <a:p>
            <a:endParaRPr lang="uk-UA" sz="1400" dirty="0">
              <a:latin typeface="Roboto Condensed" panose="02000000000000000000" pitchFamily="2" charset="0"/>
              <a:ea typeface="Roboto Condensed" panose="02000000000000000000" pitchFamily="2" charset="0"/>
            </a:endParaRPr>
          </a:p>
          <a:p>
            <a:endParaRPr lang="uk-UA" sz="1400" dirty="0">
              <a:latin typeface="Roboto Condensed Light" panose="02000000000000000000" pitchFamily="2" charset="0"/>
              <a:ea typeface="Roboto Condensed Light" panose="02000000000000000000" pitchFamily="2" charset="0"/>
            </a:endParaRPr>
          </a:p>
          <a:p>
            <a:r>
              <a:rPr lang="uk-UA" sz="1400" dirty="0">
                <a:latin typeface="Roboto Condensed" panose="02000000000000000000" pitchFamily="2" charset="0"/>
                <a:ea typeface="Roboto Condensed" panose="02000000000000000000" pitchFamily="2" charset="0"/>
              </a:rPr>
              <a:t>Визначаючи, чи поширюється на РФ судовий імунітет у справі, яка переглядається, Верховний Суд врахував таке:</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 предметом позову є відшкодування моральної шкоди, завданої фізичним особам, громадянам України, внаслідок смерті іншого громадянина України;</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 місцем завдання шкоди є територія суверенної держави Україна;</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 передбачається, що шкода завдана агентами РФ, які порушили принципи та цілі, закріплені у Статуті ООН, щодо заборони військової агресії, вчиненої стосовно іншої держави України;</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 вчинення актів збройної агресії іноземною державою не є реалізацією її суверенних прав, а свідчить про порушення зобов`язання поважати суверенітет та територіальну цілісність іншої держави України, що закріплено у Статуті ООН;</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 національне законодавство України виходить із того, що за загальним правилом шкода, завдана в Україні фізичній особі в результаті протиправних дій будь-якої іншої особи (суб`єкта), може бути відшкодована за рішенням суду України (за принципом «генерального делікту). </a:t>
            </a: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Верховний Суд виходить із того, що у разі застосування «деліктного винятку» будь-який спір, що виник на її території у громадянина України, навіть з іноземною країною, зокрема й РФ, може бути розглянутим та вирішеним судом України як належним та повноважним судом.</a:t>
            </a:r>
          </a:p>
        </p:txBody>
      </p:sp>
      <p:pic>
        <p:nvPicPr>
          <p:cNvPr id="3" name="Рисунок 2"/>
          <p:cNvPicPr>
            <a:picLocks noChangeAspect="1"/>
          </p:cNvPicPr>
          <p:nvPr/>
        </p:nvPicPr>
        <p:blipFill>
          <a:blip r:embed="rId2"/>
          <a:stretch>
            <a:fillRect/>
          </a:stretch>
        </p:blipFill>
        <p:spPr>
          <a:xfrm>
            <a:off x="10195684" y="5161076"/>
            <a:ext cx="1068062" cy="742023"/>
          </a:xfrm>
          <a:prstGeom prst="rect">
            <a:avLst/>
          </a:prstGeom>
        </p:spPr>
      </p:pic>
    </p:spTree>
    <p:extLst>
      <p:ext uri="{BB962C8B-B14F-4D97-AF65-F5344CB8AC3E}">
        <p14:creationId xmlns:p14="http://schemas.microsoft.com/office/powerpoint/2010/main" val="179441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468869" y="369316"/>
            <a:ext cx="10912646" cy="4739759"/>
          </a:xfrm>
          <a:prstGeom prst="rect">
            <a:avLst/>
          </a:prstGeom>
        </p:spPr>
        <p:txBody>
          <a:bodyPr wrap="square">
            <a:spAutoFit/>
          </a:bodyPr>
          <a:lstStyle/>
          <a:p>
            <a:r>
              <a:rPr lang="uk-UA" sz="1600" b="1" dirty="0" smtClean="0">
                <a:latin typeface="Roboto Condensed" panose="02000000000000000000" pitchFamily="2" charset="0"/>
                <a:ea typeface="Roboto Condensed" panose="02000000000000000000" pitchFamily="2" charset="0"/>
              </a:rPr>
              <a:t>Постанова </a:t>
            </a:r>
            <a:r>
              <a:rPr lang="uk-UA" sz="1600" b="1" dirty="0">
                <a:latin typeface="Roboto Condensed" panose="02000000000000000000" pitchFamily="2" charset="0"/>
                <a:ea typeface="Roboto Condensed" panose="02000000000000000000" pitchFamily="2" charset="0"/>
              </a:rPr>
              <a:t>КЦС ВС від 18 травня 2022 у справах № 428/11673/19 та № 760/17232/20-ц</a:t>
            </a:r>
          </a:p>
          <a:p>
            <a:endParaRPr lang="uk-UA" sz="1400" dirty="0">
              <a:latin typeface="Roboto Condensed" panose="02000000000000000000" pitchFamily="2" charset="0"/>
              <a:ea typeface="Roboto Condensed" panose="02000000000000000000" pitchFamily="2" charset="0"/>
            </a:endParaRPr>
          </a:p>
          <a:p>
            <a:pPr algn="just"/>
            <a:endParaRPr lang="uk-UA" sz="1400" dirty="0">
              <a:latin typeface="Roboto Condensed" panose="02000000000000000000" pitchFamily="2" charset="0"/>
              <a:ea typeface="Roboto Condensed" panose="02000000000000000000" pitchFamily="2" charset="0"/>
            </a:endParaRPr>
          </a:p>
          <a:p>
            <a:pPr algn="just"/>
            <a:r>
              <a:rPr lang="uk-UA" sz="1600" dirty="0">
                <a:latin typeface="Roboto Condensed" panose="02000000000000000000" pitchFamily="2" charset="0"/>
                <a:ea typeface="Roboto Condensed" panose="02000000000000000000" pitchFamily="2" charset="0"/>
              </a:rPr>
              <a:t>Судовий імунітет РФ не застосовується з огляду на звичаєве міжнародне право, кодифіковане в Конвенції ООН про юрисдикційні імунітети держав та їх власності (2004). Підтримання імунітету РФ є несумісним із міжнародно-правовими зобов’язаннями України в сфері боротьби з тероризмом. Судовий імунітет РФ не підлягає застосуванню з огляду на порушення РФ державного суверенітету України, а отже, не є здійсненням РФ своїх суверенних прав, що охороняються судовим імунітетом, оскільки вчинення актів збройної агресії іноземною державою не є реалізацією її суверенних прав, а свідчить про порушення зобов’язання поважати суверенітет та територіальну цілісність іншої держави, що закріплено у Статуті ООН.</a:t>
            </a:r>
          </a:p>
          <a:p>
            <a:pPr algn="just"/>
            <a:endParaRPr lang="uk-UA" sz="1600" dirty="0">
              <a:latin typeface="Roboto Condensed" panose="02000000000000000000" pitchFamily="2" charset="0"/>
              <a:ea typeface="Roboto Condensed" panose="02000000000000000000" pitchFamily="2" charset="0"/>
            </a:endParaRPr>
          </a:p>
          <a:p>
            <a:pPr algn="just"/>
            <a:r>
              <a:rPr lang="uk-UA" sz="1600" dirty="0">
                <a:latin typeface="Roboto Condensed" panose="02000000000000000000" pitchFamily="2" charset="0"/>
                <a:ea typeface="Roboto Condensed" panose="02000000000000000000" pitchFamily="2" charset="0"/>
              </a:rPr>
              <a:t>Підтримання юрисдикційного імунітету Російської Федерації позбавить позивача ефективного доступу до суду для захисту своїх прав, що є несумісним з положеннями пункту 1 статті 6 Конвенції про захист прав людини і основоположних свобод. Звернення позивачів до українського суду є єдиним розумно доступним засобом захисту права, позбавлення якого означало би позбавлення такого права взагалі, тобто заперечувало б саму сутність такого права.</a:t>
            </a:r>
          </a:p>
          <a:p>
            <a:pPr algn="just"/>
            <a:endParaRPr lang="uk-UA" sz="1600" dirty="0">
              <a:latin typeface="Roboto Condensed" panose="02000000000000000000" pitchFamily="2" charset="0"/>
              <a:ea typeface="Roboto Condensed" panose="02000000000000000000" pitchFamily="2" charset="0"/>
            </a:endParaRPr>
          </a:p>
          <a:p>
            <a:pPr algn="just"/>
            <a:r>
              <a:rPr lang="uk-UA" sz="1600" dirty="0">
                <a:latin typeface="Roboto Condensed" panose="02000000000000000000" pitchFamily="2" charset="0"/>
                <a:ea typeface="Roboto Condensed" panose="02000000000000000000" pitchFamily="2" charset="0"/>
              </a:rPr>
              <a:t>Права позивачів на належне та ефективне відшкодування збитків повинні бути захищені, а судовий імунітет не повинен бути перешкодою для такого відшкодування у тих виняткових обставинах, коли немає інших механізмів відшкодування.</a:t>
            </a:r>
            <a:endParaRPr lang="uk-UA" sz="1500" dirty="0">
              <a:latin typeface="Roboto Condensed" panose="02000000000000000000" pitchFamily="2" charset="0"/>
              <a:ea typeface="Roboto Condensed" panose="02000000000000000000" pitchFamily="2" charset="0"/>
            </a:endParaRPr>
          </a:p>
          <a:p>
            <a:endParaRPr lang="uk-UA" dirty="0">
              <a:latin typeface="Roboto Condensed" panose="02000000000000000000" pitchFamily="2" charset="0"/>
              <a:ea typeface="Roboto Condensed" panose="02000000000000000000" pitchFamily="2" charset="0"/>
            </a:endParaRPr>
          </a:p>
        </p:txBody>
      </p:sp>
      <p:pic>
        <p:nvPicPr>
          <p:cNvPr id="4" name="Рисунок 3"/>
          <p:cNvPicPr>
            <a:picLocks noChangeAspect="1"/>
          </p:cNvPicPr>
          <p:nvPr/>
        </p:nvPicPr>
        <p:blipFill>
          <a:blip r:embed="rId2"/>
          <a:stretch>
            <a:fillRect/>
          </a:stretch>
        </p:blipFill>
        <p:spPr>
          <a:xfrm>
            <a:off x="9399925" y="4742946"/>
            <a:ext cx="1514685" cy="1202379"/>
          </a:xfrm>
          <a:prstGeom prst="rect">
            <a:avLst/>
          </a:prstGeom>
        </p:spPr>
      </p:pic>
    </p:spTree>
    <p:extLst>
      <p:ext uri="{BB962C8B-B14F-4D97-AF65-F5344CB8AC3E}">
        <p14:creationId xmlns:p14="http://schemas.microsoft.com/office/powerpoint/2010/main" val="3669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flipH="1">
            <a:off x="11392745" y="6042601"/>
            <a:ext cx="407020" cy="141317"/>
          </a:xfrm>
        </p:spPr>
        <p:txBody>
          <a:bodyPr/>
          <a:lstStyle/>
          <a:p>
            <a:endParaRPr lang="en-US" sz="1200" dirty="0"/>
          </a:p>
        </p:txBody>
      </p:sp>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587376" y="426981"/>
            <a:ext cx="10912646" cy="584775"/>
          </a:xfrm>
          <a:prstGeom prst="rect">
            <a:avLst/>
          </a:prstGeom>
        </p:spPr>
        <p:txBody>
          <a:bodyPr wrap="square">
            <a:spAutoFit/>
          </a:bodyPr>
          <a:lstStyle/>
          <a:p>
            <a:endParaRPr lang="uk-UA" sz="1400" b="1" dirty="0">
              <a:latin typeface="Roboto Condensed Light" panose="02000000000000000000" pitchFamily="2" charset="0"/>
              <a:ea typeface="Roboto Condensed Light" panose="02000000000000000000" pitchFamily="2" charset="0"/>
            </a:endParaRPr>
          </a:p>
          <a:p>
            <a:endParaRPr lang="uk-UA" dirty="0"/>
          </a:p>
        </p:txBody>
      </p:sp>
      <p:sp>
        <p:nvSpPr>
          <p:cNvPr id="4" name="Прямокутник 3"/>
          <p:cNvSpPr/>
          <p:nvPr/>
        </p:nvSpPr>
        <p:spPr>
          <a:xfrm>
            <a:off x="587375" y="426981"/>
            <a:ext cx="11008880" cy="4185761"/>
          </a:xfrm>
          <a:prstGeom prst="rect">
            <a:avLst/>
          </a:prstGeom>
        </p:spPr>
        <p:txBody>
          <a:bodyPr wrap="square">
            <a:spAutoFit/>
          </a:bodyPr>
          <a:lstStyle/>
          <a:p>
            <a:r>
              <a:rPr lang="uk-UA" sz="1600" b="1" dirty="0">
                <a:latin typeface="Roboto Condensed" panose="02000000000000000000" pitchFamily="2" charset="0"/>
                <a:ea typeface="Roboto Condensed" panose="02000000000000000000" pitchFamily="2" charset="0"/>
              </a:rPr>
              <a:t>Постанова ВП ВС від 12 травня 2022 року у справі № 635/6172/17</a:t>
            </a:r>
          </a:p>
          <a:p>
            <a:endParaRPr lang="uk-UA" sz="1400" b="1" dirty="0">
              <a:latin typeface="Roboto Condensed" panose="02000000000000000000" pitchFamily="2" charset="0"/>
              <a:ea typeface="Roboto Condensed" panose="02000000000000000000" pitchFamily="2" charset="0"/>
            </a:endParaRPr>
          </a:p>
          <a:p>
            <a:endParaRPr lang="uk-UA" sz="1400" dirty="0">
              <a:latin typeface="Roboto Condensed" panose="02000000000000000000" pitchFamily="2" charset="0"/>
              <a:ea typeface="Roboto Condensed" panose="02000000000000000000" pitchFamily="2" charset="0"/>
            </a:endParaRPr>
          </a:p>
          <a:p>
            <a:r>
              <a:rPr lang="uk-UA" sz="1400" dirty="0">
                <a:latin typeface="Roboto Condensed" panose="02000000000000000000" pitchFamily="2" charset="0"/>
                <a:ea typeface="Roboto Condensed" panose="02000000000000000000" pitchFamily="2" charset="0"/>
              </a:rPr>
              <a:t>Країна-агресор не має підстав посилатися на імунітет для уникнення відповідальності за заподіяні збитки майну позивача (пункт 49). </a:t>
            </a:r>
          </a:p>
          <a:p>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Якщо позивач вважає, що його матір загинула внаслідок діяння Російської Федерації, то за це не може бути відповідальною Україна. Розглядаючи справу, де відповідачем визначено РФ, суд України має право ігнорувати імунітет цієї країни та розглядати справи про відшкодування шкоди, завданої фізичній особі в результаті збройної агресії РФ, за позовом, поданим саме до цієї іноземної країни. </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У зв’язку з повномасштабним вторгненням РФ на територію України 24 лютого 2022 року Україна розірвала дипломатичні відносини з Росією, що у свою чергу з цієї дати унеможливлює направлення різних запитів та листів до посольства Російської Федерації в Україні у зв’язку із припиненням його роботи на території України. До таких висновків щодо розірвання дипломатичних відносин між Україною і Російською Федерацією дійшов Верховний Суд у постанові від 14 квітня 2022 року у справі № 308/9708/19 (провадження № 61-18782 св21), а також Велика Палата Верховного Суду у постанові від 12 травня 2022 року у справі № 635/6172/17, провадження № 14-167 цс20, (пункт 58). </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Верховний Суд використав застосовуваний ЄСПЛ трискладовий тест щодо можливості держави втручатися у права, гарантовані Конвенцією про захист прав людини і основоположних свобод, зокрема в контексті відповідності такого втручання легітимній меті. ЄСПЛ неодноразово визнавав, що «надання імунітету державі в ході відправлення цивільного судочинства має переслідувати законну мету дотримання міжнародного права для сприяння ввічливості та добрих відносин між державами через повагу до суверенітету іншої держави».</a:t>
            </a:r>
          </a:p>
        </p:txBody>
      </p:sp>
    </p:spTree>
    <p:extLst>
      <p:ext uri="{BB962C8B-B14F-4D97-AF65-F5344CB8AC3E}">
        <p14:creationId xmlns:p14="http://schemas.microsoft.com/office/powerpoint/2010/main" val="237906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167246" y="327281"/>
            <a:ext cx="10912646" cy="584775"/>
          </a:xfrm>
          <a:prstGeom prst="rect">
            <a:avLst/>
          </a:prstGeom>
        </p:spPr>
        <p:txBody>
          <a:bodyPr wrap="square">
            <a:spAutoFit/>
          </a:bodyPr>
          <a:lstStyle/>
          <a:p>
            <a:endParaRPr lang="uk-UA" sz="1400" b="1" dirty="0">
              <a:latin typeface="Roboto Condensed Light" panose="02000000000000000000" pitchFamily="2" charset="0"/>
              <a:ea typeface="Roboto Condensed Light" panose="02000000000000000000" pitchFamily="2" charset="0"/>
            </a:endParaRPr>
          </a:p>
          <a:p>
            <a:endParaRPr lang="uk-UA" dirty="0"/>
          </a:p>
        </p:txBody>
      </p:sp>
      <p:sp>
        <p:nvSpPr>
          <p:cNvPr id="2" name="Прямокутник 1"/>
          <p:cNvSpPr/>
          <p:nvPr/>
        </p:nvSpPr>
        <p:spPr>
          <a:xfrm>
            <a:off x="587375" y="619668"/>
            <a:ext cx="11209209" cy="3754874"/>
          </a:xfrm>
          <a:prstGeom prst="rect">
            <a:avLst/>
          </a:prstGeom>
        </p:spPr>
        <p:txBody>
          <a:bodyPr wrap="square">
            <a:spAutoFit/>
          </a:bodyPr>
          <a:lstStyle/>
          <a:p>
            <a:pPr algn="just"/>
            <a:r>
              <a:rPr lang="uk-UA" sz="1400" b="1" dirty="0">
                <a:latin typeface="Roboto Condensed" panose="02000000000000000000" pitchFamily="2" charset="0"/>
                <a:ea typeface="Roboto Condensed" panose="02000000000000000000" pitchFamily="2" charset="0"/>
              </a:rPr>
              <a:t>Справи окремого провадження</a:t>
            </a:r>
          </a:p>
          <a:p>
            <a:pPr algn="just"/>
            <a:endParaRPr lang="uk-UA" sz="1400" dirty="0">
              <a:latin typeface="Roboto Condensed" panose="02000000000000000000" pitchFamily="2" charset="0"/>
              <a:ea typeface="Roboto Condensed" panose="02000000000000000000" pitchFamily="2" charset="0"/>
            </a:endParaRPr>
          </a:p>
          <a:p>
            <a:pPr algn="just"/>
            <a:r>
              <a:rPr lang="uk-UA" sz="1400" b="1" dirty="0">
                <a:latin typeface="Roboto Condensed" panose="02000000000000000000" pitchFamily="2" charset="0"/>
                <a:ea typeface="Roboto Condensed" panose="02000000000000000000" pitchFamily="2" charset="0"/>
              </a:rPr>
              <a:t>Постанова ОП КЦС ВС від 05 грудня 2022 року у справі № 490/6057/19</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Встановлення факту, що має юридичне значення, щодо загибелі військовослужбовця під час захисту Батьківщини внаслідок збройної агресії РФ проти України можливе лише у судовому порядку, оскільки законодавець не визначив іншого, позасудового способу встановлення причинно-наслідкового зв'язку між смертю військовослужбовця та військовою агресією РФ. Від встановлення факту загибелі військовослужбовця при виконанні військової служби внаслідок збройної агресії РФ проти України залежить виникнення та реалізація особистих та майнових прав заявника як члена сім'ї загиблого військовослужбовця. </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Верховний Суд неодноразово зазначав про можливість встановлення не самого факту поранення, смерті чи вимушеного переселення внаслідок збройної агресії РФ, а про можливість встановлення причинно-наслідкового зв'язку між певною подією та збройною агресією РФ. При зверненні до суду із заявою про встановлення юридичного факту важливе значення має мета його встановлення, оскільки саме вона дає можливість зробити висновок, чи дійсно цей факт є юридичним і чи передбачає він правові наслідки.</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Справи про встановлення юридичного факту вимушеного переселення у зв'язку зі збройною агресією РФ проти України (№ 363/2981/16-ц, </a:t>
            </a:r>
            <a:r>
              <a:rPr lang="uk-UA" sz="1400" dirty="0" smtClean="0">
                <a:latin typeface="Roboto Condensed" panose="02000000000000000000" pitchFamily="2" charset="0"/>
                <a:ea typeface="Roboto Condensed" panose="02000000000000000000" pitchFamily="2" charset="0"/>
              </a:rPr>
              <a:t>№428/12368/16</a:t>
            </a:r>
            <a:r>
              <a:rPr lang="uk-UA" sz="1400" dirty="0">
                <a:latin typeface="Roboto Condensed" panose="02000000000000000000" pitchFamily="2" charset="0"/>
                <a:ea typeface="Roboto Condensed" panose="02000000000000000000" pitchFamily="2" charset="0"/>
              </a:rPr>
              <a:t>, № 417/3852/17, № 243/7029/17, 428/13977/16-ц, № 752/6366/16, № 428/8076/16, № 755/14659/16).</a:t>
            </a:r>
          </a:p>
        </p:txBody>
      </p:sp>
      <p:pic>
        <p:nvPicPr>
          <p:cNvPr id="5" name="Рисунок 4"/>
          <p:cNvPicPr>
            <a:picLocks noChangeAspect="1"/>
          </p:cNvPicPr>
          <p:nvPr/>
        </p:nvPicPr>
        <p:blipFill>
          <a:blip r:embed="rId2"/>
          <a:stretch>
            <a:fillRect/>
          </a:stretch>
        </p:blipFill>
        <p:spPr>
          <a:xfrm>
            <a:off x="9061768" y="4336811"/>
            <a:ext cx="2322777" cy="1536325"/>
          </a:xfrm>
          <a:prstGeom prst="rect">
            <a:avLst/>
          </a:prstGeom>
        </p:spPr>
      </p:pic>
    </p:spTree>
    <p:extLst>
      <p:ext uri="{BB962C8B-B14F-4D97-AF65-F5344CB8AC3E}">
        <p14:creationId xmlns:p14="http://schemas.microsoft.com/office/powerpoint/2010/main" val="3596643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167246" y="327281"/>
            <a:ext cx="10912646" cy="584775"/>
          </a:xfrm>
          <a:prstGeom prst="rect">
            <a:avLst/>
          </a:prstGeom>
        </p:spPr>
        <p:txBody>
          <a:bodyPr wrap="square">
            <a:spAutoFit/>
          </a:bodyPr>
          <a:lstStyle/>
          <a:p>
            <a:endParaRPr lang="uk-UA" sz="1400" b="1" dirty="0">
              <a:latin typeface="Roboto Condensed Light" panose="02000000000000000000" pitchFamily="2" charset="0"/>
              <a:ea typeface="Roboto Condensed Light" panose="02000000000000000000" pitchFamily="2" charset="0"/>
            </a:endParaRPr>
          </a:p>
          <a:p>
            <a:endParaRPr lang="uk-UA" dirty="0"/>
          </a:p>
        </p:txBody>
      </p:sp>
      <p:sp>
        <p:nvSpPr>
          <p:cNvPr id="2" name="Прямокутник 1"/>
          <p:cNvSpPr/>
          <p:nvPr/>
        </p:nvSpPr>
        <p:spPr>
          <a:xfrm>
            <a:off x="587375" y="619668"/>
            <a:ext cx="11291587" cy="3847207"/>
          </a:xfrm>
          <a:prstGeom prst="rect">
            <a:avLst/>
          </a:prstGeom>
        </p:spPr>
        <p:txBody>
          <a:bodyPr wrap="square">
            <a:spAutoFit/>
          </a:bodyPr>
          <a:lstStyle/>
          <a:p>
            <a:pPr algn="just"/>
            <a:r>
              <a:rPr lang="uk-UA" sz="1600" b="1" dirty="0">
                <a:latin typeface="Roboto Condensed" panose="02000000000000000000" pitchFamily="2" charset="0"/>
                <a:ea typeface="Roboto Condensed" panose="02000000000000000000" pitchFamily="2" charset="0"/>
              </a:rPr>
              <a:t>Стаття 12-1 Закону України «Про забезпечення прав і свобод громадян та правовий режим на тимчасово окупованій території України» від 15 квітня 2014 року № 1207 (в редакції Закону України від 21.04.2022 № 2217-</a:t>
            </a:r>
            <a:r>
              <a:rPr lang="en-US" sz="1600" b="1" dirty="0">
                <a:latin typeface="Roboto Condensed" panose="02000000000000000000" pitchFamily="2" charset="0"/>
                <a:ea typeface="Roboto Condensed" panose="02000000000000000000" pitchFamily="2" charset="0"/>
              </a:rPr>
              <a:t>IX «</a:t>
            </a:r>
            <a:r>
              <a:rPr lang="uk-UA" sz="1600" b="1" dirty="0">
                <a:latin typeface="Roboto Condensed" panose="02000000000000000000" pitchFamily="2" charset="0"/>
                <a:ea typeface="Roboto Condensed" panose="02000000000000000000" pitchFamily="2" charset="0"/>
              </a:rPr>
              <a:t>Про внесення змін до деяких законів України щодо регулювання правового режиму на тимчасово окупованій території України».</a:t>
            </a:r>
          </a:p>
          <a:p>
            <a:pPr algn="just"/>
            <a:endParaRPr lang="uk-UA" sz="1400" dirty="0">
              <a:latin typeface="Roboto Condensed" panose="02000000000000000000" pitchFamily="2" charset="0"/>
              <a:ea typeface="Roboto Condensed" panose="02000000000000000000" pitchFamily="2" charset="0"/>
            </a:endParaRP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Якщо остання відома адреса місця проживання (перебування), місцезнаходження чи місця роботи учасників справи знаходиться на тимчасово окупованій території, суд викликає або повідомляє учасників справи, які не мають офіційної електронної адреси, про дату, час і місце першого судового засідання у справі, інших судових засідань чи про вчинення відповідної процесуальної дії через </a:t>
            </a:r>
            <a:r>
              <a:rPr lang="uk-UA" sz="1400" b="1" dirty="0">
                <a:latin typeface="Roboto Condensed" panose="02000000000000000000" pitchFamily="2" charset="0"/>
                <a:ea typeface="Roboto Condensed" panose="02000000000000000000" pitchFamily="2" charset="0"/>
              </a:rPr>
              <a:t>оголошення на офіційному веб-сайті судової влади України. З опублікуванням такого оголошення відповідач вважається повідомленим про дату, час і місце розгляду справи</a:t>
            </a:r>
            <a:r>
              <a:rPr lang="uk-UA" sz="1400" dirty="0">
                <a:latin typeface="Roboto Condensed" panose="02000000000000000000" pitchFamily="2" charset="0"/>
                <a:ea typeface="Roboto Condensed" panose="02000000000000000000" pitchFamily="2" charset="0"/>
              </a:rPr>
              <a:t>. Учасники справи, остання відома адреса місця проживання (перебування) чи місцезнаходження яких знаходиться на тимчасово окупованій території і які не мають офіційної електронної адреси, повідомляються про ухвалення відповідного судового рішення </a:t>
            </a:r>
            <a:r>
              <a:rPr lang="uk-UA" sz="1400" b="1" dirty="0">
                <a:latin typeface="Roboto Condensed" panose="02000000000000000000" pitchFamily="2" charset="0"/>
                <a:ea typeface="Roboto Condensed" panose="02000000000000000000" pitchFamily="2" charset="0"/>
              </a:rPr>
              <a:t>шляхом розміщення інформації на офіційному веб-порталі судової влади з посиланням на веб-адресу такого судового рішення в Єдиному державному реєстрі судових рішень або шляхом розміщення тексту відповідного судового рішення на офіційному веб-порталі судової влади України. З моменту розміщення такої інформації вважається, що особа отримала судове рішення.</a:t>
            </a:r>
            <a:r>
              <a:rPr lang="uk-UA" sz="1400" dirty="0">
                <a:latin typeface="Roboto Condensed" panose="02000000000000000000" pitchFamily="2" charset="0"/>
                <a:ea typeface="Roboto Condensed" panose="02000000000000000000" pitchFamily="2" charset="0"/>
              </a:rPr>
              <a:t> Передбачений цією статтею порядок виклику в суд та повідомлення про судове рішення може застосовуватися стосовно інших учасників судового процесу, адреса місця проживання (перебування), місцезнаходження чи місця роботи яких знаходиться на тимчасово окупованій території, якщо від цього залежить реалізація ними своїх процесуальних прав і обов’язків</a:t>
            </a:r>
          </a:p>
        </p:txBody>
      </p:sp>
      <p:pic>
        <p:nvPicPr>
          <p:cNvPr id="4" name="Рисунок 3"/>
          <p:cNvPicPr>
            <a:picLocks noChangeAspect="1"/>
          </p:cNvPicPr>
          <p:nvPr/>
        </p:nvPicPr>
        <p:blipFill>
          <a:blip r:embed="rId2"/>
          <a:stretch>
            <a:fillRect/>
          </a:stretch>
        </p:blipFill>
        <p:spPr>
          <a:xfrm>
            <a:off x="9564611" y="4486615"/>
            <a:ext cx="1640945" cy="1571003"/>
          </a:xfrm>
          <a:prstGeom prst="rect">
            <a:avLst/>
          </a:prstGeom>
        </p:spPr>
      </p:pic>
    </p:spTree>
    <p:extLst>
      <p:ext uri="{BB962C8B-B14F-4D97-AF65-F5344CB8AC3E}">
        <p14:creationId xmlns:p14="http://schemas.microsoft.com/office/powerpoint/2010/main" val="1455762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167246" y="327281"/>
            <a:ext cx="10912646" cy="584775"/>
          </a:xfrm>
          <a:prstGeom prst="rect">
            <a:avLst/>
          </a:prstGeom>
        </p:spPr>
        <p:txBody>
          <a:bodyPr wrap="square">
            <a:spAutoFit/>
          </a:bodyPr>
          <a:lstStyle/>
          <a:p>
            <a:endParaRPr lang="uk-UA" sz="1400" b="1" dirty="0">
              <a:latin typeface="Roboto Condensed Light" panose="02000000000000000000" pitchFamily="2" charset="0"/>
              <a:ea typeface="Roboto Condensed Light" panose="02000000000000000000" pitchFamily="2" charset="0"/>
            </a:endParaRPr>
          </a:p>
          <a:p>
            <a:endParaRPr lang="uk-UA" dirty="0"/>
          </a:p>
        </p:txBody>
      </p:sp>
      <p:sp>
        <p:nvSpPr>
          <p:cNvPr id="7" name="Прямокутник 6"/>
          <p:cNvSpPr/>
          <p:nvPr/>
        </p:nvSpPr>
        <p:spPr>
          <a:xfrm>
            <a:off x="397906" y="912056"/>
            <a:ext cx="11522247" cy="3847207"/>
          </a:xfrm>
          <a:prstGeom prst="rect">
            <a:avLst/>
          </a:prstGeom>
        </p:spPr>
        <p:txBody>
          <a:bodyPr wrap="square">
            <a:spAutoFit/>
          </a:bodyPr>
          <a:lstStyle/>
          <a:p>
            <a:pPr algn="just"/>
            <a:r>
              <a:rPr lang="uk-UA" sz="1600" b="1" dirty="0">
                <a:latin typeface="Roboto Condensed" panose="02000000000000000000" pitchFamily="2" charset="0"/>
                <a:ea typeface="Roboto Condensed" panose="02000000000000000000" pitchFamily="2" charset="0"/>
              </a:rPr>
              <a:t>Закон України «Про зупинення дії та вихід з Конвенції про правову допомогу і правові відносини у цивільних, сімейних та кримінальних справах та Протоколу до Конвенції про правову допомогу і правові відносини у цивільних, сімейних та кримінальних справах від 22 січня 1993 року» від 01 грудня 2022 року № 2783-</a:t>
            </a:r>
            <a:r>
              <a:rPr lang="en-US" sz="1600" b="1" dirty="0">
                <a:latin typeface="Roboto Condensed" panose="02000000000000000000" pitchFamily="2" charset="0"/>
                <a:ea typeface="Roboto Condensed" panose="02000000000000000000" pitchFamily="2" charset="0"/>
              </a:rPr>
              <a:t>IX. </a:t>
            </a:r>
          </a:p>
          <a:p>
            <a:pPr algn="just"/>
            <a:endParaRPr lang="en-US"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Для повідомлення учасників справи, які перебувають на території країни-агресора, можливим є розміщення інформації на офіційному веб-порталі судової влади України. </a:t>
            </a:r>
          </a:p>
          <a:p>
            <a:pPr algn="just"/>
            <a:endParaRPr lang="uk-UA" sz="1400" dirty="0">
              <a:latin typeface="Roboto Condensed" panose="02000000000000000000" pitchFamily="2" charset="0"/>
              <a:ea typeface="Roboto Condensed" panose="02000000000000000000" pitchFamily="2" charset="0"/>
            </a:endParaRPr>
          </a:p>
          <a:p>
            <a:pPr algn="just"/>
            <a:r>
              <a:rPr lang="en-US" sz="1400" dirty="0">
                <a:latin typeface="Roboto Condensed" panose="02000000000000000000" pitchFamily="2" charset="0"/>
                <a:ea typeface="Roboto Condensed" panose="02000000000000000000" pitchFamily="2" charset="0"/>
                <a:hlinkClick r:id="rId2"/>
              </a:rPr>
              <a:t>https://supreme.court.gov.ua/supreme/pro_sud/info_terut_ros/</a:t>
            </a:r>
            <a:endParaRPr lang="uk-UA" sz="1400" dirty="0">
              <a:latin typeface="Roboto Condensed" panose="02000000000000000000" pitchFamily="2" charset="0"/>
              <a:ea typeface="Roboto Condensed" panose="02000000000000000000" pitchFamily="2" charset="0"/>
            </a:endParaRPr>
          </a:p>
          <a:p>
            <a:pPr algn="just"/>
            <a:endParaRPr lang="en-US" sz="1400" dirty="0">
              <a:latin typeface="Roboto Condensed" panose="02000000000000000000" pitchFamily="2" charset="0"/>
              <a:ea typeface="Roboto Condensed" panose="02000000000000000000" pitchFamily="2" charset="0"/>
            </a:endParaRPr>
          </a:p>
          <a:p>
            <a:pPr algn="just"/>
            <a:r>
              <a:rPr lang="en-US" sz="1400" dirty="0">
                <a:latin typeface="Roboto Condensed" panose="02000000000000000000" pitchFamily="2" charset="0"/>
                <a:ea typeface="Roboto Condensed" panose="02000000000000000000" pitchFamily="2" charset="0"/>
                <a:hlinkClick r:id="rId3"/>
              </a:rPr>
              <a:t>https://supreme.court.gov.ua/supreme/pro_sud/povidomlennya/</a:t>
            </a:r>
            <a:endParaRPr lang="uk-UA" sz="1400" dirty="0">
              <a:latin typeface="Roboto Condensed" panose="02000000000000000000" pitchFamily="2" charset="0"/>
              <a:ea typeface="Roboto Condensed" panose="02000000000000000000" pitchFamily="2" charset="0"/>
            </a:endParaRPr>
          </a:p>
          <a:p>
            <a:pPr algn="just"/>
            <a:endParaRPr lang="en-US" sz="1400" dirty="0">
              <a:latin typeface="Roboto Condensed" panose="02000000000000000000" pitchFamily="2" charset="0"/>
              <a:ea typeface="Roboto Condensed" panose="02000000000000000000" pitchFamily="2" charset="0"/>
            </a:endParaRPr>
          </a:p>
          <a:p>
            <a:pPr algn="just"/>
            <a:endParaRPr lang="en-US"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У липні 2022 року у Верховній Раді України зареєстровані три законопроекти: № 7520, № 7520-1, № 7520-2, які стосуються різних аспектів розгляду судових справ у зв’язку зі збройною агресією РФ проти України («Законопроекти»). Зокрема, законопроекти регулюють питання (І) юрисдикційного імунітету РФ, (ІІ) порядку її повідомлення як відповідача у справі та вручення їй судових документів, (ІІІ) щодо регулювання кола можливих суб'єктів цивільно-правової відповідальності, (І</a:t>
            </a:r>
            <a:r>
              <a:rPr lang="en-US" sz="1400" dirty="0">
                <a:latin typeface="Roboto Condensed" panose="02000000000000000000" pitchFamily="2" charset="0"/>
                <a:ea typeface="Roboto Condensed" panose="02000000000000000000" pitchFamily="2" charset="0"/>
              </a:rPr>
              <a:t>V) </a:t>
            </a:r>
            <a:r>
              <a:rPr lang="uk-UA" sz="1400" dirty="0">
                <a:latin typeface="Roboto Condensed" panose="02000000000000000000" pitchFamily="2" charset="0"/>
                <a:ea typeface="Roboto Condensed" panose="02000000000000000000" pitchFamily="2" charset="0"/>
              </a:rPr>
              <a:t>щодо цивільно-правової відповідальності «пов’язаних з РФ осіб», (</a:t>
            </a:r>
            <a:r>
              <a:rPr lang="en-US" sz="1400" dirty="0">
                <a:latin typeface="Roboto Condensed" panose="02000000000000000000" pitchFamily="2" charset="0"/>
                <a:ea typeface="Roboto Condensed" panose="02000000000000000000" pitchFamily="2" charset="0"/>
              </a:rPr>
              <a:t>V) </a:t>
            </a:r>
            <a:r>
              <a:rPr lang="uk-UA" sz="1400" dirty="0">
                <a:latin typeface="Roboto Condensed" panose="02000000000000000000" pitchFamily="2" charset="0"/>
                <a:ea typeface="Roboto Condensed" panose="02000000000000000000" pitchFamily="2" charset="0"/>
              </a:rPr>
              <a:t>підсудності та розмежування юрисдикції загальних і господарських судів.</a:t>
            </a:r>
          </a:p>
        </p:txBody>
      </p:sp>
      <p:pic>
        <p:nvPicPr>
          <p:cNvPr id="8" name="Рисунок 7"/>
          <p:cNvPicPr>
            <a:picLocks noChangeAspect="1"/>
          </p:cNvPicPr>
          <p:nvPr/>
        </p:nvPicPr>
        <p:blipFill>
          <a:blip r:embed="rId4"/>
          <a:stretch>
            <a:fillRect/>
          </a:stretch>
        </p:blipFill>
        <p:spPr>
          <a:xfrm>
            <a:off x="9715053" y="5025300"/>
            <a:ext cx="1774090" cy="646232"/>
          </a:xfrm>
          <a:prstGeom prst="rect">
            <a:avLst/>
          </a:prstGeom>
        </p:spPr>
      </p:pic>
    </p:spTree>
    <p:extLst>
      <p:ext uri="{BB962C8B-B14F-4D97-AF65-F5344CB8AC3E}">
        <p14:creationId xmlns:p14="http://schemas.microsoft.com/office/powerpoint/2010/main" val="246239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58462" y="5411450"/>
            <a:ext cx="493328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r>
              <a:rPr lang="uk-UA" altLang="ru-RU" sz="4400"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Слава Україні!</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Графіка 1">
            <a:extLst>
              <a:ext uri="{FF2B5EF4-FFF2-40B4-BE49-F238E27FC236}">
                <a16:creationId xmlns:a16="http://schemas.microsoft.com/office/drawing/2014/main" id="{3964FFE3-30F0-298F-CE75-FDF832B4B26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7375" y="584200"/>
            <a:ext cx="1232064" cy="1510617"/>
          </a:xfrm>
          <a:prstGeom prst="rect">
            <a:avLst/>
          </a:prstGeom>
        </p:spPr>
      </p:pic>
    </p:spTree>
    <p:extLst>
      <p:ext uri="{BB962C8B-B14F-4D97-AF65-F5344CB8AC3E}">
        <p14:creationId xmlns:p14="http://schemas.microsoft.com/office/powerpoint/2010/main" val="33052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2" name="Прямокутник 1"/>
          <p:cNvSpPr/>
          <p:nvPr/>
        </p:nvSpPr>
        <p:spPr>
          <a:xfrm>
            <a:off x="420131" y="759871"/>
            <a:ext cx="11590638" cy="5416868"/>
          </a:xfrm>
          <a:prstGeom prst="rect">
            <a:avLst/>
          </a:prstGeom>
        </p:spPr>
        <p:txBody>
          <a:bodyPr wrap="square">
            <a:spAutoFit/>
          </a:bodyPr>
          <a:lstStyle/>
          <a:p>
            <a:pPr algn="ctr"/>
            <a:r>
              <a:rPr lang="uk-UA" sz="2000" b="1" dirty="0" smtClean="0">
                <a:latin typeface="Roboto Condensed" panose="02000000000000000000" pitchFamily="2" charset="0"/>
                <a:ea typeface="Roboto Condensed" panose="02000000000000000000" pitchFamily="2" charset="0"/>
              </a:rPr>
              <a:t>Стандарти цивільного процесу з розгляду позові до країни-агресора</a:t>
            </a:r>
            <a:endParaRPr lang="uk-UA" sz="2000" b="1" dirty="0">
              <a:latin typeface="Roboto Condensed" panose="02000000000000000000" pitchFamily="2" charset="0"/>
              <a:ea typeface="Roboto Condensed" panose="02000000000000000000" pitchFamily="2" charset="0"/>
            </a:endParaRPr>
          </a:p>
          <a:p>
            <a:endParaRPr lang="uk-UA" sz="1400" dirty="0" smtClean="0">
              <a:latin typeface="Roboto Condensed" panose="02000000000000000000" pitchFamily="2" charset="0"/>
              <a:ea typeface="Roboto Condensed" panose="02000000000000000000" pitchFamily="2" charset="0"/>
            </a:endParaRPr>
          </a:p>
          <a:p>
            <a:r>
              <a:rPr lang="uk-UA" dirty="0" smtClean="0">
                <a:latin typeface="Roboto Condensed" panose="02000000000000000000" pitchFamily="2" charset="0"/>
                <a:ea typeface="Roboto Condensed" panose="02000000000000000000" pitchFamily="2" charset="0"/>
              </a:rPr>
              <a:t>Мінімальні стандарти судового процесу мають забезпечувати передусім справедливість такого провадження через:</a:t>
            </a:r>
          </a:p>
          <a:p>
            <a:endParaRPr lang="uk-UA" sz="1400" dirty="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Безумовне забезпечення змагальності та диспозитивності судового процесу з вирішення позовів до країни-агресора</a:t>
            </a:r>
          </a:p>
          <a:p>
            <a:pPr marL="342900" indent="-342900">
              <a:buAutoNum type="arabicPeriod"/>
            </a:pPr>
            <a:endParaRPr lang="uk-UA" sz="1400" dirty="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Забезпечення юридичного представництва професійним адвокатом інтересів країни-агресора у суді, </a:t>
            </a:r>
            <a:r>
              <a:rPr lang="uk-UA" sz="1400" dirty="0" smtClean="0">
                <a:latin typeface="Roboto Condensed" panose="02000000000000000000" pitchFamily="2" charset="0"/>
                <a:ea typeface="Roboto Condensed" panose="02000000000000000000" pitchFamily="2" charset="0"/>
              </a:rPr>
              <a:t>який </a:t>
            </a:r>
            <a:r>
              <a:rPr lang="uk-UA" sz="1400" dirty="0" smtClean="0">
                <a:latin typeface="Roboto Condensed" panose="02000000000000000000" pitchFamily="2" charset="0"/>
                <a:ea typeface="Roboto Condensed" panose="02000000000000000000" pitchFamily="2" charset="0"/>
              </a:rPr>
              <a:t>має призначатися судом з використанням існуючих </a:t>
            </a:r>
            <a:r>
              <a:rPr lang="uk-UA" sz="1400" dirty="0" smtClean="0">
                <a:latin typeface="Roboto Condensed" panose="02000000000000000000" pitchFamily="2" charset="0"/>
                <a:ea typeface="Roboto Condensed" panose="02000000000000000000" pitchFamily="2" charset="0"/>
              </a:rPr>
              <a:t>механізмів надання безоплатної правової допомоги</a:t>
            </a:r>
            <a:endParaRPr lang="uk-UA" sz="1400" dirty="0" smtClean="0">
              <a:latin typeface="Roboto Condensed" panose="02000000000000000000" pitchFamily="2" charset="0"/>
              <a:ea typeface="Roboto Condensed" panose="02000000000000000000" pitchFamily="2" charset="0"/>
            </a:endParaRPr>
          </a:p>
          <a:p>
            <a:pPr marL="342900" indent="-342900">
              <a:buAutoNum type="arabicPeriod"/>
            </a:pPr>
            <a:endParaRPr lang="uk-UA" sz="1400" dirty="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Забезпечення доступності (дійсного отримання) для відповідача інформації про такі позови та про надані стороною докази на його обґрунтування </a:t>
            </a:r>
          </a:p>
          <a:p>
            <a:pPr marL="342900" indent="-342900">
              <a:buAutoNum type="arabicPeriod"/>
            </a:pPr>
            <a:endParaRPr lang="uk-UA" sz="1400" dirty="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Забезпечення перекладу на одну з мов міжнародного спілкування позову та основних доказів, а також надання можливості отримати електронні копії документів, наданих позивачем</a:t>
            </a:r>
          </a:p>
          <a:p>
            <a:pPr marL="342900" indent="-342900">
              <a:buAutoNum type="arabicPeriod"/>
            </a:pPr>
            <a:endParaRPr lang="uk-UA" sz="1400" dirty="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Здійснення сповіщення сторони відповідача про позовні претензії громадян України через треті країни, міжнародні організації або, що вже використовується, через посольства </a:t>
            </a:r>
            <a:r>
              <a:rPr lang="uk-UA" sz="1400" dirty="0" err="1" smtClean="0">
                <a:latin typeface="Roboto Condensed" panose="02000000000000000000" pitchFamily="2" charset="0"/>
                <a:ea typeface="Roboto Condensed" panose="02000000000000000000" pitchFamily="2" charset="0"/>
              </a:rPr>
              <a:t>рф</a:t>
            </a:r>
            <a:r>
              <a:rPr lang="uk-UA" sz="1400" dirty="0" smtClean="0">
                <a:latin typeface="Roboto Condensed" panose="02000000000000000000" pitchFamily="2" charset="0"/>
                <a:ea typeface="Roboto Condensed" panose="02000000000000000000" pitchFamily="2" charset="0"/>
              </a:rPr>
              <a:t> у третіх країнах. Отримання таким самим шляхом копій постановлених рішень з таким самим перекладом</a:t>
            </a:r>
          </a:p>
          <a:p>
            <a:pPr marL="342900" indent="-342900">
              <a:buAutoNum type="arabicPeriod"/>
            </a:pPr>
            <a:endParaRPr lang="uk-UA" sz="1400" dirty="0" smtClean="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Дотримання таких стандартів доказування у цій категорії спорів, які відповідатимуть повній реалізації принципу достатності доказів, а не ймовірності доказів</a:t>
            </a:r>
            <a:endParaRPr lang="uk-UA" sz="1400" dirty="0">
              <a:latin typeface="Roboto Condensed" panose="02000000000000000000" pitchFamily="2" charset="0"/>
              <a:ea typeface="Roboto Condensed" panose="02000000000000000000" pitchFamily="2" charset="0"/>
            </a:endParaRPr>
          </a:p>
          <a:p>
            <a:pPr marL="342900" indent="-342900">
              <a:buAutoNum type="arabicPeriod"/>
            </a:pPr>
            <a:endParaRPr lang="uk-UA" sz="1400" dirty="0" smtClean="0">
              <a:latin typeface="Roboto Condensed" panose="02000000000000000000" pitchFamily="2" charset="0"/>
              <a:ea typeface="Roboto Condensed" panose="02000000000000000000" pitchFamily="2" charset="0"/>
            </a:endParaRPr>
          </a:p>
          <a:p>
            <a:pPr marL="342900" indent="-342900">
              <a:buAutoNum type="arabicPeriod"/>
            </a:pPr>
            <a:r>
              <a:rPr lang="uk-UA" sz="1400" dirty="0" smtClean="0">
                <a:latin typeface="Roboto Condensed" panose="02000000000000000000" pitchFamily="2" charset="0"/>
                <a:ea typeface="Roboto Condensed" panose="02000000000000000000" pitchFamily="2" charset="0"/>
              </a:rPr>
              <a:t>Гарантування апеляційного та в окремих випадках касаційного перегляду рішень судів І інстанції у такій категорії </a:t>
            </a:r>
            <a:r>
              <a:rPr lang="uk-UA" sz="1400" dirty="0" smtClean="0">
                <a:latin typeface="Roboto Condensed" panose="02000000000000000000" pitchFamily="2" charset="0"/>
                <a:ea typeface="Roboto Condensed" panose="02000000000000000000" pitchFamily="2" charset="0"/>
              </a:rPr>
              <a:t>спорів </a:t>
            </a:r>
          </a:p>
          <a:p>
            <a:r>
              <a:rPr lang="uk-UA" sz="1400" dirty="0" smtClean="0">
                <a:latin typeface="Roboto Condensed" panose="02000000000000000000" pitchFamily="2" charset="0"/>
                <a:ea typeface="Roboto Condensed" panose="02000000000000000000" pitchFamily="2" charset="0"/>
              </a:rPr>
              <a:t>як результат призначення судом представника відсутньої сторони </a:t>
            </a:r>
            <a:endParaRPr lang="uk-UA" sz="1400" dirty="0" smtClean="0">
              <a:latin typeface="Roboto Condensed" panose="02000000000000000000" pitchFamily="2" charset="0"/>
              <a:ea typeface="Roboto Condensed" panose="02000000000000000000" pitchFamily="2" charset="0"/>
            </a:endParaRPr>
          </a:p>
          <a:p>
            <a:pPr marL="342900" indent="-342900">
              <a:buAutoNum type="arabicPeriod"/>
            </a:pPr>
            <a:endParaRPr lang="uk-UA" sz="1400" dirty="0">
              <a:latin typeface="Roboto Condensed" panose="02000000000000000000" pitchFamily="2" charset="0"/>
              <a:ea typeface="Roboto Condensed" panose="02000000000000000000" pitchFamily="2" charset="0"/>
            </a:endParaRPr>
          </a:p>
          <a:p>
            <a:pPr marL="342900" indent="-342900">
              <a:buAutoNum type="arabicPeriod"/>
            </a:pPr>
            <a:endParaRPr lang="uk-UA" sz="1400" dirty="0">
              <a:latin typeface="Roboto Condensed" panose="02000000000000000000" pitchFamily="2" charset="0"/>
              <a:ea typeface="Roboto Condensed" panose="02000000000000000000" pitchFamily="2" charset="0"/>
            </a:endParaRPr>
          </a:p>
        </p:txBody>
      </p:sp>
      <p:pic>
        <p:nvPicPr>
          <p:cNvPr id="3" name="Рисунок 2"/>
          <p:cNvPicPr>
            <a:picLocks noChangeAspect="1"/>
          </p:cNvPicPr>
          <p:nvPr/>
        </p:nvPicPr>
        <p:blipFill>
          <a:blip r:embed="rId2"/>
          <a:stretch>
            <a:fillRect/>
          </a:stretch>
        </p:blipFill>
        <p:spPr>
          <a:xfrm>
            <a:off x="10195684" y="5161076"/>
            <a:ext cx="1068062" cy="742023"/>
          </a:xfrm>
          <a:prstGeom prst="rect">
            <a:avLst/>
          </a:prstGeom>
        </p:spPr>
      </p:pic>
    </p:spTree>
    <p:extLst>
      <p:ext uri="{BB962C8B-B14F-4D97-AF65-F5344CB8AC3E}">
        <p14:creationId xmlns:p14="http://schemas.microsoft.com/office/powerpoint/2010/main" val="339312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468869" y="369316"/>
            <a:ext cx="10912646" cy="5693866"/>
          </a:xfrm>
          <a:prstGeom prst="rect">
            <a:avLst/>
          </a:prstGeom>
        </p:spPr>
        <p:txBody>
          <a:bodyPr wrap="square">
            <a:spAutoFit/>
          </a:bodyPr>
          <a:lstStyle/>
          <a:p>
            <a:pPr algn="ctr"/>
            <a:r>
              <a:rPr lang="uk-UA" b="1" dirty="0" smtClean="0">
                <a:latin typeface="Roboto Condensed" panose="02000000000000000000" pitchFamily="2" charset="0"/>
                <a:ea typeface="Roboto Condensed" panose="02000000000000000000" pitchFamily="2" charset="0"/>
              </a:rPr>
              <a:t>Недоліки Українського законодавства, які потрібно </a:t>
            </a:r>
          </a:p>
          <a:p>
            <a:pPr algn="ctr"/>
            <a:r>
              <a:rPr lang="uk-UA" b="1" dirty="0" smtClean="0">
                <a:latin typeface="Roboto Condensed" panose="02000000000000000000" pitchFamily="2" charset="0"/>
                <a:ea typeface="Roboto Condensed" panose="02000000000000000000" pitchFamily="2" charset="0"/>
              </a:rPr>
              <a:t>невідкладно усунути з метою створення умов для вирішення такої категорії спорів </a:t>
            </a:r>
            <a:endParaRPr lang="uk-UA" b="1" dirty="0">
              <a:latin typeface="Roboto Condensed" panose="02000000000000000000" pitchFamily="2" charset="0"/>
              <a:ea typeface="Roboto Condensed" panose="02000000000000000000" pitchFamily="2" charset="0"/>
            </a:endParaRPr>
          </a:p>
          <a:p>
            <a:endParaRPr lang="uk-UA" sz="1400" dirty="0" smtClean="0">
              <a:latin typeface="Roboto Condensed" panose="02000000000000000000" pitchFamily="2" charset="0"/>
              <a:ea typeface="Roboto Condensed" panose="02000000000000000000" pitchFamily="2" charset="0"/>
            </a:endParaRPr>
          </a:p>
          <a:p>
            <a:endParaRPr lang="uk-UA" sz="1400"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Запровадити у ЦПК України та інших процесуальних кодексах загальні правила про розгляд судових справ у порядку заочного провадження з обов'язковим призначенням в окремих категоріях таких спорів (зокрема й в разі пред'явлення позову до країни-агресора) за рішенням суду адвоката відсутньої сторони відповідача </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Невідкладне схвалення </a:t>
            </a:r>
            <a:r>
              <a:rPr lang="uk-UA" dirty="0" err="1" smtClean="0">
                <a:latin typeface="Roboto Condensed" panose="02000000000000000000" pitchFamily="2" charset="0"/>
                <a:ea typeface="Roboto Condensed" panose="02000000000000000000" pitchFamily="2" charset="0"/>
              </a:rPr>
              <a:t>ВРУ</a:t>
            </a:r>
            <a:r>
              <a:rPr lang="uk-UA" dirty="0" smtClean="0">
                <a:latin typeface="Roboto Condensed" panose="02000000000000000000" pitchFamily="2" charset="0"/>
                <a:ea typeface="Roboto Condensed" panose="02000000000000000000" pitchFamily="2" charset="0"/>
              </a:rPr>
              <a:t> закону про обмеження юрисдикційного імунітету іноземної країни – країни-агресора у спорах з громадянами України, українськими юридичними особами</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Визначення і запровадження дієвого механізму сповіщення сторони відповідача – країни-агресора – у такій категорії спорів</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В окремому законодавчому акті має бути передбачено не тільки представництво інтересів відповідача, а й надання коштів позивачу на сповіщення відповідача, переклад матеріалів позову тощо.</a:t>
            </a:r>
            <a:endParaRPr lang="uk-UA" dirty="0">
              <a:latin typeface="Roboto Condensed" panose="02000000000000000000" pitchFamily="2" charset="0"/>
              <a:ea typeface="Roboto Condensed" panose="02000000000000000000" pitchFamily="2" charset="0"/>
            </a:endParaRPr>
          </a:p>
          <a:p>
            <a:pPr algn="just"/>
            <a:endParaRPr lang="uk-UA" sz="1600" dirty="0">
              <a:latin typeface="Roboto Condensed" panose="02000000000000000000" pitchFamily="2" charset="0"/>
              <a:ea typeface="Roboto Condensed" panose="02000000000000000000" pitchFamily="2" charset="0"/>
            </a:endParaRPr>
          </a:p>
          <a:p>
            <a:pPr algn="just"/>
            <a:endParaRPr lang="uk-UA" sz="1600" dirty="0">
              <a:latin typeface="Roboto Condensed" panose="02000000000000000000" pitchFamily="2" charset="0"/>
              <a:ea typeface="Roboto Condensed" panose="02000000000000000000" pitchFamily="2" charset="0"/>
            </a:endParaRPr>
          </a:p>
          <a:p>
            <a:pPr algn="just"/>
            <a:endParaRPr lang="uk-UA" sz="1600" dirty="0">
              <a:latin typeface="Roboto Condensed" panose="02000000000000000000" pitchFamily="2" charset="0"/>
              <a:ea typeface="Roboto Condensed" panose="02000000000000000000" pitchFamily="2" charset="0"/>
            </a:endParaRPr>
          </a:p>
          <a:p>
            <a:endParaRPr lang="uk-UA" dirty="0">
              <a:latin typeface="Roboto Condensed" panose="02000000000000000000" pitchFamily="2" charset="0"/>
              <a:ea typeface="Roboto Condensed" panose="02000000000000000000" pitchFamily="2" charset="0"/>
            </a:endParaRPr>
          </a:p>
        </p:txBody>
      </p:sp>
      <p:pic>
        <p:nvPicPr>
          <p:cNvPr id="4" name="Рисунок 3"/>
          <p:cNvPicPr>
            <a:picLocks noChangeAspect="1"/>
          </p:cNvPicPr>
          <p:nvPr/>
        </p:nvPicPr>
        <p:blipFill>
          <a:blip r:embed="rId2"/>
          <a:stretch>
            <a:fillRect/>
          </a:stretch>
        </p:blipFill>
        <p:spPr>
          <a:xfrm>
            <a:off x="9399925" y="4742946"/>
            <a:ext cx="1514685" cy="1202379"/>
          </a:xfrm>
          <a:prstGeom prst="rect">
            <a:avLst/>
          </a:prstGeom>
        </p:spPr>
      </p:pic>
    </p:spTree>
    <p:extLst>
      <p:ext uri="{BB962C8B-B14F-4D97-AF65-F5344CB8AC3E}">
        <p14:creationId xmlns:p14="http://schemas.microsoft.com/office/powerpoint/2010/main" val="398134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167246" y="327281"/>
            <a:ext cx="10912646" cy="584775"/>
          </a:xfrm>
          <a:prstGeom prst="rect">
            <a:avLst/>
          </a:prstGeom>
        </p:spPr>
        <p:txBody>
          <a:bodyPr wrap="square">
            <a:spAutoFit/>
          </a:bodyPr>
          <a:lstStyle/>
          <a:p>
            <a:endParaRPr lang="uk-UA" sz="1400" b="1" dirty="0">
              <a:latin typeface="Roboto Condensed Light" panose="02000000000000000000" pitchFamily="2" charset="0"/>
              <a:ea typeface="Roboto Condensed Light" panose="02000000000000000000" pitchFamily="2" charset="0"/>
            </a:endParaRPr>
          </a:p>
          <a:p>
            <a:endParaRPr lang="uk-UA" dirty="0"/>
          </a:p>
        </p:txBody>
      </p:sp>
      <p:sp>
        <p:nvSpPr>
          <p:cNvPr id="2" name="Прямокутник 1"/>
          <p:cNvSpPr/>
          <p:nvPr/>
        </p:nvSpPr>
        <p:spPr>
          <a:xfrm>
            <a:off x="587375" y="619668"/>
            <a:ext cx="11209209" cy="5478423"/>
          </a:xfrm>
          <a:prstGeom prst="rect">
            <a:avLst/>
          </a:prstGeom>
        </p:spPr>
        <p:txBody>
          <a:bodyPr wrap="square">
            <a:spAutoFit/>
          </a:bodyPr>
          <a:lstStyle/>
          <a:p>
            <a:pPr algn="ctr"/>
            <a:r>
              <a:rPr lang="uk-UA" sz="2000" b="1" dirty="0" smtClean="0">
                <a:latin typeface="Roboto Condensed" panose="02000000000000000000" pitchFamily="2" charset="0"/>
                <a:ea typeface="Roboto Condensed" panose="02000000000000000000" pitchFamily="2" charset="0"/>
              </a:rPr>
              <a:t>Стандарти відправлення правосуддя у такій категорії спорів</a:t>
            </a:r>
            <a:endParaRPr lang="uk-UA" sz="2000" b="1" dirty="0">
              <a:latin typeface="Roboto Condensed" panose="02000000000000000000" pitchFamily="2" charset="0"/>
              <a:ea typeface="Roboto Condensed" panose="02000000000000000000" pitchFamily="2" charset="0"/>
            </a:endParaRPr>
          </a:p>
          <a:p>
            <a:pPr algn="just"/>
            <a:endParaRPr lang="uk-UA" sz="1400" dirty="0" smtClean="0">
              <a:latin typeface="Roboto Condensed" panose="02000000000000000000" pitchFamily="2" charset="0"/>
              <a:ea typeface="Roboto Condensed" panose="02000000000000000000" pitchFamily="2" charset="0"/>
            </a:endParaRPr>
          </a:p>
          <a:p>
            <a:pPr algn="just"/>
            <a:endParaRPr lang="uk-UA" sz="1400" dirty="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1. У всіх провадженнях за позовами до країни-агресора має бути забезпечена критична оцінка позиції правової та доказової позивача з такою метою </a:t>
            </a:r>
            <a:r>
              <a:rPr lang="uk-UA" dirty="0" smtClean="0">
                <a:latin typeface="Roboto Condensed" panose="02000000000000000000" pitchFamily="2" charset="0"/>
                <a:ea typeface="Roboto Condensed" panose="02000000000000000000" pitchFamily="2" charset="0"/>
              </a:rPr>
              <a:t>і </a:t>
            </a:r>
            <a:r>
              <a:rPr lang="uk-UA" dirty="0" smtClean="0">
                <a:latin typeface="Roboto Condensed" panose="02000000000000000000" pitchFamily="2" charset="0"/>
                <a:ea typeface="Roboto Condensed" panose="02000000000000000000" pitchFamily="2" charset="0"/>
              </a:rPr>
              <a:t>таким рівнем наполегливості, аби не допустити знецінення самої сили судового акта Української держави </a:t>
            </a:r>
          </a:p>
          <a:p>
            <a:pPr algn="just"/>
            <a:endParaRPr lang="uk-UA" dirty="0" smtClean="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2. Стандарти доказування: позивачі та суди мають диференціювати факти, які підлягають доказуванню, та загальновідомі факти </a:t>
            </a:r>
            <a:endParaRPr lang="uk-UA" dirty="0">
              <a:latin typeface="Roboto Condensed" panose="02000000000000000000" pitchFamily="2" charset="0"/>
              <a:ea typeface="Roboto Condensed" panose="02000000000000000000" pitchFamily="2" charset="0"/>
            </a:endParaRPr>
          </a:p>
          <a:p>
            <a:pPr algn="just"/>
            <a:endParaRPr lang="uk-UA" dirty="0" smtClean="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3. Забезпечення безсторонності українського суду: питання, яке турбує іноземних суддів. Суддя, який сам постраждав від збройної агресії </a:t>
            </a:r>
            <a:r>
              <a:rPr lang="uk-UA" dirty="0" err="1" smtClean="0">
                <a:latin typeface="Roboto Condensed" panose="02000000000000000000" pitchFamily="2" charset="0"/>
                <a:ea typeface="Roboto Condensed" panose="02000000000000000000" pitchFamily="2" charset="0"/>
              </a:rPr>
              <a:t>рф</a:t>
            </a:r>
            <a:r>
              <a:rPr lang="uk-UA" dirty="0" smtClean="0">
                <a:latin typeface="Roboto Condensed" panose="02000000000000000000" pitchFamily="2" charset="0"/>
                <a:ea typeface="Roboto Condensed" panose="02000000000000000000" pitchFamily="2" charset="0"/>
              </a:rPr>
              <a:t>,  вочевидь не може вважатися безстороннім, що врешті-решт підірве легітимну силу рішення суду. У негативному сприйнятті рішення українського суду в остаточному підсумку не зацікавлений позивач та країна в цілому</a:t>
            </a:r>
          </a:p>
          <a:p>
            <a:pPr algn="just"/>
            <a:endParaRPr lang="uk-UA" dirty="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4. Перевага якості судового процесу над його швидкістю</a:t>
            </a:r>
            <a:endParaRPr lang="uk-UA" dirty="0">
              <a:latin typeface="Roboto Condensed" panose="02000000000000000000" pitchFamily="2" charset="0"/>
              <a:ea typeface="Roboto Condensed" panose="02000000000000000000" pitchFamily="2" charset="0"/>
            </a:endParaRPr>
          </a:p>
          <a:p>
            <a:pPr algn="just"/>
            <a:endParaRPr lang="uk-UA" dirty="0" smtClean="0">
              <a:latin typeface="Roboto Condensed" panose="02000000000000000000" pitchFamily="2" charset="0"/>
              <a:ea typeface="Roboto Condensed" panose="02000000000000000000" pitchFamily="2" charset="0"/>
            </a:endParaRPr>
          </a:p>
          <a:p>
            <a:pPr algn="just"/>
            <a:endParaRPr lang="uk-UA" dirty="0" smtClean="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Високий стандарт правосуддя має бути дотриманий</a:t>
            </a:r>
          </a:p>
          <a:p>
            <a:pPr algn="just"/>
            <a:endParaRPr lang="uk-UA" sz="1400" dirty="0">
              <a:latin typeface="Roboto Condensed" panose="02000000000000000000" pitchFamily="2" charset="0"/>
              <a:ea typeface="Roboto Condensed" panose="02000000000000000000" pitchFamily="2" charset="0"/>
            </a:endParaRPr>
          </a:p>
        </p:txBody>
      </p:sp>
      <p:pic>
        <p:nvPicPr>
          <p:cNvPr id="5" name="Рисунок 4"/>
          <p:cNvPicPr>
            <a:picLocks noChangeAspect="1"/>
          </p:cNvPicPr>
          <p:nvPr/>
        </p:nvPicPr>
        <p:blipFill>
          <a:blip r:embed="rId2"/>
          <a:stretch>
            <a:fillRect/>
          </a:stretch>
        </p:blipFill>
        <p:spPr>
          <a:xfrm>
            <a:off x="9061768" y="4336811"/>
            <a:ext cx="2322777" cy="1536325"/>
          </a:xfrm>
          <a:prstGeom prst="rect">
            <a:avLst/>
          </a:prstGeom>
        </p:spPr>
      </p:pic>
    </p:spTree>
    <p:extLst>
      <p:ext uri="{BB962C8B-B14F-4D97-AF65-F5344CB8AC3E}">
        <p14:creationId xmlns:p14="http://schemas.microsoft.com/office/powerpoint/2010/main" val="216594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2" name="Прямокутник 1"/>
          <p:cNvSpPr/>
          <p:nvPr/>
        </p:nvSpPr>
        <p:spPr>
          <a:xfrm>
            <a:off x="420131" y="759871"/>
            <a:ext cx="11590638" cy="4339650"/>
          </a:xfrm>
          <a:prstGeom prst="rect">
            <a:avLst/>
          </a:prstGeom>
        </p:spPr>
        <p:txBody>
          <a:bodyPr wrap="square">
            <a:spAutoFit/>
          </a:bodyPr>
          <a:lstStyle/>
          <a:p>
            <a:pPr algn="ctr"/>
            <a:r>
              <a:rPr lang="uk-UA" sz="2400" b="1" dirty="0" smtClean="0">
                <a:latin typeface="Roboto Condensed" panose="02000000000000000000" pitchFamily="2" charset="0"/>
                <a:ea typeface="Roboto Condensed" panose="02000000000000000000" pitchFamily="2" charset="0"/>
              </a:rPr>
              <a:t>Підсудність спорів до країни-агресора </a:t>
            </a:r>
            <a:endParaRPr lang="uk-UA" sz="2400" b="1" dirty="0">
              <a:latin typeface="Roboto Condensed" panose="02000000000000000000" pitchFamily="2" charset="0"/>
              <a:ea typeface="Roboto Condensed" panose="02000000000000000000" pitchFamily="2" charset="0"/>
            </a:endParaRPr>
          </a:p>
          <a:p>
            <a:endParaRPr lang="uk-UA" sz="1400" dirty="0">
              <a:latin typeface="Roboto Condensed" panose="02000000000000000000" pitchFamily="2" charset="0"/>
              <a:ea typeface="Roboto Condensed" panose="02000000000000000000" pitchFamily="2" charset="0"/>
            </a:endParaRPr>
          </a:p>
          <a:p>
            <a:endParaRPr lang="uk-UA" dirty="0" smtClean="0">
              <a:latin typeface="Roboto Condensed Light" panose="02000000000000000000" pitchFamily="2" charset="0"/>
              <a:ea typeface="Roboto Condensed Light" panose="02000000000000000000" pitchFamily="2" charset="0"/>
            </a:endParaRPr>
          </a:p>
          <a:p>
            <a:r>
              <a:rPr lang="uk-UA" sz="2000" b="1" dirty="0" smtClean="0">
                <a:latin typeface="Roboto Condensed Light" panose="02000000000000000000" pitchFamily="2" charset="0"/>
                <a:ea typeface="Roboto Condensed Light" panose="02000000000000000000" pitchFamily="2" charset="0"/>
              </a:rPr>
              <a:t>Щодо відшкодування шкоди, завданої пошкодженням, знищенням нерухомого </a:t>
            </a:r>
            <a:r>
              <a:rPr lang="uk-UA" sz="2000" b="1" dirty="0" smtClean="0">
                <a:latin typeface="Roboto Condensed Light" panose="02000000000000000000" pitchFamily="2" charset="0"/>
                <a:ea typeface="Roboto Condensed Light" panose="02000000000000000000" pitchFamily="2" charset="0"/>
              </a:rPr>
              <a:t>майна, </a:t>
            </a:r>
            <a:r>
              <a:rPr lang="uk-UA" sz="2000" b="1" dirty="0" smtClean="0">
                <a:latin typeface="Roboto Condensed Light" panose="02000000000000000000" pitchFamily="2" charset="0"/>
                <a:ea typeface="Roboto Condensed Light" panose="02000000000000000000" pitchFamily="2" charset="0"/>
              </a:rPr>
              <a:t>– судом за місцем його розташування або судом за зміненою підсудністю </a:t>
            </a:r>
          </a:p>
          <a:p>
            <a:endParaRPr lang="uk-UA" sz="2000" b="1" dirty="0">
              <a:latin typeface="Roboto Condensed Light" panose="02000000000000000000" pitchFamily="2" charset="0"/>
              <a:ea typeface="Roboto Condensed Light" panose="02000000000000000000" pitchFamily="2" charset="0"/>
            </a:endParaRPr>
          </a:p>
          <a:p>
            <a:r>
              <a:rPr lang="uk-UA" sz="2000" b="1" dirty="0">
                <a:latin typeface="Roboto Condensed Light" panose="02000000000000000000" pitchFamily="2" charset="0"/>
                <a:ea typeface="Roboto Condensed Light" panose="02000000000000000000" pitchFamily="2" charset="0"/>
              </a:rPr>
              <a:t>Щодо відшкодування шкоди, завданої пошкодженням, знищенням </a:t>
            </a:r>
            <a:r>
              <a:rPr lang="uk-UA" sz="2000" b="1" dirty="0" smtClean="0">
                <a:latin typeface="Roboto Condensed Light" panose="02000000000000000000" pitchFamily="2" charset="0"/>
                <a:ea typeface="Roboto Condensed Light" panose="02000000000000000000" pitchFamily="2" charset="0"/>
              </a:rPr>
              <a:t>рухомого </a:t>
            </a:r>
            <a:r>
              <a:rPr lang="uk-UA" sz="2000" b="1" dirty="0" smtClean="0">
                <a:latin typeface="Roboto Condensed Light" panose="02000000000000000000" pitchFamily="2" charset="0"/>
                <a:ea typeface="Roboto Condensed Light" panose="02000000000000000000" pitchFamily="2" charset="0"/>
              </a:rPr>
              <a:t>майна, </a:t>
            </a:r>
            <a:r>
              <a:rPr lang="uk-UA" sz="2000" b="1" dirty="0">
                <a:latin typeface="Roboto Condensed Light" panose="02000000000000000000" pitchFamily="2" charset="0"/>
                <a:ea typeface="Roboto Condensed Light" panose="02000000000000000000" pitchFamily="2" charset="0"/>
              </a:rPr>
              <a:t>– судом за місцем </a:t>
            </a:r>
            <a:r>
              <a:rPr lang="uk-UA" sz="2000" b="1" dirty="0" smtClean="0">
                <a:latin typeface="Roboto Condensed Light" panose="02000000000000000000" pitchFamily="2" charset="0"/>
                <a:ea typeface="Roboto Condensed Light" panose="02000000000000000000" pitchFamily="2" charset="0"/>
              </a:rPr>
              <a:t>заподіяння шкоди або судом </a:t>
            </a:r>
            <a:r>
              <a:rPr lang="uk-UA" sz="2000" b="1" dirty="0">
                <a:latin typeface="Roboto Condensed Light" panose="02000000000000000000" pitchFamily="2" charset="0"/>
                <a:ea typeface="Roboto Condensed Light" panose="02000000000000000000" pitchFamily="2" charset="0"/>
              </a:rPr>
              <a:t>за зміненою </a:t>
            </a:r>
            <a:r>
              <a:rPr lang="uk-UA" sz="2000" b="1" dirty="0" smtClean="0">
                <a:latin typeface="Roboto Condensed Light" panose="02000000000000000000" pitchFamily="2" charset="0"/>
                <a:ea typeface="Roboto Condensed Light" panose="02000000000000000000" pitchFamily="2" charset="0"/>
              </a:rPr>
              <a:t>підсудністю; проте, не судом за місцем розташування колишнього посольства країни-агресора в місті Києві</a:t>
            </a:r>
          </a:p>
          <a:p>
            <a:endParaRPr lang="uk-UA" sz="2000" b="1" dirty="0">
              <a:latin typeface="Roboto Condensed Light" panose="02000000000000000000" pitchFamily="2" charset="0"/>
              <a:ea typeface="Roboto Condensed Light" panose="02000000000000000000" pitchFamily="2" charset="0"/>
            </a:endParaRPr>
          </a:p>
          <a:p>
            <a:r>
              <a:rPr lang="uk-UA" sz="2000" b="1" dirty="0" smtClean="0">
                <a:latin typeface="Roboto Condensed Light" panose="02000000000000000000" pitchFamily="2" charset="0"/>
                <a:ea typeface="Roboto Condensed Light" panose="02000000000000000000" pitchFamily="2" charset="0"/>
              </a:rPr>
              <a:t>Щодо відшкодування шкоди, заподіяної каліцтвом, іншим ушкодженням здоров'я або смертю, – можуть пред'являтися:</a:t>
            </a:r>
          </a:p>
          <a:p>
            <a:r>
              <a:rPr lang="uk-UA" sz="2000" b="1" dirty="0" smtClean="0">
                <a:latin typeface="Roboto Condensed Light" panose="02000000000000000000" pitchFamily="2" charset="0"/>
                <a:ea typeface="Roboto Condensed Light" panose="02000000000000000000" pitchFamily="2" charset="0"/>
              </a:rPr>
              <a:t>- за зареєстрованим місцем проживання чи перебування позивача або судом </a:t>
            </a:r>
            <a:r>
              <a:rPr lang="uk-UA" sz="2000" b="1" dirty="0">
                <a:latin typeface="Roboto Condensed Light" panose="02000000000000000000" pitchFamily="2" charset="0"/>
                <a:ea typeface="Roboto Condensed Light" panose="02000000000000000000" pitchFamily="2" charset="0"/>
              </a:rPr>
              <a:t>за зміненою </a:t>
            </a:r>
            <a:r>
              <a:rPr lang="uk-UA" sz="2000" b="1" dirty="0" smtClean="0">
                <a:latin typeface="Roboto Condensed Light" panose="02000000000000000000" pitchFamily="2" charset="0"/>
                <a:ea typeface="Roboto Condensed Light" panose="02000000000000000000" pitchFamily="2" charset="0"/>
              </a:rPr>
              <a:t>підсудністю</a:t>
            </a:r>
          </a:p>
          <a:p>
            <a:r>
              <a:rPr lang="uk-UA" sz="2000" b="1" dirty="0" smtClean="0">
                <a:latin typeface="Roboto Condensed Light" panose="02000000000000000000" pitchFamily="2" charset="0"/>
                <a:ea typeface="Roboto Condensed Light" panose="02000000000000000000" pitchFamily="2" charset="0"/>
              </a:rPr>
              <a:t>- або за місцем заподіяння шкоди</a:t>
            </a:r>
            <a:endParaRPr lang="uk-UA" b="1" dirty="0">
              <a:latin typeface="Roboto Condensed" panose="02000000000000000000" pitchFamily="2" charset="0"/>
              <a:ea typeface="Roboto Condensed" panose="02000000000000000000" pitchFamily="2" charset="0"/>
            </a:endParaRPr>
          </a:p>
        </p:txBody>
      </p:sp>
      <p:pic>
        <p:nvPicPr>
          <p:cNvPr id="3" name="Рисунок 2"/>
          <p:cNvPicPr>
            <a:picLocks noChangeAspect="1"/>
          </p:cNvPicPr>
          <p:nvPr/>
        </p:nvPicPr>
        <p:blipFill>
          <a:blip r:embed="rId2"/>
          <a:stretch>
            <a:fillRect/>
          </a:stretch>
        </p:blipFill>
        <p:spPr>
          <a:xfrm>
            <a:off x="10195684" y="5161076"/>
            <a:ext cx="1068062" cy="742023"/>
          </a:xfrm>
          <a:prstGeom prst="rect">
            <a:avLst/>
          </a:prstGeom>
        </p:spPr>
      </p:pic>
    </p:spTree>
    <p:extLst>
      <p:ext uri="{BB962C8B-B14F-4D97-AF65-F5344CB8AC3E}">
        <p14:creationId xmlns:p14="http://schemas.microsoft.com/office/powerpoint/2010/main" val="427445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3" name="Прямокутник 2"/>
          <p:cNvSpPr/>
          <p:nvPr/>
        </p:nvSpPr>
        <p:spPr>
          <a:xfrm>
            <a:off x="468869" y="369316"/>
            <a:ext cx="10912646" cy="4739759"/>
          </a:xfrm>
          <a:prstGeom prst="rect">
            <a:avLst/>
          </a:prstGeom>
        </p:spPr>
        <p:txBody>
          <a:bodyPr wrap="square">
            <a:spAutoFit/>
          </a:bodyPr>
          <a:lstStyle/>
          <a:p>
            <a:pPr algn="ctr"/>
            <a:r>
              <a:rPr lang="uk-UA" sz="2000" b="1" dirty="0" smtClean="0">
                <a:latin typeface="Roboto Condensed" panose="02000000000000000000" pitchFamily="2" charset="0"/>
                <a:ea typeface="Roboto Condensed" panose="02000000000000000000" pitchFamily="2" charset="0"/>
              </a:rPr>
              <a:t>Примусове виконання рішень українських судів про стягнення відшкодування з країни-агресора: три перспективні шляхи</a:t>
            </a:r>
            <a:endParaRPr lang="uk-UA" sz="2000" b="1" dirty="0">
              <a:latin typeface="Roboto Condensed" panose="02000000000000000000" pitchFamily="2" charset="0"/>
              <a:ea typeface="Roboto Condensed" panose="02000000000000000000" pitchFamily="2" charset="0"/>
            </a:endParaRPr>
          </a:p>
          <a:p>
            <a:endParaRPr lang="uk-UA" sz="1400" dirty="0">
              <a:latin typeface="Roboto Condensed" panose="02000000000000000000" pitchFamily="2" charset="0"/>
              <a:ea typeface="Roboto Condensed" panose="02000000000000000000" pitchFamily="2" charset="0"/>
            </a:endParaRPr>
          </a:p>
          <a:p>
            <a:pPr algn="just"/>
            <a:endParaRPr lang="uk-UA" sz="1400"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Визнання рішення українського суду шляхом застосування процедури визнання та допуску до його примусового виконання в іноземній країні, в якій є майно країни-агресора або юридичних та фізичних осіб, беруть участь у фінансуванні війни на боці агресора</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Виконання рішень суду в Україні шляхом застосування загальних процедур примусового виконання усередині країни – в межах об'єднаного виконавчого провадження Міністерством юстиції України </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marL="342900" indent="-342900" algn="just">
              <a:buAutoNum type="arabicPeriod"/>
            </a:pPr>
            <a:r>
              <a:rPr lang="uk-UA" dirty="0" smtClean="0">
                <a:latin typeface="Roboto Condensed" panose="02000000000000000000" pitchFamily="2" charset="0"/>
                <a:ea typeface="Roboto Condensed" panose="02000000000000000000" pitchFamily="2" charset="0"/>
              </a:rPr>
              <a:t>Шляхом застосування Міжнародного реєстру збитків, завданих агресією </a:t>
            </a:r>
            <a:r>
              <a:rPr lang="uk-UA" dirty="0" err="1" smtClean="0">
                <a:latin typeface="Roboto Condensed" panose="02000000000000000000" pitchFamily="2" charset="0"/>
                <a:ea typeface="Roboto Condensed" panose="02000000000000000000" pitchFamily="2" charset="0"/>
              </a:rPr>
              <a:t>рф</a:t>
            </a:r>
            <a:r>
              <a:rPr lang="uk-UA" dirty="0" smtClean="0">
                <a:latin typeface="Roboto Condensed" panose="02000000000000000000" pitchFamily="2" charset="0"/>
                <a:ea typeface="Roboto Condensed" panose="02000000000000000000" pitchFamily="2" charset="0"/>
              </a:rPr>
              <a:t> проти України, втім у такому Реєстрі рішення українського суду розглядатиметься як один з доказів завдання шкоди та її розміру, що не виключає можливість комісією з відшкодування здійснити оцінку цих обставин самостійно</a:t>
            </a:r>
          </a:p>
          <a:p>
            <a:pPr marL="342900" indent="-342900" algn="just">
              <a:buAutoNum type="arabicPeriod"/>
            </a:pPr>
            <a:endParaRPr lang="uk-UA" dirty="0">
              <a:latin typeface="Roboto Condensed" panose="02000000000000000000" pitchFamily="2" charset="0"/>
              <a:ea typeface="Roboto Condensed" panose="02000000000000000000" pitchFamily="2" charset="0"/>
            </a:endParaRPr>
          </a:p>
          <a:p>
            <a:pPr algn="just"/>
            <a:r>
              <a:rPr lang="uk-UA" dirty="0" smtClean="0">
                <a:latin typeface="Roboto Condensed" panose="02000000000000000000" pitchFamily="2" charset="0"/>
                <a:ea typeface="Roboto Condensed" panose="02000000000000000000" pitchFamily="2" charset="0"/>
              </a:rPr>
              <a:t>Наведене не виключає можливість запровадження окремими країнами світу </a:t>
            </a:r>
          </a:p>
          <a:p>
            <a:pPr algn="just"/>
            <a:r>
              <a:rPr lang="uk-UA" dirty="0" smtClean="0">
                <a:latin typeface="Roboto Condensed" panose="02000000000000000000" pitchFamily="2" charset="0"/>
                <a:ea typeface="Roboto Condensed" panose="02000000000000000000" pitchFamily="2" charset="0"/>
              </a:rPr>
              <a:t>власних правил та процедур (зокрема у США)</a:t>
            </a:r>
            <a:endParaRPr lang="uk-UA" dirty="0">
              <a:latin typeface="Roboto Condensed" panose="02000000000000000000" pitchFamily="2" charset="0"/>
              <a:ea typeface="Roboto Condensed" panose="02000000000000000000" pitchFamily="2" charset="0"/>
            </a:endParaRPr>
          </a:p>
        </p:txBody>
      </p:sp>
      <p:pic>
        <p:nvPicPr>
          <p:cNvPr id="4" name="Рисунок 3"/>
          <p:cNvPicPr>
            <a:picLocks noChangeAspect="1"/>
          </p:cNvPicPr>
          <p:nvPr/>
        </p:nvPicPr>
        <p:blipFill>
          <a:blip r:embed="rId2"/>
          <a:stretch>
            <a:fillRect/>
          </a:stretch>
        </p:blipFill>
        <p:spPr>
          <a:xfrm>
            <a:off x="9399925" y="4742946"/>
            <a:ext cx="1514685" cy="1202379"/>
          </a:xfrm>
          <a:prstGeom prst="rect">
            <a:avLst/>
          </a:prstGeom>
        </p:spPr>
      </p:pic>
    </p:spTree>
    <p:extLst>
      <p:ext uri="{BB962C8B-B14F-4D97-AF65-F5344CB8AC3E}">
        <p14:creationId xmlns:p14="http://schemas.microsoft.com/office/powerpoint/2010/main" val="365875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endParaRPr lang="uk-UA"/>
          </a:p>
        </p:txBody>
      </p:sp>
      <p:pic>
        <p:nvPicPr>
          <p:cNvPr id="5" name="Рисунок 4"/>
          <p:cNvPicPr>
            <a:picLocks noChangeAspect="1"/>
          </p:cNvPicPr>
          <p:nvPr/>
        </p:nvPicPr>
        <p:blipFill>
          <a:blip r:embed="rId2"/>
          <a:stretch>
            <a:fillRect/>
          </a:stretch>
        </p:blipFill>
        <p:spPr>
          <a:xfrm>
            <a:off x="0" y="341784"/>
            <a:ext cx="12665102" cy="8563321"/>
          </a:xfrm>
          <a:prstGeom prst="rect">
            <a:avLst/>
          </a:prstGeom>
        </p:spPr>
      </p:pic>
      <p:sp>
        <p:nvSpPr>
          <p:cNvPr id="4" name="Місце для тексту 3"/>
          <p:cNvSpPr>
            <a:spLocks noGrp="1"/>
          </p:cNvSpPr>
          <p:nvPr>
            <p:ph type="body" sz="quarter" idx="13"/>
          </p:nvPr>
        </p:nvSpPr>
        <p:spPr/>
        <p:txBody>
          <a:bodyPr/>
          <a:lstStyle/>
          <a:p>
            <a:endParaRPr lang="uk-UA"/>
          </a:p>
        </p:txBody>
      </p:sp>
    </p:spTree>
    <p:extLst>
      <p:ext uri="{BB962C8B-B14F-4D97-AF65-F5344CB8AC3E}">
        <p14:creationId xmlns:p14="http://schemas.microsoft.com/office/powerpoint/2010/main" val="692145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181493" y="0"/>
            <a:ext cx="7770001" cy="7416361"/>
          </a:xfrm>
          <a:prstGeom prst="rect">
            <a:avLst/>
          </a:prstGeom>
        </p:spPr>
      </p:pic>
    </p:spTree>
    <p:extLst>
      <p:ext uri="{BB962C8B-B14F-4D97-AF65-F5344CB8AC3E}">
        <p14:creationId xmlns:p14="http://schemas.microsoft.com/office/powerpoint/2010/main" val="427973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0E8E3"/>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482856" y="5950732"/>
            <a:ext cx="1157729" cy="325056"/>
          </a:xfrm>
        </p:spPr>
        <p:txBody>
          <a:bodyPr>
            <a:normAutofit/>
          </a:bodyPr>
          <a:lstStyle/>
          <a:p>
            <a:r>
              <a:rPr lang="uk-UA" sz="1200" dirty="0"/>
              <a:t>Верховний Суд</a:t>
            </a:r>
            <a:endParaRPr lang="en-US" sz="1200" dirty="0"/>
          </a:p>
        </p:txBody>
      </p:sp>
      <p:sp>
        <p:nvSpPr>
          <p:cNvPr id="9" name="Slide Number Placeholder 3"/>
          <p:cNvSpPr>
            <a:spLocks noGrp="1"/>
          </p:cNvSpPr>
          <p:nvPr>
            <p:ph type="sldNum" sz="quarter" idx="12"/>
          </p:nvPr>
        </p:nvSpPr>
        <p:spPr>
          <a:xfrm>
            <a:off x="9291860" y="5950732"/>
            <a:ext cx="2404944" cy="402652"/>
          </a:xfrm>
        </p:spPr>
        <p:txBody>
          <a:bodyPr/>
          <a:lstStyle/>
          <a:p>
            <a:endParaRPr lang="en-US" sz="1200" dirty="0"/>
          </a:p>
        </p:txBody>
      </p:sp>
      <p:cxnSp>
        <p:nvCxnSpPr>
          <p:cNvPr id="10" name="Прямая соединительная линия 9"/>
          <p:cNvCxnSpPr>
            <a:cxnSpLocks/>
          </p:cNvCxnSpPr>
          <p:nvPr/>
        </p:nvCxnSpPr>
        <p:spPr>
          <a:xfrm>
            <a:off x="587375" y="6258578"/>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1864034" y="5950732"/>
            <a:ext cx="7938993" cy="325056"/>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endParaRPr lang="uk-UA" dirty="0">
              <a:solidFill>
                <a:schemeClr val="tx1"/>
              </a:solidFill>
            </a:endParaRPr>
          </a:p>
        </p:txBody>
      </p:sp>
      <p:sp>
        <p:nvSpPr>
          <p:cNvPr id="2" name="Прямокутник 1"/>
          <p:cNvSpPr/>
          <p:nvPr/>
        </p:nvSpPr>
        <p:spPr>
          <a:xfrm>
            <a:off x="482855" y="551934"/>
            <a:ext cx="11503199" cy="5078313"/>
          </a:xfrm>
          <a:prstGeom prst="rect">
            <a:avLst/>
          </a:prstGeom>
        </p:spPr>
        <p:txBody>
          <a:bodyPr wrap="square">
            <a:spAutoFit/>
          </a:bodyPr>
          <a:lstStyle/>
          <a:p>
            <a:r>
              <a:rPr lang="uk-UA" sz="1600" b="1" dirty="0">
                <a:latin typeface="Roboto Condensed" panose="02000000000000000000" pitchFamily="2" charset="0"/>
                <a:ea typeface="Roboto Condensed" panose="02000000000000000000" pitchFamily="2" charset="0"/>
              </a:rPr>
              <a:t>Постанова КЦС ВС від 14 квітня 2022 року у справі № 308/9708/19</a:t>
            </a:r>
          </a:p>
          <a:p>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Суд України, розглядаючи справу, де відповідачем визначено РФ, має право ігнорувати імунітет цієї країни та розглядати справи про відшкодування шкоди, завданої фізичній особі в результаті збройної агресії РФ, за позовом, поданим саме до цієї іноземної країни.</a:t>
            </a: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У міжнародному праві кодифіковані підстави для обмеження судового імунітету іноземної держави внаслідок завдання фізичної шкоди особі або збитків майну, так званий «деліктний виняток» (</a:t>
            </a:r>
            <a:r>
              <a:rPr lang="uk-UA" sz="1400" dirty="0" err="1">
                <a:latin typeface="Roboto Condensed" panose="02000000000000000000" pitchFamily="2" charset="0"/>
                <a:ea typeface="Roboto Condensed" panose="02000000000000000000" pitchFamily="2" charset="0"/>
              </a:rPr>
              <a:t>англ</a:t>
            </a:r>
            <a:r>
              <a:rPr lang="uk-UA" sz="1400" dirty="0">
                <a:latin typeface="Roboto Condensed" panose="02000000000000000000" pitchFamily="2" charset="0"/>
                <a:ea typeface="Roboto Condensed" panose="02000000000000000000" pitchFamily="2" charset="0"/>
              </a:rPr>
              <a:t>. «</a:t>
            </a:r>
            <a:r>
              <a:rPr lang="en-US" sz="1400" dirty="0">
                <a:latin typeface="Roboto Condensed" panose="02000000000000000000" pitchFamily="2" charset="0"/>
                <a:ea typeface="Roboto Condensed" panose="02000000000000000000" pitchFamily="2" charset="0"/>
              </a:rPr>
              <a:t>tort ex</a:t>
            </a:r>
            <a:r>
              <a:rPr lang="uk-UA" sz="1400" dirty="0">
                <a:latin typeface="Roboto Condensed" panose="02000000000000000000" pitchFamily="2" charset="0"/>
                <a:ea typeface="Roboto Condensed" panose="02000000000000000000" pitchFamily="2" charset="0"/>
              </a:rPr>
              <a:t>с</a:t>
            </a:r>
            <a:r>
              <a:rPr lang="en-US" sz="1400" dirty="0" err="1">
                <a:latin typeface="Roboto Condensed" panose="02000000000000000000" pitchFamily="2" charset="0"/>
                <a:ea typeface="Roboto Condensed" panose="02000000000000000000" pitchFamily="2" charset="0"/>
              </a:rPr>
              <a:t>eption</a:t>
            </a:r>
            <a:r>
              <a:rPr lang="en-US" sz="1400" dirty="0">
                <a:latin typeface="Roboto Condensed" panose="02000000000000000000" pitchFamily="2" charset="0"/>
                <a:ea typeface="Roboto Condensed" panose="02000000000000000000" pitchFamily="2" charset="0"/>
              </a:rPr>
              <a:t>»). </a:t>
            </a:r>
            <a:endParaRPr lang="uk-UA" sz="1400" dirty="0">
              <a:latin typeface="Roboto Condensed" panose="02000000000000000000" pitchFamily="2" charset="0"/>
              <a:ea typeface="Roboto Condensed" panose="02000000000000000000" pitchFamily="2" charset="0"/>
            </a:endParaRPr>
          </a:p>
          <a:p>
            <a:pPr algn="just"/>
            <a:endParaRPr lang="uk-UA" sz="1400" dirty="0">
              <a:latin typeface="Roboto Condensed" panose="02000000000000000000" pitchFamily="2" charset="0"/>
              <a:ea typeface="Roboto Condensed" panose="02000000000000000000" pitchFamily="2" charset="0"/>
            </a:endParaRPr>
          </a:p>
          <a:p>
            <a:pPr algn="just"/>
            <a:r>
              <a:rPr lang="uk-UA" sz="1400" dirty="0">
                <a:latin typeface="Roboto Condensed" panose="02000000000000000000" pitchFamily="2" charset="0"/>
                <a:ea typeface="Roboto Condensed" panose="02000000000000000000" pitchFamily="2" charset="0"/>
              </a:rPr>
              <a:t>Умовами, необхідними для застосування «деліктного винятку», є:</a:t>
            </a:r>
          </a:p>
          <a:p>
            <a:pPr algn="just"/>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принцип територіальності: місце дії/бездіяльності має бути на території держави суду; </a:t>
            </a:r>
          </a:p>
          <a:p>
            <a:pPr marL="342900" indent="-342900" algn="just">
              <a:buAutoNum type="arabicParenR"/>
            </a:pPr>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присутність автора дії/бездіяльності на території держави суду в момент вчинення дії/бездіяльності (</a:t>
            </a:r>
            <a:r>
              <a:rPr lang="uk-UA" sz="1400" dirty="0" err="1">
                <a:latin typeface="Roboto Condensed" panose="02000000000000000000" pitchFamily="2" charset="0"/>
                <a:ea typeface="Roboto Condensed" panose="02000000000000000000" pitchFamily="2" charset="0"/>
              </a:rPr>
              <a:t>агента</a:t>
            </a:r>
            <a:r>
              <a:rPr lang="uk-UA" sz="1400" dirty="0">
                <a:latin typeface="Roboto Condensed" panose="02000000000000000000" pitchFamily="2" charset="0"/>
                <a:ea typeface="Roboto Condensed" panose="02000000000000000000" pitchFamily="2" charset="0"/>
              </a:rPr>
              <a:t> чи посадової особи іноземної держави); </a:t>
            </a:r>
          </a:p>
          <a:p>
            <a:pPr marL="342900" indent="-342900" algn="just">
              <a:buAutoNum type="arabicParenR"/>
            </a:pPr>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дія/бездіяльність ймовірно може бути привласнена державі;</a:t>
            </a:r>
          </a:p>
          <a:p>
            <a:pPr marL="342900" indent="-342900" algn="just">
              <a:buAutoNum type="arabicParenR"/>
            </a:pPr>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 відповідальність за дії/бездіяльність передбачена положеннями законодавства держави суду; </a:t>
            </a:r>
          </a:p>
          <a:p>
            <a:pPr marL="342900" indent="-342900" algn="just">
              <a:buAutoNum type="arabicParenR"/>
            </a:pPr>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завдання смерті, фізичної шкоди особі, збитків майну чи його втрата; </a:t>
            </a:r>
          </a:p>
          <a:p>
            <a:pPr marL="342900" indent="-342900" algn="just">
              <a:buAutoNum type="arabicParenR"/>
            </a:pPr>
            <a:endParaRPr lang="uk-UA" sz="1400" dirty="0">
              <a:latin typeface="Roboto Condensed" panose="02000000000000000000" pitchFamily="2" charset="0"/>
              <a:ea typeface="Roboto Condensed" panose="02000000000000000000" pitchFamily="2" charset="0"/>
            </a:endParaRPr>
          </a:p>
          <a:p>
            <a:pPr marL="342900" indent="-342900" algn="just">
              <a:buAutoNum type="arabicParenR"/>
            </a:pPr>
            <a:r>
              <a:rPr lang="uk-UA" sz="1400" dirty="0">
                <a:latin typeface="Roboto Condensed" panose="02000000000000000000" pitchFamily="2" charset="0"/>
                <a:ea typeface="Roboto Condensed" panose="02000000000000000000" pitchFamily="2" charset="0"/>
              </a:rPr>
              <a:t>причинно-наслідковий </a:t>
            </a:r>
            <a:r>
              <a:rPr lang="uk-UA" sz="1400" dirty="0" smtClean="0">
                <a:latin typeface="Roboto Condensed" panose="02000000000000000000" pitchFamily="2" charset="0"/>
                <a:ea typeface="Roboto Condensed" panose="02000000000000000000" pitchFamily="2" charset="0"/>
              </a:rPr>
              <a:t>зв'язок </a:t>
            </a:r>
            <a:r>
              <a:rPr lang="uk-UA" sz="1400" dirty="0">
                <a:latin typeface="Roboto Condensed" panose="02000000000000000000" pitchFamily="2" charset="0"/>
                <a:ea typeface="Roboto Condensed" panose="02000000000000000000" pitchFamily="2" charset="0"/>
              </a:rPr>
              <a:t>між діями/бездіяльністю і завданням смерті, фізичної шкоди особі або збитків майну чи його втратою.</a:t>
            </a:r>
          </a:p>
          <a:p>
            <a:pPr algn="just"/>
            <a:endParaRPr lang="uk-UA" sz="14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14334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3161</TotalTime>
  <Words>2267</Words>
  <Application>Microsoft Office PowerPoint</Application>
  <PresentationFormat>Широкий екран</PresentationFormat>
  <Paragraphs>159</Paragraphs>
  <Slides>16</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Calibri Light</vt:lpstr>
      <vt:lpstr>Roboto Condensed</vt:lpstr>
      <vt:lpstr>Roboto Condensed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Результати здійснення правосуддя Верховним Судом</dc:title>
  <dc:creator>Johny Puk</dc:creator>
  <cp:lastModifiedBy>ПОГРІБНИЙ Сергій Олексійович</cp:lastModifiedBy>
  <cp:revision>397</cp:revision>
  <cp:lastPrinted>2023-11-21T07:19:47Z</cp:lastPrinted>
  <dcterms:created xsi:type="dcterms:W3CDTF">2019-05-13T19:51:33Z</dcterms:created>
  <dcterms:modified xsi:type="dcterms:W3CDTF">2023-11-21T07:21:04Z</dcterms:modified>
</cp:coreProperties>
</file>