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10287000" cx="18288000"/>
  <p:notesSz cx="6858000" cy="9144000"/>
  <p:embeddedFontLst>
    <p:embeddedFont>
      <p:font typeface="Arim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36">
          <p15:clr>
            <a:srgbClr val="A4A3A4"/>
          </p15:clr>
        </p15:guide>
        <p15:guide id="2" pos="2880">
          <p15:clr>
            <a:srgbClr val="A4A3A4"/>
          </p15:clr>
        </p15:guide>
      </p15:sldGuideLst>
    </p:ext>
    <p:ext uri="GoogleSlidesCustomDataVersion2">
      <go:slidesCustomData xmlns:go="http://customooxmlschemas.google.com/" r:id="rId19" roundtripDataSignature="AMtx7miNYFSmO9Z70NJOpHd8e7k1NNepO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36"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Arimo-regular.fntdata"/><Relationship Id="rId14" Type="http://schemas.openxmlformats.org/officeDocument/2006/relationships/slide" Target="slides/slide9.xml"/><Relationship Id="rId17" Type="http://schemas.openxmlformats.org/officeDocument/2006/relationships/font" Target="fonts/Arimo-italic.fntdata"/><Relationship Id="rId16" Type="http://schemas.openxmlformats.org/officeDocument/2006/relationships/font" Target="fonts/Arimo-bold.fntdata"/><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font" Target="fonts/Arim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0"/>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1"/>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1"/>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2"/>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5"/>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15"/>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1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1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1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8"/>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8"/>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18"/>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9"/>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9"/>
          <p:cNvSpPr/>
          <p:nvPr>
            <p:ph idx="2" type="pic"/>
          </p:nvPr>
        </p:nvSpPr>
        <p:spPr>
          <a:xfrm>
            <a:off x="1792288" y="612775"/>
            <a:ext cx="5486400" cy="4114800"/>
          </a:xfrm>
          <a:prstGeom prst="rect">
            <a:avLst/>
          </a:prstGeom>
          <a:noFill/>
          <a:ln>
            <a:noFill/>
          </a:ln>
        </p:spPr>
      </p:sp>
      <p:sp>
        <p:nvSpPr>
          <p:cNvPr id="64" name="Google Shape;64;p19"/>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ru-RU"/>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 Id="rId4" Type="http://schemas.openxmlformats.org/officeDocument/2006/relationships/image" Target="../media/image17.jpg"/><Relationship Id="rId5" Type="http://schemas.openxmlformats.org/officeDocument/2006/relationships/image" Target="../media/image9.png"/><Relationship Id="rId6"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image" Target="../media/image2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2.pn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BFB"/>
        </a:solidFill>
      </p:bgPr>
    </p:bg>
    <p:spTree>
      <p:nvGrpSpPr>
        <p:cNvPr id="83" name="Shape 83"/>
        <p:cNvGrpSpPr/>
        <p:nvPr/>
      </p:nvGrpSpPr>
      <p:grpSpPr>
        <a:xfrm>
          <a:off x="0" y="0"/>
          <a:ext cx="0" cy="0"/>
          <a:chOff x="0" y="0"/>
          <a:chExt cx="0" cy="0"/>
        </a:xfrm>
      </p:grpSpPr>
      <p:grpSp>
        <p:nvGrpSpPr>
          <p:cNvPr id="84" name="Google Shape;84;p1"/>
          <p:cNvGrpSpPr/>
          <p:nvPr/>
        </p:nvGrpSpPr>
        <p:grpSpPr>
          <a:xfrm>
            <a:off x="12974764" y="-279401"/>
            <a:ext cx="3086100" cy="11372230"/>
            <a:chOff x="0" y="-19050"/>
            <a:chExt cx="812800" cy="2995155"/>
          </a:xfrm>
        </p:grpSpPr>
        <p:sp>
          <p:nvSpPr>
            <p:cNvPr id="85" name="Google Shape;85;p1"/>
            <p:cNvSpPr/>
            <p:nvPr/>
          </p:nvSpPr>
          <p:spPr>
            <a:xfrm>
              <a:off x="0" y="0"/>
              <a:ext cx="812800" cy="2976105"/>
            </a:xfrm>
            <a:custGeom>
              <a:rect b="b" l="l" r="r" t="t"/>
              <a:pathLst>
                <a:path extrusionOk="0" h="2976105" w="812800">
                  <a:moveTo>
                    <a:pt x="0" y="0"/>
                  </a:moveTo>
                  <a:lnTo>
                    <a:pt x="812800" y="0"/>
                  </a:lnTo>
                  <a:lnTo>
                    <a:pt x="812800" y="2976105"/>
                  </a:lnTo>
                  <a:lnTo>
                    <a:pt x="0" y="2976105"/>
                  </a:lnTo>
                  <a:close/>
                </a:path>
              </a:pathLst>
            </a:custGeom>
            <a:solidFill>
              <a:srgbClr val="1C5739"/>
            </a:solidFill>
            <a:ln>
              <a:noFill/>
            </a:ln>
          </p:spPr>
        </p:sp>
        <p:sp>
          <p:nvSpPr>
            <p:cNvPr id="86" name="Google Shape;86;p1"/>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7" name="Google Shape;87;p1"/>
          <p:cNvSpPr/>
          <p:nvPr/>
        </p:nvSpPr>
        <p:spPr>
          <a:xfrm>
            <a:off x="16384715" y="9009597"/>
            <a:ext cx="3806571" cy="2083232"/>
          </a:xfrm>
          <a:custGeom>
            <a:rect b="b" l="l" r="r" t="t"/>
            <a:pathLst>
              <a:path extrusionOk="0" h="2083232" w="3806571">
                <a:moveTo>
                  <a:pt x="0" y="0"/>
                </a:moveTo>
                <a:lnTo>
                  <a:pt x="3806570" y="0"/>
                </a:lnTo>
                <a:lnTo>
                  <a:pt x="3806570" y="2083232"/>
                </a:lnTo>
                <a:lnTo>
                  <a:pt x="0" y="2083232"/>
                </a:lnTo>
                <a:lnTo>
                  <a:pt x="0" y="0"/>
                </a:lnTo>
                <a:close/>
              </a:path>
            </a:pathLst>
          </a:custGeom>
          <a:blipFill rotWithShape="1">
            <a:blip r:embed="rId3">
              <a:alphaModFix/>
            </a:blip>
            <a:stretch>
              <a:fillRect b="0" l="0" r="0" t="0"/>
            </a:stretch>
          </a:blipFill>
          <a:ln>
            <a:noFill/>
          </a:ln>
        </p:spPr>
      </p:sp>
      <p:sp>
        <p:nvSpPr>
          <p:cNvPr id="88" name="Google Shape;88;p1"/>
          <p:cNvSpPr/>
          <p:nvPr/>
        </p:nvSpPr>
        <p:spPr>
          <a:xfrm>
            <a:off x="11776329" y="2692490"/>
            <a:ext cx="5482971" cy="6910927"/>
          </a:xfrm>
          <a:custGeom>
            <a:rect b="b" l="l" r="r" t="t"/>
            <a:pathLst>
              <a:path extrusionOk="0" h="6910927" w="5482971">
                <a:moveTo>
                  <a:pt x="0" y="0"/>
                </a:moveTo>
                <a:lnTo>
                  <a:pt x="5482971" y="0"/>
                </a:lnTo>
                <a:lnTo>
                  <a:pt x="5482971" y="6910928"/>
                </a:lnTo>
                <a:lnTo>
                  <a:pt x="0" y="6910928"/>
                </a:lnTo>
                <a:lnTo>
                  <a:pt x="0" y="0"/>
                </a:lnTo>
                <a:close/>
              </a:path>
            </a:pathLst>
          </a:custGeom>
          <a:blipFill rotWithShape="1">
            <a:blip r:embed="rId4">
              <a:alphaModFix/>
            </a:blip>
            <a:stretch>
              <a:fillRect b="0" l="-36199" r="-53047" t="0"/>
            </a:stretch>
          </a:blipFill>
          <a:ln cap="flat" cmpd="sng" w="9525">
            <a:solidFill>
              <a:schemeClr val="lt1"/>
            </a:solidFill>
            <a:prstDash val="solid"/>
            <a:round/>
            <a:headEnd len="sm" w="sm" type="none"/>
            <a:tailEnd len="sm" w="sm" type="none"/>
          </a:ln>
        </p:spPr>
      </p:sp>
      <p:grpSp>
        <p:nvGrpSpPr>
          <p:cNvPr id="89" name="Google Shape;89;p1"/>
          <p:cNvGrpSpPr/>
          <p:nvPr/>
        </p:nvGrpSpPr>
        <p:grpSpPr>
          <a:xfrm>
            <a:off x="-1543050" y="-630548"/>
            <a:ext cx="3086100" cy="11372230"/>
            <a:chOff x="0" y="-19050"/>
            <a:chExt cx="812800" cy="2995155"/>
          </a:xfrm>
        </p:grpSpPr>
        <p:sp>
          <p:nvSpPr>
            <p:cNvPr id="90" name="Google Shape;90;p1"/>
            <p:cNvSpPr/>
            <p:nvPr/>
          </p:nvSpPr>
          <p:spPr>
            <a:xfrm>
              <a:off x="0" y="0"/>
              <a:ext cx="812800" cy="2976105"/>
            </a:xfrm>
            <a:custGeom>
              <a:rect b="b" l="l" r="r" t="t"/>
              <a:pathLst>
                <a:path extrusionOk="0" h="2976105" w="812800">
                  <a:moveTo>
                    <a:pt x="0" y="0"/>
                  </a:moveTo>
                  <a:lnTo>
                    <a:pt x="812800" y="0"/>
                  </a:lnTo>
                  <a:lnTo>
                    <a:pt x="812800" y="2976105"/>
                  </a:lnTo>
                  <a:lnTo>
                    <a:pt x="0" y="2976105"/>
                  </a:lnTo>
                  <a:close/>
                </a:path>
              </a:pathLst>
            </a:custGeom>
            <a:solidFill>
              <a:srgbClr val="1C5739"/>
            </a:solidFill>
            <a:ln>
              <a:noFill/>
            </a:ln>
          </p:spPr>
        </p:sp>
        <p:sp>
          <p:nvSpPr>
            <p:cNvPr id="91" name="Google Shape;91;p1"/>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2" name="Google Shape;92;p1"/>
          <p:cNvGrpSpPr/>
          <p:nvPr/>
        </p:nvGrpSpPr>
        <p:grpSpPr>
          <a:xfrm>
            <a:off x="1227773" y="3250689"/>
            <a:ext cx="3405284" cy="3485122"/>
            <a:chOff x="0" y="-19050"/>
            <a:chExt cx="812800" cy="831850"/>
          </a:xfrm>
        </p:grpSpPr>
        <p:sp>
          <p:nvSpPr>
            <p:cNvPr id="93" name="Google Shape;93;p1"/>
            <p:cNvSpPr/>
            <p:nvPr/>
          </p:nvSpPr>
          <p:spPr>
            <a:xfrm>
              <a:off x="0" y="0"/>
              <a:ext cx="26312" cy="672855"/>
            </a:xfrm>
            <a:custGeom>
              <a:rect b="b" l="l" r="r" t="t"/>
              <a:pathLst>
                <a:path extrusionOk="0" h="672855" w="26312">
                  <a:moveTo>
                    <a:pt x="0" y="0"/>
                  </a:moveTo>
                  <a:lnTo>
                    <a:pt x="26312" y="0"/>
                  </a:lnTo>
                  <a:lnTo>
                    <a:pt x="26312" y="672855"/>
                  </a:lnTo>
                  <a:lnTo>
                    <a:pt x="0" y="672855"/>
                  </a:lnTo>
                  <a:close/>
                </a:path>
              </a:pathLst>
            </a:custGeom>
            <a:solidFill>
              <a:srgbClr val="FFFFFF"/>
            </a:solidFill>
            <a:ln>
              <a:noFill/>
            </a:ln>
          </p:spPr>
        </p:sp>
        <p:sp>
          <p:nvSpPr>
            <p:cNvPr id="94" name="Google Shape;94;p1"/>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5" name="Google Shape;95;p1"/>
          <p:cNvSpPr/>
          <p:nvPr/>
        </p:nvSpPr>
        <p:spPr>
          <a:xfrm>
            <a:off x="-2777871" y="-207071"/>
            <a:ext cx="3806571" cy="2083232"/>
          </a:xfrm>
          <a:custGeom>
            <a:rect b="b" l="l" r="r" t="t"/>
            <a:pathLst>
              <a:path extrusionOk="0" h="2083232" w="3806571">
                <a:moveTo>
                  <a:pt x="0" y="0"/>
                </a:moveTo>
                <a:lnTo>
                  <a:pt x="3806571" y="0"/>
                </a:lnTo>
                <a:lnTo>
                  <a:pt x="3806571" y="2083233"/>
                </a:lnTo>
                <a:lnTo>
                  <a:pt x="0" y="2083233"/>
                </a:lnTo>
                <a:lnTo>
                  <a:pt x="0" y="0"/>
                </a:lnTo>
                <a:close/>
              </a:path>
            </a:pathLst>
          </a:custGeom>
          <a:blipFill rotWithShape="1">
            <a:blip r:embed="rId5">
              <a:alphaModFix/>
            </a:blip>
            <a:stretch>
              <a:fillRect b="0" l="0" r="0" t="0"/>
            </a:stretch>
          </a:blipFill>
          <a:ln>
            <a:noFill/>
          </a:ln>
        </p:spPr>
      </p:sp>
      <p:sp>
        <p:nvSpPr>
          <p:cNvPr id="96" name="Google Shape;96;p1"/>
          <p:cNvSpPr/>
          <p:nvPr/>
        </p:nvSpPr>
        <p:spPr>
          <a:xfrm>
            <a:off x="13040749" y="414685"/>
            <a:ext cx="2954130" cy="1692647"/>
          </a:xfrm>
          <a:custGeom>
            <a:rect b="b" l="l" r="r" t="t"/>
            <a:pathLst>
              <a:path extrusionOk="0" h="1692647" w="2954130">
                <a:moveTo>
                  <a:pt x="0" y="0"/>
                </a:moveTo>
                <a:lnTo>
                  <a:pt x="2954131" y="0"/>
                </a:lnTo>
                <a:lnTo>
                  <a:pt x="2954131" y="1692647"/>
                </a:lnTo>
                <a:lnTo>
                  <a:pt x="0" y="1692647"/>
                </a:lnTo>
                <a:lnTo>
                  <a:pt x="0" y="0"/>
                </a:lnTo>
                <a:close/>
              </a:path>
            </a:pathLst>
          </a:custGeom>
          <a:blipFill rotWithShape="1">
            <a:blip r:embed="rId6">
              <a:alphaModFix/>
            </a:blip>
            <a:stretch>
              <a:fillRect b="0" l="0" r="0" t="0"/>
            </a:stretch>
          </a:blipFill>
          <a:ln>
            <a:noFill/>
          </a:ln>
        </p:spPr>
      </p:sp>
      <p:sp>
        <p:nvSpPr>
          <p:cNvPr id="97" name="Google Shape;97;p1"/>
          <p:cNvSpPr txBox="1"/>
          <p:nvPr/>
        </p:nvSpPr>
        <p:spPr>
          <a:xfrm>
            <a:off x="1752928" y="7528237"/>
            <a:ext cx="9699551" cy="1442703"/>
          </a:xfrm>
          <a:prstGeom prst="rect">
            <a:avLst/>
          </a:prstGeom>
          <a:noFill/>
          <a:ln>
            <a:noFill/>
          </a:ln>
        </p:spPr>
        <p:txBody>
          <a:bodyPr anchorCtr="0" anchor="t" bIns="0" lIns="0" spcFirstLastPara="1" rIns="0" wrap="square" tIns="0">
            <a:spAutoFit/>
          </a:bodyPr>
          <a:lstStyle/>
          <a:p>
            <a:pPr indent="0" lvl="0" marL="0" marR="0" rtl="0" algn="r">
              <a:lnSpc>
                <a:spcPct val="140014"/>
              </a:lnSpc>
              <a:spcBef>
                <a:spcPts val="0"/>
              </a:spcBef>
              <a:spcAft>
                <a:spcPts val="0"/>
              </a:spcAft>
              <a:buNone/>
            </a:pPr>
            <a:r>
              <a:rPr b="1" i="0" lang="ru-RU" sz="2799" u="none" cap="none" strike="noStrike">
                <a:solidFill>
                  <a:srgbClr val="1C5739"/>
                </a:solidFill>
                <a:latin typeface="Calibri"/>
                <a:ea typeface="Calibri"/>
                <a:cs typeface="Calibri"/>
                <a:sym typeface="Calibri"/>
              </a:rPr>
              <a:t>ВІТАЛІЙ НЕСТОР</a:t>
            </a:r>
            <a:endParaRPr/>
          </a:p>
          <a:p>
            <a:pPr indent="0" lvl="0" marL="0" marR="0" rtl="0" algn="r">
              <a:lnSpc>
                <a:spcPct val="140000"/>
              </a:lnSpc>
              <a:spcBef>
                <a:spcPts val="0"/>
              </a:spcBef>
              <a:spcAft>
                <a:spcPts val="0"/>
              </a:spcAft>
              <a:buNone/>
            </a:pPr>
            <a:r>
              <a:rPr b="0" i="0" lang="ru-RU" sz="1800" u="none" cap="none" strike="noStrike">
                <a:solidFill>
                  <a:srgbClr val="1C5739"/>
                </a:solidFill>
                <a:latin typeface="Calibri"/>
                <a:ea typeface="Calibri"/>
                <a:cs typeface="Calibri"/>
                <a:sym typeface="Calibri"/>
              </a:rPr>
              <a:t>Депутат Київради</a:t>
            </a:r>
            <a:endParaRPr b="0" i="0" sz="1800" u="none" cap="none" strike="noStrike">
              <a:solidFill>
                <a:srgbClr val="1C5739"/>
              </a:solidFill>
              <a:latin typeface="Calibri"/>
              <a:ea typeface="Calibri"/>
              <a:cs typeface="Calibri"/>
              <a:sym typeface="Calibri"/>
            </a:endParaRPr>
          </a:p>
          <a:p>
            <a:pPr indent="0" lvl="0" marL="0" marR="0" rtl="0" algn="r">
              <a:lnSpc>
                <a:spcPct val="140000"/>
              </a:lnSpc>
              <a:spcBef>
                <a:spcPts val="0"/>
              </a:spcBef>
              <a:spcAft>
                <a:spcPts val="0"/>
              </a:spcAft>
              <a:buNone/>
            </a:pPr>
            <a:r>
              <a:rPr b="0" i="0" lang="ru-RU" sz="1800" u="none" cap="none" strike="noStrike">
                <a:solidFill>
                  <a:srgbClr val="1C5739"/>
                </a:solidFill>
                <a:latin typeface="Calibri"/>
                <a:ea typeface="Calibri"/>
                <a:cs typeface="Calibri"/>
                <a:sym typeface="Calibri"/>
              </a:rPr>
              <a:t>Арбітражний керуючий</a:t>
            </a:r>
            <a:endParaRPr b="0" i="0" sz="1800" u="none" cap="none" strike="noStrike">
              <a:solidFill>
                <a:srgbClr val="1C5739"/>
              </a:solidFill>
              <a:latin typeface="Calibri"/>
              <a:ea typeface="Calibri"/>
              <a:cs typeface="Calibri"/>
              <a:sym typeface="Calibri"/>
            </a:endParaRPr>
          </a:p>
          <a:p>
            <a:pPr indent="0" lvl="0" marL="0" marR="0" rtl="0" algn="r">
              <a:lnSpc>
                <a:spcPct val="140000"/>
              </a:lnSpc>
              <a:spcBef>
                <a:spcPts val="0"/>
              </a:spcBef>
              <a:spcAft>
                <a:spcPts val="0"/>
              </a:spcAft>
              <a:buNone/>
            </a:pPr>
            <a:r>
              <a:t/>
            </a:r>
            <a:endParaRPr b="0" i="0" sz="1800" u="none" cap="none" strike="noStrike">
              <a:solidFill>
                <a:srgbClr val="1C5739"/>
              </a:solidFill>
              <a:latin typeface="Calibri"/>
              <a:ea typeface="Calibri"/>
              <a:cs typeface="Calibri"/>
              <a:sym typeface="Calibri"/>
            </a:endParaRPr>
          </a:p>
        </p:txBody>
      </p:sp>
      <p:sp>
        <p:nvSpPr>
          <p:cNvPr id="98" name="Google Shape;98;p1"/>
          <p:cNvSpPr txBox="1"/>
          <p:nvPr/>
        </p:nvSpPr>
        <p:spPr>
          <a:xfrm>
            <a:off x="1752928" y="3442370"/>
            <a:ext cx="10756200" cy="2769989"/>
          </a:xfrm>
          <a:prstGeom prst="rect">
            <a:avLst/>
          </a:prstGeom>
          <a:noFill/>
          <a:ln>
            <a:noFill/>
          </a:ln>
        </p:spPr>
        <p:txBody>
          <a:bodyPr anchorCtr="0" anchor="t" bIns="0" lIns="0" spcFirstLastPara="1" rIns="0" wrap="square" tIns="0">
            <a:spAutoFit/>
          </a:bodyPr>
          <a:lstStyle/>
          <a:p>
            <a:pPr indent="0" lvl="0" marL="0" marR="0" rtl="0" algn="l">
              <a:lnSpc>
                <a:spcPct val="109833"/>
              </a:lnSpc>
              <a:spcBef>
                <a:spcPts val="0"/>
              </a:spcBef>
              <a:spcAft>
                <a:spcPts val="0"/>
              </a:spcAft>
              <a:buNone/>
            </a:pPr>
            <a:r>
              <a:rPr b="1" i="0" lang="ru-RU" sz="6600" u="none" cap="none" strike="noStrike">
                <a:solidFill>
                  <a:srgbClr val="1C5739"/>
                </a:solidFill>
                <a:latin typeface="Calibri"/>
                <a:ea typeface="Calibri"/>
                <a:cs typeface="Calibri"/>
                <a:sym typeface="Calibri"/>
              </a:rPr>
              <a:t>ВІДШКОДУВАННЯ ШКОДИ, ЗАПОДІЯНОЇ ВІЙНОЮ: ПІДГОТОВКА ТРИВАЄ</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BFB"/>
        </a:solidFill>
      </p:bgPr>
    </p:bg>
    <p:spTree>
      <p:nvGrpSpPr>
        <p:cNvPr id="102" name="Shape 102"/>
        <p:cNvGrpSpPr/>
        <p:nvPr/>
      </p:nvGrpSpPr>
      <p:grpSpPr>
        <a:xfrm>
          <a:off x="0" y="0"/>
          <a:ext cx="0" cy="0"/>
          <a:chOff x="0" y="0"/>
          <a:chExt cx="0" cy="0"/>
        </a:xfrm>
      </p:grpSpPr>
      <p:sp>
        <p:nvSpPr>
          <p:cNvPr id="103" name="Google Shape;103;p2"/>
          <p:cNvSpPr/>
          <p:nvPr/>
        </p:nvSpPr>
        <p:spPr>
          <a:xfrm>
            <a:off x="16322124" y="7754894"/>
            <a:ext cx="4118443" cy="3654183"/>
          </a:xfrm>
          <a:custGeom>
            <a:rect b="b" l="l" r="r" t="t"/>
            <a:pathLst>
              <a:path extrusionOk="0" h="3654183" w="4118443">
                <a:moveTo>
                  <a:pt x="0" y="0"/>
                </a:moveTo>
                <a:lnTo>
                  <a:pt x="4118443" y="0"/>
                </a:lnTo>
                <a:lnTo>
                  <a:pt x="4118443" y="3654183"/>
                </a:lnTo>
                <a:lnTo>
                  <a:pt x="0" y="3654183"/>
                </a:lnTo>
                <a:lnTo>
                  <a:pt x="0" y="0"/>
                </a:lnTo>
                <a:close/>
              </a:path>
            </a:pathLst>
          </a:custGeom>
          <a:blipFill rotWithShape="1">
            <a:blip r:embed="rId3">
              <a:alphaModFix/>
            </a:blip>
            <a:stretch>
              <a:fillRect b="0" l="0" r="0" t="0"/>
            </a:stretch>
          </a:blipFill>
          <a:ln>
            <a:noFill/>
          </a:ln>
        </p:spPr>
      </p:sp>
      <p:sp>
        <p:nvSpPr>
          <p:cNvPr id="104" name="Google Shape;104;p2"/>
          <p:cNvSpPr/>
          <p:nvPr/>
        </p:nvSpPr>
        <p:spPr>
          <a:xfrm rot="10800000">
            <a:off x="-2059222" y="-798391"/>
            <a:ext cx="4118443" cy="3654183"/>
          </a:xfrm>
          <a:custGeom>
            <a:rect b="b" l="l" r="r" t="t"/>
            <a:pathLst>
              <a:path extrusionOk="0" h="3654183" w="4118443">
                <a:moveTo>
                  <a:pt x="4118444" y="3654182"/>
                </a:moveTo>
                <a:lnTo>
                  <a:pt x="0" y="3654182"/>
                </a:lnTo>
                <a:lnTo>
                  <a:pt x="0" y="0"/>
                </a:lnTo>
                <a:lnTo>
                  <a:pt x="4118444" y="0"/>
                </a:lnTo>
                <a:lnTo>
                  <a:pt x="4118444" y="3654182"/>
                </a:lnTo>
                <a:close/>
              </a:path>
            </a:pathLst>
          </a:custGeom>
          <a:blipFill rotWithShape="1">
            <a:blip r:embed="rId3">
              <a:alphaModFix/>
            </a:blip>
            <a:stretch>
              <a:fillRect b="0" l="0" r="0" t="0"/>
            </a:stretch>
          </a:blipFill>
          <a:ln>
            <a:noFill/>
          </a:ln>
        </p:spPr>
      </p:sp>
      <p:sp>
        <p:nvSpPr>
          <p:cNvPr id="105" name="Google Shape;105;p2"/>
          <p:cNvSpPr/>
          <p:nvPr/>
        </p:nvSpPr>
        <p:spPr>
          <a:xfrm>
            <a:off x="16039352" y="221088"/>
            <a:ext cx="1908088" cy="1069165"/>
          </a:xfrm>
          <a:custGeom>
            <a:rect b="b" l="l" r="r" t="t"/>
            <a:pathLst>
              <a:path extrusionOk="0" h="1069165" w="1908088">
                <a:moveTo>
                  <a:pt x="0" y="0"/>
                </a:moveTo>
                <a:lnTo>
                  <a:pt x="1908088" y="0"/>
                </a:lnTo>
                <a:lnTo>
                  <a:pt x="1908088" y="1069164"/>
                </a:lnTo>
                <a:lnTo>
                  <a:pt x="0" y="1069164"/>
                </a:lnTo>
                <a:lnTo>
                  <a:pt x="0" y="0"/>
                </a:lnTo>
                <a:close/>
              </a:path>
            </a:pathLst>
          </a:custGeom>
          <a:blipFill rotWithShape="1">
            <a:blip r:embed="rId4">
              <a:alphaModFix/>
            </a:blip>
            <a:stretch>
              <a:fillRect b="0" l="0" r="0" t="0"/>
            </a:stretch>
          </a:blipFill>
          <a:ln>
            <a:noFill/>
          </a:ln>
        </p:spPr>
      </p:sp>
      <p:sp>
        <p:nvSpPr>
          <p:cNvPr id="106" name="Google Shape;106;p2"/>
          <p:cNvSpPr txBox="1"/>
          <p:nvPr/>
        </p:nvSpPr>
        <p:spPr>
          <a:xfrm>
            <a:off x="2358239" y="479061"/>
            <a:ext cx="13308309" cy="930639"/>
          </a:xfrm>
          <a:prstGeom prst="rect">
            <a:avLst/>
          </a:prstGeom>
          <a:noFill/>
          <a:ln>
            <a:noFill/>
          </a:ln>
        </p:spPr>
        <p:txBody>
          <a:bodyPr anchorCtr="0" anchor="t" bIns="0" lIns="0" spcFirstLastPara="1" rIns="0" wrap="square" tIns="0">
            <a:spAutoFit/>
          </a:bodyPr>
          <a:lstStyle/>
          <a:p>
            <a:pPr indent="0" lvl="0" marL="0" marR="0" rtl="0" algn="l">
              <a:lnSpc>
                <a:spcPct val="125008"/>
              </a:lnSpc>
              <a:spcBef>
                <a:spcPts val="0"/>
              </a:spcBef>
              <a:spcAft>
                <a:spcPts val="0"/>
              </a:spcAft>
              <a:buNone/>
            </a:pPr>
            <a:r>
              <a:rPr b="1" i="0" lang="ru-RU" sz="2999" u="none" cap="none" strike="noStrike">
                <a:solidFill>
                  <a:srgbClr val="1C5739"/>
                </a:solidFill>
                <a:latin typeface="Calibri"/>
                <a:ea typeface="Calibri"/>
                <a:cs typeface="Calibri"/>
                <a:sym typeface="Calibri"/>
              </a:rPr>
              <a:t>ВІДШКОДУВАННЯ ШКОДИ, ЗАПОДІЯНОЇ ВІЙНОЮ: ПІДГОТОВКА ТРИВАЄ </a:t>
            </a:r>
            <a:endParaRPr/>
          </a:p>
          <a:p>
            <a:pPr indent="0" lvl="0" marL="0" marR="0" rtl="0" algn="ctr">
              <a:lnSpc>
                <a:spcPct val="125008"/>
              </a:lnSpc>
              <a:spcBef>
                <a:spcPts val="0"/>
              </a:spcBef>
              <a:spcAft>
                <a:spcPts val="0"/>
              </a:spcAft>
              <a:buNone/>
            </a:pPr>
            <a:r>
              <a:t/>
            </a:r>
            <a:endParaRPr b="0" i="0" sz="2999" u="none" cap="none" strike="noStrike">
              <a:solidFill>
                <a:srgbClr val="1C5739"/>
              </a:solidFill>
              <a:latin typeface="Arial"/>
              <a:ea typeface="Arial"/>
              <a:cs typeface="Arial"/>
              <a:sym typeface="Arial"/>
            </a:endParaRPr>
          </a:p>
        </p:txBody>
      </p:sp>
      <p:sp>
        <p:nvSpPr>
          <p:cNvPr id="107" name="Google Shape;107;p2"/>
          <p:cNvSpPr txBox="1"/>
          <p:nvPr/>
        </p:nvSpPr>
        <p:spPr>
          <a:xfrm>
            <a:off x="3443049" y="3750426"/>
            <a:ext cx="13980130" cy="457433"/>
          </a:xfrm>
          <a:prstGeom prst="rect">
            <a:avLst/>
          </a:prstGeom>
          <a:noFill/>
          <a:ln>
            <a:noFill/>
          </a:ln>
        </p:spPr>
        <p:txBody>
          <a:bodyPr anchorCtr="0" anchor="t" bIns="0" lIns="0" spcFirstLastPara="1" rIns="0" wrap="square" tIns="0">
            <a:spAutoFit/>
          </a:bodyPr>
          <a:lstStyle/>
          <a:p>
            <a:pPr indent="0" lvl="0" marL="0" marR="0" rtl="0" algn="l">
              <a:lnSpc>
                <a:spcPct val="125008"/>
              </a:lnSpc>
              <a:spcBef>
                <a:spcPts val="0"/>
              </a:spcBef>
              <a:spcAft>
                <a:spcPts val="0"/>
              </a:spcAft>
              <a:buNone/>
            </a:pPr>
            <a:r>
              <a:rPr b="0" i="0" lang="ru-RU" sz="2999" u="none" cap="none" strike="noStrike">
                <a:solidFill>
                  <a:srgbClr val="1C5739"/>
                </a:solidFill>
                <a:latin typeface="Calibri"/>
                <a:ea typeface="Calibri"/>
                <a:cs typeface="Calibri"/>
                <a:sym typeface="Calibri"/>
              </a:rPr>
              <a:t>БІЛЬШІСТЬ АКТИВІВ РОСІЇ ЗНАХОДЯТЬСЯ ПІД САНКЦІЯМИ</a:t>
            </a:r>
            <a:endParaRPr/>
          </a:p>
        </p:txBody>
      </p:sp>
      <p:sp>
        <p:nvSpPr>
          <p:cNvPr id="108" name="Google Shape;108;p2"/>
          <p:cNvSpPr txBox="1"/>
          <p:nvPr/>
        </p:nvSpPr>
        <p:spPr>
          <a:xfrm>
            <a:off x="3443049" y="4788889"/>
            <a:ext cx="13980130" cy="2355388"/>
          </a:xfrm>
          <a:prstGeom prst="rect">
            <a:avLst/>
          </a:prstGeom>
          <a:noFill/>
          <a:ln>
            <a:noFill/>
          </a:ln>
        </p:spPr>
        <p:txBody>
          <a:bodyPr anchorCtr="0" anchor="t" bIns="0" lIns="0" spcFirstLastPara="1" rIns="0" wrap="square" tIns="0">
            <a:spAutoFit/>
          </a:bodyPr>
          <a:lstStyle/>
          <a:p>
            <a:pPr indent="0" lvl="0" marL="0" marR="0" rtl="0" algn="l">
              <a:lnSpc>
                <a:spcPct val="125008"/>
              </a:lnSpc>
              <a:spcBef>
                <a:spcPts val="0"/>
              </a:spcBef>
              <a:spcAft>
                <a:spcPts val="0"/>
              </a:spcAft>
              <a:buNone/>
            </a:pPr>
            <a:r>
              <a:rPr b="0" i="0" lang="ru-RU" sz="2999" u="none" cap="none" strike="noStrike">
                <a:solidFill>
                  <a:srgbClr val="1C5739"/>
                </a:solidFill>
                <a:latin typeface="Calibri"/>
                <a:ea typeface="Calibri"/>
                <a:cs typeface="Calibri"/>
                <a:sym typeface="Calibri"/>
              </a:rPr>
              <a:t>АКТИВИ (КОМПАНІЇ З АКТИВАМИ) В СТАНІ ПРИПИНЕННЯ ЧИ БАНКРУТСТВА. ЮРИДИЧНА СЛУЖБА ЄС ФАКТИЧНО ПІДТВЕРДИЛА, ЩО НІХТО НЕ ЗНАЄ, ДЕ ПЕРЕБУВАЮТЬ 86% "ЗАМОРОЖЕНИХ" АКТИВІВ ЦЕНТРАЛЬНОГО БАНКУ РОСІЇ, ЗАГАЛЬНИЙ РОЗМІР ЯКИХ ВОНА ОЦІНЮЄ В $258 МЛРД. ІЗ ЦІЄЇ СУМИ НАРАЗІ ВСТАНОВЛЕНО МІСЦЕЗНАХОДЖЕННЯ НЕ БІЛЬШЕ НІЖ $36,4 МЛРД.</a:t>
            </a:r>
            <a:endParaRPr/>
          </a:p>
        </p:txBody>
      </p:sp>
      <p:sp>
        <p:nvSpPr>
          <p:cNvPr id="109" name="Google Shape;109;p2"/>
          <p:cNvSpPr txBox="1"/>
          <p:nvPr/>
        </p:nvSpPr>
        <p:spPr>
          <a:xfrm>
            <a:off x="3443049" y="8128822"/>
            <a:ext cx="13980130" cy="454420"/>
          </a:xfrm>
          <a:prstGeom prst="rect">
            <a:avLst/>
          </a:prstGeom>
          <a:noFill/>
          <a:ln>
            <a:noFill/>
          </a:ln>
        </p:spPr>
        <p:txBody>
          <a:bodyPr anchorCtr="0" anchor="t" bIns="0" lIns="0" spcFirstLastPara="1" rIns="0" wrap="square" tIns="0">
            <a:spAutoFit/>
          </a:bodyPr>
          <a:lstStyle/>
          <a:p>
            <a:pPr indent="0" lvl="0" marL="0" marR="0" rtl="0" algn="l">
              <a:lnSpc>
                <a:spcPct val="125008"/>
              </a:lnSpc>
              <a:spcBef>
                <a:spcPts val="0"/>
              </a:spcBef>
              <a:spcAft>
                <a:spcPts val="0"/>
              </a:spcAft>
              <a:buNone/>
            </a:pPr>
            <a:r>
              <a:rPr b="0" i="0" lang="ru-RU" sz="2999" u="none" cap="none" strike="noStrike">
                <a:solidFill>
                  <a:srgbClr val="1C5739"/>
                </a:solidFill>
                <a:latin typeface="Calibri"/>
                <a:ea typeface="Calibri"/>
                <a:cs typeface="Calibri"/>
                <a:sym typeface="Calibri"/>
              </a:rPr>
              <a:t>ПОТРЕБА ВИЗНАННЯ РІШЕНЬ УКРАЇНСЬКИХ СУДІВ В КРАЇНАХ, ДЕ Є АКТИВИ РОСІЇ</a:t>
            </a:r>
            <a:endParaRPr b="0" i="0" sz="2999" u="none" cap="none" strike="noStrike">
              <a:solidFill>
                <a:srgbClr val="1C5739"/>
              </a:solidFill>
              <a:latin typeface="Arimo"/>
              <a:ea typeface="Arimo"/>
              <a:cs typeface="Arimo"/>
              <a:sym typeface="Arimo"/>
            </a:endParaRPr>
          </a:p>
        </p:txBody>
      </p:sp>
      <p:grpSp>
        <p:nvGrpSpPr>
          <p:cNvPr id="110" name="Google Shape;110;p2"/>
          <p:cNvGrpSpPr/>
          <p:nvPr/>
        </p:nvGrpSpPr>
        <p:grpSpPr>
          <a:xfrm>
            <a:off x="2362198" y="1491238"/>
            <a:ext cx="15232360" cy="3954509"/>
            <a:chOff x="-470513" y="-732267"/>
            <a:chExt cx="20309813" cy="5272678"/>
          </a:xfrm>
        </p:grpSpPr>
        <p:grpSp>
          <p:nvGrpSpPr>
            <p:cNvPr id="111" name="Google Shape;111;p2"/>
            <p:cNvGrpSpPr/>
            <p:nvPr/>
          </p:nvGrpSpPr>
          <p:grpSpPr>
            <a:xfrm>
              <a:off x="-470513" y="-732267"/>
              <a:ext cx="5010854" cy="5272678"/>
              <a:chOff x="-84230" y="-131086"/>
              <a:chExt cx="897030" cy="943886"/>
            </a:xfrm>
          </p:grpSpPr>
          <p:sp>
            <p:nvSpPr>
              <p:cNvPr id="112" name="Google Shape;112;p2"/>
              <p:cNvSpPr/>
              <p:nvPr/>
            </p:nvSpPr>
            <p:spPr>
              <a:xfrm>
                <a:off x="-84230" y="-131086"/>
                <a:ext cx="30279" cy="307920"/>
              </a:xfrm>
              <a:custGeom>
                <a:rect b="b" l="l" r="r" t="t"/>
                <a:pathLst>
                  <a:path extrusionOk="0" h="307920" w="30279">
                    <a:moveTo>
                      <a:pt x="0" y="0"/>
                    </a:moveTo>
                    <a:lnTo>
                      <a:pt x="30279" y="0"/>
                    </a:lnTo>
                    <a:lnTo>
                      <a:pt x="30279" y="307920"/>
                    </a:lnTo>
                    <a:lnTo>
                      <a:pt x="0" y="307920"/>
                    </a:lnTo>
                    <a:close/>
                  </a:path>
                </a:pathLst>
              </a:custGeom>
              <a:solidFill>
                <a:srgbClr val="1C5739"/>
              </a:solidFill>
              <a:ln>
                <a:noFill/>
              </a:ln>
            </p:spPr>
          </p:sp>
          <p:sp>
            <p:nvSpPr>
              <p:cNvPr id="113" name="Google Shape;113;p2"/>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4" name="Google Shape;114;p2"/>
            <p:cNvSpPr txBox="1"/>
            <p:nvPr/>
          </p:nvSpPr>
          <p:spPr>
            <a:xfrm>
              <a:off x="229693" y="-545004"/>
              <a:ext cx="19609607" cy="1185111"/>
            </a:xfrm>
            <a:prstGeom prst="rect">
              <a:avLst/>
            </a:prstGeom>
            <a:noFill/>
            <a:ln>
              <a:noFill/>
            </a:ln>
          </p:spPr>
          <p:txBody>
            <a:bodyPr anchorCtr="0" anchor="t" bIns="0" lIns="0" spcFirstLastPara="1" rIns="0" wrap="square" tIns="0">
              <a:spAutoFit/>
            </a:bodyPr>
            <a:lstStyle/>
            <a:p>
              <a:pPr indent="0" lvl="0" marL="0" marR="0" rtl="0" algn="l">
                <a:lnSpc>
                  <a:spcPct val="134240"/>
                </a:lnSpc>
                <a:spcBef>
                  <a:spcPts val="0"/>
                </a:spcBef>
                <a:spcAft>
                  <a:spcPts val="0"/>
                </a:spcAft>
                <a:buNone/>
              </a:pPr>
              <a:r>
                <a:rPr b="1" i="0" lang="ru-RU" sz="5400" u="none" cap="none" strike="noStrike">
                  <a:solidFill>
                    <a:srgbClr val="1C5739"/>
                  </a:solidFill>
                  <a:latin typeface="Calibri"/>
                  <a:ea typeface="Calibri"/>
                  <a:cs typeface="Calibri"/>
                  <a:sym typeface="Calibri"/>
                </a:rPr>
                <a:t>СИТУАЦІЯ НА СЬОГОДНІ</a:t>
              </a:r>
              <a:endParaRPr/>
            </a:p>
          </p:txBody>
        </p:sp>
      </p:grpSp>
      <p:sp>
        <p:nvSpPr>
          <p:cNvPr id="115" name="Google Shape;115;p2"/>
          <p:cNvSpPr/>
          <p:nvPr/>
        </p:nvSpPr>
        <p:spPr>
          <a:xfrm>
            <a:off x="2600822" y="3890577"/>
            <a:ext cx="228520" cy="336099"/>
          </a:xfrm>
          <a:custGeom>
            <a:rect b="b" l="l" r="r" t="t"/>
            <a:pathLst>
              <a:path extrusionOk="0" h="336099" w="228520">
                <a:moveTo>
                  <a:pt x="0" y="0"/>
                </a:moveTo>
                <a:lnTo>
                  <a:pt x="228520" y="0"/>
                </a:lnTo>
                <a:lnTo>
                  <a:pt x="228520" y="336099"/>
                </a:lnTo>
                <a:lnTo>
                  <a:pt x="0" y="336099"/>
                </a:lnTo>
                <a:lnTo>
                  <a:pt x="0" y="0"/>
                </a:lnTo>
                <a:close/>
              </a:path>
            </a:pathLst>
          </a:custGeom>
          <a:blipFill rotWithShape="1">
            <a:blip r:embed="rId5">
              <a:alphaModFix/>
            </a:blip>
            <a:stretch>
              <a:fillRect b="0" l="0" r="0" t="0"/>
            </a:stretch>
          </a:blipFill>
          <a:ln>
            <a:noFill/>
          </a:ln>
        </p:spPr>
      </p:sp>
      <p:sp>
        <p:nvSpPr>
          <p:cNvPr id="116" name="Google Shape;116;p2"/>
          <p:cNvSpPr/>
          <p:nvPr/>
        </p:nvSpPr>
        <p:spPr>
          <a:xfrm>
            <a:off x="2600822" y="5157463"/>
            <a:ext cx="228520" cy="336099"/>
          </a:xfrm>
          <a:custGeom>
            <a:rect b="b" l="l" r="r" t="t"/>
            <a:pathLst>
              <a:path extrusionOk="0" h="336099" w="228520">
                <a:moveTo>
                  <a:pt x="0" y="0"/>
                </a:moveTo>
                <a:lnTo>
                  <a:pt x="228520" y="0"/>
                </a:lnTo>
                <a:lnTo>
                  <a:pt x="228520" y="336099"/>
                </a:lnTo>
                <a:lnTo>
                  <a:pt x="0" y="336099"/>
                </a:lnTo>
                <a:lnTo>
                  <a:pt x="0" y="0"/>
                </a:lnTo>
                <a:close/>
              </a:path>
            </a:pathLst>
          </a:custGeom>
          <a:blipFill rotWithShape="1">
            <a:blip r:embed="rId5">
              <a:alphaModFix/>
            </a:blip>
            <a:stretch>
              <a:fillRect b="0" l="0" r="0" t="0"/>
            </a:stretch>
          </a:blipFill>
          <a:ln>
            <a:noFill/>
          </a:ln>
        </p:spPr>
      </p:sp>
      <p:sp>
        <p:nvSpPr>
          <p:cNvPr id="117" name="Google Shape;117;p2"/>
          <p:cNvSpPr/>
          <p:nvPr/>
        </p:nvSpPr>
        <p:spPr>
          <a:xfrm>
            <a:off x="2600822" y="6614849"/>
            <a:ext cx="228520" cy="336099"/>
          </a:xfrm>
          <a:custGeom>
            <a:rect b="b" l="l" r="r" t="t"/>
            <a:pathLst>
              <a:path extrusionOk="0" h="336099" w="228520">
                <a:moveTo>
                  <a:pt x="0" y="0"/>
                </a:moveTo>
                <a:lnTo>
                  <a:pt x="228520" y="0"/>
                </a:lnTo>
                <a:lnTo>
                  <a:pt x="228520" y="336099"/>
                </a:lnTo>
                <a:lnTo>
                  <a:pt x="0" y="336099"/>
                </a:lnTo>
                <a:lnTo>
                  <a:pt x="0" y="0"/>
                </a:lnTo>
                <a:close/>
              </a:path>
            </a:pathLst>
          </a:custGeom>
          <a:blipFill rotWithShape="1">
            <a:blip r:embed="rId5">
              <a:alphaModFix/>
            </a:blip>
            <a:stretch>
              <a:fillRect b="0" l="0" r="0" t="0"/>
            </a:stretch>
          </a:blipFill>
          <a:ln>
            <a:noFill/>
          </a:ln>
        </p:spPr>
      </p:sp>
      <p:grpSp>
        <p:nvGrpSpPr>
          <p:cNvPr id="118" name="Google Shape;118;p2"/>
          <p:cNvGrpSpPr/>
          <p:nvPr/>
        </p:nvGrpSpPr>
        <p:grpSpPr>
          <a:xfrm>
            <a:off x="2358239" y="7998814"/>
            <a:ext cx="713679" cy="714473"/>
            <a:chOff x="0" y="0"/>
            <a:chExt cx="951572" cy="952630"/>
          </a:xfrm>
        </p:grpSpPr>
        <p:sp>
          <p:nvSpPr>
            <p:cNvPr id="119" name="Google Shape;119;p2"/>
            <p:cNvSpPr/>
            <p:nvPr/>
          </p:nvSpPr>
          <p:spPr>
            <a:xfrm>
              <a:off x="0" y="0"/>
              <a:ext cx="951572" cy="952630"/>
            </a:xfrm>
            <a:custGeom>
              <a:rect b="b" l="l" r="r" t="t"/>
              <a:pathLst>
                <a:path extrusionOk="0" h="2057146" w="2054860">
                  <a:moveTo>
                    <a:pt x="0" y="1028573"/>
                  </a:moveTo>
                  <a:cubicBezTo>
                    <a:pt x="0" y="460502"/>
                    <a:pt x="459994" y="0"/>
                    <a:pt x="1027430" y="0"/>
                  </a:cubicBezTo>
                  <a:cubicBezTo>
                    <a:pt x="1594866" y="0"/>
                    <a:pt x="2054860" y="460502"/>
                    <a:pt x="2054860" y="1028573"/>
                  </a:cubicBezTo>
                  <a:cubicBezTo>
                    <a:pt x="2054860" y="1596644"/>
                    <a:pt x="1594866" y="2057146"/>
                    <a:pt x="1027430" y="2057146"/>
                  </a:cubicBezTo>
                  <a:cubicBezTo>
                    <a:pt x="459994" y="2057146"/>
                    <a:pt x="0" y="1596517"/>
                    <a:pt x="0" y="1028573"/>
                  </a:cubicBezTo>
                  <a:close/>
                </a:path>
              </a:pathLst>
            </a:custGeom>
            <a:solidFill>
              <a:srgbClr val="1C57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
            <p:cNvSpPr/>
            <p:nvPr/>
          </p:nvSpPr>
          <p:spPr>
            <a:xfrm>
              <a:off x="323444" y="252225"/>
              <a:ext cx="304693" cy="448132"/>
            </a:xfrm>
            <a:custGeom>
              <a:rect b="b" l="l" r="r" t="t"/>
              <a:pathLst>
                <a:path extrusionOk="0" h="448132" w="304693">
                  <a:moveTo>
                    <a:pt x="0" y="0"/>
                  </a:moveTo>
                  <a:lnTo>
                    <a:pt x="304693" y="0"/>
                  </a:lnTo>
                  <a:lnTo>
                    <a:pt x="304693" y="448132"/>
                  </a:lnTo>
                  <a:lnTo>
                    <a:pt x="0" y="448132"/>
                  </a:lnTo>
                  <a:lnTo>
                    <a:pt x="0" y="0"/>
                  </a:lnTo>
                  <a:close/>
                </a:path>
              </a:pathLst>
            </a:custGeom>
            <a:blipFill rotWithShape="1">
              <a:blip r:embed="rId5">
                <a:alphaModFix/>
              </a:blip>
              <a:stretch>
                <a:fillRect b="0" l="0" r="0" t="0"/>
              </a:stretch>
            </a:blipFill>
            <a:ln>
              <a:noFill/>
            </a:ln>
          </p:spPr>
        </p:sp>
      </p:grpSp>
      <p:grpSp>
        <p:nvGrpSpPr>
          <p:cNvPr id="121" name="Google Shape;121;p2"/>
          <p:cNvGrpSpPr/>
          <p:nvPr/>
        </p:nvGrpSpPr>
        <p:grpSpPr>
          <a:xfrm>
            <a:off x="2358239" y="4700230"/>
            <a:ext cx="713679" cy="714473"/>
            <a:chOff x="0" y="0"/>
            <a:chExt cx="951572" cy="952630"/>
          </a:xfrm>
        </p:grpSpPr>
        <p:sp>
          <p:nvSpPr>
            <p:cNvPr id="122" name="Google Shape;122;p2"/>
            <p:cNvSpPr/>
            <p:nvPr/>
          </p:nvSpPr>
          <p:spPr>
            <a:xfrm>
              <a:off x="0" y="0"/>
              <a:ext cx="951572" cy="952630"/>
            </a:xfrm>
            <a:custGeom>
              <a:rect b="b" l="l" r="r" t="t"/>
              <a:pathLst>
                <a:path extrusionOk="0" h="2057146" w="2054860">
                  <a:moveTo>
                    <a:pt x="0" y="1028573"/>
                  </a:moveTo>
                  <a:cubicBezTo>
                    <a:pt x="0" y="460502"/>
                    <a:pt x="459994" y="0"/>
                    <a:pt x="1027430" y="0"/>
                  </a:cubicBezTo>
                  <a:cubicBezTo>
                    <a:pt x="1594866" y="0"/>
                    <a:pt x="2054860" y="460502"/>
                    <a:pt x="2054860" y="1028573"/>
                  </a:cubicBezTo>
                  <a:cubicBezTo>
                    <a:pt x="2054860" y="1596644"/>
                    <a:pt x="1594866" y="2057146"/>
                    <a:pt x="1027430" y="2057146"/>
                  </a:cubicBezTo>
                  <a:cubicBezTo>
                    <a:pt x="459994" y="2057146"/>
                    <a:pt x="0" y="1596517"/>
                    <a:pt x="0" y="1028573"/>
                  </a:cubicBezTo>
                  <a:close/>
                </a:path>
              </a:pathLst>
            </a:custGeom>
            <a:solidFill>
              <a:srgbClr val="1C57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
            <p:cNvSpPr/>
            <p:nvPr/>
          </p:nvSpPr>
          <p:spPr>
            <a:xfrm>
              <a:off x="323444" y="252225"/>
              <a:ext cx="304693" cy="448132"/>
            </a:xfrm>
            <a:custGeom>
              <a:rect b="b" l="l" r="r" t="t"/>
              <a:pathLst>
                <a:path extrusionOk="0" h="448132" w="304693">
                  <a:moveTo>
                    <a:pt x="0" y="0"/>
                  </a:moveTo>
                  <a:lnTo>
                    <a:pt x="304693" y="0"/>
                  </a:lnTo>
                  <a:lnTo>
                    <a:pt x="304693" y="448132"/>
                  </a:lnTo>
                  <a:lnTo>
                    <a:pt x="0" y="448132"/>
                  </a:lnTo>
                  <a:lnTo>
                    <a:pt x="0" y="0"/>
                  </a:lnTo>
                  <a:close/>
                </a:path>
              </a:pathLst>
            </a:custGeom>
            <a:blipFill rotWithShape="1">
              <a:blip r:embed="rId5">
                <a:alphaModFix/>
              </a:blip>
              <a:stretch>
                <a:fillRect b="0" l="0" r="0" t="0"/>
              </a:stretch>
            </a:blipFill>
            <a:ln>
              <a:noFill/>
            </a:ln>
          </p:spPr>
        </p:sp>
      </p:grpSp>
      <p:grpSp>
        <p:nvGrpSpPr>
          <p:cNvPr id="124" name="Google Shape;124;p2"/>
          <p:cNvGrpSpPr/>
          <p:nvPr/>
        </p:nvGrpSpPr>
        <p:grpSpPr>
          <a:xfrm>
            <a:off x="2358239" y="3701408"/>
            <a:ext cx="713679" cy="714473"/>
            <a:chOff x="0" y="0"/>
            <a:chExt cx="951572" cy="952630"/>
          </a:xfrm>
        </p:grpSpPr>
        <p:sp>
          <p:nvSpPr>
            <p:cNvPr id="125" name="Google Shape;125;p2"/>
            <p:cNvSpPr/>
            <p:nvPr/>
          </p:nvSpPr>
          <p:spPr>
            <a:xfrm>
              <a:off x="0" y="0"/>
              <a:ext cx="951572" cy="952630"/>
            </a:xfrm>
            <a:custGeom>
              <a:rect b="b" l="l" r="r" t="t"/>
              <a:pathLst>
                <a:path extrusionOk="0" h="2057146" w="2054860">
                  <a:moveTo>
                    <a:pt x="0" y="1028573"/>
                  </a:moveTo>
                  <a:cubicBezTo>
                    <a:pt x="0" y="460502"/>
                    <a:pt x="459994" y="0"/>
                    <a:pt x="1027430" y="0"/>
                  </a:cubicBezTo>
                  <a:cubicBezTo>
                    <a:pt x="1594866" y="0"/>
                    <a:pt x="2054860" y="460502"/>
                    <a:pt x="2054860" y="1028573"/>
                  </a:cubicBezTo>
                  <a:cubicBezTo>
                    <a:pt x="2054860" y="1596644"/>
                    <a:pt x="1594866" y="2057146"/>
                    <a:pt x="1027430" y="2057146"/>
                  </a:cubicBezTo>
                  <a:cubicBezTo>
                    <a:pt x="459994" y="2057146"/>
                    <a:pt x="0" y="1596517"/>
                    <a:pt x="0" y="1028573"/>
                  </a:cubicBezTo>
                  <a:close/>
                </a:path>
              </a:pathLst>
            </a:custGeom>
            <a:solidFill>
              <a:srgbClr val="1C57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2"/>
            <p:cNvSpPr/>
            <p:nvPr/>
          </p:nvSpPr>
          <p:spPr>
            <a:xfrm>
              <a:off x="323444" y="252225"/>
              <a:ext cx="304693" cy="448132"/>
            </a:xfrm>
            <a:custGeom>
              <a:rect b="b" l="l" r="r" t="t"/>
              <a:pathLst>
                <a:path extrusionOk="0" h="448132" w="304693">
                  <a:moveTo>
                    <a:pt x="0" y="0"/>
                  </a:moveTo>
                  <a:lnTo>
                    <a:pt x="304693" y="0"/>
                  </a:lnTo>
                  <a:lnTo>
                    <a:pt x="304693" y="448132"/>
                  </a:lnTo>
                  <a:lnTo>
                    <a:pt x="0" y="448132"/>
                  </a:lnTo>
                  <a:lnTo>
                    <a:pt x="0" y="0"/>
                  </a:lnTo>
                  <a:close/>
                </a:path>
              </a:pathLst>
            </a:custGeom>
            <a:blipFill rotWithShape="1">
              <a:blip r:embed="rId5">
                <a:alphaModFix/>
              </a:blip>
              <a:stretch>
                <a:fillRect b="0" l="0" r="0" t="0"/>
              </a:stretch>
            </a:blipFill>
            <a:ln>
              <a:noFill/>
            </a:ln>
          </p:spPr>
        </p:sp>
      </p:grpSp>
      <p:grpSp>
        <p:nvGrpSpPr>
          <p:cNvPr id="127" name="Google Shape;127;p2"/>
          <p:cNvGrpSpPr/>
          <p:nvPr/>
        </p:nvGrpSpPr>
        <p:grpSpPr>
          <a:xfrm>
            <a:off x="2358232" y="7125735"/>
            <a:ext cx="713679" cy="714473"/>
            <a:chOff x="0" y="0"/>
            <a:chExt cx="951572" cy="952630"/>
          </a:xfrm>
        </p:grpSpPr>
        <p:sp>
          <p:nvSpPr>
            <p:cNvPr id="128" name="Google Shape;128;p2"/>
            <p:cNvSpPr/>
            <p:nvPr/>
          </p:nvSpPr>
          <p:spPr>
            <a:xfrm>
              <a:off x="0" y="0"/>
              <a:ext cx="951572" cy="952630"/>
            </a:xfrm>
            <a:custGeom>
              <a:rect b="b" l="l" r="r" t="t"/>
              <a:pathLst>
                <a:path extrusionOk="0" h="2057146" w="2054860">
                  <a:moveTo>
                    <a:pt x="0" y="1028573"/>
                  </a:moveTo>
                  <a:cubicBezTo>
                    <a:pt x="0" y="460502"/>
                    <a:pt x="459994" y="0"/>
                    <a:pt x="1027430" y="0"/>
                  </a:cubicBezTo>
                  <a:cubicBezTo>
                    <a:pt x="1594866" y="0"/>
                    <a:pt x="2054860" y="460502"/>
                    <a:pt x="2054860" y="1028573"/>
                  </a:cubicBezTo>
                  <a:cubicBezTo>
                    <a:pt x="2054860" y="1596644"/>
                    <a:pt x="1594866" y="2057146"/>
                    <a:pt x="1027430" y="2057146"/>
                  </a:cubicBezTo>
                  <a:cubicBezTo>
                    <a:pt x="459994" y="2057146"/>
                    <a:pt x="0" y="1596517"/>
                    <a:pt x="0" y="1028573"/>
                  </a:cubicBezTo>
                  <a:close/>
                </a:path>
              </a:pathLst>
            </a:custGeom>
            <a:solidFill>
              <a:srgbClr val="1C57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2"/>
            <p:cNvSpPr/>
            <p:nvPr/>
          </p:nvSpPr>
          <p:spPr>
            <a:xfrm>
              <a:off x="323444" y="252225"/>
              <a:ext cx="304693" cy="448132"/>
            </a:xfrm>
            <a:custGeom>
              <a:rect b="b" l="l" r="r" t="t"/>
              <a:pathLst>
                <a:path extrusionOk="0" h="448132" w="304693">
                  <a:moveTo>
                    <a:pt x="0" y="0"/>
                  </a:moveTo>
                  <a:lnTo>
                    <a:pt x="304693" y="0"/>
                  </a:lnTo>
                  <a:lnTo>
                    <a:pt x="304693" y="448132"/>
                  </a:lnTo>
                  <a:lnTo>
                    <a:pt x="0" y="448132"/>
                  </a:lnTo>
                  <a:lnTo>
                    <a:pt x="0" y="0"/>
                  </a:lnTo>
                  <a:close/>
                </a:path>
              </a:pathLst>
            </a:custGeom>
            <a:blipFill rotWithShape="1">
              <a:blip r:embed="rId5">
                <a:alphaModFix/>
              </a:blip>
              <a:stretch>
                <a:fillRect b="0" l="0" r="0" t="0"/>
              </a:stretch>
            </a:blipFill>
            <a:ln>
              <a:noFill/>
            </a:ln>
          </p:spPr>
        </p:sp>
      </p:grpSp>
      <p:sp>
        <p:nvSpPr>
          <p:cNvPr id="130" name="Google Shape;130;p2"/>
          <p:cNvSpPr txBox="1"/>
          <p:nvPr/>
        </p:nvSpPr>
        <p:spPr>
          <a:xfrm>
            <a:off x="3437187" y="7385788"/>
            <a:ext cx="13980130" cy="454420"/>
          </a:xfrm>
          <a:prstGeom prst="rect">
            <a:avLst/>
          </a:prstGeom>
          <a:noFill/>
          <a:ln>
            <a:noFill/>
          </a:ln>
        </p:spPr>
        <p:txBody>
          <a:bodyPr anchorCtr="0" anchor="t" bIns="0" lIns="0" spcFirstLastPara="1" rIns="0" wrap="square" tIns="0">
            <a:spAutoFit/>
          </a:bodyPr>
          <a:lstStyle/>
          <a:p>
            <a:pPr indent="0" lvl="0" marL="0" marR="0" rtl="0" algn="l">
              <a:lnSpc>
                <a:spcPct val="125008"/>
              </a:lnSpc>
              <a:spcBef>
                <a:spcPts val="0"/>
              </a:spcBef>
              <a:spcAft>
                <a:spcPts val="0"/>
              </a:spcAft>
              <a:buNone/>
            </a:pPr>
            <a:r>
              <a:rPr b="0" i="0" lang="ru-RU" sz="2999" u="none" cap="none" strike="noStrike">
                <a:solidFill>
                  <a:srgbClr val="1C5739"/>
                </a:solidFill>
                <a:latin typeface="Calibri"/>
                <a:ea typeface="Calibri"/>
                <a:cs typeface="Calibri"/>
                <a:sym typeface="Calibri"/>
              </a:rPr>
              <a:t>ПОТРЕБА У ЗАКОНОДАВЧОМУ МЕХАНІЗМІ КОНФІСКАЦІЇ АКТИВІВ РОСІЇ</a:t>
            </a:r>
            <a:endParaRPr b="0" i="0" sz="2999" u="none" cap="none" strike="noStrike">
              <a:solidFill>
                <a:srgbClr val="1C5739"/>
              </a:solidFill>
              <a:latin typeface="Arimo"/>
              <a:ea typeface="Arimo"/>
              <a:cs typeface="Arimo"/>
              <a:sym typeface="Arim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BFB"/>
        </a:solidFill>
      </p:bgPr>
    </p:bg>
    <p:spTree>
      <p:nvGrpSpPr>
        <p:cNvPr id="134" name="Shape 134"/>
        <p:cNvGrpSpPr/>
        <p:nvPr/>
      </p:nvGrpSpPr>
      <p:grpSpPr>
        <a:xfrm>
          <a:off x="0" y="0"/>
          <a:ext cx="0" cy="0"/>
          <a:chOff x="0" y="0"/>
          <a:chExt cx="0" cy="0"/>
        </a:xfrm>
      </p:grpSpPr>
      <p:sp>
        <p:nvSpPr>
          <p:cNvPr id="135" name="Google Shape;135;p3"/>
          <p:cNvSpPr/>
          <p:nvPr/>
        </p:nvSpPr>
        <p:spPr>
          <a:xfrm>
            <a:off x="16322124" y="7754894"/>
            <a:ext cx="4118443" cy="3654183"/>
          </a:xfrm>
          <a:custGeom>
            <a:rect b="b" l="l" r="r" t="t"/>
            <a:pathLst>
              <a:path extrusionOk="0" h="3654183" w="4118443">
                <a:moveTo>
                  <a:pt x="0" y="0"/>
                </a:moveTo>
                <a:lnTo>
                  <a:pt x="4118443" y="0"/>
                </a:lnTo>
                <a:lnTo>
                  <a:pt x="4118443" y="3654183"/>
                </a:lnTo>
                <a:lnTo>
                  <a:pt x="0" y="3654183"/>
                </a:lnTo>
                <a:lnTo>
                  <a:pt x="0" y="0"/>
                </a:lnTo>
                <a:close/>
              </a:path>
            </a:pathLst>
          </a:custGeom>
          <a:blipFill rotWithShape="1">
            <a:blip r:embed="rId3">
              <a:alphaModFix/>
            </a:blip>
            <a:stretch>
              <a:fillRect b="0" l="0" r="0" t="0"/>
            </a:stretch>
          </a:blipFill>
          <a:ln>
            <a:noFill/>
          </a:ln>
        </p:spPr>
      </p:sp>
      <p:sp>
        <p:nvSpPr>
          <p:cNvPr id="136" name="Google Shape;136;p3"/>
          <p:cNvSpPr/>
          <p:nvPr/>
        </p:nvSpPr>
        <p:spPr>
          <a:xfrm rot="10800000">
            <a:off x="-2059222" y="-798391"/>
            <a:ext cx="4118443" cy="3654183"/>
          </a:xfrm>
          <a:custGeom>
            <a:rect b="b" l="l" r="r" t="t"/>
            <a:pathLst>
              <a:path extrusionOk="0" h="3654183" w="4118443">
                <a:moveTo>
                  <a:pt x="4118444" y="3654182"/>
                </a:moveTo>
                <a:lnTo>
                  <a:pt x="0" y="3654182"/>
                </a:lnTo>
                <a:lnTo>
                  <a:pt x="0" y="0"/>
                </a:lnTo>
                <a:lnTo>
                  <a:pt x="4118444" y="0"/>
                </a:lnTo>
                <a:lnTo>
                  <a:pt x="4118444" y="3654182"/>
                </a:lnTo>
                <a:close/>
              </a:path>
            </a:pathLst>
          </a:custGeom>
          <a:blipFill rotWithShape="1">
            <a:blip r:embed="rId3">
              <a:alphaModFix/>
            </a:blip>
            <a:stretch>
              <a:fillRect b="0" l="0" r="0" t="0"/>
            </a:stretch>
          </a:blipFill>
          <a:ln>
            <a:noFill/>
          </a:ln>
        </p:spPr>
      </p:sp>
      <p:sp>
        <p:nvSpPr>
          <p:cNvPr id="137" name="Google Shape;137;p3"/>
          <p:cNvSpPr/>
          <p:nvPr/>
        </p:nvSpPr>
        <p:spPr>
          <a:xfrm>
            <a:off x="16039352" y="221088"/>
            <a:ext cx="1908088" cy="1069165"/>
          </a:xfrm>
          <a:custGeom>
            <a:rect b="b" l="l" r="r" t="t"/>
            <a:pathLst>
              <a:path extrusionOk="0" h="1069165" w="1908088">
                <a:moveTo>
                  <a:pt x="0" y="0"/>
                </a:moveTo>
                <a:lnTo>
                  <a:pt x="1908088" y="0"/>
                </a:lnTo>
                <a:lnTo>
                  <a:pt x="1908088" y="1069164"/>
                </a:lnTo>
                <a:lnTo>
                  <a:pt x="0" y="1069164"/>
                </a:lnTo>
                <a:lnTo>
                  <a:pt x="0" y="0"/>
                </a:lnTo>
                <a:close/>
              </a:path>
            </a:pathLst>
          </a:custGeom>
          <a:blipFill rotWithShape="1">
            <a:blip r:embed="rId4">
              <a:alphaModFix/>
            </a:blip>
            <a:stretch>
              <a:fillRect b="0" l="0" r="0" t="0"/>
            </a:stretch>
          </a:blipFill>
          <a:ln>
            <a:noFill/>
          </a:ln>
        </p:spPr>
      </p:sp>
      <p:sp>
        <p:nvSpPr>
          <p:cNvPr id="138" name="Google Shape;138;p3"/>
          <p:cNvSpPr txBox="1"/>
          <p:nvPr/>
        </p:nvSpPr>
        <p:spPr>
          <a:xfrm>
            <a:off x="1664833" y="504825"/>
            <a:ext cx="13980130" cy="981075"/>
          </a:xfrm>
          <a:prstGeom prst="rect">
            <a:avLst/>
          </a:prstGeom>
          <a:noFill/>
          <a:ln>
            <a:noFill/>
          </a:ln>
        </p:spPr>
        <p:txBody>
          <a:bodyPr anchorCtr="0" anchor="t" bIns="0" lIns="0" spcFirstLastPara="1" rIns="0" wrap="square" tIns="0">
            <a:spAutoFit/>
          </a:bodyPr>
          <a:lstStyle/>
          <a:p>
            <a:pPr indent="0" lvl="0" marL="0" marR="0" rtl="0" algn="ctr">
              <a:lnSpc>
                <a:spcPct val="125008"/>
              </a:lnSpc>
              <a:spcBef>
                <a:spcPts val="0"/>
              </a:spcBef>
              <a:spcAft>
                <a:spcPts val="0"/>
              </a:spcAft>
              <a:buNone/>
            </a:pPr>
            <a:r>
              <a:rPr b="0" i="0" lang="ru-RU" sz="2999" u="none" cap="none" strike="noStrike">
                <a:solidFill>
                  <a:srgbClr val="1C5739"/>
                </a:solidFill>
                <a:latin typeface="Arial"/>
                <a:ea typeface="Arial"/>
                <a:cs typeface="Arial"/>
                <a:sym typeface="Arial"/>
              </a:rPr>
              <a:t>ВІДШКОДУВАННЯ ШКОДИ, ЗАПОДІЯНОЇ ВІЙНОЮ: ПІДГОТОВКА ТРИВАЄ </a:t>
            </a:r>
            <a:endParaRPr/>
          </a:p>
          <a:p>
            <a:pPr indent="0" lvl="0" marL="0" marR="0" rtl="0" algn="ctr">
              <a:lnSpc>
                <a:spcPct val="125008"/>
              </a:lnSpc>
              <a:spcBef>
                <a:spcPts val="0"/>
              </a:spcBef>
              <a:spcAft>
                <a:spcPts val="0"/>
              </a:spcAft>
              <a:buNone/>
            </a:pPr>
            <a:r>
              <a:t/>
            </a:r>
            <a:endParaRPr b="0" i="0" sz="2999" u="none" cap="none" strike="noStrike">
              <a:solidFill>
                <a:srgbClr val="1C5739"/>
              </a:solidFill>
              <a:latin typeface="Arial"/>
              <a:ea typeface="Arial"/>
              <a:cs typeface="Arial"/>
              <a:sym typeface="Arial"/>
            </a:endParaRPr>
          </a:p>
        </p:txBody>
      </p:sp>
      <p:sp>
        <p:nvSpPr>
          <p:cNvPr id="139" name="Google Shape;139;p3"/>
          <p:cNvSpPr/>
          <p:nvPr/>
        </p:nvSpPr>
        <p:spPr>
          <a:xfrm>
            <a:off x="2362198" y="1491238"/>
            <a:ext cx="126855" cy="1290063"/>
          </a:xfrm>
          <a:custGeom>
            <a:rect b="b" l="l" r="r" t="t"/>
            <a:pathLst>
              <a:path extrusionOk="0" h="307920" w="30279">
                <a:moveTo>
                  <a:pt x="0" y="0"/>
                </a:moveTo>
                <a:lnTo>
                  <a:pt x="30279" y="0"/>
                </a:lnTo>
                <a:lnTo>
                  <a:pt x="30279" y="307920"/>
                </a:lnTo>
                <a:lnTo>
                  <a:pt x="0" y="307920"/>
                </a:lnTo>
                <a:close/>
              </a:path>
            </a:pathLst>
          </a:custGeom>
          <a:solidFill>
            <a:srgbClr val="1C5739"/>
          </a:solidFill>
          <a:ln>
            <a:noFill/>
          </a:ln>
        </p:spPr>
      </p:sp>
      <p:sp>
        <p:nvSpPr>
          <p:cNvPr id="140" name="Google Shape;140;p3"/>
          <p:cNvSpPr txBox="1"/>
          <p:nvPr/>
        </p:nvSpPr>
        <p:spPr>
          <a:xfrm>
            <a:off x="2887353" y="1631685"/>
            <a:ext cx="14707205" cy="875304"/>
          </a:xfrm>
          <a:prstGeom prst="rect">
            <a:avLst/>
          </a:prstGeom>
          <a:noFill/>
          <a:ln>
            <a:noFill/>
          </a:ln>
        </p:spPr>
        <p:txBody>
          <a:bodyPr anchorCtr="0" anchor="t" bIns="0" lIns="0" spcFirstLastPara="1" rIns="0" wrap="square" tIns="0">
            <a:spAutoFit/>
          </a:bodyPr>
          <a:lstStyle/>
          <a:p>
            <a:pPr indent="0" lvl="0" marL="0" marR="0" rtl="0" algn="l">
              <a:lnSpc>
                <a:spcPct val="134240"/>
              </a:lnSpc>
              <a:spcBef>
                <a:spcPts val="0"/>
              </a:spcBef>
              <a:spcAft>
                <a:spcPts val="0"/>
              </a:spcAft>
              <a:buNone/>
            </a:pPr>
            <a:r>
              <a:rPr b="1" i="0" lang="ru-RU" sz="5400" u="none" cap="none" strike="noStrike">
                <a:solidFill>
                  <a:srgbClr val="1C5739"/>
                </a:solidFill>
                <a:latin typeface="Calibri"/>
                <a:ea typeface="Calibri"/>
                <a:cs typeface="Calibri"/>
                <a:sym typeface="Calibri"/>
              </a:rPr>
              <a:t>Активи VTB CAPITAL PLC</a:t>
            </a:r>
            <a:endParaRPr b="1" i="0" sz="5400" u="none" cap="none" strike="noStrike">
              <a:solidFill>
                <a:srgbClr val="1C5739"/>
              </a:solidFill>
              <a:latin typeface="Calibri"/>
              <a:ea typeface="Calibri"/>
              <a:cs typeface="Calibri"/>
              <a:sym typeface="Calibri"/>
            </a:endParaRPr>
          </a:p>
        </p:txBody>
      </p:sp>
      <p:grpSp>
        <p:nvGrpSpPr>
          <p:cNvPr id="141" name="Google Shape;141;p3"/>
          <p:cNvGrpSpPr/>
          <p:nvPr/>
        </p:nvGrpSpPr>
        <p:grpSpPr>
          <a:xfrm>
            <a:off x="2358239" y="3783993"/>
            <a:ext cx="713679" cy="714473"/>
            <a:chOff x="0" y="0"/>
            <a:chExt cx="951572" cy="952630"/>
          </a:xfrm>
        </p:grpSpPr>
        <p:sp>
          <p:nvSpPr>
            <p:cNvPr id="142" name="Google Shape;142;p3"/>
            <p:cNvSpPr/>
            <p:nvPr/>
          </p:nvSpPr>
          <p:spPr>
            <a:xfrm>
              <a:off x="0" y="0"/>
              <a:ext cx="951572" cy="952630"/>
            </a:xfrm>
            <a:custGeom>
              <a:rect b="b" l="l" r="r" t="t"/>
              <a:pathLst>
                <a:path extrusionOk="0" h="2057146" w="2054860">
                  <a:moveTo>
                    <a:pt x="0" y="1028573"/>
                  </a:moveTo>
                  <a:cubicBezTo>
                    <a:pt x="0" y="460502"/>
                    <a:pt x="459994" y="0"/>
                    <a:pt x="1027430" y="0"/>
                  </a:cubicBezTo>
                  <a:cubicBezTo>
                    <a:pt x="1594866" y="0"/>
                    <a:pt x="2054860" y="460502"/>
                    <a:pt x="2054860" y="1028573"/>
                  </a:cubicBezTo>
                  <a:cubicBezTo>
                    <a:pt x="2054860" y="1596644"/>
                    <a:pt x="1594866" y="2057146"/>
                    <a:pt x="1027430" y="2057146"/>
                  </a:cubicBezTo>
                  <a:cubicBezTo>
                    <a:pt x="459994" y="2057146"/>
                    <a:pt x="0" y="1596517"/>
                    <a:pt x="0" y="1028573"/>
                  </a:cubicBezTo>
                  <a:close/>
                </a:path>
              </a:pathLst>
            </a:custGeom>
            <a:solidFill>
              <a:srgbClr val="1C57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3"/>
            <p:cNvSpPr/>
            <p:nvPr/>
          </p:nvSpPr>
          <p:spPr>
            <a:xfrm>
              <a:off x="323444" y="252225"/>
              <a:ext cx="304693" cy="448132"/>
            </a:xfrm>
            <a:custGeom>
              <a:rect b="b" l="l" r="r" t="t"/>
              <a:pathLst>
                <a:path extrusionOk="0" h="448132" w="304693">
                  <a:moveTo>
                    <a:pt x="0" y="0"/>
                  </a:moveTo>
                  <a:lnTo>
                    <a:pt x="304693" y="0"/>
                  </a:lnTo>
                  <a:lnTo>
                    <a:pt x="304693" y="448132"/>
                  </a:lnTo>
                  <a:lnTo>
                    <a:pt x="0" y="448132"/>
                  </a:lnTo>
                  <a:lnTo>
                    <a:pt x="0" y="0"/>
                  </a:lnTo>
                  <a:close/>
                </a:path>
              </a:pathLst>
            </a:custGeom>
            <a:blipFill rotWithShape="1">
              <a:blip r:embed="rId5">
                <a:alphaModFix/>
              </a:blip>
              <a:stretch>
                <a:fillRect b="0" l="0" r="0" t="0"/>
              </a:stretch>
            </a:blipFill>
            <a:ln>
              <a:noFill/>
            </a:ln>
          </p:spPr>
        </p:sp>
      </p:grpSp>
      <p:sp>
        <p:nvSpPr>
          <p:cNvPr id="144" name="Google Shape;144;p3"/>
          <p:cNvSpPr txBox="1"/>
          <p:nvPr/>
        </p:nvSpPr>
        <p:spPr>
          <a:xfrm>
            <a:off x="3443049" y="3815860"/>
            <a:ext cx="13980130" cy="3304366"/>
          </a:xfrm>
          <a:prstGeom prst="rect">
            <a:avLst/>
          </a:prstGeom>
          <a:noFill/>
          <a:ln>
            <a:noFill/>
          </a:ln>
        </p:spPr>
        <p:txBody>
          <a:bodyPr anchorCtr="0" anchor="t" bIns="0" lIns="0" spcFirstLastPara="1" rIns="0" wrap="square" tIns="0">
            <a:spAutoFit/>
          </a:bodyPr>
          <a:lstStyle/>
          <a:p>
            <a:pPr indent="0" lvl="0" marL="0" marR="0" rtl="0" algn="l">
              <a:lnSpc>
                <a:spcPct val="133892"/>
              </a:lnSpc>
              <a:spcBef>
                <a:spcPts val="0"/>
              </a:spcBef>
              <a:spcAft>
                <a:spcPts val="0"/>
              </a:spcAft>
              <a:buNone/>
            </a:pPr>
            <a:r>
              <a:rPr b="0" i="0" lang="ru-RU" sz="2800" u="none" cap="none" strike="noStrike">
                <a:solidFill>
                  <a:srgbClr val="1C5739"/>
                </a:solidFill>
                <a:latin typeface="Calibri"/>
                <a:ea typeface="Calibri"/>
                <a:cs typeface="Calibri"/>
                <a:sym typeface="Calibri"/>
              </a:rPr>
              <a:t>З 2014 року компанія перебуває під санкціями. Жорсткість санкційних обмежень була посилена протягом 2022 року, коли Велика Британія, США, ЄС та кілька інших міжнародних юрисдикцій запровадили додаткові санкції проти певних російських та російських афілійованих організацій, спрямованих на заохочення Росії припинити дії, які дестабілізують Україну. Розпорядники майна розпочали заявки на збір і продаж активів в інших юрисдикціях (Швейцарія, Люксембург, Франція, Німеччина, Ірландія та Кіпр) і Бермудські острови.</a:t>
            </a:r>
            <a:endParaRPr/>
          </a:p>
        </p:txBody>
      </p:sp>
      <p:grpSp>
        <p:nvGrpSpPr>
          <p:cNvPr id="145" name="Google Shape;145;p3"/>
          <p:cNvGrpSpPr/>
          <p:nvPr/>
        </p:nvGrpSpPr>
        <p:grpSpPr>
          <a:xfrm>
            <a:off x="2358239" y="8179722"/>
            <a:ext cx="713679" cy="714473"/>
            <a:chOff x="0" y="0"/>
            <a:chExt cx="951572" cy="952630"/>
          </a:xfrm>
        </p:grpSpPr>
        <p:sp>
          <p:nvSpPr>
            <p:cNvPr id="146" name="Google Shape;146;p3"/>
            <p:cNvSpPr/>
            <p:nvPr/>
          </p:nvSpPr>
          <p:spPr>
            <a:xfrm>
              <a:off x="0" y="0"/>
              <a:ext cx="951572" cy="952630"/>
            </a:xfrm>
            <a:custGeom>
              <a:rect b="b" l="l" r="r" t="t"/>
              <a:pathLst>
                <a:path extrusionOk="0" h="2057146" w="2054860">
                  <a:moveTo>
                    <a:pt x="0" y="1028573"/>
                  </a:moveTo>
                  <a:cubicBezTo>
                    <a:pt x="0" y="460502"/>
                    <a:pt x="459994" y="0"/>
                    <a:pt x="1027430" y="0"/>
                  </a:cubicBezTo>
                  <a:cubicBezTo>
                    <a:pt x="1594866" y="0"/>
                    <a:pt x="2054860" y="460502"/>
                    <a:pt x="2054860" y="1028573"/>
                  </a:cubicBezTo>
                  <a:cubicBezTo>
                    <a:pt x="2054860" y="1596644"/>
                    <a:pt x="1594866" y="2057146"/>
                    <a:pt x="1027430" y="2057146"/>
                  </a:cubicBezTo>
                  <a:cubicBezTo>
                    <a:pt x="459994" y="2057146"/>
                    <a:pt x="0" y="1596517"/>
                    <a:pt x="0" y="1028573"/>
                  </a:cubicBezTo>
                  <a:close/>
                </a:path>
              </a:pathLst>
            </a:custGeom>
            <a:solidFill>
              <a:srgbClr val="1C573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3"/>
            <p:cNvSpPr/>
            <p:nvPr/>
          </p:nvSpPr>
          <p:spPr>
            <a:xfrm>
              <a:off x="323444" y="252225"/>
              <a:ext cx="304693" cy="448132"/>
            </a:xfrm>
            <a:custGeom>
              <a:rect b="b" l="l" r="r" t="t"/>
              <a:pathLst>
                <a:path extrusionOk="0" h="448132" w="304693">
                  <a:moveTo>
                    <a:pt x="0" y="0"/>
                  </a:moveTo>
                  <a:lnTo>
                    <a:pt x="304693" y="0"/>
                  </a:lnTo>
                  <a:lnTo>
                    <a:pt x="304693" y="448132"/>
                  </a:lnTo>
                  <a:lnTo>
                    <a:pt x="0" y="448132"/>
                  </a:lnTo>
                  <a:lnTo>
                    <a:pt x="0" y="0"/>
                  </a:lnTo>
                  <a:close/>
                </a:path>
              </a:pathLst>
            </a:custGeom>
            <a:blipFill rotWithShape="1">
              <a:blip r:embed="rId5">
                <a:alphaModFix/>
              </a:blip>
              <a:stretch>
                <a:fillRect b="0" l="0" r="0" t="0"/>
              </a:stretch>
            </a:blipFill>
            <a:ln>
              <a:noFill/>
            </a:ln>
          </p:spPr>
        </p:sp>
      </p:grpSp>
      <p:sp>
        <p:nvSpPr>
          <p:cNvPr id="148" name="Google Shape;148;p3"/>
          <p:cNvSpPr txBox="1"/>
          <p:nvPr/>
        </p:nvSpPr>
        <p:spPr>
          <a:xfrm>
            <a:off x="3443049" y="8308223"/>
            <a:ext cx="13980130" cy="457433"/>
          </a:xfrm>
          <a:prstGeom prst="rect">
            <a:avLst/>
          </a:prstGeom>
          <a:noFill/>
          <a:ln>
            <a:noFill/>
          </a:ln>
        </p:spPr>
        <p:txBody>
          <a:bodyPr anchorCtr="0" anchor="t" bIns="0" lIns="0" spcFirstLastPara="1" rIns="0" wrap="square" tIns="0">
            <a:spAutoFit/>
          </a:bodyPr>
          <a:lstStyle/>
          <a:p>
            <a:pPr indent="0" lvl="0" marL="0" marR="0" rtl="0" algn="l">
              <a:lnSpc>
                <a:spcPct val="133892"/>
              </a:lnSpc>
              <a:spcBef>
                <a:spcPts val="0"/>
              </a:spcBef>
              <a:spcAft>
                <a:spcPts val="0"/>
              </a:spcAft>
              <a:buNone/>
            </a:pPr>
            <a:r>
              <a:rPr b="0" i="0" lang="ru-RU" sz="2800" u="none" cap="none" strike="noStrike">
                <a:solidFill>
                  <a:srgbClr val="1C5739"/>
                </a:solidFill>
                <a:latin typeface="Calibri"/>
                <a:ea typeface="Calibri"/>
                <a:cs typeface="Calibri"/>
                <a:sym typeface="Calibri"/>
              </a:rPr>
              <a:t>Стадія – процедура ліквідації.</a:t>
            </a:r>
            <a:endParaRPr/>
          </a:p>
        </p:txBody>
      </p:sp>
      <p:pic>
        <p:nvPicPr>
          <p:cNvPr descr="A group of people standing in front of a wall&#10;&#10;Description automatically generated" id="149" name="Google Shape;149;p3"/>
          <p:cNvPicPr preferRelativeResize="0"/>
          <p:nvPr/>
        </p:nvPicPr>
        <p:blipFill rotWithShape="1">
          <a:blip r:embed="rId6">
            <a:alphaModFix/>
          </a:blip>
          <a:srcRect b="0" l="0" r="0" t="0"/>
          <a:stretch/>
        </p:blipFill>
        <p:spPr>
          <a:xfrm>
            <a:off x="9356496" y="6728916"/>
            <a:ext cx="5496476" cy="3400362"/>
          </a:xfrm>
          <a:prstGeom prst="roundRect">
            <a:avLst>
              <a:gd fmla="val 16667" name="adj"/>
            </a:avLst>
          </a:prstGeom>
          <a:noFill/>
          <a:ln>
            <a:noFill/>
          </a:ln>
          <a:effectLst>
            <a:outerShdw blurRad="76200" rotWithShape="0" algn="tl" dir="7800000" dist="3810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BFB"/>
        </a:solidFill>
      </p:bgPr>
    </p:bg>
    <p:spTree>
      <p:nvGrpSpPr>
        <p:cNvPr id="153" name="Shape 153"/>
        <p:cNvGrpSpPr/>
        <p:nvPr/>
      </p:nvGrpSpPr>
      <p:grpSpPr>
        <a:xfrm>
          <a:off x="0" y="0"/>
          <a:ext cx="0" cy="0"/>
          <a:chOff x="0" y="0"/>
          <a:chExt cx="0" cy="0"/>
        </a:xfrm>
      </p:grpSpPr>
      <p:sp>
        <p:nvSpPr>
          <p:cNvPr id="154" name="Google Shape;154;p4"/>
          <p:cNvSpPr/>
          <p:nvPr/>
        </p:nvSpPr>
        <p:spPr>
          <a:xfrm>
            <a:off x="16322124" y="7754894"/>
            <a:ext cx="4118443" cy="3654183"/>
          </a:xfrm>
          <a:custGeom>
            <a:rect b="b" l="l" r="r" t="t"/>
            <a:pathLst>
              <a:path extrusionOk="0" h="3654183" w="4118443">
                <a:moveTo>
                  <a:pt x="0" y="0"/>
                </a:moveTo>
                <a:lnTo>
                  <a:pt x="4118443" y="0"/>
                </a:lnTo>
                <a:lnTo>
                  <a:pt x="4118443" y="3654183"/>
                </a:lnTo>
                <a:lnTo>
                  <a:pt x="0" y="3654183"/>
                </a:lnTo>
                <a:lnTo>
                  <a:pt x="0" y="0"/>
                </a:lnTo>
                <a:close/>
              </a:path>
            </a:pathLst>
          </a:custGeom>
          <a:blipFill rotWithShape="1">
            <a:blip r:embed="rId3">
              <a:alphaModFix/>
            </a:blip>
            <a:stretch>
              <a:fillRect b="0" l="0" r="0" t="0"/>
            </a:stretch>
          </a:blipFill>
          <a:ln>
            <a:noFill/>
          </a:ln>
        </p:spPr>
      </p:sp>
      <p:sp>
        <p:nvSpPr>
          <p:cNvPr id="155" name="Google Shape;155;p4"/>
          <p:cNvSpPr/>
          <p:nvPr/>
        </p:nvSpPr>
        <p:spPr>
          <a:xfrm rot="10800000">
            <a:off x="-2059222" y="-798391"/>
            <a:ext cx="4118443" cy="3654183"/>
          </a:xfrm>
          <a:custGeom>
            <a:rect b="b" l="l" r="r" t="t"/>
            <a:pathLst>
              <a:path extrusionOk="0" h="3654183" w="4118443">
                <a:moveTo>
                  <a:pt x="4118444" y="3654182"/>
                </a:moveTo>
                <a:lnTo>
                  <a:pt x="0" y="3654182"/>
                </a:lnTo>
                <a:lnTo>
                  <a:pt x="0" y="0"/>
                </a:lnTo>
                <a:lnTo>
                  <a:pt x="4118444" y="0"/>
                </a:lnTo>
                <a:lnTo>
                  <a:pt x="4118444" y="3654182"/>
                </a:lnTo>
                <a:close/>
              </a:path>
            </a:pathLst>
          </a:custGeom>
          <a:blipFill rotWithShape="1">
            <a:blip r:embed="rId3">
              <a:alphaModFix/>
            </a:blip>
            <a:stretch>
              <a:fillRect b="0" l="0" r="0" t="0"/>
            </a:stretch>
          </a:blipFill>
          <a:ln>
            <a:noFill/>
          </a:ln>
        </p:spPr>
      </p:sp>
      <p:sp>
        <p:nvSpPr>
          <p:cNvPr id="156" name="Google Shape;156;p4"/>
          <p:cNvSpPr/>
          <p:nvPr/>
        </p:nvSpPr>
        <p:spPr>
          <a:xfrm>
            <a:off x="16039352" y="221088"/>
            <a:ext cx="1908088" cy="1069165"/>
          </a:xfrm>
          <a:custGeom>
            <a:rect b="b" l="l" r="r" t="t"/>
            <a:pathLst>
              <a:path extrusionOk="0" h="1069165" w="1908088">
                <a:moveTo>
                  <a:pt x="0" y="0"/>
                </a:moveTo>
                <a:lnTo>
                  <a:pt x="1908088" y="0"/>
                </a:lnTo>
                <a:lnTo>
                  <a:pt x="1908088" y="1069164"/>
                </a:lnTo>
                <a:lnTo>
                  <a:pt x="0" y="1069164"/>
                </a:lnTo>
                <a:lnTo>
                  <a:pt x="0" y="0"/>
                </a:lnTo>
                <a:close/>
              </a:path>
            </a:pathLst>
          </a:custGeom>
          <a:blipFill rotWithShape="1">
            <a:blip r:embed="rId4">
              <a:alphaModFix/>
            </a:blip>
            <a:stretch>
              <a:fillRect b="0" l="0" r="0" t="0"/>
            </a:stretch>
          </a:blipFill>
          <a:ln>
            <a:noFill/>
          </a:ln>
        </p:spPr>
      </p:sp>
      <p:sp>
        <p:nvSpPr>
          <p:cNvPr id="157" name="Google Shape;157;p4"/>
          <p:cNvSpPr txBox="1"/>
          <p:nvPr/>
        </p:nvSpPr>
        <p:spPr>
          <a:xfrm>
            <a:off x="1664833" y="504825"/>
            <a:ext cx="13980130" cy="981075"/>
          </a:xfrm>
          <a:prstGeom prst="rect">
            <a:avLst/>
          </a:prstGeom>
          <a:noFill/>
          <a:ln>
            <a:noFill/>
          </a:ln>
        </p:spPr>
        <p:txBody>
          <a:bodyPr anchorCtr="0" anchor="t" bIns="0" lIns="0" spcFirstLastPara="1" rIns="0" wrap="square" tIns="0">
            <a:spAutoFit/>
          </a:bodyPr>
          <a:lstStyle/>
          <a:p>
            <a:pPr indent="0" lvl="0" marL="0" marR="0" rtl="0" algn="ctr">
              <a:lnSpc>
                <a:spcPct val="125008"/>
              </a:lnSpc>
              <a:spcBef>
                <a:spcPts val="0"/>
              </a:spcBef>
              <a:spcAft>
                <a:spcPts val="0"/>
              </a:spcAft>
              <a:buNone/>
            </a:pPr>
            <a:r>
              <a:rPr b="0" i="0" lang="ru-RU" sz="2999" u="none" cap="none" strike="noStrike">
                <a:solidFill>
                  <a:srgbClr val="1C5739"/>
                </a:solidFill>
                <a:latin typeface="Arial"/>
                <a:ea typeface="Arial"/>
                <a:cs typeface="Arial"/>
                <a:sym typeface="Arial"/>
              </a:rPr>
              <a:t>ВІДШКОДУВАННЯ ШКОДИ, ЗАПОДІЯНОЇ ВІЙНОЮ: ПІДГОТОВКА ТРИВАЄ </a:t>
            </a:r>
            <a:endParaRPr/>
          </a:p>
          <a:p>
            <a:pPr indent="0" lvl="0" marL="0" marR="0" rtl="0" algn="ctr">
              <a:lnSpc>
                <a:spcPct val="125008"/>
              </a:lnSpc>
              <a:spcBef>
                <a:spcPts val="0"/>
              </a:spcBef>
              <a:spcAft>
                <a:spcPts val="0"/>
              </a:spcAft>
              <a:buNone/>
            </a:pPr>
            <a:r>
              <a:t/>
            </a:r>
            <a:endParaRPr b="0" i="0" sz="2999" u="none" cap="none" strike="noStrike">
              <a:solidFill>
                <a:srgbClr val="1C5739"/>
              </a:solidFill>
              <a:latin typeface="Arial"/>
              <a:ea typeface="Arial"/>
              <a:cs typeface="Arial"/>
              <a:sym typeface="Arial"/>
            </a:endParaRPr>
          </a:p>
        </p:txBody>
      </p:sp>
      <p:sp>
        <p:nvSpPr>
          <p:cNvPr id="158" name="Google Shape;158;p4"/>
          <p:cNvSpPr/>
          <p:nvPr/>
        </p:nvSpPr>
        <p:spPr>
          <a:xfrm>
            <a:off x="2362198" y="1491238"/>
            <a:ext cx="126855" cy="1290063"/>
          </a:xfrm>
          <a:custGeom>
            <a:rect b="b" l="l" r="r" t="t"/>
            <a:pathLst>
              <a:path extrusionOk="0" h="307920" w="30279">
                <a:moveTo>
                  <a:pt x="0" y="0"/>
                </a:moveTo>
                <a:lnTo>
                  <a:pt x="30279" y="0"/>
                </a:lnTo>
                <a:lnTo>
                  <a:pt x="30279" y="307920"/>
                </a:lnTo>
                <a:lnTo>
                  <a:pt x="0" y="307920"/>
                </a:lnTo>
                <a:close/>
              </a:path>
            </a:pathLst>
          </a:custGeom>
          <a:solidFill>
            <a:srgbClr val="1C5739"/>
          </a:solidFill>
          <a:ln>
            <a:noFill/>
          </a:ln>
        </p:spPr>
      </p:sp>
      <p:sp>
        <p:nvSpPr>
          <p:cNvPr id="159" name="Google Shape;159;p4"/>
          <p:cNvSpPr txBox="1"/>
          <p:nvPr/>
        </p:nvSpPr>
        <p:spPr>
          <a:xfrm>
            <a:off x="2887353" y="1631685"/>
            <a:ext cx="14707205" cy="875304"/>
          </a:xfrm>
          <a:prstGeom prst="rect">
            <a:avLst/>
          </a:prstGeom>
          <a:noFill/>
          <a:ln>
            <a:noFill/>
          </a:ln>
        </p:spPr>
        <p:txBody>
          <a:bodyPr anchorCtr="0" anchor="t" bIns="0" lIns="0" spcFirstLastPara="1" rIns="0" wrap="square" tIns="0">
            <a:spAutoFit/>
          </a:bodyPr>
          <a:lstStyle/>
          <a:p>
            <a:pPr indent="0" lvl="0" marL="0" marR="0" rtl="0" algn="l">
              <a:lnSpc>
                <a:spcPct val="134240"/>
              </a:lnSpc>
              <a:spcBef>
                <a:spcPts val="0"/>
              </a:spcBef>
              <a:spcAft>
                <a:spcPts val="0"/>
              </a:spcAft>
              <a:buNone/>
            </a:pPr>
            <a:r>
              <a:rPr b="1" i="0" lang="ru-RU" sz="5400" u="none" cap="none" strike="noStrike">
                <a:solidFill>
                  <a:srgbClr val="1C5739"/>
                </a:solidFill>
                <a:latin typeface="Calibri"/>
                <a:ea typeface="Calibri"/>
                <a:cs typeface="Calibri"/>
                <a:sym typeface="Calibri"/>
              </a:rPr>
              <a:t>Активи VTB CAPITAL PLC</a:t>
            </a:r>
            <a:endParaRPr b="1" i="0" sz="5400" u="none" cap="none" strike="noStrike">
              <a:solidFill>
                <a:srgbClr val="1C5739"/>
              </a:solidFill>
              <a:latin typeface="Calibri"/>
              <a:ea typeface="Calibri"/>
              <a:cs typeface="Calibri"/>
              <a:sym typeface="Calibri"/>
            </a:endParaRPr>
          </a:p>
        </p:txBody>
      </p:sp>
      <p:sp>
        <p:nvSpPr>
          <p:cNvPr id="160" name="Google Shape;160;p4"/>
          <p:cNvSpPr txBox="1"/>
          <p:nvPr/>
        </p:nvSpPr>
        <p:spPr>
          <a:xfrm>
            <a:off x="6288164" y="3339250"/>
            <a:ext cx="10705232" cy="6242735"/>
          </a:xfrm>
          <a:prstGeom prst="rect">
            <a:avLst/>
          </a:prstGeom>
          <a:noFill/>
          <a:ln>
            <a:noFill/>
          </a:ln>
        </p:spPr>
        <p:txBody>
          <a:bodyPr anchorCtr="0" anchor="t" bIns="0" lIns="0" spcFirstLastPara="1" rIns="0" wrap="square" tIns="0">
            <a:spAutoFit/>
          </a:bodyPr>
          <a:lstStyle/>
          <a:p>
            <a:pPr indent="-457200" lvl="0" marL="457200" marR="0" rtl="0" algn="l">
              <a:spcBef>
                <a:spcPts val="0"/>
              </a:spcBef>
              <a:spcAft>
                <a:spcPts val="0"/>
              </a:spcAft>
              <a:buClr>
                <a:srgbClr val="1C5739"/>
              </a:buClr>
              <a:buSzPts val="2800"/>
              <a:buFont typeface="Noto Sans Symbols"/>
              <a:buChar char="▪"/>
            </a:pPr>
            <a:r>
              <a:rPr b="1" i="0" lang="ru-RU" sz="2800" u="none" cap="none" strike="noStrike">
                <a:solidFill>
                  <a:srgbClr val="1C5739"/>
                </a:solidFill>
                <a:latin typeface="Calibri"/>
                <a:ea typeface="Calibri"/>
                <a:cs typeface="Calibri"/>
                <a:sym typeface="Calibri"/>
              </a:rPr>
              <a:t>£152,5 млн </a:t>
            </a:r>
            <a:r>
              <a:rPr b="0" i="0" lang="ru-RU" sz="2800" u="none" cap="none" strike="noStrike">
                <a:solidFill>
                  <a:srgbClr val="1C5739"/>
                </a:solidFill>
                <a:latin typeface="Calibri"/>
                <a:ea typeface="Calibri"/>
                <a:cs typeface="Calibri"/>
                <a:sym typeface="Calibri"/>
              </a:rPr>
              <a:t>на рахунках у бельгійській Euroclear, яка виконувала роль депозитарію під час проведення операцій із цінними паперами;</a:t>
            </a:r>
            <a:endParaRPr b="0" i="0" sz="2800" u="none" cap="none" strike="noStrike">
              <a:solidFill>
                <a:srgbClr val="1C5739"/>
              </a:solidFill>
              <a:latin typeface="Calibri"/>
              <a:ea typeface="Calibri"/>
              <a:cs typeface="Calibri"/>
              <a:sym typeface="Calibri"/>
            </a:endParaRPr>
          </a:p>
          <a:p>
            <a:pPr indent="-457200" lvl="0" marL="457200" marR="0" rtl="0" algn="l">
              <a:spcBef>
                <a:spcPts val="1000"/>
              </a:spcBef>
              <a:spcAft>
                <a:spcPts val="0"/>
              </a:spcAft>
              <a:buClr>
                <a:srgbClr val="1C5739"/>
              </a:buClr>
              <a:buSzPts val="2800"/>
              <a:buFont typeface="Noto Sans Symbols"/>
              <a:buChar char="▪"/>
            </a:pPr>
            <a:r>
              <a:rPr b="1" i="0" lang="ru-RU" sz="2800" u="none" cap="none" strike="noStrike">
                <a:solidFill>
                  <a:srgbClr val="1C5739"/>
                </a:solidFill>
                <a:latin typeface="Calibri"/>
                <a:ea typeface="Calibri"/>
                <a:cs typeface="Calibri"/>
                <a:sym typeface="Calibri"/>
              </a:rPr>
              <a:t>£64,8 млн </a:t>
            </a:r>
            <a:r>
              <a:rPr b="0" i="0" lang="ru-RU" sz="2800" u="none" cap="none" strike="noStrike">
                <a:solidFill>
                  <a:srgbClr val="1C5739"/>
                </a:solidFill>
                <a:latin typeface="Calibri"/>
                <a:ea typeface="Calibri"/>
                <a:cs typeface="Calibri"/>
                <a:sym typeface="Calibri"/>
              </a:rPr>
              <a:t>на рахунках у російському Національному розрахунковому депозитарії (НРД). </a:t>
            </a:r>
            <a:br>
              <a:rPr b="0" i="0" lang="ru-RU" sz="2800" u="none" cap="none" strike="noStrike">
                <a:solidFill>
                  <a:srgbClr val="1C5739"/>
                </a:solidFill>
                <a:latin typeface="Calibri"/>
                <a:ea typeface="Calibri"/>
                <a:cs typeface="Calibri"/>
                <a:sym typeface="Calibri"/>
              </a:rPr>
            </a:br>
            <a:r>
              <a:rPr b="0" i="0" lang="ru-RU" sz="2800" u="none" cap="none" strike="noStrike">
                <a:solidFill>
                  <a:srgbClr val="1C5739"/>
                </a:solidFill>
                <a:latin typeface="Calibri"/>
                <a:ea typeface="Calibri"/>
                <a:cs typeface="Calibri"/>
                <a:sym typeface="Calibri"/>
              </a:rPr>
              <a:t>Ці кошти VTB Capital не зможе отримати, оскільки є резидентом Британії;</a:t>
            </a:r>
            <a:endParaRPr b="0" i="0" sz="2800" u="none" cap="none" strike="noStrike">
              <a:solidFill>
                <a:srgbClr val="1C5739"/>
              </a:solidFill>
              <a:latin typeface="Calibri"/>
              <a:ea typeface="Calibri"/>
              <a:cs typeface="Calibri"/>
              <a:sym typeface="Calibri"/>
            </a:endParaRPr>
          </a:p>
          <a:p>
            <a:pPr indent="-457200" lvl="0" marL="457200" marR="0" rtl="0" algn="l">
              <a:spcBef>
                <a:spcPts val="1000"/>
              </a:spcBef>
              <a:spcAft>
                <a:spcPts val="0"/>
              </a:spcAft>
              <a:buClr>
                <a:srgbClr val="1C5739"/>
              </a:buClr>
              <a:buSzPts val="2800"/>
              <a:buFont typeface="Noto Sans Symbols"/>
              <a:buChar char="▪"/>
            </a:pPr>
            <a:r>
              <a:rPr b="0" i="0" lang="ru-RU" sz="2800" u="none" cap="none" strike="noStrike">
                <a:solidFill>
                  <a:srgbClr val="1C5739"/>
                </a:solidFill>
                <a:latin typeface="Calibri"/>
                <a:ea typeface="Calibri"/>
                <a:cs typeface="Calibri"/>
                <a:sym typeface="Calibri"/>
              </a:rPr>
              <a:t>облігації на </a:t>
            </a:r>
            <a:r>
              <a:rPr b="1" i="0" lang="ru-RU" sz="2800" u="none" cap="none" strike="noStrike">
                <a:solidFill>
                  <a:srgbClr val="1C5739"/>
                </a:solidFill>
                <a:latin typeface="Calibri"/>
                <a:ea typeface="Calibri"/>
                <a:cs typeface="Calibri"/>
                <a:sym typeface="Calibri"/>
              </a:rPr>
              <a:t>£25,7 млн</a:t>
            </a:r>
            <a:r>
              <a:rPr b="0" i="0" lang="ru-RU" sz="2800" u="none" cap="none" strike="noStrike">
                <a:solidFill>
                  <a:srgbClr val="1C5739"/>
                </a:solidFill>
                <a:latin typeface="Calibri"/>
                <a:ea typeface="Calibri"/>
                <a:cs typeface="Calibri"/>
                <a:sym typeface="Calibri"/>
              </a:rPr>
              <a:t> і акції на </a:t>
            </a:r>
            <a:r>
              <a:rPr b="1" i="0" lang="ru-RU" sz="2800" u="none" cap="none" strike="noStrike">
                <a:solidFill>
                  <a:srgbClr val="1C5739"/>
                </a:solidFill>
                <a:latin typeface="Calibri"/>
                <a:ea typeface="Calibri"/>
                <a:cs typeface="Calibri"/>
                <a:sym typeface="Calibri"/>
              </a:rPr>
              <a:t>£14,7 млн </a:t>
            </a:r>
            <a:r>
              <a:rPr b="0" i="0" lang="ru-RU" sz="2800" u="none" cap="none" strike="noStrike">
                <a:solidFill>
                  <a:srgbClr val="1C5739"/>
                </a:solidFill>
                <a:latin typeface="Calibri"/>
                <a:ea typeface="Calibri"/>
                <a:cs typeface="Calibri"/>
                <a:sym typeface="Calibri"/>
              </a:rPr>
              <a:t>у торговому портфелі;</a:t>
            </a:r>
            <a:endParaRPr b="0" i="0" sz="2800" u="none" cap="none" strike="noStrike">
              <a:solidFill>
                <a:srgbClr val="1C5739"/>
              </a:solidFill>
              <a:latin typeface="Calibri"/>
              <a:ea typeface="Calibri"/>
              <a:cs typeface="Calibri"/>
              <a:sym typeface="Calibri"/>
            </a:endParaRPr>
          </a:p>
          <a:p>
            <a:pPr indent="-457200" lvl="0" marL="457200" marR="0" rtl="0" algn="l">
              <a:spcBef>
                <a:spcPts val="1000"/>
              </a:spcBef>
              <a:spcAft>
                <a:spcPts val="0"/>
              </a:spcAft>
              <a:buClr>
                <a:srgbClr val="1C5739"/>
              </a:buClr>
              <a:buSzPts val="2800"/>
              <a:buFont typeface="Noto Sans Symbols"/>
              <a:buChar char="▪"/>
            </a:pPr>
            <a:r>
              <a:rPr b="0" i="0" lang="ru-RU" sz="2800" u="none" cap="none" strike="noStrike">
                <a:solidFill>
                  <a:srgbClr val="1C5739"/>
                </a:solidFill>
                <a:latin typeface="Calibri"/>
                <a:ea typeface="Calibri"/>
                <a:cs typeface="Calibri"/>
                <a:sym typeface="Calibri"/>
              </a:rPr>
              <a:t>незаблоковані грошові активи приблизно на </a:t>
            </a:r>
            <a:r>
              <a:rPr b="1" i="0" lang="ru-RU" sz="2800" u="none" cap="none" strike="noStrike">
                <a:solidFill>
                  <a:srgbClr val="1C5739"/>
                </a:solidFill>
                <a:latin typeface="Calibri"/>
                <a:ea typeface="Calibri"/>
                <a:cs typeface="Calibri"/>
                <a:sym typeface="Calibri"/>
              </a:rPr>
              <a:t>£200 млн</a:t>
            </a:r>
            <a:r>
              <a:rPr b="0" i="0" lang="ru-RU" sz="2800" u="none" cap="none" strike="noStrike">
                <a:solidFill>
                  <a:srgbClr val="1C5739"/>
                </a:solidFill>
                <a:latin typeface="Calibri"/>
                <a:ea typeface="Calibri"/>
                <a:cs typeface="Calibri"/>
                <a:sym typeface="Calibri"/>
              </a:rPr>
              <a:t>, з яких уже доступно </a:t>
            </a:r>
            <a:r>
              <a:rPr b="1" i="0" lang="ru-RU" sz="2800" u="none" cap="none" strike="noStrike">
                <a:solidFill>
                  <a:srgbClr val="1C5739"/>
                </a:solidFill>
                <a:latin typeface="Calibri"/>
                <a:ea typeface="Calibri"/>
                <a:cs typeface="Calibri"/>
                <a:sym typeface="Calibri"/>
              </a:rPr>
              <a:t>£13,9 млн</a:t>
            </a:r>
            <a:r>
              <a:rPr b="0" i="0" lang="ru-RU" sz="2800" u="none" cap="none" strike="noStrike">
                <a:solidFill>
                  <a:srgbClr val="1C5739"/>
                </a:solidFill>
                <a:latin typeface="Calibri"/>
                <a:ea typeface="Calibri"/>
                <a:cs typeface="Calibri"/>
                <a:sym typeface="Calibri"/>
              </a:rPr>
              <a:t>;</a:t>
            </a:r>
            <a:endParaRPr b="0" i="0" sz="2800" u="none" cap="none" strike="noStrike">
              <a:solidFill>
                <a:srgbClr val="1C5739"/>
              </a:solidFill>
              <a:latin typeface="Calibri"/>
              <a:ea typeface="Calibri"/>
              <a:cs typeface="Calibri"/>
              <a:sym typeface="Calibri"/>
            </a:endParaRPr>
          </a:p>
          <a:p>
            <a:pPr indent="-457200" lvl="0" marL="457200" marR="0" rtl="0" algn="l">
              <a:spcBef>
                <a:spcPts val="1000"/>
              </a:spcBef>
              <a:spcAft>
                <a:spcPts val="0"/>
              </a:spcAft>
              <a:buClr>
                <a:srgbClr val="1C5739"/>
              </a:buClr>
              <a:buSzPts val="2800"/>
              <a:buFont typeface="Noto Sans Symbols"/>
              <a:buChar char="▪"/>
            </a:pPr>
            <a:r>
              <a:rPr b="0" i="0" lang="ru-RU" sz="2800" u="none" cap="none" strike="noStrike">
                <a:solidFill>
                  <a:srgbClr val="1C5739"/>
                </a:solidFill>
                <a:latin typeface="Calibri"/>
                <a:ea typeface="Calibri"/>
                <a:cs typeface="Calibri"/>
                <a:sym typeface="Calibri"/>
              </a:rPr>
              <a:t>власні цінні папери на </a:t>
            </a:r>
            <a:r>
              <a:rPr b="1" i="0" lang="ru-RU" sz="2800" u="none" cap="none" strike="noStrike">
                <a:solidFill>
                  <a:srgbClr val="1C5739"/>
                </a:solidFill>
                <a:latin typeface="Calibri"/>
                <a:ea typeface="Calibri"/>
                <a:cs typeface="Calibri"/>
                <a:sym typeface="Calibri"/>
              </a:rPr>
              <a:t>£19 млн </a:t>
            </a:r>
            <a:r>
              <a:rPr b="0" i="0" lang="ru-RU" sz="2800" u="none" cap="none" strike="noStrike">
                <a:solidFill>
                  <a:srgbClr val="1C5739"/>
                </a:solidFill>
                <a:latin typeface="Calibri"/>
                <a:ea typeface="Calibri"/>
                <a:cs typeface="Calibri"/>
                <a:sym typeface="Calibri"/>
              </a:rPr>
              <a:t>- для їх реалізації потрібна додаткова ліцензія, яку ще не отримано;</a:t>
            </a:r>
            <a:endParaRPr b="0" i="0" sz="2800" u="none" cap="none" strike="noStrike">
              <a:solidFill>
                <a:srgbClr val="1C5739"/>
              </a:solidFill>
              <a:latin typeface="Calibri"/>
              <a:ea typeface="Calibri"/>
              <a:cs typeface="Calibri"/>
              <a:sym typeface="Calibri"/>
            </a:endParaRPr>
          </a:p>
          <a:p>
            <a:pPr indent="-457200" lvl="0" marL="457200" marR="0" rtl="0" algn="l">
              <a:spcBef>
                <a:spcPts val="1000"/>
              </a:spcBef>
              <a:spcAft>
                <a:spcPts val="0"/>
              </a:spcAft>
              <a:buClr>
                <a:srgbClr val="1C5739"/>
              </a:buClr>
              <a:buSzPts val="2800"/>
              <a:buFont typeface="Noto Sans Symbols"/>
              <a:buChar char="▪"/>
            </a:pPr>
            <a:r>
              <a:rPr b="1" i="0" lang="ru-RU" sz="2800" u="none" cap="none" strike="noStrike">
                <a:solidFill>
                  <a:srgbClr val="1C5739"/>
                </a:solidFill>
                <a:latin typeface="Calibri"/>
                <a:ea typeface="Calibri"/>
                <a:cs typeface="Calibri"/>
                <a:sym typeface="Calibri"/>
              </a:rPr>
              <a:t>£350,3 млн </a:t>
            </a:r>
            <a:r>
              <a:rPr b="0" i="0" lang="ru-RU" sz="2800" u="none" cap="none" strike="noStrike">
                <a:solidFill>
                  <a:srgbClr val="1C5739"/>
                </a:solidFill>
                <a:latin typeface="Calibri"/>
                <a:ea typeface="Calibri"/>
                <a:cs typeface="Calibri"/>
                <a:sym typeface="Calibri"/>
              </a:rPr>
              <a:t>у вигляді кредитів клієнтам.</a:t>
            </a:r>
            <a:endParaRPr/>
          </a:p>
        </p:txBody>
      </p:sp>
      <p:sp>
        <p:nvSpPr>
          <p:cNvPr id="161" name="Google Shape;161;p4"/>
          <p:cNvSpPr/>
          <p:nvPr/>
        </p:nvSpPr>
        <p:spPr>
          <a:xfrm>
            <a:off x="1105768" y="3537675"/>
            <a:ext cx="4863375" cy="4863375"/>
          </a:xfrm>
          <a:custGeom>
            <a:rect b="b" l="l" r="r" t="t"/>
            <a:pathLst>
              <a:path extrusionOk="0" h="6350000" w="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397D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4"/>
          <p:cNvSpPr/>
          <p:nvPr/>
        </p:nvSpPr>
        <p:spPr>
          <a:xfrm>
            <a:off x="1565581" y="4008952"/>
            <a:ext cx="3920819" cy="3920819"/>
          </a:xfrm>
          <a:prstGeom prst="ellipse">
            <a:avLst/>
          </a:prstGeom>
          <a:solidFill>
            <a:srgbClr val="1C5739"/>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3" name="Google Shape;163;p4"/>
          <p:cNvSpPr txBox="1"/>
          <p:nvPr/>
        </p:nvSpPr>
        <p:spPr>
          <a:xfrm>
            <a:off x="1711479" y="4833076"/>
            <a:ext cx="3868415" cy="2408352"/>
          </a:xfrm>
          <a:prstGeom prst="rect">
            <a:avLst/>
          </a:prstGeom>
          <a:noFill/>
          <a:ln>
            <a:noFill/>
          </a:ln>
        </p:spPr>
        <p:txBody>
          <a:bodyPr anchorCtr="0" anchor="t" bIns="0" lIns="0" spcFirstLastPara="1" rIns="0" wrap="square" tIns="0">
            <a:spAutoFit/>
          </a:bodyPr>
          <a:lstStyle/>
          <a:p>
            <a:pPr indent="0" lvl="0" marL="0" marR="0" rtl="0" algn="ctr">
              <a:lnSpc>
                <a:spcPct val="187450"/>
              </a:lnSpc>
              <a:spcBef>
                <a:spcPts val="0"/>
              </a:spcBef>
              <a:spcAft>
                <a:spcPts val="0"/>
              </a:spcAft>
              <a:buNone/>
            </a:pPr>
            <a:r>
              <a:rPr b="1" i="0" lang="ru-RU" sz="2000" u="none" cap="none" strike="noStrike">
                <a:solidFill>
                  <a:schemeClr val="lt1"/>
                </a:solidFill>
                <a:latin typeface="Calibri"/>
                <a:ea typeface="Calibri"/>
                <a:cs typeface="Calibri"/>
                <a:sym typeface="Calibri"/>
              </a:rPr>
              <a:t>БАЛАНСОВА ВАРТІСТЬ </a:t>
            </a:r>
            <a:endParaRPr b="1" i="0" sz="2000" u="none" cap="none" strike="noStrike">
              <a:solidFill>
                <a:schemeClr val="lt1"/>
              </a:solidFill>
              <a:latin typeface="Calibri"/>
              <a:ea typeface="Calibri"/>
              <a:cs typeface="Calibri"/>
              <a:sym typeface="Calibri"/>
            </a:endParaRPr>
          </a:p>
          <a:p>
            <a:pPr indent="0" lvl="0" marL="0" marR="0" rtl="0" algn="ctr">
              <a:spcBef>
                <a:spcPts val="0"/>
              </a:spcBef>
              <a:spcAft>
                <a:spcPts val="0"/>
              </a:spcAft>
              <a:buNone/>
            </a:pPr>
            <a:r>
              <a:rPr b="1" i="0" lang="ru-RU" sz="3200" u="none" cap="none" strike="noStrike">
                <a:solidFill>
                  <a:schemeClr val="lt1"/>
                </a:solidFill>
                <a:latin typeface="Calibri"/>
                <a:ea typeface="Calibri"/>
                <a:cs typeface="Calibri"/>
                <a:sym typeface="Calibri"/>
              </a:rPr>
              <a:t>£1 МЛРД, </a:t>
            </a:r>
            <a:endParaRPr b="1" i="0" sz="3200" u="none" cap="none" strike="noStrike">
              <a:solidFill>
                <a:schemeClr val="lt1"/>
              </a:solidFill>
              <a:latin typeface="Calibri"/>
              <a:ea typeface="Calibri"/>
              <a:cs typeface="Calibri"/>
              <a:sym typeface="Calibri"/>
            </a:endParaRPr>
          </a:p>
          <a:p>
            <a:pPr indent="0" lvl="0" marL="0" marR="0" rtl="0" algn="ctr">
              <a:lnSpc>
                <a:spcPct val="117156"/>
              </a:lnSpc>
              <a:spcBef>
                <a:spcPts val="0"/>
              </a:spcBef>
              <a:spcAft>
                <a:spcPts val="0"/>
              </a:spcAft>
              <a:buNone/>
            </a:pPr>
            <a:r>
              <a:t/>
            </a:r>
            <a:endParaRPr b="1" i="0" sz="3200" u="none" cap="none" strike="noStrike">
              <a:solidFill>
                <a:schemeClr val="lt1"/>
              </a:solidFill>
              <a:latin typeface="Calibri"/>
              <a:ea typeface="Calibri"/>
              <a:cs typeface="Calibri"/>
              <a:sym typeface="Calibri"/>
            </a:endParaRPr>
          </a:p>
          <a:p>
            <a:pPr indent="0" lvl="0" marL="0" marR="0" rtl="0" algn="ctr">
              <a:lnSpc>
                <a:spcPct val="117156"/>
              </a:lnSpc>
              <a:spcBef>
                <a:spcPts val="0"/>
              </a:spcBef>
              <a:spcAft>
                <a:spcPts val="0"/>
              </a:spcAft>
              <a:buNone/>
            </a:pPr>
            <a:r>
              <a:rPr b="1" i="0" lang="ru-RU" sz="3200" u="none" cap="none" strike="noStrike">
                <a:solidFill>
                  <a:schemeClr val="lt1"/>
                </a:solidFill>
                <a:latin typeface="Calibri"/>
                <a:ea typeface="Calibri"/>
                <a:cs typeface="Calibri"/>
                <a:sym typeface="Calibri"/>
              </a:rPr>
              <a:t>ФАКТИЧНО </a:t>
            </a:r>
            <a:endParaRPr b="1" i="0" sz="3200" u="none" cap="none" strike="noStrike">
              <a:solidFill>
                <a:schemeClr val="lt1"/>
              </a:solidFill>
              <a:latin typeface="Calibri"/>
              <a:ea typeface="Calibri"/>
              <a:cs typeface="Calibri"/>
              <a:sym typeface="Calibri"/>
            </a:endParaRPr>
          </a:p>
          <a:p>
            <a:pPr indent="0" lvl="0" marL="0" marR="0" rtl="0" algn="ctr">
              <a:spcBef>
                <a:spcPts val="0"/>
              </a:spcBef>
              <a:spcAft>
                <a:spcPts val="0"/>
              </a:spcAft>
              <a:buNone/>
            </a:pPr>
            <a:r>
              <a:rPr b="1" i="0" lang="ru-RU" sz="3200" u="none" cap="none" strike="noStrike">
                <a:solidFill>
                  <a:schemeClr val="lt1"/>
                </a:solidFill>
                <a:latin typeface="Calibri"/>
                <a:ea typeface="Calibri"/>
                <a:cs typeface="Calibri"/>
                <a:sym typeface="Calibri"/>
              </a:rPr>
              <a:t>£362,5 МЛН.</a:t>
            </a:r>
            <a:endParaRPr b="1" i="0" sz="3200" u="none" cap="none" strike="noStrike">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BFB"/>
        </a:solidFill>
      </p:bgPr>
    </p:bg>
    <p:spTree>
      <p:nvGrpSpPr>
        <p:cNvPr id="167" name="Shape 167"/>
        <p:cNvGrpSpPr/>
        <p:nvPr/>
      </p:nvGrpSpPr>
      <p:grpSpPr>
        <a:xfrm>
          <a:off x="0" y="0"/>
          <a:ext cx="0" cy="0"/>
          <a:chOff x="0" y="0"/>
          <a:chExt cx="0" cy="0"/>
        </a:xfrm>
      </p:grpSpPr>
      <p:sp>
        <p:nvSpPr>
          <p:cNvPr id="168" name="Google Shape;168;p5"/>
          <p:cNvSpPr/>
          <p:nvPr/>
        </p:nvSpPr>
        <p:spPr>
          <a:xfrm>
            <a:off x="16322124" y="7754894"/>
            <a:ext cx="4118443" cy="3654183"/>
          </a:xfrm>
          <a:custGeom>
            <a:rect b="b" l="l" r="r" t="t"/>
            <a:pathLst>
              <a:path extrusionOk="0" h="3654183" w="4118443">
                <a:moveTo>
                  <a:pt x="0" y="0"/>
                </a:moveTo>
                <a:lnTo>
                  <a:pt x="4118443" y="0"/>
                </a:lnTo>
                <a:lnTo>
                  <a:pt x="4118443" y="3654183"/>
                </a:lnTo>
                <a:lnTo>
                  <a:pt x="0" y="3654183"/>
                </a:lnTo>
                <a:lnTo>
                  <a:pt x="0" y="0"/>
                </a:lnTo>
                <a:close/>
              </a:path>
            </a:pathLst>
          </a:custGeom>
          <a:blipFill rotWithShape="1">
            <a:blip r:embed="rId3">
              <a:alphaModFix/>
            </a:blip>
            <a:stretch>
              <a:fillRect b="0" l="0" r="0" t="0"/>
            </a:stretch>
          </a:blipFill>
          <a:ln>
            <a:noFill/>
          </a:ln>
        </p:spPr>
      </p:sp>
      <p:sp>
        <p:nvSpPr>
          <p:cNvPr id="169" name="Google Shape;169;p5"/>
          <p:cNvSpPr/>
          <p:nvPr/>
        </p:nvSpPr>
        <p:spPr>
          <a:xfrm rot="10800000">
            <a:off x="-2059222" y="-798391"/>
            <a:ext cx="4118443" cy="3654183"/>
          </a:xfrm>
          <a:custGeom>
            <a:rect b="b" l="l" r="r" t="t"/>
            <a:pathLst>
              <a:path extrusionOk="0" h="3654183" w="4118443">
                <a:moveTo>
                  <a:pt x="4118444" y="3654182"/>
                </a:moveTo>
                <a:lnTo>
                  <a:pt x="0" y="3654182"/>
                </a:lnTo>
                <a:lnTo>
                  <a:pt x="0" y="0"/>
                </a:lnTo>
                <a:lnTo>
                  <a:pt x="4118444" y="0"/>
                </a:lnTo>
                <a:lnTo>
                  <a:pt x="4118444" y="3654182"/>
                </a:lnTo>
                <a:close/>
              </a:path>
            </a:pathLst>
          </a:custGeom>
          <a:blipFill rotWithShape="1">
            <a:blip r:embed="rId3">
              <a:alphaModFix/>
            </a:blip>
            <a:stretch>
              <a:fillRect b="0" l="0" r="0" t="0"/>
            </a:stretch>
          </a:blipFill>
          <a:ln>
            <a:noFill/>
          </a:ln>
        </p:spPr>
      </p:sp>
      <p:sp>
        <p:nvSpPr>
          <p:cNvPr id="170" name="Google Shape;170;p5"/>
          <p:cNvSpPr/>
          <p:nvPr/>
        </p:nvSpPr>
        <p:spPr>
          <a:xfrm>
            <a:off x="16039352" y="221088"/>
            <a:ext cx="1908088" cy="1069165"/>
          </a:xfrm>
          <a:custGeom>
            <a:rect b="b" l="l" r="r" t="t"/>
            <a:pathLst>
              <a:path extrusionOk="0" h="1069165" w="1908088">
                <a:moveTo>
                  <a:pt x="0" y="0"/>
                </a:moveTo>
                <a:lnTo>
                  <a:pt x="1908088" y="0"/>
                </a:lnTo>
                <a:lnTo>
                  <a:pt x="1908088" y="1069164"/>
                </a:lnTo>
                <a:lnTo>
                  <a:pt x="0" y="1069164"/>
                </a:lnTo>
                <a:lnTo>
                  <a:pt x="0" y="0"/>
                </a:lnTo>
                <a:close/>
              </a:path>
            </a:pathLst>
          </a:custGeom>
          <a:blipFill rotWithShape="1">
            <a:blip r:embed="rId4">
              <a:alphaModFix/>
            </a:blip>
            <a:stretch>
              <a:fillRect b="0" l="0" r="0" t="0"/>
            </a:stretch>
          </a:blipFill>
          <a:ln>
            <a:noFill/>
          </a:ln>
        </p:spPr>
      </p:sp>
      <p:sp>
        <p:nvSpPr>
          <p:cNvPr id="171" name="Google Shape;171;p5"/>
          <p:cNvSpPr txBox="1"/>
          <p:nvPr/>
        </p:nvSpPr>
        <p:spPr>
          <a:xfrm>
            <a:off x="1664833" y="504825"/>
            <a:ext cx="13980130" cy="981075"/>
          </a:xfrm>
          <a:prstGeom prst="rect">
            <a:avLst/>
          </a:prstGeom>
          <a:noFill/>
          <a:ln>
            <a:noFill/>
          </a:ln>
        </p:spPr>
        <p:txBody>
          <a:bodyPr anchorCtr="0" anchor="t" bIns="0" lIns="0" spcFirstLastPara="1" rIns="0" wrap="square" tIns="0">
            <a:spAutoFit/>
          </a:bodyPr>
          <a:lstStyle/>
          <a:p>
            <a:pPr indent="0" lvl="0" marL="0" marR="0" rtl="0" algn="ctr">
              <a:lnSpc>
                <a:spcPct val="125008"/>
              </a:lnSpc>
              <a:spcBef>
                <a:spcPts val="0"/>
              </a:spcBef>
              <a:spcAft>
                <a:spcPts val="0"/>
              </a:spcAft>
              <a:buNone/>
            </a:pPr>
            <a:r>
              <a:rPr b="0" i="0" lang="ru-RU" sz="2999" u="none" cap="none" strike="noStrike">
                <a:solidFill>
                  <a:srgbClr val="1C5739"/>
                </a:solidFill>
                <a:latin typeface="Arial"/>
                <a:ea typeface="Arial"/>
                <a:cs typeface="Arial"/>
                <a:sym typeface="Arial"/>
              </a:rPr>
              <a:t>ВІДШКОДУВАННЯ ШКОДИ, ЗАПОДІЯНОЇ ВІЙНОЮ: ПІДГОТОВКА ТРИВАЄ </a:t>
            </a:r>
            <a:endParaRPr/>
          </a:p>
          <a:p>
            <a:pPr indent="0" lvl="0" marL="0" marR="0" rtl="0" algn="ctr">
              <a:lnSpc>
                <a:spcPct val="125008"/>
              </a:lnSpc>
              <a:spcBef>
                <a:spcPts val="0"/>
              </a:spcBef>
              <a:spcAft>
                <a:spcPts val="0"/>
              </a:spcAft>
              <a:buNone/>
            </a:pPr>
            <a:r>
              <a:t/>
            </a:r>
            <a:endParaRPr b="0" i="0" sz="2999" u="none" cap="none" strike="noStrike">
              <a:solidFill>
                <a:srgbClr val="1C5739"/>
              </a:solidFill>
              <a:latin typeface="Arial"/>
              <a:ea typeface="Arial"/>
              <a:cs typeface="Arial"/>
              <a:sym typeface="Arial"/>
            </a:endParaRPr>
          </a:p>
        </p:txBody>
      </p:sp>
      <p:sp>
        <p:nvSpPr>
          <p:cNvPr id="172" name="Google Shape;172;p5"/>
          <p:cNvSpPr/>
          <p:nvPr/>
        </p:nvSpPr>
        <p:spPr>
          <a:xfrm>
            <a:off x="2362198" y="1491238"/>
            <a:ext cx="126855" cy="1290063"/>
          </a:xfrm>
          <a:custGeom>
            <a:rect b="b" l="l" r="r" t="t"/>
            <a:pathLst>
              <a:path extrusionOk="0" h="307920" w="30279">
                <a:moveTo>
                  <a:pt x="0" y="0"/>
                </a:moveTo>
                <a:lnTo>
                  <a:pt x="30279" y="0"/>
                </a:lnTo>
                <a:lnTo>
                  <a:pt x="30279" y="307920"/>
                </a:lnTo>
                <a:lnTo>
                  <a:pt x="0" y="307920"/>
                </a:lnTo>
                <a:close/>
              </a:path>
            </a:pathLst>
          </a:custGeom>
          <a:solidFill>
            <a:srgbClr val="1C5739"/>
          </a:solidFill>
          <a:ln>
            <a:noFill/>
          </a:ln>
        </p:spPr>
      </p:sp>
      <p:sp>
        <p:nvSpPr>
          <p:cNvPr id="173" name="Google Shape;173;p5"/>
          <p:cNvSpPr txBox="1"/>
          <p:nvPr/>
        </p:nvSpPr>
        <p:spPr>
          <a:xfrm>
            <a:off x="2887353" y="1631685"/>
            <a:ext cx="14707205" cy="875304"/>
          </a:xfrm>
          <a:prstGeom prst="rect">
            <a:avLst/>
          </a:prstGeom>
          <a:noFill/>
          <a:ln>
            <a:noFill/>
          </a:ln>
        </p:spPr>
        <p:txBody>
          <a:bodyPr anchorCtr="0" anchor="t" bIns="0" lIns="0" spcFirstLastPara="1" rIns="0" wrap="square" tIns="0">
            <a:spAutoFit/>
          </a:bodyPr>
          <a:lstStyle/>
          <a:p>
            <a:pPr indent="0" lvl="0" marL="0" marR="0" rtl="0" algn="l">
              <a:lnSpc>
                <a:spcPct val="134240"/>
              </a:lnSpc>
              <a:spcBef>
                <a:spcPts val="0"/>
              </a:spcBef>
              <a:spcAft>
                <a:spcPts val="0"/>
              </a:spcAft>
              <a:buNone/>
            </a:pPr>
            <a:r>
              <a:rPr b="1" i="0" lang="ru-RU" sz="5400" u="none" cap="none" strike="noStrike">
                <a:solidFill>
                  <a:srgbClr val="1C5739"/>
                </a:solidFill>
                <a:latin typeface="Calibri"/>
                <a:ea typeface="Calibri"/>
                <a:cs typeface="Calibri"/>
                <a:sym typeface="Calibri"/>
              </a:rPr>
              <a:t>Кредиторські вимоги до VTB CAPITAL PLC</a:t>
            </a:r>
            <a:endParaRPr b="1" i="0" sz="5400" u="none" cap="none" strike="noStrike">
              <a:solidFill>
                <a:srgbClr val="1C5739"/>
              </a:solidFill>
              <a:latin typeface="Calibri"/>
              <a:ea typeface="Calibri"/>
              <a:cs typeface="Calibri"/>
              <a:sym typeface="Calibri"/>
            </a:endParaRPr>
          </a:p>
        </p:txBody>
      </p:sp>
      <p:grpSp>
        <p:nvGrpSpPr>
          <p:cNvPr id="174" name="Google Shape;174;p5"/>
          <p:cNvGrpSpPr/>
          <p:nvPr/>
        </p:nvGrpSpPr>
        <p:grpSpPr>
          <a:xfrm>
            <a:off x="6544120" y="3096617"/>
            <a:ext cx="4863375" cy="4863375"/>
            <a:chOff x="6544120" y="3096617"/>
            <a:chExt cx="4863375" cy="4863375"/>
          </a:xfrm>
        </p:grpSpPr>
        <p:sp>
          <p:nvSpPr>
            <p:cNvPr id="175" name="Google Shape;175;p5"/>
            <p:cNvSpPr/>
            <p:nvPr/>
          </p:nvSpPr>
          <p:spPr>
            <a:xfrm>
              <a:off x="6544120" y="3096617"/>
              <a:ext cx="4863375" cy="4863375"/>
            </a:xfrm>
            <a:custGeom>
              <a:rect b="b" l="l" r="r" t="t"/>
              <a:pathLst>
                <a:path extrusionOk="0" h="6350000" w="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397D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5"/>
            <p:cNvSpPr/>
            <p:nvPr/>
          </p:nvSpPr>
          <p:spPr>
            <a:xfrm>
              <a:off x="7003933" y="3567894"/>
              <a:ext cx="3920819" cy="3920819"/>
            </a:xfrm>
            <a:prstGeom prst="ellipse">
              <a:avLst/>
            </a:prstGeom>
            <a:solidFill>
              <a:srgbClr val="1C5739"/>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7" name="Google Shape;177;p5"/>
            <p:cNvSpPr txBox="1"/>
            <p:nvPr/>
          </p:nvSpPr>
          <p:spPr>
            <a:xfrm>
              <a:off x="7103185" y="5475261"/>
              <a:ext cx="3868415" cy="538674"/>
            </a:xfrm>
            <a:prstGeom prst="rect">
              <a:avLst/>
            </a:prstGeom>
            <a:noFill/>
            <a:ln>
              <a:noFill/>
            </a:ln>
          </p:spPr>
          <p:txBody>
            <a:bodyPr anchorCtr="0" anchor="t" bIns="0" lIns="0" spcFirstLastPara="1" rIns="0" wrap="square" tIns="0">
              <a:spAutoFit/>
            </a:bodyPr>
            <a:lstStyle/>
            <a:p>
              <a:pPr indent="0" lvl="0" marL="0" marR="0" rtl="0" algn="ctr">
                <a:lnSpc>
                  <a:spcPct val="69425"/>
                </a:lnSpc>
                <a:spcBef>
                  <a:spcPts val="0"/>
                </a:spcBef>
                <a:spcAft>
                  <a:spcPts val="0"/>
                </a:spcAft>
                <a:buNone/>
              </a:pPr>
              <a:r>
                <a:rPr b="1" i="0" lang="ru-RU" sz="5400" u="none" cap="none" strike="noStrike">
                  <a:solidFill>
                    <a:schemeClr val="lt1"/>
                  </a:solidFill>
                  <a:latin typeface="Calibri"/>
                  <a:ea typeface="Calibri"/>
                  <a:cs typeface="Calibri"/>
                  <a:sym typeface="Calibri"/>
                </a:rPr>
                <a:t>£800 млн.</a:t>
              </a:r>
              <a:endParaRPr b="1" i="0" sz="5400" u="none" cap="none" strike="noStrike">
                <a:solidFill>
                  <a:schemeClr val="lt1"/>
                </a:solidFill>
                <a:latin typeface="Calibri"/>
                <a:ea typeface="Calibri"/>
                <a:cs typeface="Calibri"/>
                <a:sym typeface="Calibri"/>
              </a:endParaRPr>
            </a:p>
          </p:txBody>
        </p:sp>
      </p:grpSp>
      <p:pic>
        <p:nvPicPr>
          <p:cNvPr id="178" name="Google Shape;178;p5"/>
          <p:cNvPicPr preferRelativeResize="0"/>
          <p:nvPr/>
        </p:nvPicPr>
        <p:blipFill rotWithShape="1">
          <a:blip r:embed="rId5">
            <a:alphaModFix/>
          </a:blip>
          <a:srcRect b="0" l="0" r="0" t="0"/>
          <a:stretch/>
        </p:blipFill>
        <p:spPr>
          <a:xfrm>
            <a:off x="76200" y="6210301"/>
            <a:ext cx="17749335" cy="276133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BFB"/>
        </a:solidFill>
      </p:bgPr>
    </p:bg>
    <p:spTree>
      <p:nvGrpSpPr>
        <p:cNvPr id="182" name="Shape 182"/>
        <p:cNvGrpSpPr/>
        <p:nvPr/>
      </p:nvGrpSpPr>
      <p:grpSpPr>
        <a:xfrm>
          <a:off x="0" y="0"/>
          <a:ext cx="0" cy="0"/>
          <a:chOff x="0" y="0"/>
          <a:chExt cx="0" cy="0"/>
        </a:xfrm>
      </p:grpSpPr>
      <p:sp>
        <p:nvSpPr>
          <p:cNvPr id="183" name="Google Shape;183;p6"/>
          <p:cNvSpPr/>
          <p:nvPr/>
        </p:nvSpPr>
        <p:spPr>
          <a:xfrm>
            <a:off x="16322124" y="7754894"/>
            <a:ext cx="4118443" cy="3654183"/>
          </a:xfrm>
          <a:custGeom>
            <a:rect b="b" l="l" r="r" t="t"/>
            <a:pathLst>
              <a:path extrusionOk="0" h="3654183" w="4118443">
                <a:moveTo>
                  <a:pt x="0" y="0"/>
                </a:moveTo>
                <a:lnTo>
                  <a:pt x="4118443" y="0"/>
                </a:lnTo>
                <a:lnTo>
                  <a:pt x="4118443" y="3654183"/>
                </a:lnTo>
                <a:lnTo>
                  <a:pt x="0" y="3654183"/>
                </a:lnTo>
                <a:lnTo>
                  <a:pt x="0" y="0"/>
                </a:lnTo>
                <a:close/>
              </a:path>
            </a:pathLst>
          </a:custGeom>
          <a:blipFill rotWithShape="1">
            <a:blip r:embed="rId3">
              <a:alphaModFix/>
            </a:blip>
            <a:stretch>
              <a:fillRect b="0" l="0" r="0" t="0"/>
            </a:stretch>
          </a:blipFill>
          <a:ln>
            <a:noFill/>
          </a:ln>
        </p:spPr>
      </p:sp>
      <p:sp>
        <p:nvSpPr>
          <p:cNvPr id="184" name="Google Shape;184;p6"/>
          <p:cNvSpPr/>
          <p:nvPr/>
        </p:nvSpPr>
        <p:spPr>
          <a:xfrm rot="10800000">
            <a:off x="-2059222" y="-798391"/>
            <a:ext cx="4118443" cy="3654183"/>
          </a:xfrm>
          <a:custGeom>
            <a:rect b="b" l="l" r="r" t="t"/>
            <a:pathLst>
              <a:path extrusionOk="0" h="3654183" w="4118443">
                <a:moveTo>
                  <a:pt x="4118444" y="3654182"/>
                </a:moveTo>
                <a:lnTo>
                  <a:pt x="0" y="3654182"/>
                </a:lnTo>
                <a:lnTo>
                  <a:pt x="0" y="0"/>
                </a:lnTo>
                <a:lnTo>
                  <a:pt x="4118444" y="0"/>
                </a:lnTo>
                <a:lnTo>
                  <a:pt x="4118444" y="3654182"/>
                </a:lnTo>
                <a:close/>
              </a:path>
            </a:pathLst>
          </a:custGeom>
          <a:blipFill rotWithShape="1">
            <a:blip r:embed="rId3">
              <a:alphaModFix/>
            </a:blip>
            <a:stretch>
              <a:fillRect b="0" l="0" r="0" t="0"/>
            </a:stretch>
          </a:blipFill>
          <a:ln>
            <a:noFill/>
          </a:ln>
        </p:spPr>
      </p:sp>
      <p:sp>
        <p:nvSpPr>
          <p:cNvPr id="185" name="Google Shape;185;p6"/>
          <p:cNvSpPr/>
          <p:nvPr/>
        </p:nvSpPr>
        <p:spPr>
          <a:xfrm>
            <a:off x="16039352" y="221088"/>
            <a:ext cx="1908088" cy="1069165"/>
          </a:xfrm>
          <a:custGeom>
            <a:rect b="b" l="l" r="r" t="t"/>
            <a:pathLst>
              <a:path extrusionOk="0" h="1069165" w="1908088">
                <a:moveTo>
                  <a:pt x="0" y="0"/>
                </a:moveTo>
                <a:lnTo>
                  <a:pt x="1908088" y="0"/>
                </a:lnTo>
                <a:lnTo>
                  <a:pt x="1908088" y="1069164"/>
                </a:lnTo>
                <a:lnTo>
                  <a:pt x="0" y="1069164"/>
                </a:lnTo>
                <a:lnTo>
                  <a:pt x="0" y="0"/>
                </a:lnTo>
                <a:close/>
              </a:path>
            </a:pathLst>
          </a:custGeom>
          <a:blipFill rotWithShape="1">
            <a:blip r:embed="rId4">
              <a:alphaModFix/>
            </a:blip>
            <a:stretch>
              <a:fillRect b="0" l="0" r="0" t="0"/>
            </a:stretch>
          </a:blipFill>
          <a:ln>
            <a:noFill/>
          </a:ln>
        </p:spPr>
      </p:sp>
      <p:sp>
        <p:nvSpPr>
          <p:cNvPr id="186" name="Google Shape;186;p6"/>
          <p:cNvSpPr txBox="1"/>
          <p:nvPr/>
        </p:nvSpPr>
        <p:spPr>
          <a:xfrm>
            <a:off x="1664833" y="504825"/>
            <a:ext cx="13980130" cy="981075"/>
          </a:xfrm>
          <a:prstGeom prst="rect">
            <a:avLst/>
          </a:prstGeom>
          <a:noFill/>
          <a:ln>
            <a:noFill/>
          </a:ln>
        </p:spPr>
        <p:txBody>
          <a:bodyPr anchorCtr="0" anchor="t" bIns="0" lIns="0" spcFirstLastPara="1" rIns="0" wrap="square" tIns="0">
            <a:spAutoFit/>
          </a:bodyPr>
          <a:lstStyle/>
          <a:p>
            <a:pPr indent="0" lvl="0" marL="0" marR="0" rtl="0" algn="ctr">
              <a:lnSpc>
                <a:spcPct val="125008"/>
              </a:lnSpc>
              <a:spcBef>
                <a:spcPts val="0"/>
              </a:spcBef>
              <a:spcAft>
                <a:spcPts val="0"/>
              </a:spcAft>
              <a:buNone/>
            </a:pPr>
            <a:r>
              <a:rPr b="0" i="0" lang="ru-RU" sz="2999" u="none" cap="none" strike="noStrike">
                <a:solidFill>
                  <a:srgbClr val="1C5739"/>
                </a:solidFill>
                <a:latin typeface="Arial"/>
                <a:ea typeface="Arial"/>
                <a:cs typeface="Arial"/>
                <a:sym typeface="Arial"/>
              </a:rPr>
              <a:t>ВІДШКОДУВАННЯ ШКОДИ, ЗАПОДІЯНОЇ ВІЙНОЮ: ПІДГОТОВКА ТРИВАЄ </a:t>
            </a:r>
            <a:endParaRPr/>
          </a:p>
          <a:p>
            <a:pPr indent="0" lvl="0" marL="0" marR="0" rtl="0" algn="ctr">
              <a:lnSpc>
                <a:spcPct val="125008"/>
              </a:lnSpc>
              <a:spcBef>
                <a:spcPts val="0"/>
              </a:spcBef>
              <a:spcAft>
                <a:spcPts val="0"/>
              </a:spcAft>
              <a:buNone/>
            </a:pPr>
            <a:r>
              <a:t/>
            </a:r>
            <a:endParaRPr b="0" i="0" sz="2999" u="none" cap="none" strike="noStrike">
              <a:solidFill>
                <a:srgbClr val="1C5739"/>
              </a:solidFill>
              <a:latin typeface="Arial"/>
              <a:ea typeface="Arial"/>
              <a:cs typeface="Arial"/>
              <a:sym typeface="Arial"/>
            </a:endParaRPr>
          </a:p>
        </p:txBody>
      </p:sp>
      <p:sp>
        <p:nvSpPr>
          <p:cNvPr id="187" name="Google Shape;187;p6"/>
          <p:cNvSpPr/>
          <p:nvPr/>
        </p:nvSpPr>
        <p:spPr>
          <a:xfrm>
            <a:off x="2362198" y="1491238"/>
            <a:ext cx="126855" cy="1290063"/>
          </a:xfrm>
          <a:custGeom>
            <a:rect b="b" l="l" r="r" t="t"/>
            <a:pathLst>
              <a:path extrusionOk="0" h="307920" w="30279">
                <a:moveTo>
                  <a:pt x="0" y="0"/>
                </a:moveTo>
                <a:lnTo>
                  <a:pt x="30279" y="0"/>
                </a:lnTo>
                <a:lnTo>
                  <a:pt x="30279" y="307920"/>
                </a:lnTo>
                <a:lnTo>
                  <a:pt x="0" y="307920"/>
                </a:lnTo>
                <a:close/>
              </a:path>
            </a:pathLst>
          </a:custGeom>
          <a:solidFill>
            <a:srgbClr val="1C5739"/>
          </a:solidFill>
          <a:ln>
            <a:noFill/>
          </a:ln>
        </p:spPr>
      </p:sp>
      <p:sp>
        <p:nvSpPr>
          <p:cNvPr id="188" name="Google Shape;188;p6"/>
          <p:cNvSpPr txBox="1"/>
          <p:nvPr/>
        </p:nvSpPr>
        <p:spPr>
          <a:xfrm>
            <a:off x="2887353" y="1631685"/>
            <a:ext cx="14707205" cy="875304"/>
          </a:xfrm>
          <a:prstGeom prst="rect">
            <a:avLst/>
          </a:prstGeom>
          <a:noFill/>
          <a:ln>
            <a:noFill/>
          </a:ln>
        </p:spPr>
        <p:txBody>
          <a:bodyPr anchorCtr="0" anchor="t" bIns="0" lIns="0" spcFirstLastPara="1" rIns="0" wrap="square" tIns="0">
            <a:spAutoFit/>
          </a:bodyPr>
          <a:lstStyle/>
          <a:p>
            <a:pPr indent="0" lvl="0" marL="0" marR="0" rtl="0" algn="l">
              <a:lnSpc>
                <a:spcPct val="134240"/>
              </a:lnSpc>
              <a:spcBef>
                <a:spcPts val="0"/>
              </a:spcBef>
              <a:spcAft>
                <a:spcPts val="0"/>
              </a:spcAft>
              <a:buNone/>
            </a:pPr>
            <a:r>
              <a:rPr b="1" i="0" lang="ru-RU" sz="5400" u="none" cap="none" strike="noStrike">
                <a:solidFill>
                  <a:srgbClr val="1C5739"/>
                </a:solidFill>
                <a:latin typeface="Calibri"/>
                <a:ea typeface="Calibri"/>
                <a:cs typeface="Calibri"/>
                <a:sym typeface="Calibri"/>
              </a:rPr>
              <a:t>PETROPAVLOVSK PLC</a:t>
            </a:r>
            <a:endParaRPr b="1" i="0" sz="5400" u="none" cap="none" strike="noStrike">
              <a:solidFill>
                <a:srgbClr val="1C5739"/>
              </a:solidFill>
              <a:latin typeface="Calibri"/>
              <a:ea typeface="Calibri"/>
              <a:cs typeface="Calibri"/>
              <a:sym typeface="Calibri"/>
            </a:endParaRPr>
          </a:p>
        </p:txBody>
      </p:sp>
      <p:sp>
        <p:nvSpPr>
          <p:cNvPr id="189" name="Google Shape;189;p6"/>
          <p:cNvSpPr txBox="1"/>
          <p:nvPr/>
        </p:nvSpPr>
        <p:spPr>
          <a:xfrm>
            <a:off x="7798887" y="4098619"/>
            <a:ext cx="9068596" cy="4319131"/>
          </a:xfrm>
          <a:prstGeom prst="rect">
            <a:avLst/>
          </a:prstGeom>
          <a:noFill/>
          <a:ln>
            <a:noFill/>
          </a:ln>
        </p:spPr>
        <p:txBody>
          <a:bodyPr anchorCtr="0" anchor="t" bIns="0" lIns="0" spcFirstLastPara="1" rIns="0" wrap="square" tIns="0">
            <a:spAutoFit/>
          </a:bodyPr>
          <a:lstStyle/>
          <a:p>
            <a:pPr indent="-457200" lvl="0" marL="457200" marR="0" rtl="0" algn="l">
              <a:spcBef>
                <a:spcPts val="0"/>
              </a:spcBef>
              <a:spcAft>
                <a:spcPts val="0"/>
              </a:spcAft>
              <a:buClr>
                <a:srgbClr val="1C5739"/>
              </a:buClr>
              <a:buSzPts val="2800"/>
              <a:buFont typeface="Noto Sans Symbols"/>
              <a:buChar char="▪"/>
            </a:pPr>
            <a:r>
              <a:rPr b="1" i="0" lang="ru-RU" sz="2800" u="none" cap="none" strike="noStrike">
                <a:solidFill>
                  <a:srgbClr val="1C5739"/>
                </a:solidFill>
                <a:latin typeface="Calibri"/>
                <a:ea typeface="Calibri"/>
                <a:cs typeface="Calibri"/>
                <a:sym typeface="Calibri"/>
              </a:rPr>
              <a:t>Обсяг активів компанії </a:t>
            </a:r>
            <a:br>
              <a:rPr b="1" i="0" lang="ru-RU" sz="2800" u="none" cap="none" strike="noStrike">
                <a:solidFill>
                  <a:srgbClr val="1C5739"/>
                </a:solidFill>
                <a:latin typeface="Calibri"/>
                <a:ea typeface="Calibri"/>
                <a:cs typeface="Calibri"/>
                <a:sym typeface="Calibri"/>
              </a:rPr>
            </a:br>
            <a:r>
              <a:rPr b="1" i="0" lang="ru-RU" sz="4800" u="none" cap="none" strike="noStrike">
                <a:solidFill>
                  <a:srgbClr val="1C5739"/>
                </a:solidFill>
                <a:latin typeface="Calibri"/>
                <a:ea typeface="Calibri"/>
                <a:cs typeface="Calibri"/>
                <a:sym typeface="Calibri"/>
              </a:rPr>
              <a:t>$1,619 млрд</a:t>
            </a:r>
            <a:endParaRPr/>
          </a:p>
          <a:p>
            <a:pPr indent="-457200" lvl="0" marL="457200" marR="0" rtl="0" algn="l">
              <a:spcBef>
                <a:spcPts val="1000"/>
              </a:spcBef>
              <a:spcAft>
                <a:spcPts val="0"/>
              </a:spcAft>
              <a:buClr>
                <a:srgbClr val="1C5739"/>
              </a:buClr>
              <a:buSzPts val="2800"/>
              <a:buFont typeface="Noto Sans Symbols"/>
              <a:buChar char="▪"/>
            </a:pPr>
            <a:r>
              <a:rPr b="1" i="0" lang="ru-RU" sz="2800" u="none" cap="none" strike="noStrike">
                <a:solidFill>
                  <a:srgbClr val="1C5739"/>
                </a:solidFill>
                <a:latin typeface="Calibri"/>
                <a:ea typeface="Calibri"/>
                <a:cs typeface="Calibri"/>
                <a:sym typeface="Calibri"/>
              </a:rPr>
              <a:t>Обсяг зобов'язань компанії </a:t>
            </a:r>
            <a:br>
              <a:rPr b="1" i="0" lang="ru-RU" sz="2800" u="none" cap="none" strike="noStrike">
                <a:solidFill>
                  <a:srgbClr val="1C5739"/>
                </a:solidFill>
                <a:latin typeface="Calibri"/>
                <a:ea typeface="Calibri"/>
                <a:cs typeface="Calibri"/>
                <a:sym typeface="Calibri"/>
              </a:rPr>
            </a:br>
            <a:r>
              <a:rPr b="1" i="0" lang="ru-RU" sz="4800" u="none" cap="none" strike="noStrike">
                <a:solidFill>
                  <a:srgbClr val="1C5739"/>
                </a:solidFill>
                <a:latin typeface="Calibri"/>
                <a:ea typeface="Calibri"/>
                <a:cs typeface="Calibri"/>
                <a:sym typeface="Calibri"/>
              </a:rPr>
              <a:t>$1,703 млрд. </a:t>
            </a:r>
            <a:br>
              <a:rPr b="1" i="0" lang="ru-RU" sz="2800" u="none" cap="none" strike="noStrike">
                <a:solidFill>
                  <a:srgbClr val="1C5739"/>
                </a:solidFill>
                <a:latin typeface="Calibri"/>
                <a:ea typeface="Calibri"/>
                <a:cs typeface="Calibri"/>
                <a:sym typeface="Calibri"/>
              </a:rPr>
            </a:br>
            <a:r>
              <a:rPr b="1" i="0" lang="ru-RU" sz="2800" u="none" cap="none" strike="noStrike">
                <a:solidFill>
                  <a:srgbClr val="1C5739"/>
                </a:solidFill>
                <a:latin typeface="Calibri"/>
                <a:ea typeface="Calibri"/>
                <a:cs typeface="Calibri"/>
                <a:sym typeface="Calibri"/>
              </a:rPr>
              <a:t>Ініціюючий кредитор - "УГМК-інвест" - інвестиційна дочірня компанія Уральської гірничо-металургійної компанії (УГМК).</a:t>
            </a:r>
            <a:endParaRPr/>
          </a:p>
          <a:p>
            <a:pPr indent="-279400" lvl="0" marL="457200" marR="0" rtl="0" algn="l">
              <a:spcBef>
                <a:spcPts val="1000"/>
              </a:spcBef>
              <a:spcAft>
                <a:spcPts val="0"/>
              </a:spcAft>
              <a:buClr>
                <a:schemeClr val="dk1"/>
              </a:buClr>
              <a:buSzPts val="2800"/>
              <a:buFont typeface="Noto Sans Symbols"/>
              <a:buNone/>
            </a:pPr>
            <a:r>
              <a:t/>
            </a:r>
            <a:endParaRPr b="1" i="0" sz="2800" u="none" cap="none" strike="noStrike">
              <a:solidFill>
                <a:srgbClr val="1C5739"/>
              </a:solidFill>
              <a:latin typeface="Calibri"/>
              <a:ea typeface="Calibri"/>
              <a:cs typeface="Calibri"/>
              <a:sym typeface="Calibri"/>
            </a:endParaRPr>
          </a:p>
        </p:txBody>
      </p:sp>
      <p:sp>
        <p:nvSpPr>
          <p:cNvPr id="190" name="Google Shape;190;p6"/>
          <p:cNvSpPr txBox="1"/>
          <p:nvPr/>
        </p:nvSpPr>
        <p:spPr>
          <a:xfrm>
            <a:off x="2887353" y="2399191"/>
            <a:ext cx="13980130" cy="931922"/>
          </a:xfrm>
          <a:prstGeom prst="rect">
            <a:avLst/>
          </a:prstGeom>
          <a:noFill/>
          <a:ln>
            <a:noFill/>
          </a:ln>
        </p:spPr>
        <p:txBody>
          <a:bodyPr anchorCtr="0" anchor="t" bIns="0" lIns="0" spcFirstLastPara="1" rIns="0" wrap="square" tIns="0">
            <a:spAutoFit/>
          </a:bodyPr>
          <a:lstStyle/>
          <a:p>
            <a:pPr indent="0" lvl="0" marL="0" marR="0" rtl="0" algn="l">
              <a:lnSpc>
                <a:spcPct val="125008"/>
              </a:lnSpc>
              <a:spcBef>
                <a:spcPts val="0"/>
              </a:spcBef>
              <a:spcAft>
                <a:spcPts val="0"/>
              </a:spcAft>
              <a:buNone/>
            </a:pPr>
            <a:r>
              <a:rPr b="0" i="0" lang="ru-RU" sz="2999" u="none" cap="none" strike="noStrike">
                <a:solidFill>
                  <a:srgbClr val="1C5739"/>
                </a:solidFill>
                <a:latin typeface="Calibri"/>
                <a:ea typeface="Calibri"/>
                <a:cs typeface="Calibri"/>
                <a:sym typeface="Calibri"/>
              </a:rPr>
              <a:t>золотодобувна компанія, що базується в Лондоні і працює в Росії. </a:t>
            </a:r>
            <a:endParaRPr/>
          </a:p>
          <a:p>
            <a:pPr indent="0" lvl="0" marL="0" marR="0" rtl="0" algn="l">
              <a:lnSpc>
                <a:spcPct val="125008"/>
              </a:lnSpc>
              <a:spcBef>
                <a:spcPts val="0"/>
              </a:spcBef>
              <a:spcAft>
                <a:spcPts val="0"/>
              </a:spcAft>
              <a:buNone/>
            </a:pPr>
            <a:r>
              <a:rPr b="0" i="0" lang="ru-RU" sz="2999" u="none" cap="none" strike="noStrike">
                <a:solidFill>
                  <a:srgbClr val="1C5739"/>
                </a:solidFill>
                <a:latin typeface="Calibri"/>
                <a:ea typeface="Calibri"/>
                <a:cs typeface="Calibri"/>
                <a:sym typeface="Calibri"/>
              </a:rPr>
              <a:t>Компанія зареєстрована на Лондонській фондовій біржі.</a:t>
            </a:r>
            <a:endParaRPr b="0" i="0" sz="2999" u="none" cap="none" strike="noStrike">
              <a:solidFill>
                <a:srgbClr val="1C5739"/>
              </a:solidFill>
              <a:latin typeface="Calibri"/>
              <a:ea typeface="Calibri"/>
              <a:cs typeface="Calibri"/>
              <a:sym typeface="Calibri"/>
            </a:endParaRPr>
          </a:p>
        </p:txBody>
      </p:sp>
      <p:pic>
        <p:nvPicPr>
          <p:cNvPr descr="A close-up of gold bars&#10;&#10;Description automatically generated" id="191" name="Google Shape;191;p6"/>
          <p:cNvPicPr preferRelativeResize="0"/>
          <p:nvPr/>
        </p:nvPicPr>
        <p:blipFill rotWithShape="1">
          <a:blip r:embed="rId5">
            <a:alphaModFix/>
          </a:blip>
          <a:srcRect b="0" l="0" r="0" t="0"/>
          <a:stretch/>
        </p:blipFill>
        <p:spPr>
          <a:xfrm>
            <a:off x="1639433" y="4159008"/>
            <a:ext cx="5620065" cy="3721394"/>
          </a:xfrm>
          <a:prstGeom prst="roundRect">
            <a:avLst>
              <a:gd fmla="val 4167" name="adj"/>
            </a:avLst>
          </a:prstGeom>
          <a:solidFill>
            <a:srgbClr val="FFFFFF"/>
          </a:solidFill>
          <a:ln cap="sq" cmpd="sng" w="76200">
            <a:solidFill>
              <a:srgbClr val="292929"/>
            </a:solidFill>
            <a:prstDash val="solid"/>
            <a:miter lim="800000"/>
            <a:headEnd len="sm" w="sm" type="none"/>
            <a:tailEnd len="sm" w="sm" type="none"/>
          </a:ln>
          <a:effectLst>
            <a:reflection blurRad="0" dir="5400000" dist="5000" endA="0" endPos="28000" kx="0" rotWithShape="0" algn="bl" stA="28000" stPos="0" sy="-100000" ky="0"/>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BFB"/>
        </a:solidFill>
      </p:bgPr>
    </p:bg>
    <p:spTree>
      <p:nvGrpSpPr>
        <p:cNvPr id="195" name="Shape 195"/>
        <p:cNvGrpSpPr/>
        <p:nvPr/>
      </p:nvGrpSpPr>
      <p:grpSpPr>
        <a:xfrm>
          <a:off x="0" y="0"/>
          <a:ext cx="0" cy="0"/>
          <a:chOff x="0" y="0"/>
          <a:chExt cx="0" cy="0"/>
        </a:xfrm>
      </p:grpSpPr>
      <p:sp>
        <p:nvSpPr>
          <p:cNvPr id="196" name="Google Shape;196;p7"/>
          <p:cNvSpPr/>
          <p:nvPr/>
        </p:nvSpPr>
        <p:spPr>
          <a:xfrm>
            <a:off x="16322124" y="7754894"/>
            <a:ext cx="4118443" cy="3654183"/>
          </a:xfrm>
          <a:custGeom>
            <a:rect b="b" l="l" r="r" t="t"/>
            <a:pathLst>
              <a:path extrusionOk="0" h="3654183" w="4118443">
                <a:moveTo>
                  <a:pt x="0" y="0"/>
                </a:moveTo>
                <a:lnTo>
                  <a:pt x="4118443" y="0"/>
                </a:lnTo>
                <a:lnTo>
                  <a:pt x="4118443" y="3654183"/>
                </a:lnTo>
                <a:lnTo>
                  <a:pt x="0" y="3654183"/>
                </a:lnTo>
                <a:lnTo>
                  <a:pt x="0" y="0"/>
                </a:lnTo>
                <a:close/>
              </a:path>
            </a:pathLst>
          </a:custGeom>
          <a:blipFill rotWithShape="1">
            <a:blip r:embed="rId3">
              <a:alphaModFix/>
            </a:blip>
            <a:stretch>
              <a:fillRect b="0" l="0" r="0" t="0"/>
            </a:stretch>
          </a:blipFill>
          <a:ln>
            <a:noFill/>
          </a:ln>
        </p:spPr>
      </p:sp>
      <p:sp>
        <p:nvSpPr>
          <p:cNvPr id="197" name="Google Shape;197;p7"/>
          <p:cNvSpPr/>
          <p:nvPr/>
        </p:nvSpPr>
        <p:spPr>
          <a:xfrm rot="10800000">
            <a:off x="-2059222" y="-798391"/>
            <a:ext cx="4118443" cy="3654183"/>
          </a:xfrm>
          <a:custGeom>
            <a:rect b="b" l="l" r="r" t="t"/>
            <a:pathLst>
              <a:path extrusionOk="0" h="3654183" w="4118443">
                <a:moveTo>
                  <a:pt x="4118444" y="3654182"/>
                </a:moveTo>
                <a:lnTo>
                  <a:pt x="0" y="3654182"/>
                </a:lnTo>
                <a:lnTo>
                  <a:pt x="0" y="0"/>
                </a:lnTo>
                <a:lnTo>
                  <a:pt x="4118444" y="0"/>
                </a:lnTo>
                <a:lnTo>
                  <a:pt x="4118444" y="3654182"/>
                </a:lnTo>
                <a:close/>
              </a:path>
            </a:pathLst>
          </a:custGeom>
          <a:blipFill rotWithShape="1">
            <a:blip r:embed="rId3">
              <a:alphaModFix/>
            </a:blip>
            <a:stretch>
              <a:fillRect b="0" l="0" r="0" t="0"/>
            </a:stretch>
          </a:blipFill>
          <a:ln>
            <a:noFill/>
          </a:ln>
        </p:spPr>
      </p:sp>
      <p:sp>
        <p:nvSpPr>
          <p:cNvPr id="198" name="Google Shape;198;p7"/>
          <p:cNvSpPr/>
          <p:nvPr/>
        </p:nvSpPr>
        <p:spPr>
          <a:xfrm>
            <a:off x="16039352" y="221088"/>
            <a:ext cx="1908088" cy="1069165"/>
          </a:xfrm>
          <a:custGeom>
            <a:rect b="b" l="l" r="r" t="t"/>
            <a:pathLst>
              <a:path extrusionOk="0" h="1069165" w="1908088">
                <a:moveTo>
                  <a:pt x="0" y="0"/>
                </a:moveTo>
                <a:lnTo>
                  <a:pt x="1908088" y="0"/>
                </a:lnTo>
                <a:lnTo>
                  <a:pt x="1908088" y="1069164"/>
                </a:lnTo>
                <a:lnTo>
                  <a:pt x="0" y="1069164"/>
                </a:lnTo>
                <a:lnTo>
                  <a:pt x="0" y="0"/>
                </a:lnTo>
                <a:close/>
              </a:path>
            </a:pathLst>
          </a:custGeom>
          <a:blipFill rotWithShape="1">
            <a:blip r:embed="rId4">
              <a:alphaModFix/>
            </a:blip>
            <a:stretch>
              <a:fillRect b="0" l="0" r="0" t="0"/>
            </a:stretch>
          </a:blipFill>
          <a:ln>
            <a:noFill/>
          </a:ln>
        </p:spPr>
      </p:sp>
      <p:sp>
        <p:nvSpPr>
          <p:cNvPr id="199" name="Google Shape;199;p7"/>
          <p:cNvSpPr txBox="1"/>
          <p:nvPr/>
        </p:nvSpPr>
        <p:spPr>
          <a:xfrm>
            <a:off x="1664833" y="504825"/>
            <a:ext cx="13980130" cy="981075"/>
          </a:xfrm>
          <a:prstGeom prst="rect">
            <a:avLst/>
          </a:prstGeom>
          <a:noFill/>
          <a:ln>
            <a:noFill/>
          </a:ln>
        </p:spPr>
        <p:txBody>
          <a:bodyPr anchorCtr="0" anchor="t" bIns="0" lIns="0" spcFirstLastPara="1" rIns="0" wrap="square" tIns="0">
            <a:spAutoFit/>
          </a:bodyPr>
          <a:lstStyle/>
          <a:p>
            <a:pPr indent="0" lvl="0" marL="0" marR="0" rtl="0" algn="ctr">
              <a:lnSpc>
                <a:spcPct val="125008"/>
              </a:lnSpc>
              <a:spcBef>
                <a:spcPts val="0"/>
              </a:spcBef>
              <a:spcAft>
                <a:spcPts val="0"/>
              </a:spcAft>
              <a:buNone/>
            </a:pPr>
            <a:r>
              <a:rPr b="0" i="0" lang="ru-RU" sz="2999" u="none" cap="none" strike="noStrike">
                <a:solidFill>
                  <a:srgbClr val="1C5739"/>
                </a:solidFill>
                <a:latin typeface="Arial"/>
                <a:ea typeface="Arial"/>
                <a:cs typeface="Arial"/>
                <a:sym typeface="Arial"/>
              </a:rPr>
              <a:t>ВІДШКОДУВАННЯ ШКОДИ, ЗАПОДІЯНОЇ ВІЙНОЮ: ПІДГОТОВКА ТРИВАЄ </a:t>
            </a:r>
            <a:endParaRPr/>
          </a:p>
          <a:p>
            <a:pPr indent="0" lvl="0" marL="0" marR="0" rtl="0" algn="ctr">
              <a:lnSpc>
                <a:spcPct val="125008"/>
              </a:lnSpc>
              <a:spcBef>
                <a:spcPts val="0"/>
              </a:spcBef>
              <a:spcAft>
                <a:spcPts val="0"/>
              </a:spcAft>
              <a:buNone/>
            </a:pPr>
            <a:r>
              <a:t/>
            </a:r>
            <a:endParaRPr b="0" i="0" sz="2999" u="none" cap="none" strike="noStrike">
              <a:solidFill>
                <a:srgbClr val="1C5739"/>
              </a:solidFill>
              <a:latin typeface="Arial"/>
              <a:ea typeface="Arial"/>
              <a:cs typeface="Arial"/>
              <a:sym typeface="Arial"/>
            </a:endParaRPr>
          </a:p>
        </p:txBody>
      </p:sp>
      <p:sp>
        <p:nvSpPr>
          <p:cNvPr id="200" name="Google Shape;200;p7"/>
          <p:cNvSpPr/>
          <p:nvPr/>
        </p:nvSpPr>
        <p:spPr>
          <a:xfrm>
            <a:off x="2362198" y="1491238"/>
            <a:ext cx="126855" cy="1290063"/>
          </a:xfrm>
          <a:custGeom>
            <a:rect b="b" l="l" r="r" t="t"/>
            <a:pathLst>
              <a:path extrusionOk="0" h="307920" w="30279">
                <a:moveTo>
                  <a:pt x="0" y="0"/>
                </a:moveTo>
                <a:lnTo>
                  <a:pt x="30279" y="0"/>
                </a:lnTo>
                <a:lnTo>
                  <a:pt x="30279" y="307920"/>
                </a:lnTo>
                <a:lnTo>
                  <a:pt x="0" y="307920"/>
                </a:lnTo>
                <a:close/>
              </a:path>
            </a:pathLst>
          </a:custGeom>
          <a:solidFill>
            <a:srgbClr val="1C5739"/>
          </a:solidFill>
          <a:ln>
            <a:noFill/>
          </a:ln>
        </p:spPr>
      </p:sp>
      <p:sp>
        <p:nvSpPr>
          <p:cNvPr id="201" name="Google Shape;201;p7"/>
          <p:cNvSpPr txBox="1"/>
          <p:nvPr/>
        </p:nvSpPr>
        <p:spPr>
          <a:xfrm>
            <a:off x="2887353" y="1631685"/>
            <a:ext cx="14707205" cy="875304"/>
          </a:xfrm>
          <a:prstGeom prst="rect">
            <a:avLst/>
          </a:prstGeom>
          <a:noFill/>
          <a:ln>
            <a:noFill/>
          </a:ln>
        </p:spPr>
        <p:txBody>
          <a:bodyPr anchorCtr="0" anchor="t" bIns="0" lIns="0" spcFirstLastPara="1" rIns="0" wrap="square" tIns="0">
            <a:spAutoFit/>
          </a:bodyPr>
          <a:lstStyle/>
          <a:p>
            <a:pPr indent="0" lvl="0" marL="0" marR="0" rtl="0" algn="l">
              <a:lnSpc>
                <a:spcPct val="134240"/>
              </a:lnSpc>
              <a:spcBef>
                <a:spcPts val="0"/>
              </a:spcBef>
              <a:spcAft>
                <a:spcPts val="0"/>
              </a:spcAft>
              <a:buNone/>
            </a:pPr>
            <a:r>
              <a:rPr b="1" i="0" lang="ru-RU" sz="5400" u="none" cap="none" strike="noStrike">
                <a:solidFill>
                  <a:srgbClr val="1C5739"/>
                </a:solidFill>
                <a:latin typeface="Calibri"/>
                <a:ea typeface="Calibri"/>
                <a:cs typeface="Calibri"/>
                <a:sym typeface="Calibri"/>
              </a:rPr>
              <a:t>“GTLK Europe” та “GTLK Capital” </a:t>
            </a:r>
            <a:endParaRPr b="1" i="0" sz="5400" u="none" cap="none" strike="noStrike">
              <a:solidFill>
                <a:srgbClr val="1C5739"/>
              </a:solidFill>
              <a:latin typeface="Calibri"/>
              <a:ea typeface="Calibri"/>
              <a:cs typeface="Calibri"/>
              <a:sym typeface="Calibri"/>
            </a:endParaRPr>
          </a:p>
        </p:txBody>
      </p:sp>
      <p:sp>
        <p:nvSpPr>
          <p:cNvPr id="202" name="Google Shape;202;p7"/>
          <p:cNvSpPr txBox="1"/>
          <p:nvPr/>
        </p:nvSpPr>
        <p:spPr>
          <a:xfrm>
            <a:off x="7798887" y="4098619"/>
            <a:ext cx="9068596" cy="4006225"/>
          </a:xfrm>
          <a:prstGeom prst="rect">
            <a:avLst/>
          </a:prstGeom>
          <a:noFill/>
          <a:ln>
            <a:noFill/>
          </a:ln>
        </p:spPr>
        <p:txBody>
          <a:bodyPr anchorCtr="0" anchor="t" bIns="0" lIns="0" spcFirstLastPara="1" rIns="0" wrap="square" tIns="0">
            <a:spAutoFit/>
          </a:bodyPr>
          <a:lstStyle/>
          <a:p>
            <a:pPr indent="-457200" lvl="0" marL="457200" marR="0" rtl="0" algn="l">
              <a:spcBef>
                <a:spcPts val="0"/>
              </a:spcBef>
              <a:spcAft>
                <a:spcPts val="0"/>
              </a:spcAft>
              <a:buClr>
                <a:srgbClr val="1C5739"/>
              </a:buClr>
              <a:buSzPts val="2800"/>
              <a:buFont typeface="Noto Sans Symbols"/>
              <a:buChar char="▪"/>
            </a:pPr>
            <a:r>
              <a:rPr b="1" i="0" lang="ru-RU" sz="2800" u="none" cap="none" strike="noStrike">
                <a:solidFill>
                  <a:srgbClr val="1C5739"/>
                </a:solidFill>
                <a:latin typeface="Calibri"/>
                <a:ea typeface="Calibri"/>
                <a:cs typeface="Calibri"/>
                <a:sym typeface="Calibri"/>
              </a:rPr>
              <a:t>Державна транспортна лізингова компанія  - російська державна компанія, яка працює в галузі лізингу для різних видів транспорту та іншого обладнання. GTLK Europe DAC — це її дочірнє підприємство зі штаб-квартирою в Дубліні, Ірландія, і воно фокусується на лізингу літаків.</a:t>
            </a:r>
            <a:endParaRPr/>
          </a:p>
          <a:p>
            <a:pPr indent="-457200" lvl="0" marL="457200" marR="0" rtl="0" algn="l">
              <a:spcBef>
                <a:spcPts val="1000"/>
              </a:spcBef>
              <a:spcAft>
                <a:spcPts val="0"/>
              </a:spcAft>
              <a:buClr>
                <a:srgbClr val="1C5739"/>
              </a:buClr>
              <a:buSzPts val="2800"/>
              <a:buFont typeface="Noto Sans Symbols"/>
              <a:buChar char="▪"/>
            </a:pPr>
            <a:r>
              <a:rPr b="1" i="0" lang="ru-RU" sz="2800" u="none" cap="none" strike="noStrike">
                <a:solidFill>
                  <a:srgbClr val="1C5739"/>
                </a:solidFill>
                <a:latin typeface="Calibri"/>
                <a:ea typeface="Calibri"/>
                <a:cs typeface="Calibri"/>
                <a:sym typeface="Calibri"/>
              </a:rPr>
              <a:t> 31 травня 2023 року Високий суд Ірландії ухвалив рішення про початок процедури ліквідації GTLK Europe DAC і GTLK Capital DAC.</a:t>
            </a:r>
            <a:endParaRPr/>
          </a:p>
        </p:txBody>
      </p:sp>
      <p:pic>
        <p:nvPicPr>
          <p:cNvPr descr="A plane parked at an airport&#10;&#10;Description automatically generated" id="203" name="Google Shape;203;p7"/>
          <p:cNvPicPr preferRelativeResize="0"/>
          <p:nvPr/>
        </p:nvPicPr>
        <p:blipFill rotWithShape="1">
          <a:blip r:embed="rId5">
            <a:alphaModFix/>
          </a:blip>
          <a:srcRect b="0" l="0" r="0" t="0"/>
          <a:stretch/>
        </p:blipFill>
        <p:spPr>
          <a:xfrm>
            <a:off x="1420517" y="4098619"/>
            <a:ext cx="5943600" cy="3956050"/>
          </a:xfrm>
          <a:prstGeom prst="roundRect">
            <a:avLst>
              <a:gd fmla="val 4167" name="adj"/>
            </a:avLst>
          </a:prstGeom>
          <a:solidFill>
            <a:srgbClr val="FFFFFF"/>
          </a:solidFill>
          <a:ln cap="sq" cmpd="sng" w="76200">
            <a:solidFill>
              <a:srgbClr val="292929"/>
            </a:solidFill>
            <a:prstDash val="solid"/>
            <a:miter lim="800000"/>
            <a:headEnd len="sm" w="sm" type="none"/>
            <a:tailEnd len="sm" w="sm" type="none"/>
          </a:ln>
          <a:effectLst>
            <a:reflection blurRad="0" dir="5400000" dist="5000" endA="0" endPos="28000" kx="0" rotWithShape="0" algn="bl" stA="28000" stPos="0" sy="-100000" ky="0"/>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FBFB"/>
        </a:solidFill>
      </p:bgPr>
    </p:bg>
    <p:spTree>
      <p:nvGrpSpPr>
        <p:cNvPr id="207" name="Shape 207"/>
        <p:cNvGrpSpPr/>
        <p:nvPr/>
      </p:nvGrpSpPr>
      <p:grpSpPr>
        <a:xfrm>
          <a:off x="0" y="0"/>
          <a:ext cx="0" cy="0"/>
          <a:chOff x="0" y="0"/>
          <a:chExt cx="0" cy="0"/>
        </a:xfrm>
      </p:grpSpPr>
      <p:sp>
        <p:nvSpPr>
          <p:cNvPr id="208" name="Google Shape;208;p8"/>
          <p:cNvSpPr/>
          <p:nvPr/>
        </p:nvSpPr>
        <p:spPr>
          <a:xfrm>
            <a:off x="16322124" y="7754894"/>
            <a:ext cx="4118443" cy="3654183"/>
          </a:xfrm>
          <a:custGeom>
            <a:rect b="b" l="l" r="r" t="t"/>
            <a:pathLst>
              <a:path extrusionOk="0" h="3654183" w="4118443">
                <a:moveTo>
                  <a:pt x="0" y="0"/>
                </a:moveTo>
                <a:lnTo>
                  <a:pt x="4118443" y="0"/>
                </a:lnTo>
                <a:lnTo>
                  <a:pt x="4118443" y="3654183"/>
                </a:lnTo>
                <a:lnTo>
                  <a:pt x="0" y="3654183"/>
                </a:lnTo>
                <a:lnTo>
                  <a:pt x="0" y="0"/>
                </a:lnTo>
                <a:close/>
              </a:path>
            </a:pathLst>
          </a:custGeom>
          <a:blipFill rotWithShape="1">
            <a:blip r:embed="rId3">
              <a:alphaModFix/>
            </a:blip>
            <a:stretch>
              <a:fillRect b="0" l="0" r="0" t="0"/>
            </a:stretch>
          </a:blipFill>
          <a:ln>
            <a:noFill/>
          </a:ln>
        </p:spPr>
      </p:sp>
      <p:sp>
        <p:nvSpPr>
          <p:cNvPr id="209" name="Google Shape;209;p8"/>
          <p:cNvSpPr/>
          <p:nvPr/>
        </p:nvSpPr>
        <p:spPr>
          <a:xfrm rot="10800000">
            <a:off x="-2059222" y="-798391"/>
            <a:ext cx="4118443" cy="3654183"/>
          </a:xfrm>
          <a:custGeom>
            <a:rect b="b" l="l" r="r" t="t"/>
            <a:pathLst>
              <a:path extrusionOk="0" h="3654183" w="4118443">
                <a:moveTo>
                  <a:pt x="4118444" y="3654182"/>
                </a:moveTo>
                <a:lnTo>
                  <a:pt x="0" y="3654182"/>
                </a:lnTo>
                <a:lnTo>
                  <a:pt x="0" y="0"/>
                </a:lnTo>
                <a:lnTo>
                  <a:pt x="4118444" y="0"/>
                </a:lnTo>
                <a:lnTo>
                  <a:pt x="4118444" y="3654182"/>
                </a:lnTo>
                <a:close/>
              </a:path>
            </a:pathLst>
          </a:custGeom>
          <a:blipFill rotWithShape="1">
            <a:blip r:embed="rId3">
              <a:alphaModFix/>
            </a:blip>
            <a:stretch>
              <a:fillRect b="0" l="0" r="0" t="0"/>
            </a:stretch>
          </a:blipFill>
          <a:ln>
            <a:noFill/>
          </a:ln>
        </p:spPr>
      </p:sp>
      <p:sp>
        <p:nvSpPr>
          <p:cNvPr id="210" name="Google Shape;210;p8"/>
          <p:cNvSpPr/>
          <p:nvPr/>
        </p:nvSpPr>
        <p:spPr>
          <a:xfrm>
            <a:off x="16039352" y="221088"/>
            <a:ext cx="1908088" cy="1069165"/>
          </a:xfrm>
          <a:custGeom>
            <a:rect b="b" l="l" r="r" t="t"/>
            <a:pathLst>
              <a:path extrusionOk="0" h="1069165" w="1908088">
                <a:moveTo>
                  <a:pt x="0" y="0"/>
                </a:moveTo>
                <a:lnTo>
                  <a:pt x="1908088" y="0"/>
                </a:lnTo>
                <a:lnTo>
                  <a:pt x="1908088" y="1069164"/>
                </a:lnTo>
                <a:lnTo>
                  <a:pt x="0" y="1069164"/>
                </a:lnTo>
                <a:lnTo>
                  <a:pt x="0" y="0"/>
                </a:lnTo>
                <a:close/>
              </a:path>
            </a:pathLst>
          </a:custGeom>
          <a:blipFill rotWithShape="1">
            <a:blip r:embed="rId4">
              <a:alphaModFix/>
            </a:blip>
            <a:stretch>
              <a:fillRect b="0" l="0" r="0" t="0"/>
            </a:stretch>
          </a:blipFill>
          <a:ln>
            <a:noFill/>
          </a:ln>
        </p:spPr>
      </p:sp>
      <p:sp>
        <p:nvSpPr>
          <p:cNvPr id="211" name="Google Shape;211;p8"/>
          <p:cNvSpPr txBox="1"/>
          <p:nvPr/>
        </p:nvSpPr>
        <p:spPr>
          <a:xfrm>
            <a:off x="1664833" y="504825"/>
            <a:ext cx="13980130" cy="981075"/>
          </a:xfrm>
          <a:prstGeom prst="rect">
            <a:avLst/>
          </a:prstGeom>
          <a:noFill/>
          <a:ln>
            <a:noFill/>
          </a:ln>
        </p:spPr>
        <p:txBody>
          <a:bodyPr anchorCtr="0" anchor="t" bIns="0" lIns="0" spcFirstLastPara="1" rIns="0" wrap="square" tIns="0">
            <a:spAutoFit/>
          </a:bodyPr>
          <a:lstStyle/>
          <a:p>
            <a:pPr indent="0" lvl="0" marL="0" marR="0" rtl="0" algn="ctr">
              <a:lnSpc>
                <a:spcPct val="125008"/>
              </a:lnSpc>
              <a:spcBef>
                <a:spcPts val="0"/>
              </a:spcBef>
              <a:spcAft>
                <a:spcPts val="0"/>
              </a:spcAft>
              <a:buNone/>
            </a:pPr>
            <a:r>
              <a:rPr b="0" i="0" lang="ru-RU" sz="2999" u="none" cap="none" strike="noStrike">
                <a:solidFill>
                  <a:srgbClr val="1C5739"/>
                </a:solidFill>
                <a:latin typeface="Arial"/>
                <a:ea typeface="Arial"/>
                <a:cs typeface="Arial"/>
                <a:sym typeface="Arial"/>
              </a:rPr>
              <a:t>ВІДШКОДУВАННЯ ШКОДИ, ЗАПОДІЯНОЇ ВІЙНОЮ: ПІДГОТОВКА ТРИВАЄ </a:t>
            </a:r>
            <a:endParaRPr/>
          </a:p>
          <a:p>
            <a:pPr indent="0" lvl="0" marL="0" marR="0" rtl="0" algn="ctr">
              <a:lnSpc>
                <a:spcPct val="125008"/>
              </a:lnSpc>
              <a:spcBef>
                <a:spcPts val="0"/>
              </a:spcBef>
              <a:spcAft>
                <a:spcPts val="0"/>
              </a:spcAft>
              <a:buNone/>
            </a:pPr>
            <a:r>
              <a:t/>
            </a:r>
            <a:endParaRPr b="0" i="0" sz="2999" u="none" cap="none" strike="noStrike">
              <a:solidFill>
                <a:srgbClr val="1C5739"/>
              </a:solidFill>
              <a:latin typeface="Arial"/>
              <a:ea typeface="Arial"/>
              <a:cs typeface="Arial"/>
              <a:sym typeface="Arial"/>
            </a:endParaRPr>
          </a:p>
        </p:txBody>
      </p:sp>
      <p:sp>
        <p:nvSpPr>
          <p:cNvPr id="212" name="Google Shape;212;p8"/>
          <p:cNvSpPr/>
          <p:nvPr/>
        </p:nvSpPr>
        <p:spPr>
          <a:xfrm>
            <a:off x="2362198" y="1491238"/>
            <a:ext cx="126855" cy="1290063"/>
          </a:xfrm>
          <a:custGeom>
            <a:rect b="b" l="l" r="r" t="t"/>
            <a:pathLst>
              <a:path extrusionOk="0" h="307920" w="30279">
                <a:moveTo>
                  <a:pt x="0" y="0"/>
                </a:moveTo>
                <a:lnTo>
                  <a:pt x="30279" y="0"/>
                </a:lnTo>
                <a:lnTo>
                  <a:pt x="30279" y="307920"/>
                </a:lnTo>
                <a:lnTo>
                  <a:pt x="0" y="307920"/>
                </a:lnTo>
                <a:close/>
              </a:path>
            </a:pathLst>
          </a:custGeom>
          <a:solidFill>
            <a:srgbClr val="1C5739"/>
          </a:solidFill>
          <a:ln>
            <a:noFill/>
          </a:ln>
        </p:spPr>
      </p:sp>
      <p:sp>
        <p:nvSpPr>
          <p:cNvPr id="213" name="Google Shape;213;p8"/>
          <p:cNvSpPr txBox="1"/>
          <p:nvPr/>
        </p:nvSpPr>
        <p:spPr>
          <a:xfrm>
            <a:off x="2887354" y="1631685"/>
            <a:ext cx="13980130" cy="1798634"/>
          </a:xfrm>
          <a:prstGeom prst="rect">
            <a:avLst/>
          </a:prstGeom>
          <a:noFill/>
          <a:ln>
            <a:noFill/>
          </a:ln>
        </p:spPr>
        <p:txBody>
          <a:bodyPr anchorCtr="0" anchor="t" bIns="0" lIns="0" spcFirstLastPara="1" rIns="0" wrap="square" tIns="0">
            <a:spAutoFit/>
          </a:bodyPr>
          <a:lstStyle/>
          <a:p>
            <a:pPr indent="0" lvl="0" marL="0" marR="0" rtl="0" algn="l">
              <a:lnSpc>
                <a:spcPct val="134240"/>
              </a:lnSpc>
              <a:spcBef>
                <a:spcPts val="0"/>
              </a:spcBef>
              <a:spcAft>
                <a:spcPts val="0"/>
              </a:spcAft>
              <a:buNone/>
            </a:pPr>
            <a:r>
              <a:rPr b="1" i="0" lang="ru-RU" sz="5400" u="none" cap="none" strike="noStrike">
                <a:solidFill>
                  <a:srgbClr val="1C5739"/>
                </a:solidFill>
                <a:latin typeface="Calibri"/>
                <a:ea typeface="Calibri"/>
                <a:cs typeface="Calibri"/>
                <a:sym typeface="Calibri"/>
              </a:rPr>
              <a:t>Активи і борги </a:t>
            </a:r>
            <a:br>
              <a:rPr b="1" i="0" lang="ru-RU" sz="5400" u="none" cap="none" strike="noStrike">
                <a:solidFill>
                  <a:srgbClr val="1C5739"/>
                </a:solidFill>
                <a:latin typeface="Calibri"/>
                <a:ea typeface="Calibri"/>
                <a:cs typeface="Calibri"/>
                <a:sym typeface="Calibri"/>
              </a:rPr>
            </a:br>
            <a:r>
              <a:rPr b="1" i="0" lang="ru-RU" sz="5400" u="none" cap="none" strike="noStrike">
                <a:solidFill>
                  <a:srgbClr val="1C5739"/>
                </a:solidFill>
                <a:latin typeface="Calibri"/>
                <a:ea typeface="Calibri"/>
                <a:cs typeface="Calibri"/>
                <a:sym typeface="Calibri"/>
              </a:rPr>
              <a:t>GTLK Europe DAC і GTLK Europe Capital DAC </a:t>
            </a:r>
            <a:endParaRPr b="1" i="0" sz="5400" u="none" cap="none" strike="noStrike">
              <a:solidFill>
                <a:srgbClr val="1C5739"/>
              </a:solidFill>
              <a:latin typeface="Calibri"/>
              <a:ea typeface="Calibri"/>
              <a:cs typeface="Calibri"/>
              <a:sym typeface="Calibri"/>
            </a:endParaRPr>
          </a:p>
        </p:txBody>
      </p:sp>
      <p:sp>
        <p:nvSpPr>
          <p:cNvPr id="214" name="Google Shape;214;p8"/>
          <p:cNvSpPr txBox="1"/>
          <p:nvPr/>
        </p:nvSpPr>
        <p:spPr>
          <a:xfrm>
            <a:off x="2849254" y="3845601"/>
            <a:ext cx="13980130" cy="6022161"/>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ru-RU" sz="4400" u="none" cap="none" strike="noStrike">
                <a:solidFill>
                  <a:srgbClr val="1C5739"/>
                </a:solidFill>
                <a:latin typeface="Calibri"/>
                <a:ea typeface="Calibri"/>
                <a:cs typeface="Calibri"/>
                <a:sym typeface="Calibri"/>
              </a:rPr>
              <a:t>АКТИВИ: </a:t>
            </a:r>
            <a:endParaRPr/>
          </a:p>
          <a:p>
            <a:pPr indent="-457200" lvl="0" marL="457200" marR="0" rtl="0" algn="l">
              <a:spcBef>
                <a:spcPts val="1000"/>
              </a:spcBef>
              <a:spcAft>
                <a:spcPts val="0"/>
              </a:spcAft>
              <a:buClr>
                <a:srgbClr val="1C5739"/>
              </a:buClr>
              <a:buSzPts val="2800"/>
              <a:buFont typeface="Noto Sans Symbols"/>
              <a:buChar char="▪"/>
            </a:pPr>
            <a:r>
              <a:rPr b="1" i="0" lang="ru-RU" sz="2800" u="none" cap="none" strike="noStrike">
                <a:solidFill>
                  <a:srgbClr val="1C5739"/>
                </a:solidFill>
                <a:latin typeface="Calibri"/>
                <a:ea typeface="Calibri"/>
                <a:cs typeface="Calibri"/>
                <a:sym typeface="Calibri"/>
              </a:rPr>
              <a:t>шість випусків єврооблігацій групи компаній ГТЛК обсягом </a:t>
            </a:r>
            <a:r>
              <a:rPr b="1" i="0" lang="ru-RU" sz="4800" u="none" cap="none" strike="noStrike">
                <a:solidFill>
                  <a:srgbClr val="1C5739"/>
                </a:solidFill>
                <a:latin typeface="Calibri"/>
                <a:ea typeface="Calibri"/>
                <a:cs typeface="Calibri"/>
                <a:sym typeface="Calibri"/>
              </a:rPr>
              <a:t>$3,25 млрд</a:t>
            </a:r>
            <a:r>
              <a:rPr b="1" i="0" lang="ru-RU" sz="2800" u="none" cap="none" strike="noStrike">
                <a:solidFill>
                  <a:srgbClr val="1C5739"/>
                </a:solidFill>
                <a:latin typeface="Calibri"/>
                <a:ea typeface="Calibri"/>
                <a:cs typeface="Calibri"/>
                <a:sym typeface="Calibri"/>
              </a:rPr>
              <a:t>, включно з 70 літаками і 19 морськими суднами. Серед його клієнтів - авіакомпанії Aeroflot, Emirates і EasyJet.</a:t>
            </a:r>
            <a:endParaRPr/>
          </a:p>
          <a:p>
            <a:pPr indent="-279400" lvl="0" marL="457200" marR="0" rtl="0" algn="l">
              <a:spcBef>
                <a:spcPts val="1000"/>
              </a:spcBef>
              <a:spcAft>
                <a:spcPts val="0"/>
              </a:spcAft>
              <a:buClr>
                <a:schemeClr val="dk1"/>
              </a:buClr>
              <a:buSzPts val="2800"/>
              <a:buFont typeface="Noto Sans Symbols"/>
              <a:buNone/>
            </a:pPr>
            <a:r>
              <a:t/>
            </a:r>
            <a:endParaRPr b="1" i="0" sz="2800" u="none" cap="none" strike="noStrike">
              <a:solidFill>
                <a:srgbClr val="1C5739"/>
              </a:solidFill>
              <a:latin typeface="Calibri"/>
              <a:ea typeface="Calibri"/>
              <a:cs typeface="Calibri"/>
              <a:sym typeface="Calibri"/>
            </a:endParaRPr>
          </a:p>
          <a:p>
            <a:pPr indent="0" lvl="0" marL="0" marR="0" rtl="0" algn="l">
              <a:spcBef>
                <a:spcPts val="1000"/>
              </a:spcBef>
              <a:spcAft>
                <a:spcPts val="0"/>
              </a:spcAft>
              <a:buNone/>
            </a:pPr>
            <a:r>
              <a:rPr b="1" i="0" lang="ru-RU" sz="4400" u="none" cap="none" strike="noStrike">
                <a:solidFill>
                  <a:srgbClr val="1C5739"/>
                </a:solidFill>
                <a:latin typeface="Calibri"/>
                <a:ea typeface="Calibri"/>
                <a:cs typeface="Calibri"/>
                <a:sym typeface="Calibri"/>
              </a:rPr>
              <a:t>СУКУПНИЙ РОЗМІР КРЕДИТОРСЬКИХ ВИМОГ </a:t>
            </a:r>
            <a:endParaRPr/>
          </a:p>
          <a:p>
            <a:pPr indent="-457200" lvl="0" marL="457200" marR="0" rtl="0" algn="l">
              <a:spcBef>
                <a:spcPts val="1000"/>
              </a:spcBef>
              <a:spcAft>
                <a:spcPts val="0"/>
              </a:spcAft>
              <a:buClr>
                <a:srgbClr val="1C5739"/>
              </a:buClr>
              <a:buSzPts val="2800"/>
              <a:buFont typeface="Noto Sans Symbols"/>
              <a:buChar char="▪"/>
            </a:pPr>
            <a:r>
              <a:rPr b="1" i="0" lang="ru-RU" sz="2800" u="none" cap="none" strike="noStrike">
                <a:solidFill>
                  <a:srgbClr val="1C5739"/>
                </a:solidFill>
                <a:latin typeface="Calibri"/>
                <a:ea typeface="Calibri"/>
                <a:cs typeface="Calibri"/>
                <a:sym typeface="Calibri"/>
              </a:rPr>
              <a:t>складає </a:t>
            </a:r>
            <a:r>
              <a:rPr b="1" i="0" lang="ru-RU" sz="4800" u="none" cap="none" strike="noStrike">
                <a:solidFill>
                  <a:srgbClr val="1C5739"/>
                </a:solidFill>
                <a:latin typeface="Calibri"/>
                <a:ea typeface="Calibri"/>
                <a:cs typeface="Calibri"/>
                <a:sym typeface="Calibri"/>
              </a:rPr>
              <a:t>4,5 мільярда доларів </a:t>
            </a:r>
            <a:r>
              <a:rPr b="1" i="0" lang="ru-RU" sz="2800" u="none" cap="none" strike="noStrike">
                <a:solidFill>
                  <a:srgbClr val="1C5739"/>
                </a:solidFill>
                <a:latin typeface="Calibri"/>
                <a:ea typeface="Calibri"/>
                <a:cs typeface="Calibri"/>
                <a:sym typeface="Calibri"/>
              </a:rPr>
              <a:t>(4,11 мільярда євро). </a:t>
            </a:r>
            <a:br>
              <a:rPr b="1" i="0" lang="ru-RU" sz="2800" u="none" cap="none" strike="noStrike">
                <a:solidFill>
                  <a:srgbClr val="1C5739"/>
                </a:solidFill>
                <a:latin typeface="Calibri"/>
                <a:ea typeface="Calibri"/>
                <a:cs typeface="Calibri"/>
                <a:sym typeface="Calibri"/>
              </a:rPr>
            </a:br>
            <a:r>
              <a:rPr b="1" i="0" lang="ru-RU" sz="2800" u="none" cap="none" strike="noStrike">
                <a:solidFill>
                  <a:srgbClr val="1C5739"/>
                </a:solidFill>
                <a:latin typeface="Calibri"/>
                <a:ea typeface="Calibri"/>
                <a:cs typeface="Calibri"/>
                <a:sym typeface="Calibri"/>
              </a:rPr>
              <a:t>Частина коштів, виручених після ліквідації GTLK Europe DAC і GTLK Europe Capital DAC потрапить на рахунок російського Національного розрахункового депозитарію (НРД) у бельгійському депозитарії Euroclear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9"/>
          <p:cNvSpPr/>
          <p:nvPr/>
        </p:nvSpPr>
        <p:spPr>
          <a:xfrm rot="10800000">
            <a:off x="0" y="0"/>
            <a:ext cx="18288000" cy="10287000"/>
          </a:xfrm>
          <a:custGeom>
            <a:rect b="b" l="l" r="r" t="t"/>
            <a:pathLst>
              <a:path extrusionOk="0" h="10287000" w="18288000">
                <a:moveTo>
                  <a:pt x="18288000" y="10287000"/>
                </a:moveTo>
                <a:lnTo>
                  <a:pt x="0" y="10287000"/>
                </a:lnTo>
                <a:lnTo>
                  <a:pt x="0" y="0"/>
                </a:lnTo>
                <a:lnTo>
                  <a:pt x="18288000" y="0"/>
                </a:lnTo>
                <a:lnTo>
                  <a:pt x="18288000" y="10287000"/>
                </a:lnTo>
                <a:close/>
              </a:path>
            </a:pathLst>
          </a:custGeom>
          <a:blipFill rotWithShape="1">
            <a:blip r:embed="rId3">
              <a:alphaModFix/>
            </a:blip>
            <a:stretch>
              <a:fillRect b="-38883" l="0" r="0" t="-38885"/>
            </a:stretch>
          </a:blipFill>
          <a:ln>
            <a:noFill/>
          </a:ln>
        </p:spPr>
      </p:sp>
      <p:grpSp>
        <p:nvGrpSpPr>
          <p:cNvPr id="220" name="Google Shape;220;p9"/>
          <p:cNvGrpSpPr/>
          <p:nvPr/>
        </p:nvGrpSpPr>
        <p:grpSpPr>
          <a:xfrm rot="826432">
            <a:off x="-18344493" y="-3638449"/>
            <a:ext cx="21026341" cy="12904251"/>
            <a:chOff x="0" y="-19050"/>
            <a:chExt cx="5537802" cy="3398651"/>
          </a:xfrm>
        </p:grpSpPr>
        <p:sp>
          <p:nvSpPr>
            <p:cNvPr id="221" name="Google Shape;221;p9"/>
            <p:cNvSpPr/>
            <p:nvPr/>
          </p:nvSpPr>
          <p:spPr>
            <a:xfrm>
              <a:off x="0" y="0"/>
              <a:ext cx="5537802" cy="3379601"/>
            </a:xfrm>
            <a:custGeom>
              <a:rect b="b" l="l" r="r" t="t"/>
              <a:pathLst>
                <a:path extrusionOk="0" h="3379601" w="5537802">
                  <a:moveTo>
                    <a:pt x="0" y="0"/>
                  </a:moveTo>
                  <a:lnTo>
                    <a:pt x="5537802" y="0"/>
                  </a:lnTo>
                  <a:lnTo>
                    <a:pt x="5537802" y="3379601"/>
                  </a:lnTo>
                  <a:lnTo>
                    <a:pt x="0" y="3379601"/>
                  </a:lnTo>
                  <a:close/>
                </a:path>
              </a:pathLst>
            </a:custGeom>
            <a:solidFill>
              <a:srgbClr val="1C5739"/>
            </a:solidFill>
            <a:ln>
              <a:noFill/>
            </a:ln>
          </p:spPr>
        </p:sp>
        <p:sp>
          <p:nvSpPr>
            <p:cNvPr id="222" name="Google Shape;222;p9"/>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3" name="Google Shape;223;p9"/>
          <p:cNvGrpSpPr/>
          <p:nvPr/>
        </p:nvGrpSpPr>
        <p:grpSpPr>
          <a:xfrm rot="773821">
            <a:off x="17288182" y="4603528"/>
            <a:ext cx="3086085" cy="8554679"/>
            <a:chOff x="0" y="-19050"/>
            <a:chExt cx="812800" cy="2253084"/>
          </a:xfrm>
        </p:grpSpPr>
        <p:sp>
          <p:nvSpPr>
            <p:cNvPr id="224" name="Google Shape;224;p9"/>
            <p:cNvSpPr/>
            <p:nvPr/>
          </p:nvSpPr>
          <p:spPr>
            <a:xfrm>
              <a:off x="0" y="0"/>
              <a:ext cx="82656" cy="2234034"/>
            </a:xfrm>
            <a:custGeom>
              <a:rect b="b" l="l" r="r" t="t"/>
              <a:pathLst>
                <a:path extrusionOk="0" h="2234034" w="82656">
                  <a:moveTo>
                    <a:pt x="0" y="0"/>
                  </a:moveTo>
                  <a:lnTo>
                    <a:pt x="82656" y="0"/>
                  </a:lnTo>
                  <a:lnTo>
                    <a:pt x="82656" y="2234034"/>
                  </a:lnTo>
                  <a:lnTo>
                    <a:pt x="0" y="2234034"/>
                  </a:lnTo>
                  <a:close/>
                </a:path>
              </a:pathLst>
            </a:custGeom>
            <a:solidFill>
              <a:srgbClr val="1C5739"/>
            </a:solidFill>
            <a:ln>
              <a:noFill/>
            </a:ln>
          </p:spPr>
        </p:sp>
        <p:sp>
          <p:nvSpPr>
            <p:cNvPr id="225" name="Google Shape;225;p9"/>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6" name="Google Shape;226;p9"/>
          <p:cNvGrpSpPr/>
          <p:nvPr/>
        </p:nvGrpSpPr>
        <p:grpSpPr>
          <a:xfrm rot="773821">
            <a:off x="3714676" y="-4596049"/>
            <a:ext cx="3086085" cy="8554679"/>
            <a:chOff x="0" y="-19050"/>
            <a:chExt cx="812800" cy="2253084"/>
          </a:xfrm>
        </p:grpSpPr>
        <p:sp>
          <p:nvSpPr>
            <p:cNvPr id="227" name="Google Shape;227;p9"/>
            <p:cNvSpPr/>
            <p:nvPr/>
          </p:nvSpPr>
          <p:spPr>
            <a:xfrm>
              <a:off x="0" y="0"/>
              <a:ext cx="82656" cy="2234034"/>
            </a:xfrm>
            <a:custGeom>
              <a:rect b="b" l="l" r="r" t="t"/>
              <a:pathLst>
                <a:path extrusionOk="0" h="2234034" w="82656">
                  <a:moveTo>
                    <a:pt x="0" y="0"/>
                  </a:moveTo>
                  <a:lnTo>
                    <a:pt x="82656" y="0"/>
                  </a:lnTo>
                  <a:lnTo>
                    <a:pt x="82656" y="2234034"/>
                  </a:lnTo>
                  <a:lnTo>
                    <a:pt x="0" y="2234034"/>
                  </a:lnTo>
                  <a:close/>
                </a:path>
              </a:pathLst>
            </a:custGeom>
            <a:solidFill>
              <a:srgbClr val="397D5A"/>
            </a:solidFill>
            <a:ln>
              <a:noFill/>
            </a:ln>
          </p:spPr>
        </p:sp>
        <p:sp>
          <p:nvSpPr>
            <p:cNvPr id="228" name="Google Shape;228;p9"/>
            <p:cNvSpPr txBox="1"/>
            <p:nvPr/>
          </p:nvSpPr>
          <p:spPr>
            <a:xfrm>
              <a:off x="0" y="-19050"/>
              <a:ext cx="812800" cy="831850"/>
            </a:xfrm>
            <a:prstGeom prst="rect">
              <a:avLst/>
            </a:prstGeom>
            <a:noFill/>
            <a:ln>
              <a:noFill/>
            </a:ln>
          </p:spPr>
          <p:txBody>
            <a:bodyPr anchorCtr="0" anchor="ctr" bIns="50800" lIns="50800" spcFirstLastPara="1" rIns="50800" wrap="square" tIns="50800">
              <a:noAutofit/>
            </a:bodyPr>
            <a:lstStyle/>
            <a:p>
              <a:pPr indent="0" lvl="0" marL="0" marR="0" rtl="0" algn="ctr">
                <a:lnSpc>
                  <a:spcPct val="1588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29" name="Google Shape;229;p9"/>
          <p:cNvGrpSpPr/>
          <p:nvPr/>
        </p:nvGrpSpPr>
        <p:grpSpPr>
          <a:xfrm>
            <a:off x="704564" y="1241865"/>
            <a:ext cx="7563635" cy="7563635"/>
            <a:chOff x="0" y="0"/>
            <a:chExt cx="6350000" cy="6350000"/>
          </a:xfrm>
        </p:grpSpPr>
        <p:sp>
          <p:nvSpPr>
            <p:cNvPr id="230" name="Google Shape;230;p9"/>
            <p:cNvSpPr/>
            <p:nvPr/>
          </p:nvSpPr>
          <p:spPr>
            <a:xfrm>
              <a:off x="655320" y="655320"/>
              <a:ext cx="5039360" cy="5039360"/>
            </a:xfrm>
            <a:custGeom>
              <a:rect b="b" l="l" r="r" t="t"/>
              <a:pathLst>
                <a:path extrusionOk="0" h="5039360" w="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rotWithShape="1">
              <a:blip r:embed="rId4">
                <a:alphaModFix/>
              </a:blip>
              <a:stretch>
                <a:fillRect b="-32458" l="-43045" r="-60152" t="-2875"/>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9"/>
            <p:cNvSpPr/>
            <p:nvPr/>
          </p:nvSpPr>
          <p:spPr>
            <a:xfrm>
              <a:off x="0" y="0"/>
              <a:ext cx="6350000" cy="6350000"/>
            </a:xfrm>
            <a:custGeom>
              <a:rect b="b" l="l" r="r" t="t"/>
              <a:pathLst>
                <a:path extrusionOk="0" h="6350000" w="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397D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2" name="Google Shape;232;p9"/>
          <p:cNvSpPr txBox="1"/>
          <p:nvPr/>
        </p:nvSpPr>
        <p:spPr>
          <a:xfrm>
            <a:off x="6322070" y="3727902"/>
            <a:ext cx="11996468" cy="31700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C5739"/>
              </a:buClr>
              <a:buSzPts val="10000"/>
              <a:buFont typeface="Calibri"/>
              <a:buNone/>
            </a:pPr>
            <a:r>
              <a:rPr b="1" i="0" lang="ru-RU" sz="10000" u="none" cap="none" strike="noStrike">
                <a:solidFill>
                  <a:srgbClr val="1C5739"/>
                </a:solidFill>
                <a:latin typeface="Calibri"/>
                <a:ea typeface="Calibri"/>
                <a:cs typeface="Calibri"/>
                <a:sym typeface="Calibri"/>
              </a:rPr>
              <a:t>ДЯКУЮ </a:t>
            </a:r>
            <a:endParaRPr/>
          </a:p>
          <a:p>
            <a:pPr indent="0" lvl="0" marL="0" marR="0" rtl="0" algn="ctr">
              <a:lnSpc>
                <a:spcPct val="100000"/>
              </a:lnSpc>
              <a:spcBef>
                <a:spcPts val="0"/>
              </a:spcBef>
              <a:spcAft>
                <a:spcPts val="0"/>
              </a:spcAft>
              <a:buClr>
                <a:srgbClr val="1C5739"/>
              </a:buClr>
              <a:buSzPts val="10000"/>
              <a:buFont typeface="Calibri"/>
              <a:buNone/>
            </a:pPr>
            <a:r>
              <a:rPr b="1" i="0" lang="ru-RU" sz="10000" u="none" cap="none" strike="noStrike">
                <a:solidFill>
                  <a:srgbClr val="1C5739"/>
                </a:solidFill>
                <a:latin typeface="Calibri"/>
                <a:ea typeface="Calibri"/>
                <a:cs typeface="Calibri"/>
                <a:sym typeface="Calibri"/>
              </a:rPr>
              <a:t>ЗА УВАГУ!</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creator>Роман Натопта</dc:creator>
</cp:coreProperties>
</file>