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8"/>
  </p:notesMasterIdLst>
  <p:sldIdLst>
    <p:sldId id="270" r:id="rId3"/>
    <p:sldId id="286" r:id="rId4"/>
    <p:sldId id="287" r:id="rId5"/>
    <p:sldId id="288" r:id="rId6"/>
    <p:sldId id="290" r:id="rId7"/>
    <p:sldId id="268" r:id="rId8"/>
    <p:sldId id="487" r:id="rId9"/>
    <p:sldId id="291" r:id="rId10"/>
    <p:sldId id="292" r:id="rId11"/>
    <p:sldId id="295" r:id="rId12"/>
    <p:sldId id="296" r:id="rId13"/>
    <p:sldId id="484" r:id="rId14"/>
    <p:sldId id="297" r:id="rId15"/>
    <p:sldId id="298" r:id="rId16"/>
    <p:sldId id="293" r:id="rId17"/>
  </p:sldIdLst>
  <p:sldSz cx="12192000" cy="6858000"/>
  <p:notesSz cx="6797675" cy="9928225"/>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74E"/>
    <a:srgbClr val="EFE7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654092657022524E-2"/>
          <c:y val="3.5623708575498327E-2"/>
          <c:w val="0.91355520966855885"/>
          <c:h val="0.80513914412077625"/>
        </c:manualLayout>
      </c:layout>
      <c:barChart>
        <c:barDir val="col"/>
        <c:grouping val="clustered"/>
        <c:varyColors val="0"/>
        <c:ser>
          <c:idx val="0"/>
          <c:order val="0"/>
          <c:tx>
            <c:strRef>
              <c:f>Аркуш1!$B$1</c:f>
              <c:strCache>
                <c:ptCount val="1"/>
                <c:pt idx="0">
                  <c:v>І півріччя 2021 року</c:v>
                </c:pt>
              </c:strCache>
            </c:strRef>
          </c:tx>
          <c:spPr>
            <a:solidFill>
              <a:schemeClr val="accent5">
                <a:lumMod val="60000"/>
                <a:lumOff val="40000"/>
              </a:schemeClr>
            </a:solidFill>
            <a:ln>
              <a:noFill/>
            </a:ln>
            <a:effectLst/>
          </c:spPr>
          <c:invertIfNegative val="0"/>
          <c:dLbls>
            <c:dLbl>
              <c:idx val="1"/>
              <c:layout>
                <c:manualLayout>
                  <c:x val="-8.5270332779296701E-17"/>
                  <c:y val="1.340004044631634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EF3-47BD-828E-608167FF060D}"/>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Аркуш1!$A$2:$A$4</c:f>
              <c:strCache>
                <c:ptCount val="3"/>
                <c:pt idx="0">
                  <c:v>Перебувало на розгляді звернень</c:v>
                </c:pt>
                <c:pt idx="1">
                  <c:v>Надійшло звернень</c:v>
                </c:pt>
                <c:pt idx="2">
                  <c:v>Розглянуто (усього)</c:v>
                </c:pt>
              </c:strCache>
            </c:strRef>
          </c:cat>
          <c:val>
            <c:numRef>
              <c:f>Аркуш1!$B$2:$B$4</c:f>
              <c:numCache>
                <c:formatCode>#,##0</c:formatCode>
                <c:ptCount val="3"/>
                <c:pt idx="0">
                  <c:v>128402</c:v>
                </c:pt>
                <c:pt idx="1">
                  <c:v>92483</c:v>
                </c:pt>
                <c:pt idx="2">
                  <c:v>86589</c:v>
                </c:pt>
              </c:numCache>
            </c:numRef>
          </c:val>
          <c:extLst>
            <c:ext xmlns:c16="http://schemas.microsoft.com/office/drawing/2014/chart" uri="{C3380CC4-5D6E-409C-BE32-E72D297353CC}">
              <c16:uniqueId val="{00000000-82D2-4582-9D8B-1A826DF7AA29}"/>
            </c:ext>
          </c:extLst>
        </c:ser>
        <c:ser>
          <c:idx val="1"/>
          <c:order val="1"/>
          <c:tx>
            <c:strRef>
              <c:f>Аркуш1!$C$1</c:f>
              <c:strCache>
                <c:ptCount val="1"/>
                <c:pt idx="0">
                  <c:v>І півріччя 2022 року</c:v>
                </c:pt>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Аркуш1!$A$2:$A$4</c:f>
              <c:strCache>
                <c:ptCount val="3"/>
                <c:pt idx="0">
                  <c:v>Перебувало на розгляді звернень</c:v>
                </c:pt>
                <c:pt idx="1">
                  <c:v>Надійшло звернень</c:v>
                </c:pt>
                <c:pt idx="2">
                  <c:v>Розглянуто (усього)</c:v>
                </c:pt>
              </c:strCache>
            </c:strRef>
          </c:cat>
          <c:val>
            <c:numRef>
              <c:f>Аркуш1!$C$2:$C$4</c:f>
              <c:numCache>
                <c:formatCode>#,##0</c:formatCode>
                <c:ptCount val="3"/>
                <c:pt idx="0">
                  <c:v>88167</c:v>
                </c:pt>
                <c:pt idx="1">
                  <c:v>47593</c:v>
                </c:pt>
                <c:pt idx="2">
                  <c:v>46221</c:v>
                </c:pt>
              </c:numCache>
            </c:numRef>
          </c:val>
          <c:extLst>
            <c:ext xmlns:c16="http://schemas.microsoft.com/office/drawing/2014/chart" uri="{C3380CC4-5D6E-409C-BE32-E72D297353CC}">
              <c16:uniqueId val="{00000001-82D2-4582-9D8B-1A826DF7AA29}"/>
            </c:ext>
          </c:extLst>
        </c:ser>
        <c:ser>
          <c:idx val="2"/>
          <c:order val="2"/>
          <c:tx>
            <c:strRef>
              <c:f>Аркуш1!$D$1</c:f>
              <c:strCache>
                <c:ptCount val="1"/>
                <c:pt idx="0">
                  <c:v>І півріччя 2023 року                </c:v>
                </c:pt>
              </c:strCache>
            </c:strRef>
          </c:tx>
          <c:spPr>
            <a:solidFill>
              <a:schemeClr val="accent5">
                <a:lumMod val="75000"/>
              </a:schemeClr>
            </a:solidFill>
            <a:ln>
              <a:noFill/>
            </a:ln>
            <a:effectLst/>
          </c:spPr>
          <c:invertIfNegative val="0"/>
          <c:dLbls>
            <c:dLbl>
              <c:idx val="1"/>
              <c:spPr>
                <a:noFill/>
                <a:ln>
                  <a:noFill/>
                </a:ln>
                <a:effectLst/>
              </c:spPr>
              <c:txPr>
                <a:bodyPr rot="0" spcFirstLastPara="1" vertOverflow="ellipsis" vert="horz" wrap="square" lIns="38100" tIns="19050" rIns="38100" bIns="19050" anchor="ctr" anchorCtr="1">
                  <a:noAutofit/>
                </a:bodyPr>
                <a:lstStyle/>
                <a:p>
                  <a:pPr>
                    <a:defRPr sz="1800" b="1" i="0" u="none" strike="noStrike" kern="1200" baseline="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showLegendKey val="0"/>
              <c:showVal val="1"/>
              <c:showCatName val="0"/>
              <c:showSerName val="0"/>
              <c:showPercent val="0"/>
              <c:showBubbleSize val="0"/>
              <c:extLst>
                <c:ext xmlns:c15="http://schemas.microsoft.com/office/drawing/2012/chart" uri="{CE6537A1-D6FC-4f65-9D91-7224C49458BB}">
                  <c15:layout>
                    <c:manualLayout>
                      <c:w val="6.1569767441860462E-2"/>
                      <c:h val="4.601806015949917E-2"/>
                    </c:manualLayout>
                  </c15:layout>
                </c:ext>
                <c:ext xmlns:c16="http://schemas.microsoft.com/office/drawing/2014/chart" uri="{C3380CC4-5D6E-409C-BE32-E72D297353CC}">
                  <c16:uniqueId val="{00000001-4EF3-47BD-828E-608167FF060D}"/>
                </c:ext>
              </c:extLst>
            </c:dLbl>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Аркуш1!$A$2:$A$4</c:f>
              <c:strCache>
                <c:ptCount val="3"/>
                <c:pt idx="0">
                  <c:v>Перебувало на розгляді звернень</c:v>
                </c:pt>
                <c:pt idx="1">
                  <c:v>Надійшло звернень</c:v>
                </c:pt>
                <c:pt idx="2">
                  <c:v>Розглянуто (усього)</c:v>
                </c:pt>
              </c:strCache>
            </c:strRef>
          </c:cat>
          <c:val>
            <c:numRef>
              <c:f>Аркуш1!$D$2:$D$4</c:f>
              <c:numCache>
                <c:formatCode>#,##0</c:formatCode>
                <c:ptCount val="3"/>
                <c:pt idx="0">
                  <c:v>140085</c:v>
                </c:pt>
                <c:pt idx="1">
                  <c:v>96433</c:v>
                </c:pt>
                <c:pt idx="2">
                  <c:v>90501</c:v>
                </c:pt>
              </c:numCache>
            </c:numRef>
          </c:val>
          <c:extLst>
            <c:ext xmlns:c16="http://schemas.microsoft.com/office/drawing/2014/chart" uri="{C3380CC4-5D6E-409C-BE32-E72D297353CC}">
              <c16:uniqueId val="{00000002-82D2-4582-9D8B-1A826DF7AA29}"/>
            </c:ext>
          </c:extLst>
        </c:ser>
        <c:dLbls>
          <c:showLegendKey val="0"/>
          <c:showVal val="0"/>
          <c:showCatName val="0"/>
          <c:showSerName val="0"/>
          <c:showPercent val="0"/>
          <c:showBubbleSize val="0"/>
        </c:dLbls>
        <c:gapWidth val="219"/>
        <c:overlap val="-27"/>
        <c:axId val="885276176"/>
        <c:axId val="885271600"/>
      </c:barChart>
      <c:catAx>
        <c:axId val="88527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crossAx val="885271600"/>
        <c:crosses val="autoZero"/>
        <c:auto val="1"/>
        <c:lblAlgn val="ctr"/>
        <c:lblOffset val="100"/>
        <c:noMultiLvlLbl val="0"/>
      </c:catAx>
      <c:valAx>
        <c:axId val="8852716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crossAx val="885276176"/>
        <c:crosses val="autoZero"/>
        <c:crossBetween val="between"/>
      </c:valAx>
      <c:spPr>
        <a:noFill/>
        <a:ln>
          <a:noFill/>
        </a:ln>
        <a:effectLst/>
      </c:spPr>
    </c:plotArea>
    <c:legend>
      <c:legendPos val="b"/>
      <c:layout>
        <c:manualLayout>
          <c:xMode val="edge"/>
          <c:yMode val="edge"/>
          <c:x val="0.19814521149972533"/>
          <c:y val="0.9271106382604567"/>
          <c:w val="0.67115134590734293"/>
          <c:h val="5.948932129322698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legend>
    <c:plotVisOnly val="1"/>
    <c:dispBlanksAs val="gap"/>
    <c:showDLblsOverMax val="0"/>
  </c:chart>
  <c:spPr>
    <a:noFill/>
    <a:ln>
      <a:noFill/>
    </a:ln>
    <a:effectLst/>
  </c:spPr>
  <c:txPr>
    <a:bodyPr/>
    <a:lstStyle/>
    <a:p>
      <a:pPr>
        <a:defRPr sz="1400">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32851126167368E-2"/>
          <c:y val="3.1157068513260961E-2"/>
          <c:w val="0.91355520966855885"/>
          <c:h val="0.80513914412077625"/>
        </c:manualLayout>
      </c:layout>
      <c:barChart>
        <c:barDir val="col"/>
        <c:grouping val="clustered"/>
        <c:varyColors val="0"/>
        <c:ser>
          <c:idx val="0"/>
          <c:order val="0"/>
          <c:tx>
            <c:strRef>
              <c:f>Аркуш1!$B$1</c:f>
              <c:strCache>
                <c:ptCount val="1"/>
                <c:pt idx="0">
                  <c:v>І півріччя 2021 року</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Аркуш1!$A$2:$A$4</c:f>
              <c:strCache>
                <c:ptCount val="3"/>
                <c:pt idx="0">
                  <c:v>Перебувало на розгляді звернень</c:v>
                </c:pt>
                <c:pt idx="1">
                  <c:v>Надійшло звернень</c:v>
                </c:pt>
                <c:pt idx="2">
                  <c:v>Розглянуто (усього)</c:v>
                </c:pt>
              </c:strCache>
            </c:strRef>
          </c:cat>
          <c:val>
            <c:numRef>
              <c:f>Аркуш1!$B$2:$B$4</c:f>
              <c:numCache>
                <c:formatCode>#,##0</c:formatCode>
                <c:ptCount val="3"/>
                <c:pt idx="0">
                  <c:v>31519</c:v>
                </c:pt>
                <c:pt idx="1">
                  <c:v>24880</c:v>
                </c:pt>
                <c:pt idx="2">
                  <c:v>24709</c:v>
                </c:pt>
              </c:numCache>
            </c:numRef>
          </c:val>
          <c:extLst>
            <c:ext xmlns:c16="http://schemas.microsoft.com/office/drawing/2014/chart" uri="{C3380CC4-5D6E-409C-BE32-E72D297353CC}">
              <c16:uniqueId val="{00000000-82D2-4582-9D8B-1A826DF7AA29}"/>
            </c:ext>
          </c:extLst>
        </c:ser>
        <c:ser>
          <c:idx val="1"/>
          <c:order val="1"/>
          <c:tx>
            <c:strRef>
              <c:f>Аркуш1!$C$1</c:f>
              <c:strCache>
                <c:ptCount val="1"/>
                <c:pt idx="0">
                  <c:v>І півріччя 2022 року</c:v>
                </c:pt>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Аркуш1!$A$2:$A$4</c:f>
              <c:strCache>
                <c:ptCount val="3"/>
                <c:pt idx="0">
                  <c:v>Перебувало на розгляді звернень</c:v>
                </c:pt>
                <c:pt idx="1">
                  <c:v>Надійшло звернень</c:v>
                </c:pt>
                <c:pt idx="2">
                  <c:v>Розглянуто (усього)</c:v>
                </c:pt>
              </c:strCache>
            </c:strRef>
          </c:cat>
          <c:val>
            <c:numRef>
              <c:f>Аркуш1!$C$2:$C$4</c:f>
              <c:numCache>
                <c:formatCode>#,##0</c:formatCode>
                <c:ptCount val="3"/>
                <c:pt idx="0">
                  <c:v>21475</c:v>
                </c:pt>
                <c:pt idx="1">
                  <c:v>12932</c:v>
                </c:pt>
                <c:pt idx="2">
                  <c:v>13155</c:v>
                </c:pt>
              </c:numCache>
            </c:numRef>
          </c:val>
          <c:extLst>
            <c:ext xmlns:c16="http://schemas.microsoft.com/office/drawing/2014/chart" uri="{C3380CC4-5D6E-409C-BE32-E72D297353CC}">
              <c16:uniqueId val="{00000001-82D2-4582-9D8B-1A826DF7AA29}"/>
            </c:ext>
          </c:extLst>
        </c:ser>
        <c:ser>
          <c:idx val="2"/>
          <c:order val="2"/>
          <c:tx>
            <c:strRef>
              <c:f>Аркуш1!$D$1</c:f>
              <c:strCache>
                <c:ptCount val="1"/>
                <c:pt idx="0">
                  <c:v>І півріччя 2023 року                </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Аркуш1!$A$2:$A$4</c:f>
              <c:strCache>
                <c:ptCount val="3"/>
                <c:pt idx="0">
                  <c:v>Перебувало на розгляді звернень</c:v>
                </c:pt>
                <c:pt idx="1">
                  <c:v>Надійшло звернень</c:v>
                </c:pt>
                <c:pt idx="2">
                  <c:v>Розглянуто (усього)</c:v>
                </c:pt>
              </c:strCache>
            </c:strRef>
          </c:cat>
          <c:val>
            <c:numRef>
              <c:f>Аркуш1!$D$2:$D$4</c:f>
              <c:numCache>
                <c:formatCode>#,##0</c:formatCode>
                <c:ptCount val="3"/>
                <c:pt idx="0">
                  <c:v>28501</c:v>
                </c:pt>
                <c:pt idx="1">
                  <c:v>20986</c:v>
                </c:pt>
                <c:pt idx="2">
                  <c:v>19977</c:v>
                </c:pt>
              </c:numCache>
            </c:numRef>
          </c:val>
          <c:extLst>
            <c:ext xmlns:c16="http://schemas.microsoft.com/office/drawing/2014/chart" uri="{C3380CC4-5D6E-409C-BE32-E72D297353CC}">
              <c16:uniqueId val="{00000002-82D2-4582-9D8B-1A826DF7AA29}"/>
            </c:ext>
          </c:extLst>
        </c:ser>
        <c:dLbls>
          <c:showLegendKey val="0"/>
          <c:showVal val="0"/>
          <c:showCatName val="0"/>
          <c:showSerName val="0"/>
          <c:showPercent val="0"/>
          <c:showBubbleSize val="0"/>
        </c:dLbls>
        <c:gapWidth val="219"/>
        <c:overlap val="-27"/>
        <c:axId val="885276176"/>
        <c:axId val="885271600"/>
      </c:barChart>
      <c:catAx>
        <c:axId val="88527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crossAx val="885271600"/>
        <c:crosses val="autoZero"/>
        <c:auto val="1"/>
        <c:lblAlgn val="ctr"/>
        <c:lblOffset val="100"/>
        <c:noMultiLvlLbl val="0"/>
      </c:catAx>
      <c:valAx>
        <c:axId val="8852716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crossAx val="885276176"/>
        <c:crosses val="autoZero"/>
        <c:crossBetween val="between"/>
      </c:valAx>
      <c:spPr>
        <a:noFill/>
        <a:ln>
          <a:noFill/>
        </a:ln>
        <a:effectLst/>
      </c:spPr>
    </c:plotArea>
    <c:legend>
      <c:legendPos val="b"/>
      <c:layout>
        <c:manualLayout>
          <c:xMode val="edge"/>
          <c:yMode val="edge"/>
          <c:x val="0.19814521149972533"/>
          <c:y val="0.9271106382604567"/>
          <c:w val="0.67115134590734293"/>
          <c:h val="5.948932129322698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legend>
    <c:plotVisOnly val="1"/>
    <c:dispBlanksAs val="gap"/>
    <c:showDLblsOverMax val="0"/>
  </c:chart>
  <c:spPr>
    <a:noFill/>
    <a:ln>
      <a:noFill/>
    </a:ln>
    <a:effectLst/>
  </c:spPr>
  <c:txPr>
    <a:bodyPr/>
    <a:lstStyle/>
    <a:p>
      <a:pPr>
        <a:defRPr sz="140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6677348470976006E-2"/>
          <c:y val="4.0090388724270426E-2"/>
          <c:w val="0.91355520966855885"/>
          <c:h val="0.80513914412077625"/>
        </c:manualLayout>
      </c:layout>
      <c:barChart>
        <c:barDir val="col"/>
        <c:grouping val="clustered"/>
        <c:varyColors val="0"/>
        <c:ser>
          <c:idx val="0"/>
          <c:order val="0"/>
          <c:tx>
            <c:strRef>
              <c:f>Аркуш1!$B$1</c:f>
              <c:strCache>
                <c:ptCount val="1"/>
                <c:pt idx="0">
                  <c:v>І півріччя 2021 року</c:v>
                </c:pt>
              </c:strCache>
            </c:strRef>
          </c:tx>
          <c:spPr>
            <a:solidFill>
              <a:schemeClr val="accent5">
                <a:lumMod val="60000"/>
                <a:lumOff val="40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Аркуш1!$A$2:$A$4</c:f>
              <c:strCache>
                <c:ptCount val="3"/>
                <c:pt idx="0">
                  <c:v>Перебувало на розгляді звернень</c:v>
                </c:pt>
                <c:pt idx="1">
                  <c:v>Надійшло звернень</c:v>
                </c:pt>
                <c:pt idx="2">
                  <c:v>Розглянуто (усього)</c:v>
                </c:pt>
              </c:strCache>
            </c:strRef>
          </c:cat>
          <c:val>
            <c:numRef>
              <c:f>Аркуш1!$B$2:$B$4</c:f>
              <c:numCache>
                <c:formatCode>#,##0</c:formatCode>
                <c:ptCount val="3"/>
                <c:pt idx="0">
                  <c:v>7980</c:v>
                </c:pt>
                <c:pt idx="1">
                  <c:v>6342</c:v>
                </c:pt>
                <c:pt idx="2">
                  <c:v>5961</c:v>
                </c:pt>
              </c:numCache>
            </c:numRef>
          </c:val>
          <c:extLst>
            <c:ext xmlns:c16="http://schemas.microsoft.com/office/drawing/2014/chart" uri="{C3380CC4-5D6E-409C-BE32-E72D297353CC}">
              <c16:uniqueId val="{00000000-82D2-4582-9D8B-1A826DF7AA29}"/>
            </c:ext>
          </c:extLst>
        </c:ser>
        <c:ser>
          <c:idx val="1"/>
          <c:order val="1"/>
          <c:tx>
            <c:strRef>
              <c:f>Аркуш1!$C$1</c:f>
              <c:strCache>
                <c:ptCount val="1"/>
                <c:pt idx="0">
                  <c:v>І півріччя 2022 року</c:v>
                </c:pt>
              </c:strCache>
            </c:strRef>
          </c:tx>
          <c:spPr>
            <a:solidFill>
              <a:schemeClr val="accent5">
                <a:lumMod val="50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Аркуш1!$A$2:$A$4</c:f>
              <c:strCache>
                <c:ptCount val="3"/>
                <c:pt idx="0">
                  <c:v>Перебувало на розгляді звернень</c:v>
                </c:pt>
                <c:pt idx="1">
                  <c:v>Надійшло звернень</c:v>
                </c:pt>
                <c:pt idx="2">
                  <c:v>Розглянуто (усього)</c:v>
                </c:pt>
              </c:strCache>
            </c:strRef>
          </c:cat>
          <c:val>
            <c:numRef>
              <c:f>Аркуш1!$C$2:$C$4</c:f>
              <c:numCache>
                <c:formatCode>#,##0</c:formatCode>
                <c:ptCount val="3"/>
                <c:pt idx="0">
                  <c:v>4725</c:v>
                </c:pt>
                <c:pt idx="1">
                  <c:v>2833</c:v>
                </c:pt>
                <c:pt idx="2">
                  <c:v>3215</c:v>
                </c:pt>
              </c:numCache>
            </c:numRef>
          </c:val>
          <c:extLst>
            <c:ext xmlns:c16="http://schemas.microsoft.com/office/drawing/2014/chart" uri="{C3380CC4-5D6E-409C-BE32-E72D297353CC}">
              <c16:uniqueId val="{00000001-82D2-4582-9D8B-1A826DF7AA29}"/>
            </c:ext>
          </c:extLst>
        </c:ser>
        <c:ser>
          <c:idx val="2"/>
          <c:order val="2"/>
          <c:tx>
            <c:strRef>
              <c:f>Аркуш1!$D$1</c:f>
              <c:strCache>
                <c:ptCount val="1"/>
                <c:pt idx="0">
                  <c:v>І півріччя 2023 року                </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anchor="ctr" anchorCtr="1"/>
              <a:lstStyle/>
              <a:p>
                <a:pPr>
                  <a:defRPr sz="1800" b="1" i="0" u="none" strike="noStrike" kern="1200" baseline="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Аркуш1!$A$2:$A$4</c:f>
              <c:strCache>
                <c:ptCount val="3"/>
                <c:pt idx="0">
                  <c:v>Перебувало на розгляді звернень</c:v>
                </c:pt>
                <c:pt idx="1">
                  <c:v>Надійшло звернень</c:v>
                </c:pt>
                <c:pt idx="2">
                  <c:v>Розглянуто (усього)</c:v>
                </c:pt>
              </c:strCache>
            </c:strRef>
          </c:cat>
          <c:val>
            <c:numRef>
              <c:f>Аркуш1!$D$2:$D$4</c:f>
              <c:numCache>
                <c:formatCode>#,##0</c:formatCode>
                <c:ptCount val="3"/>
                <c:pt idx="0">
                  <c:v>6025</c:v>
                </c:pt>
                <c:pt idx="1">
                  <c:v>4525</c:v>
                </c:pt>
                <c:pt idx="2">
                  <c:v>4182</c:v>
                </c:pt>
              </c:numCache>
            </c:numRef>
          </c:val>
          <c:extLst>
            <c:ext xmlns:c16="http://schemas.microsoft.com/office/drawing/2014/chart" uri="{C3380CC4-5D6E-409C-BE32-E72D297353CC}">
              <c16:uniqueId val="{00000002-82D2-4582-9D8B-1A826DF7AA29}"/>
            </c:ext>
          </c:extLst>
        </c:ser>
        <c:dLbls>
          <c:showLegendKey val="0"/>
          <c:showVal val="0"/>
          <c:showCatName val="0"/>
          <c:showSerName val="0"/>
          <c:showPercent val="0"/>
          <c:showBubbleSize val="0"/>
        </c:dLbls>
        <c:gapWidth val="219"/>
        <c:overlap val="-27"/>
        <c:axId val="885276176"/>
        <c:axId val="885271600"/>
      </c:barChart>
      <c:catAx>
        <c:axId val="885276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crossAx val="885271600"/>
        <c:crosses val="autoZero"/>
        <c:auto val="1"/>
        <c:lblAlgn val="ctr"/>
        <c:lblOffset val="100"/>
        <c:noMultiLvlLbl val="0"/>
      </c:catAx>
      <c:valAx>
        <c:axId val="8852716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crossAx val="885276176"/>
        <c:crosses val="autoZero"/>
        <c:crossBetween val="between"/>
      </c:valAx>
      <c:spPr>
        <a:noFill/>
        <a:ln>
          <a:noFill/>
        </a:ln>
        <a:effectLst/>
      </c:spPr>
    </c:plotArea>
    <c:legend>
      <c:legendPos val="b"/>
      <c:layout>
        <c:manualLayout>
          <c:xMode val="edge"/>
          <c:yMode val="edge"/>
          <c:x val="0.19814521149972533"/>
          <c:y val="0.9271106382604567"/>
          <c:w val="0.67115134590734293"/>
          <c:h val="5.9489321293226989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legend>
    <c:plotVisOnly val="1"/>
    <c:dispBlanksAs val="gap"/>
    <c:showDLblsOverMax val="0"/>
  </c:chart>
  <c:spPr>
    <a:noFill/>
    <a:ln>
      <a:noFill/>
    </a:ln>
    <a:effectLst/>
  </c:spPr>
  <c:txPr>
    <a:bodyPr/>
    <a:lstStyle/>
    <a:p>
      <a:pPr>
        <a:defRPr sz="1400">
          <a:solidFill>
            <a:schemeClr val="accent1">
              <a:lumMod val="50000"/>
            </a:schemeClr>
          </a:solidFill>
          <a:latin typeface="Roboto Condensed Light" panose="02000000000000000000" pitchFamily="2" charset="0"/>
          <a:ea typeface="Roboto Condensed Light" panose="02000000000000000000" pitchFamily="2" charset="0"/>
          <a:cs typeface="Times New Roman" panose="02020603050405020304" pitchFamily="18" charset="0"/>
        </a:defRPr>
      </a:pPr>
      <a:endParaRPr lang="uk-UA"/>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203984209058337E-2"/>
          <c:y val="6.1705436890351392E-2"/>
          <c:w val="0.44558845905131433"/>
          <c:h val="0.9114871427562663"/>
        </c:manualLayout>
      </c:layout>
      <c:pieChart>
        <c:varyColors val="1"/>
        <c:ser>
          <c:idx val="0"/>
          <c:order val="0"/>
          <c:tx>
            <c:strRef>
              <c:f>Аркуш1!$B$1</c:f>
              <c:strCache>
                <c:ptCount val="1"/>
                <c:pt idx="0">
                  <c:v>Стовпець1</c:v>
                </c:pt>
              </c:strCache>
            </c:strRef>
          </c:tx>
          <c:dPt>
            <c:idx val="0"/>
            <c:bubble3D val="0"/>
            <c:spPr>
              <a:solidFill>
                <a:schemeClr val="accent1"/>
              </a:solidFill>
              <a:ln w="19050">
                <a:solidFill>
                  <a:schemeClr val="accent1"/>
                </a:solidFill>
              </a:ln>
              <a:effectLst/>
            </c:spPr>
            <c:extLst>
              <c:ext xmlns:c16="http://schemas.microsoft.com/office/drawing/2014/chart" uri="{C3380CC4-5D6E-409C-BE32-E72D297353CC}">
                <c16:uniqueId val="{00000002-E1E3-471C-9E75-B860DE65D72E}"/>
              </c:ext>
            </c:extLst>
          </c:dPt>
          <c:dPt>
            <c:idx val="1"/>
            <c:bubble3D val="0"/>
            <c:spPr>
              <a:solidFill>
                <a:schemeClr val="accent2"/>
              </a:solidFill>
              <a:ln w="19050">
                <a:solidFill>
                  <a:schemeClr val="accent2"/>
                </a:solidFill>
              </a:ln>
              <a:effectLst/>
            </c:spPr>
            <c:extLst>
              <c:ext xmlns:c16="http://schemas.microsoft.com/office/drawing/2014/chart" uri="{C3380CC4-5D6E-409C-BE32-E72D297353CC}">
                <c16:uniqueId val="{00000001-E1E3-471C-9E75-B860DE65D72E}"/>
              </c:ext>
            </c:extLst>
          </c:dPt>
          <c:dPt>
            <c:idx val="2"/>
            <c:bubble3D val="0"/>
            <c:spPr>
              <a:solidFill>
                <a:srgbClr val="FFC000"/>
              </a:solidFill>
              <a:ln w="19050">
                <a:solidFill>
                  <a:schemeClr val="accent4"/>
                </a:solidFill>
              </a:ln>
              <a:effectLst/>
            </c:spPr>
            <c:extLst>
              <c:ext xmlns:c16="http://schemas.microsoft.com/office/drawing/2014/chart" uri="{C3380CC4-5D6E-409C-BE32-E72D297353CC}">
                <c16:uniqueId val="{00000005-6435-42CE-93EE-7A85444F3CCE}"/>
              </c:ext>
            </c:extLst>
          </c:dPt>
          <c:dPt>
            <c:idx val="3"/>
            <c:bubble3D val="0"/>
            <c:spPr>
              <a:solidFill>
                <a:schemeClr val="bg1">
                  <a:lumMod val="75000"/>
                </a:schemeClr>
              </a:solidFill>
              <a:ln w="19050">
                <a:solidFill>
                  <a:schemeClr val="bg1">
                    <a:lumMod val="75000"/>
                  </a:schemeClr>
                </a:solidFill>
              </a:ln>
              <a:effectLst/>
            </c:spPr>
            <c:extLst>
              <c:ext xmlns:c16="http://schemas.microsoft.com/office/drawing/2014/chart" uri="{C3380CC4-5D6E-409C-BE32-E72D297353CC}">
                <c16:uniqueId val="{00000007-6435-42CE-93EE-7A85444F3CCE}"/>
              </c:ext>
            </c:extLst>
          </c:dPt>
          <c:dPt>
            <c:idx val="4"/>
            <c:bubble3D val="0"/>
            <c:spPr>
              <a:solidFill>
                <a:schemeClr val="accent5"/>
              </a:solidFill>
              <a:ln w="19050">
                <a:solidFill>
                  <a:schemeClr val="accent5"/>
                </a:solidFill>
              </a:ln>
              <a:effectLst/>
            </c:spPr>
            <c:extLst>
              <c:ext xmlns:c16="http://schemas.microsoft.com/office/drawing/2014/chart" uri="{C3380CC4-5D6E-409C-BE32-E72D297353CC}">
                <c16:uniqueId val="{00000009-6435-42CE-93EE-7A85444F3CCE}"/>
              </c:ext>
            </c:extLst>
          </c:dPt>
          <c:dPt>
            <c:idx val="5"/>
            <c:bubble3D val="0"/>
            <c:spPr>
              <a:solidFill>
                <a:schemeClr val="accent6"/>
              </a:solidFill>
              <a:ln w="19050">
                <a:solidFill>
                  <a:schemeClr val="accent6"/>
                </a:solidFill>
              </a:ln>
              <a:effectLst/>
            </c:spPr>
            <c:extLst>
              <c:ext xmlns:c16="http://schemas.microsoft.com/office/drawing/2014/chart" uri="{C3380CC4-5D6E-409C-BE32-E72D297353CC}">
                <c16:uniqueId val="{0000000B-6435-42CE-93EE-7A85444F3CCE}"/>
              </c:ext>
            </c:extLst>
          </c:dPt>
          <c:dPt>
            <c:idx val="6"/>
            <c:bubble3D val="0"/>
            <c:spPr>
              <a:solidFill>
                <a:schemeClr val="accent1">
                  <a:lumMod val="75000"/>
                </a:schemeClr>
              </a:solidFill>
              <a:ln w="19050">
                <a:solidFill>
                  <a:schemeClr val="accent1">
                    <a:lumMod val="75000"/>
                  </a:schemeClr>
                </a:solidFill>
              </a:ln>
              <a:effectLst/>
            </c:spPr>
            <c:extLst>
              <c:ext xmlns:c16="http://schemas.microsoft.com/office/drawing/2014/chart" uri="{C3380CC4-5D6E-409C-BE32-E72D297353CC}">
                <c16:uniqueId val="{0000000D-6435-42CE-93EE-7A85444F3CCE}"/>
              </c:ext>
            </c:extLst>
          </c:dPt>
          <c:dPt>
            <c:idx val="7"/>
            <c:bubble3D val="0"/>
            <c:spPr>
              <a:solidFill>
                <a:srgbClr val="FFFF5B"/>
              </a:solidFill>
              <a:ln w="19050">
                <a:solidFill>
                  <a:srgbClr val="FFFF5B"/>
                </a:solidFill>
              </a:ln>
              <a:effectLst/>
            </c:spPr>
            <c:extLst>
              <c:ext xmlns:c16="http://schemas.microsoft.com/office/drawing/2014/chart" uri="{C3380CC4-5D6E-409C-BE32-E72D297353CC}">
                <c16:uniqueId val="{0000000F-6435-42CE-93EE-7A85444F3CCE}"/>
              </c:ext>
            </c:extLst>
          </c:dPt>
          <c:dPt>
            <c:idx val="8"/>
            <c:bubble3D val="0"/>
            <c:spPr>
              <a:solidFill>
                <a:schemeClr val="bg2">
                  <a:lumMod val="50000"/>
                </a:schemeClr>
              </a:solidFill>
              <a:ln w="19050">
                <a:solidFill>
                  <a:schemeClr val="bg2">
                    <a:lumMod val="50000"/>
                  </a:schemeClr>
                </a:solidFill>
              </a:ln>
              <a:effectLst/>
            </c:spPr>
            <c:extLst>
              <c:ext xmlns:c16="http://schemas.microsoft.com/office/drawing/2014/chart" uri="{C3380CC4-5D6E-409C-BE32-E72D297353CC}">
                <c16:uniqueId val="{00000011-6435-42CE-93EE-7A85444F3CCE}"/>
              </c:ext>
            </c:extLst>
          </c:dPt>
          <c:dLbls>
            <c:dLbl>
              <c:idx val="0"/>
              <c:layout>
                <c:manualLayout>
                  <c:x val="-4.2077173936364225E-2"/>
                  <c:y val="9.8788782465624628E-2"/>
                </c:manualLayout>
              </c:layou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E1E3-471C-9E75-B860DE65D72E}"/>
                </c:ext>
              </c:extLst>
            </c:dLbl>
            <c:dLbl>
              <c:idx val="1"/>
              <c:layout>
                <c:manualLayout>
                  <c:x val="-0.1073494389495591"/>
                  <c:y val="-0.18160293512751213"/>
                </c:manualLayout>
              </c:layou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1E3-471C-9E75-B860DE65D72E}"/>
                </c:ext>
              </c:extLst>
            </c:dLbl>
            <c:dLbl>
              <c:idx val="2"/>
              <c:layout>
                <c:manualLayout>
                  <c:x val="6.9287494546832876E-2"/>
                  <c:y val="-0.13166188006816312"/>
                </c:manualLayout>
              </c:layou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435-42CE-93EE-7A85444F3CCE}"/>
                </c:ext>
              </c:extLst>
            </c:dLbl>
            <c:dLbl>
              <c:idx val="3"/>
              <c:layout>
                <c:manualLayout>
                  <c:x val="8.8689594999535146E-2"/>
                  <c:y val="-4.0503070278528619E-3"/>
                </c:manualLayout>
              </c:layou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6435-42CE-93EE-7A85444F3CCE}"/>
                </c:ext>
              </c:extLst>
            </c:dLbl>
            <c:dLbl>
              <c:idx val="4"/>
              <c:layout>
                <c:manualLayout>
                  <c:x val="6.1307901907356951E-2"/>
                  <c:y val="1.6823914384768983E-2"/>
                </c:manualLayout>
              </c:layout>
              <c:showLegendKey val="0"/>
              <c:showVal val="1"/>
              <c:showCatName val="0"/>
              <c:showSerName val="0"/>
              <c:showPercent val="1"/>
              <c:showBubbleSize val="0"/>
              <c:extLst>
                <c:ext xmlns:c15="http://schemas.microsoft.com/office/drawing/2012/chart" uri="{CE6537A1-D6FC-4f65-9D91-7224C49458BB}">
                  <c15:layout>
                    <c:manualLayout>
                      <c:w val="4.8535422343324253E-2"/>
                      <c:h val="8.3955223880597021E-2"/>
                    </c:manualLayout>
                  </c15:layout>
                </c:ext>
                <c:ext xmlns:c16="http://schemas.microsoft.com/office/drawing/2014/chart" uri="{C3380CC4-5D6E-409C-BE32-E72D297353CC}">
                  <c16:uniqueId val="{00000009-6435-42CE-93EE-7A85444F3CCE}"/>
                </c:ext>
              </c:extLst>
            </c:dLbl>
            <c:dLbl>
              <c:idx val="5"/>
              <c:layout>
                <c:manualLayout>
                  <c:x val="7.4121146130575646E-2"/>
                  <c:y val="6.4214177635444819E-2"/>
                </c:manualLayout>
              </c:layou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6435-42CE-93EE-7A85444F3CCE}"/>
                </c:ext>
              </c:extLst>
            </c:dLbl>
            <c:dLbl>
              <c:idx val="6"/>
              <c:layout>
                <c:manualLayout>
                  <c:x val="5.276752701552629E-2"/>
                  <c:y val="0.10733028998707252"/>
                </c:manualLayout>
              </c:layou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6435-42CE-93EE-7A85444F3CCE}"/>
                </c:ext>
              </c:extLst>
            </c:dLbl>
            <c:dLbl>
              <c:idx val="7"/>
              <c:layout>
                <c:manualLayout>
                  <c:x val="9.5911376200590731E-3"/>
                  <c:y val="2.3903917910447766E-2"/>
                </c:manualLayout>
              </c:layou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F-6435-42CE-93EE-7A85444F3CCE}"/>
                </c:ext>
              </c:extLst>
            </c:dLbl>
            <c:dLbl>
              <c:idx val="8"/>
              <c:layout>
                <c:manualLayout>
                  <c:x val="1.6833479943072469E-2"/>
                  <c:y val="0.1142723880597015"/>
                </c:manualLayout>
              </c:layout>
              <c:showLegendKey val="0"/>
              <c:showVal val="1"/>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1-6435-42CE-93EE-7A85444F3CCE}"/>
                </c:ext>
              </c:extLst>
            </c:dLbl>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highlight>
                      <a:srgbClr val="EFE7E3"/>
                    </a:highlight>
                    <a:latin typeface="+mn-lt"/>
                    <a:ea typeface="+mn-ea"/>
                    <a:cs typeface="+mn-cs"/>
                  </a:defRPr>
                </a:pPr>
                <a:endParaRPr lang="uk-UA"/>
              </a:p>
            </c:txPr>
            <c:showLegendKey val="0"/>
            <c:showVal val="1"/>
            <c:showCatName val="0"/>
            <c:showSerName val="0"/>
            <c:showPercent val="1"/>
            <c:showBubbleSize val="0"/>
            <c:showLeaderLines val="0"/>
            <c:extLst>
              <c:ext xmlns:c15="http://schemas.microsoft.com/office/drawing/2012/chart" uri="{CE6537A1-D6FC-4f65-9D91-7224C49458BB}"/>
            </c:extLst>
          </c:dLbls>
          <c:cat>
            <c:strRef>
              <c:f>Аркуш1!$A$2:$A$10</c:f>
              <c:strCache>
                <c:ptCount val="9"/>
                <c:pt idx="0">
                  <c:v>Укладення, зміна, розірвання договорів та визнання їх недійсними</c:v>
                </c:pt>
                <c:pt idx="1">
                  <c:v>Майнові спори</c:v>
                </c:pt>
                <c:pt idx="2">
                  <c:v>Банкрутство</c:v>
                </c:pt>
                <c:pt idx="3">
                  <c:v>Корпоративні відносини</c:v>
                </c:pt>
                <c:pt idx="4">
                  <c:v>Захист прав на об’єкти інтелектуальної власності</c:v>
                </c:pt>
                <c:pt idx="5">
                  <c:v>Земельні відносини</c:v>
                </c:pt>
                <c:pt idx="6">
                  <c:v>Захист права власності</c:v>
                </c:pt>
                <c:pt idx="7">
                  <c:v>Антимонопольне законодавство</c:v>
                </c:pt>
                <c:pt idx="8">
                  <c:v>Інші спори</c:v>
                </c:pt>
              </c:strCache>
            </c:strRef>
          </c:cat>
          <c:val>
            <c:numRef>
              <c:f>Аркуш1!$B$2:$B$10</c:f>
              <c:numCache>
                <c:formatCode>#,##0</c:formatCode>
                <c:ptCount val="9"/>
                <c:pt idx="0">
                  <c:v>415</c:v>
                </c:pt>
                <c:pt idx="1">
                  <c:v>1799</c:v>
                </c:pt>
                <c:pt idx="2">
                  <c:v>672</c:v>
                </c:pt>
                <c:pt idx="3">
                  <c:v>260</c:v>
                </c:pt>
                <c:pt idx="4">
                  <c:v>65</c:v>
                </c:pt>
                <c:pt idx="5">
                  <c:v>385</c:v>
                </c:pt>
                <c:pt idx="6">
                  <c:v>305</c:v>
                </c:pt>
                <c:pt idx="7">
                  <c:v>84</c:v>
                </c:pt>
                <c:pt idx="8">
                  <c:v>134</c:v>
                </c:pt>
              </c:numCache>
            </c:numRef>
          </c:val>
          <c:extLst>
            <c:ext xmlns:c16="http://schemas.microsoft.com/office/drawing/2014/chart" uri="{C3380CC4-5D6E-409C-BE32-E72D297353CC}">
              <c16:uniqueId val="{00000000-E1E3-471C-9E75-B860DE65D72E}"/>
            </c:ext>
          </c:extLst>
        </c:ser>
        <c:dLbls>
          <c:showLegendKey val="0"/>
          <c:showVal val="0"/>
          <c:showCatName val="0"/>
          <c:showSerName val="0"/>
          <c:showPercent val="0"/>
          <c:showBubbleSize val="0"/>
          <c:showLeaderLines val="0"/>
        </c:dLbls>
        <c:firstSliceAng val="0"/>
      </c:pieChart>
      <c:spPr>
        <a:noFill/>
        <a:ln>
          <a:noFill/>
        </a:ln>
        <a:effectLst/>
      </c:spPr>
    </c:plotArea>
    <c:legend>
      <c:legendPos val="r"/>
      <c:layout>
        <c:manualLayout>
          <c:xMode val="edge"/>
          <c:yMode val="edge"/>
          <c:x val="0.51908581675928112"/>
          <c:y val="0.11636098542719474"/>
          <c:w val="0.47366781808949621"/>
          <c:h val="0.7766063506063346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highlight>
                <a:srgbClr val="EFE7E3"/>
              </a:highlight>
              <a:latin typeface="+mn-lt"/>
              <a:ea typeface="+mn-ea"/>
              <a:cs typeface="+mn-cs"/>
            </a:defRPr>
          </a:pPr>
          <a:endParaRPr lang="uk-UA"/>
        </a:p>
      </c:txPr>
    </c:legend>
    <c:plotVisOnly val="1"/>
    <c:dispBlanksAs val="gap"/>
    <c:showDLblsOverMax val="0"/>
  </c:chart>
  <c:spPr>
    <a:noFill/>
    <a:ln>
      <a:noFill/>
    </a:ln>
    <a:effectLst/>
  </c:spPr>
  <c:txPr>
    <a:bodyPr/>
    <a:lstStyle/>
    <a:p>
      <a:pPr>
        <a:defRPr>
          <a:highlight>
            <a:srgbClr val="EFE7E3"/>
          </a:highlight>
        </a:defRPr>
      </a:pPr>
      <a:endParaRPr lang="uk-UA"/>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1" y="0"/>
            <a:ext cx="2945659" cy="498136"/>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50444" y="0"/>
            <a:ext cx="2945659" cy="498136"/>
          </a:xfrm>
          <a:prstGeom prst="rect">
            <a:avLst/>
          </a:prstGeom>
        </p:spPr>
        <p:txBody>
          <a:bodyPr vert="horz" lIns="91440" tIns="45720" rIns="91440" bIns="45720" rtlCol="0"/>
          <a:lstStyle>
            <a:lvl1pPr algn="r">
              <a:defRPr sz="1200"/>
            </a:lvl1pPr>
          </a:lstStyle>
          <a:p>
            <a:fld id="{62C652B5-FFBA-4C10-8BA0-187A978573F1}" type="datetimeFigureOut">
              <a:rPr lang="uk-UA" smtClean="0"/>
              <a:t>13.09.2023</a:t>
            </a:fld>
            <a:endParaRPr lang="uk-UA"/>
          </a:p>
        </p:txBody>
      </p:sp>
      <p:sp>
        <p:nvSpPr>
          <p:cNvPr id="4" name="Місце для зображення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6" name="Місце для нижнього колонтитула 5"/>
          <p:cNvSpPr>
            <a:spLocks noGrp="1"/>
          </p:cNvSpPr>
          <p:nvPr>
            <p:ph type="ftr" sz="quarter" idx="4"/>
          </p:nvPr>
        </p:nvSpPr>
        <p:spPr>
          <a:xfrm>
            <a:off x="1" y="9430092"/>
            <a:ext cx="2945659" cy="498135"/>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50444" y="9430092"/>
            <a:ext cx="2945659" cy="498135"/>
          </a:xfrm>
          <a:prstGeom prst="rect">
            <a:avLst/>
          </a:prstGeom>
        </p:spPr>
        <p:txBody>
          <a:bodyPr vert="horz" lIns="91440" tIns="45720" rIns="91440" bIns="45720" rtlCol="0" anchor="b"/>
          <a:lstStyle>
            <a:lvl1pPr algn="r">
              <a:defRPr sz="1200"/>
            </a:lvl1pPr>
          </a:lstStyle>
          <a:p>
            <a:fld id="{0BB9D948-F389-475A-9C23-A180E2BD6702}" type="slidenum">
              <a:rPr lang="uk-UA" smtClean="0"/>
              <a:t>‹№›</a:t>
            </a:fld>
            <a:endParaRPr lang="uk-UA"/>
          </a:p>
        </p:txBody>
      </p:sp>
    </p:spTree>
    <p:extLst>
      <p:ext uri="{BB962C8B-B14F-4D97-AF65-F5344CB8AC3E}">
        <p14:creationId xmlns:p14="http://schemas.microsoft.com/office/powerpoint/2010/main" val="1127214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66EAF6D-02FB-4254-373B-EE5EE166B3D5}"/>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D2E86CDF-F2A9-2E78-F6A6-F6FC797D03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CEC8DB2C-3E85-A897-11CA-8806767B5623}"/>
              </a:ext>
            </a:extLst>
          </p:cNvPr>
          <p:cNvSpPr>
            <a:spLocks noGrp="1"/>
          </p:cNvSpPr>
          <p:nvPr>
            <p:ph type="dt" sz="half" idx="10"/>
          </p:nvPr>
        </p:nvSpPr>
        <p:spPr/>
        <p:txBody>
          <a:bodyPr/>
          <a:lstStyle/>
          <a:p>
            <a:fld id="{9F67EDCC-78AC-4E76-881E-ECF2ED65FF3B}" type="datetimeFigureOut">
              <a:rPr lang="uk-UA" smtClean="0"/>
              <a:t>13.09.2023</a:t>
            </a:fld>
            <a:endParaRPr lang="uk-UA"/>
          </a:p>
        </p:txBody>
      </p:sp>
      <p:sp>
        <p:nvSpPr>
          <p:cNvPr id="5" name="Місце для нижнього колонтитула 4">
            <a:extLst>
              <a:ext uri="{FF2B5EF4-FFF2-40B4-BE49-F238E27FC236}">
                <a16:creationId xmlns:a16="http://schemas.microsoft.com/office/drawing/2014/main" id="{8E9992D6-25B3-2630-6E4F-9E57428A4F8B}"/>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1BF1C3A-CF05-80C6-FDBD-3D270FAE83B1}"/>
              </a:ext>
            </a:extLst>
          </p:cNvPr>
          <p:cNvSpPr>
            <a:spLocks noGrp="1"/>
          </p:cNvSpPr>
          <p:nvPr>
            <p:ph type="sldNum" sz="quarter" idx="12"/>
          </p:nvPr>
        </p:nvSpPr>
        <p:spPr/>
        <p:txBody>
          <a:bodyPr/>
          <a:lstStyle/>
          <a:p>
            <a:fld id="{36C52B1F-C2F4-4DE3-8C36-842C4263787F}" type="slidenum">
              <a:rPr lang="uk-UA" smtClean="0"/>
              <a:t>‹№›</a:t>
            </a:fld>
            <a:endParaRPr lang="uk-UA"/>
          </a:p>
        </p:txBody>
      </p:sp>
    </p:spTree>
    <p:extLst>
      <p:ext uri="{BB962C8B-B14F-4D97-AF65-F5344CB8AC3E}">
        <p14:creationId xmlns:p14="http://schemas.microsoft.com/office/powerpoint/2010/main" val="3720845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BC5F1D-4782-A6BD-38AC-A381D904F163}"/>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5F02A570-6A49-6F37-CDB0-501C977F91E4}"/>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6C90034A-1D19-B49E-30E8-50A92FC06562}"/>
              </a:ext>
            </a:extLst>
          </p:cNvPr>
          <p:cNvSpPr>
            <a:spLocks noGrp="1"/>
          </p:cNvSpPr>
          <p:nvPr>
            <p:ph type="dt" sz="half" idx="10"/>
          </p:nvPr>
        </p:nvSpPr>
        <p:spPr/>
        <p:txBody>
          <a:bodyPr/>
          <a:lstStyle/>
          <a:p>
            <a:fld id="{9F67EDCC-78AC-4E76-881E-ECF2ED65FF3B}" type="datetimeFigureOut">
              <a:rPr lang="uk-UA" smtClean="0"/>
              <a:t>13.09.2023</a:t>
            </a:fld>
            <a:endParaRPr lang="uk-UA"/>
          </a:p>
        </p:txBody>
      </p:sp>
      <p:sp>
        <p:nvSpPr>
          <p:cNvPr id="5" name="Місце для нижнього колонтитула 4">
            <a:extLst>
              <a:ext uri="{FF2B5EF4-FFF2-40B4-BE49-F238E27FC236}">
                <a16:creationId xmlns:a16="http://schemas.microsoft.com/office/drawing/2014/main" id="{945C5D3A-4993-BE9B-D13E-467E7669ED0B}"/>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5D15B644-3141-160F-89CE-25C5E44A4A6B}"/>
              </a:ext>
            </a:extLst>
          </p:cNvPr>
          <p:cNvSpPr>
            <a:spLocks noGrp="1"/>
          </p:cNvSpPr>
          <p:nvPr>
            <p:ph type="sldNum" sz="quarter" idx="12"/>
          </p:nvPr>
        </p:nvSpPr>
        <p:spPr/>
        <p:txBody>
          <a:bodyPr/>
          <a:lstStyle/>
          <a:p>
            <a:fld id="{36C52B1F-C2F4-4DE3-8C36-842C4263787F}" type="slidenum">
              <a:rPr lang="uk-UA" smtClean="0"/>
              <a:t>‹№›</a:t>
            </a:fld>
            <a:endParaRPr lang="uk-UA"/>
          </a:p>
        </p:txBody>
      </p:sp>
    </p:spTree>
    <p:extLst>
      <p:ext uri="{BB962C8B-B14F-4D97-AF65-F5344CB8AC3E}">
        <p14:creationId xmlns:p14="http://schemas.microsoft.com/office/powerpoint/2010/main" val="3496716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7ED1346E-886F-8D05-51E3-B7019A3D3CF2}"/>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0A9C082E-CA62-B5B0-7126-ECAE6702D5C7}"/>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593760B-E414-E5E8-1E6F-55F4416FD87D}"/>
              </a:ext>
            </a:extLst>
          </p:cNvPr>
          <p:cNvSpPr>
            <a:spLocks noGrp="1"/>
          </p:cNvSpPr>
          <p:nvPr>
            <p:ph type="dt" sz="half" idx="10"/>
          </p:nvPr>
        </p:nvSpPr>
        <p:spPr/>
        <p:txBody>
          <a:bodyPr/>
          <a:lstStyle/>
          <a:p>
            <a:fld id="{9F67EDCC-78AC-4E76-881E-ECF2ED65FF3B}" type="datetimeFigureOut">
              <a:rPr lang="uk-UA" smtClean="0"/>
              <a:t>13.09.2023</a:t>
            </a:fld>
            <a:endParaRPr lang="uk-UA"/>
          </a:p>
        </p:txBody>
      </p:sp>
      <p:sp>
        <p:nvSpPr>
          <p:cNvPr id="5" name="Місце для нижнього колонтитула 4">
            <a:extLst>
              <a:ext uri="{FF2B5EF4-FFF2-40B4-BE49-F238E27FC236}">
                <a16:creationId xmlns:a16="http://schemas.microsoft.com/office/drawing/2014/main" id="{3CEBE0F2-7472-6D13-6470-803DA8C64732}"/>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D13F77BC-0221-492F-4D92-DF2A078C3D00}"/>
              </a:ext>
            </a:extLst>
          </p:cNvPr>
          <p:cNvSpPr>
            <a:spLocks noGrp="1"/>
          </p:cNvSpPr>
          <p:nvPr>
            <p:ph type="sldNum" sz="quarter" idx="12"/>
          </p:nvPr>
        </p:nvSpPr>
        <p:spPr/>
        <p:txBody>
          <a:bodyPr/>
          <a:lstStyle/>
          <a:p>
            <a:fld id="{36C52B1F-C2F4-4DE3-8C36-842C4263787F}" type="slidenum">
              <a:rPr lang="uk-UA" smtClean="0"/>
              <a:t>‹№›</a:t>
            </a:fld>
            <a:endParaRPr lang="uk-UA"/>
          </a:p>
        </p:txBody>
      </p:sp>
    </p:spTree>
    <p:extLst>
      <p:ext uri="{BB962C8B-B14F-4D97-AF65-F5344CB8AC3E}">
        <p14:creationId xmlns:p14="http://schemas.microsoft.com/office/powerpoint/2010/main" val="3835170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 Обкладинка презентації">
    <p:bg>
      <p:bgPr>
        <a:solidFill>
          <a:srgbClr val="00274E"/>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3727" y="4175276"/>
            <a:ext cx="11654117" cy="2387600"/>
          </a:xfrm>
        </p:spPr>
        <p:txBody>
          <a:bodyPr anchor="b">
            <a:normAutofit/>
          </a:bodyPr>
          <a:lstStyle>
            <a:lvl1pPr algn="l">
              <a:defRPr sz="6529" b="0" i="0">
                <a:solidFill>
                  <a:schemeClr val="bg1"/>
                </a:solidFill>
                <a:latin typeface="Roboto Condensed Light" charset="0"/>
                <a:ea typeface="Roboto Condensed Light" charset="0"/>
                <a:cs typeface="Roboto Condensed Light" charset="0"/>
              </a:defRPr>
            </a:lvl1pPr>
          </a:lstStyle>
          <a:p>
            <a:r>
              <a:rPr lang="uk-UA" dirty="0"/>
              <a:t>Заголовок презентації</a:t>
            </a:r>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8735" y="362331"/>
            <a:ext cx="1304265" cy="1264899"/>
          </a:xfrm>
          <a:prstGeom prst="rect">
            <a:avLst/>
          </a:prstGeom>
        </p:spPr>
      </p:pic>
    </p:spTree>
    <p:extLst>
      <p:ext uri="{BB962C8B-B14F-4D97-AF65-F5344CB8AC3E}">
        <p14:creationId xmlns:p14="http://schemas.microsoft.com/office/powerpoint/2010/main" val="1470147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Заголовок і маркери">
    <p:spTree>
      <p:nvGrpSpPr>
        <p:cNvPr id="1" name=""/>
        <p:cNvGrpSpPr/>
        <p:nvPr/>
      </p:nvGrpSpPr>
      <p:grpSpPr>
        <a:xfrm>
          <a:off x="0" y="0"/>
          <a:ext cx="0" cy="0"/>
          <a:chOff x="0" y="0"/>
          <a:chExt cx="0" cy="0"/>
        </a:xfrm>
      </p:grpSpPr>
      <p:sp>
        <p:nvSpPr>
          <p:cNvPr id="56" name="Текст назви"/>
          <p:cNvSpPr txBox="1">
            <a:spLocks noGrp="1"/>
          </p:cNvSpPr>
          <p:nvPr>
            <p:ph type="title"/>
          </p:nvPr>
        </p:nvSpPr>
        <p:spPr>
          <a:prstGeom prst="rect">
            <a:avLst/>
          </a:prstGeom>
        </p:spPr>
        <p:txBody>
          <a:bodyPr/>
          <a:lstStyle/>
          <a:p>
            <a:r>
              <a:t>Текст назви</a:t>
            </a:r>
          </a:p>
        </p:txBody>
      </p:sp>
      <p:sp>
        <p:nvSpPr>
          <p:cNvPr id="57" name="1 рівень тексту…"/>
          <p:cNvSpPr txBox="1">
            <a:spLocks noGrp="1"/>
          </p:cNvSpPr>
          <p:nvPr>
            <p:ph type="body" idx="1"/>
          </p:nvPr>
        </p:nvSpPr>
        <p:spPr>
          <a:prstGeom prst="rect">
            <a:avLst/>
          </a:prstGeom>
        </p:spPr>
        <p:txBody>
          <a:bodyPr/>
          <a:lstStyle/>
          <a:p>
            <a:r>
              <a:t>1 рівень тексту</a:t>
            </a:r>
          </a:p>
          <a:p>
            <a:pPr lvl="1"/>
            <a:r>
              <a:t>2 рівень тексту</a:t>
            </a:r>
          </a:p>
          <a:p>
            <a:pPr lvl="2"/>
            <a:r>
              <a:t>3 рівень тексту</a:t>
            </a:r>
          </a:p>
          <a:p>
            <a:pPr lvl="3"/>
            <a:r>
              <a:t>4 рівень тексту</a:t>
            </a:r>
          </a:p>
          <a:p>
            <a:pPr lvl="4"/>
            <a:r>
              <a:t>5 рівень тексту</a:t>
            </a:r>
          </a:p>
        </p:txBody>
      </p:sp>
      <p:sp>
        <p:nvSpPr>
          <p:cNvPr id="2" name="Номер слайда">
            <a:extLst>
              <a:ext uri="{FF2B5EF4-FFF2-40B4-BE49-F238E27FC236}">
                <a16:creationId xmlns:a16="http://schemas.microsoft.com/office/drawing/2014/main" id="{026BCE4C-7C50-6E25-2133-95DDD4BE15BE}"/>
              </a:ext>
            </a:extLst>
          </p:cNvPr>
          <p:cNvSpPr txBox="1">
            <a:spLocks noGrp="1"/>
          </p:cNvSpPr>
          <p:nvPr>
            <p:ph type="sldNum" sz="quarter" idx="10"/>
          </p:nvPr>
        </p:nvSpPr>
        <p:spPr>
          <a:ln/>
        </p:spPr>
        <p:txBody>
          <a:bodyPr/>
          <a:lstStyle>
            <a:lvl1pPr>
              <a:defRPr/>
            </a:lvl1pPr>
          </a:lstStyle>
          <a:p>
            <a:pPr>
              <a:defRPr/>
            </a:pPr>
            <a:fld id="{EE51CE06-7BFD-4056-A92D-5182EEB685FE}" type="slidenum">
              <a:rPr lang="uk-UA" altLang="uk-UA"/>
              <a:pPr>
                <a:defRPr/>
              </a:pPr>
              <a:t>‹№›</a:t>
            </a:fld>
            <a:endParaRPr lang="uk-UA" altLang="uk-UA" dirty="0"/>
          </a:p>
        </p:txBody>
      </p:sp>
    </p:spTree>
    <p:extLst>
      <p:ext uri="{BB962C8B-B14F-4D97-AF65-F5344CB8AC3E}">
        <p14:creationId xmlns:p14="http://schemas.microsoft.com/office/powerpoint/2010/main" val="416695832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 Обкладинка презентації">
    <p:bg>
      <p:bgPr>
        <a:solidFill>
          <a:srgbClr val="00274E"/>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3727" y="4175276"/>
            <a:ext cx="11654117" cy="2387600"/>
          </a:xfrm>
        </p:spPr>
        <p:txBody>
          <a:bodyPr anchor="b">
            <a:normAutofit/>
          </a:bodyPr>
          <a:lstStyle>
            <a:lvl1pPr algn="l">
              <a:defRPr sz="6529" b="0" i="0">
                <a:solidFill>
                  <a:schemeClr val="bg1"/>
                </a:solidFill>
                <a:latin typeface="Roboto Condensed Light" charset="0"/>
                <a:ea typeface="Roboto Condensed Light" charset="0"/>
                <a:cs typeface="Roboto Condensed Light" charset="0"/>
              </a:defRPr>
            </a:lvl1pPr>
          </a:lstStyle>
          <a:p>
            <a:r>
              <a:rPr lang="uk-UA" dirty="0"/>
              <a:t>Заголовок презентації</a:t>
            </a:r>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8735" y="362331"/>
            <a:ext cx="1304265" cy="1264899"/>
          </a:xfrm>
          <a:prstGeom prst="rect">
            <a:avLst/>
          </a:prstGeom>
        </p:spPr>
      </p:pic>
    </p:spTree>
    <p:extLst>
      <p:ext uri="{BB962C8B-B14F-4D97-AF65-F5344CB8AC3E}">
        <p14:creationId xmlns:p14="http://schemas.microsoft.com/office/powerpoint/2010/main" val="328373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4B6BC9-2865-5BCD-08FF-3A369DFD14EF}"/>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3895AF8D-2917-3AEF-5A04-E545CC624C4D}"/>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3DD1EDB4-A133-8470-AEE1-E4BE6119BB4A}"/>
              </a:ext>
            </a:extLst>
          </p:cNvPr>
          <p:cNvSpPr>
            <a:spLocks noGrp="1"/>
          </p:cNvSpPr>
          <p:nvPr>
            <p:ph type="dt" sz="half" idx="10"/>
          </p:nvPr>
        </p:nvSpPr>
        <p:spPr/>
        <p:txBody>
          <a:bodyPr/>
          <a:lstStyle/>
          <a:p>
            <a:fld id="{9F67EDCC-78AC-4E76-881E-ECF2ED65FF3B}" type="datetimeFigureOut">
              <a:rPr lang="uk-UA" smtClean="0"/>
              <a:t>13.09.2023</a:t>
            </a:fld>
            <a:endParaRPr lang="uk-UA"/>
          </a:p>
        </p:txBody>
      </p:sp>
      <p:sp>
        <p:nvSpPr>
          <p:cNvPr id="5" name="Місце для нижнього колонтитула 4">
            <a:extLst>
              <a:ext uri="{FF2B5EF4-FFF2-40B4-BE49-F238E27FC236}">
                <a16:creationId xmlns:a16="http://schemas.microsoft.com/office/drawing/2014/main" id="{E16EFC2F-37E0-F030-8C0D-6F1F9B7798FE}"/>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E9F06CD4-40B1-3BE5-8D71-52588F6F299E}"/>
              </a:ext>
            </a:extLst>
          </p:cNvPr>
          <p:cNvSpPr>
            <a:spLocks noGrp="1"/>
          </p:cNvSpPr>
          <p:nvPr>
            <p:ph type="sldNum" sz="quarter" idx="12"/>
          </p:nvPr>
        </p:nvSpPr>
        <p:spPr/>
        <p:txBody>
          <a:bodyPr/>
          <a:lstStyle/>
          <a:p>
            <a:fld id="{36C52B1F-C2F4-4DE3-8C36-842C4263787F}" type="slidenum">
              <a:rPr lang="uk-UA" smtClean="0"/>
              <a:t>‹№›</a:t>
            </a:fld>
            <a:endParaRPr lang="uk-UA"/>
          </a:p>
        </p:txBody>
      </p:sp>
    </p:spTree>
    <p:extLst>
      <p:ext uri="{BB962C8B-B14F-4D97-AF65-F5344CB8AC3E}">
        <p14:creationId xmlns:p14="http://schemas.microsoft.com/office/powerpoint/2010/main" val="2010194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ED4F71-D9FC-619B-350C-E0BAEAB1CDF9}"/>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F104982C-DB0F-68C4-1C8C-453EACF55D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FE9DD541-E1DA-F0BD-D9C8-5DEC9FD9AA0F}"/>
              </a:ext>
            </a:extLst>
          </p:cNvPr>
          <p:cNvSpPr>
            <a:spLocks noGrp="1"/>
          </p:cNvSpPr>
          <p:nvPr>
            <p:ph type="dt" sz="half" idx="10"/>
          </p:nvPr>
        </p:nvSpPr>
        <p:spPr/>
        <p:txBody>
          <a:bodyPr/>
          <a:lstStyle/>
          <a:p>
            <a:fld id="{9F67EDCC-78AC-4E76-881E-ECF2ED65FF3B}" type="datetimeFigureOut">
              <a:rPr lang="uk-UA" smtClean="0"/>
              <a:t>13.09.2023</a:t>
            </a:fld>
            <a:endParaRPr lang="uk-UA"/>
          </a:p>
        </p:txBody>
      </p:sp>
      <p:sp>
        <p:nvSpPr>
          <p:cNvPr id="5" name="Місце для нижнього колонтитула 4">
            <a:extLst>
              <a:ext uri="{FF2B5EF4-FFF2-40B4-BE49-F238E27FC236}">
                <a16:creationId xmlns:a16="http://schemas.microsoft.com/office/drawing/2014/main" id="{055B90A6-5B96-80E3-2E0D-D01DA7DB35D0}"/>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E6E8B6E5-5923-F4DC-9BD6-1BEB4D2F1A62}"/>
              </a:ext>
            </a:extLst>
          </p:cNvPr>
          <p:cNvSpPr>
            <a:spLocks noGrp="1"/>
          </p:cNvSpPr>
          <p:nvPr>
            <p:ph type="sldNum" sz="quarter" idx="12"/>
          </p:nvPr>
        </p:nvSpPr>
        <p:spPr/>
        <p:txBody>
          <a:bodyPr/>
          <a:lstStyle/>
          <a:p>
            <a:fld id="{36C52B1F-C2F4-4DE3-8C36-842C4263787F}" type="slidenum">
              <a:rPr lang="uk-UA" smtClean="0"/>
              <a:t>‹№›</a:t>
            </a:fld>
            <a:endParaRPr lang="uk-UA"/>
          </a:p>
        </p:txBody>
      </p:sp>
    </p:spTree>
    <p:extLst>
      <p:ext uri="{BB962C8B-B14F-4D97-AF65-F5344CB8AC3E}">
        <p14:creationId xmlns:p14="http://schemas.microsoft.com/office/powerpoint/2010/main" val="396854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88B2C2-3FCC-C41A-09B3-0E71FABF2372}"/>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7DFC2138-8B0B-B0B6-621C-267C97EA9FBF}"/>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1ED237EC-861B-F2A6-1245-7F2EF22B44EA}"/>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1A31B2FE-BDFC-5940-D0E6-9202416D9AD3}"/>
              </a:ext>
            </a:extLst>
          </p:cNvPr>
          <p:cNvSpPr>
            <a:spLocks noGrp="1"/>
          </p:cNvSpPr>
          <p:nvPr>
            <p:ph type="dt" sz="half" idx="10"/>
          </p:nvPr>
        </p:nvSpPr>
        <p:spPr/>
        <p:txBody>
          <a:bodyPr/>
          <a:lstStyle/>
          <a:p>
            <a:fld id="{9F67EDCC-78AC-4E76-881E-ECF2ED65FF3B}" type="datetimeFigureOut">
              <a:rPr lang="uk-UA" smtClean="0"/>
              <a:t>13.09.2023</a:t>
            </a:fld>
            <a:endParaRPr lang="uk-UA"/>
          </a:p>
        </p:txBody>
      </p:sp>
      <p:sp>
        <p:nvSpPr>
          <p:cNvPr id="6" name="Місце для нижнього колонтитула 5">
            <a:extLst>
              <a:ext uri="{FF2B5EF4-FFF2-40B4-BE49-F238E27FC236}">
                <a16:creationId xmlns:a16="http://schemas.microsoft.com/office/drawing/2014/main" id="{D14DB498-8CC0-D5D2-8629-285BCEA0C30E}"/>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3F198FDF-DE38-B8A6-0E63-723A0744FC14}"/>
              </a:ext>
            </a:extLst>
          </p:cNvPr>
          <p:cNvSpPr>
            <a:spLocks noGrp="1"/>
          </p:cNvSpPr>
          <p:nvPr>
            <p:ph type="sldNum" sz="quarter" idx="12"/>
          </p:nvPr>
        </p:nvSpPr>
        <p:spPr/>
        <p:txBody>
          <a:bodyPr/>
          <a:lstStyle/>
          <a:p>
            <a:fld id="{36C52B1F-C2F4-4DE3-8C36-842C4263787F}" type="slidenum">
              <a:rPr lang="uk-UA" smtClean="0"/>
              <a:t>‹№›</a:t>
            </a:fld>
            <a:endParaRPr lang="uk-UA"/>
          </a:p>
        </p:txBody>
      </p:sp>
    </p:spTree>
    <p:extLst>
      <p:ext uri="{BB962C8B-B14F-4D97-AF65-F5344CB8AC3E}">
        <p14:creationId xmlns:p14="http://schemas.microsoft.com/office/powerpoint/2010/main" val="2504119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57729B-EBD2-91C8-F55A-8765E8BB726D}"/>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9CEE6112-DBEE-DFB0-2827-4B07728F3A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5E124D39-BDA6-183D-90DC-48890DBF18D7}"/>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5F65DB48-87D2-DAF0-9397-39F3E0F928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2E97A5E9-0329-4EA3-E132-986AC2BA77B1}"/>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8B7CAFED-F98F-B22C-A024-01FF02013231}"/>
              </a:ext>
            </a:extLst>
          </p:cNvPr>
          <p:cNvSpPr>
            <a:spLocks noGrp="1"/>
          </p:cNvSpPr>
          <p:nvPr>
            <p:ph type="dt" sz="half" idx="10"/>
          </p:nvPr>
        </p:nvSpPr>
        <p:spPr/>
        <p:txBody>
          <a:bodyPr/>
          <a:lstStyle/>
          <a:p>
            <a:fld id="{9F67EDCC-78AC-4E76-881E-ECF2ED65FF3B}" type="datetimeFigureOut">
              <a:rPr lang="uk-UA" smtClean="0"/>
              <a:t>13.09.2023</a:t>
            </a:fld>
            <a:endParaRPr lang="uk-UA"/>
          </a:p>
        </p:txBody>
      </p:sp>
      <p:sp>
        <p:nvSpPr>
          <p:cNvPr id="8" name="Місце для нижнього колонтитула 7">
            <a:extLst>
              <a:ext uri="{FF2B5EF4-FFF2-40B4-BE49-F238E27FC236}">
                <a16:creationId xmlns:a16="http://schemas.microsoft.com/office/drawing/2014/main" id="{EB3EBAB1-5676-452E-8256-5E3525CE0A6C}"/>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B998426C-8877-05C7-1D71-E4CFEAB25D39}"/>
              </a:ext>
            </a:extLst>
          </p:cNvPr>
          <p:cNvSpPr>
            <a:spLocks noGrp="1"/>
          </p:cNvSpPr>
          <p:nvPr>
            <p:ph type="sldNum" sz="quarter" idx="12"/>
          </p:nvPr>
        </p:nvSpPr>
        <p:spPr/>
        <p:txBody>
          <a:bodyPr/>
          <a:lstStyle/>
          <a:p>
            <a:fld id="{36C52B1F-C2F4-4DE3-8C36-842C4263787F}" type="slidenum">
              <a:rPr lang="uk-UA" smtClean="0"/>
              <a:t>‹№›</a:t>
            </a:fld>
            <a:endParaRPr lang="uk-UA"/>
          </a:p>
        </p:txBody>
      </p:sp>
    </p:spTree>
    <p:extLst>
      <p:ext uri="{BB962C8B-B14F-4D97-AF65-F5344CB8AC3E}">
        <p14:creationId xmlns:p14="http://schemas.microsoft.com/office/powerpoint/2010/main" val="1477423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FEE068-AD77-43B3-2FA6-7B9128C15AB9}"/>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28476129-58B1-9C98-457C-B258B9EB04C6}"/>
              </a:ext>
            </a:extLst>
          </p:cNvPr>
          <p:cNvSpPr>
            <a:spLocks noGrp="1"/>
          </p:cNvSpPr>
          <p:nvPr>
            <p:ph type="dt" sz="half" idx="10"/>
          </p:nvPr>
        </p:nvSpPr>
        <p:spPr/>
        <p:txBody>
          <a:bodyPr/>
          <a:lstStyle/>
          <a:p>
            <a:fld id="{9F67EDCC-78AC-4E76-881E-ECF2ED65FF3B}" type="datetimeFigureOut">
              <a:rPr lang="uk-UA" smtClean="0"/>
              <a:t>13.09.2023</a:t>
            </a:fld>
            <a:endParaRPr lang="uk-UA"/>
          </a:p>
        </p:txBody>
      </p:sp>
      <p:sp>
        <p:nvSpPr>
          <p:cNvPr id="4" name="Місце для нижнього колонтитула 3">
            <a:extLst>
              <a:ext uri="{FF2B5EF4-FFF2-40B4-BE49-F238E27FC236}">
                <a16:creationId xmlns:a16="http://schemas.microsoft.com/office/drawing/2014/main" id="{F52B250E-7047-57CC-A531-C5E9B0129D57}"/>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1BC0FC84-26FD-828D-5944-027A27F7649A}"/>
              </a:ext>
            </a:extLst>
          </p:cNvPr>
          <p:cNvSpPr>
            <a:spLocks noGrp="1"/>
          </p:cNvSpPr>
          <p:nvPr>
            <p:ph type="sldNum" sz="quarter" idx="12"/>
          </p:nvPr>
        </p:nvSpPr>
        <p:spPr/>
        <p:txBody>
          <a:bodyPr/>
          <a:lstStyle/>
          <a:p>
            <a:fld id="{36C52B1F-C2F4-4DE3-8C36-842C4263787F}" type="slidenum">
              <a:rPr lang="uk-UA" smtClean="0"/>
              <a:t>‹№›</a:t>
            </a:fld>
            <a:endParaRPr lang="uk-UA"/>
          </a:p>
        </p:txBody>
      </p:sp>
    </p:spTree>
    <p:extLst>
      <p:ext uri="{BB962C8B-B14F-4D97-AF65-F5344CB8AC3E}">
        <p14:creationId xmlns:p14="http://schemas.microsoft.com/office/powerpoint/2010/main" val="1913613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9DD6FDFC-5B34-9674-436D-956E23597248}"/>
              </a:ext>
            </a:extLst>
          </p:cNvPr>
          <p:cNvSpPr>
            <a:spLocks noGrp="1"/>
          </p:cNvSpPr>
          <p:nvPr>
            <p:ph type="dt" sz="half" idx="10"/>
          </p:nvPr>
        </p:nvSpPr>
        <p:spPr/>
        <p:txBody>
          <a:bodyPr/>
          <a:lstStyle/>
          <a:p>
            <a:fld id="{9F67EDCC-78AC-4E76-881E-ECF2ED65FF3B}" type="datetimeFigureOut">
              <a:rPr lang="uk-UA" smtClean="0"/>
              <a:t>13.09.2023</a:t>
            </a:fld>
            <a:endParaRPr lang="uk-UA"/>
          </a:p>
        </p:txBody>
      </p:sp>
      <p:sp>
        <p:nvSpPr>
          <p:cNvPr id="3" name="Місце для нижнього колонтитула 2">
            <a:extLst>
              <a:ext uri="{FF2B5EF4-FFF2-40B4-BE49-F238E27FC236}">
                <a16:creationId xmlns:a16="http://schemas.microsoft.com/office/drawing/2014/main" id="{6EE63536-8B8A-0484-A1B9-ECB90A188ED1}"/>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0DA04F75-04DF-1399-9345-21FF307CFE1E}"/>
              </a:ext>
            </a:extLst>
          </p:cNvPr>
          <p:cNvSpPr>
            <a:spLocks noGrp="1"/>
          </p:cNvSpPr>
          <p:nvPr>
            <p:ph type="sldNum" sz="quarter" idx="12"/>
          </p:nvPr>
        </p:nvSpPr>
        <p:spPr/>
        <p:txBody>
          <a:bodyPr/>
          <a:lstStyle/>
          <a:p>
            <a:fld id="{36C52B1F-C2F4-4DE3-8C36-842C4263787F}" type="slidenum">
              <a:rPr lang="uk-UA" smtClean="0"/>
              <a:t>‹№›</a:t>
            </a:fld>
            <a:endParaRPr lang="uk-UA"/>
          </a:p>
        </p:txBody>
      </p:sp>
    </p:spTree>
    <p:extLst>
      <p:ext uri="{BB962C8B-B14F-4D97-AF65-F5344CB8AC3E}">
        <p14:creationId xmlns:p14="http://schemas.microsoft.com/office/powerpoint/2010/main" val="4072900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4E8C8B-B781-A166-A342-AAB351B9D697}"/>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AEE8F5AF-A57A-91F0-74FE-64E2C8C0E1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10C5D63E-CFA9-B98D-F580-D5EE696A3D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37226F83-702A-F30C-B677-2ED8929AF6B6}"/>
              </a:ext>
            </a:extLst>
          </p:cNvPr>
          <p:cNvSpPr>
            <a:spLocks noGrp="1"/>
          </p:cNvSpPr>
          <p:nvPr>
            <p:ph type="dt" sz="half" idx="10"/>
          </p:nvPr>
        </p:nvSpPr>
        <p:spPr/>
        <p:txBody>
          <a:bodyPr/>
          <a:lstStyle/>
          <a:p>
            <a:fld id="{9F67EDCC-78AC-4E76-881E-ECF2ED65FF3B}" type="datetimeFigureOut">
              <a:rPr lang="uk-UA" smtClean="0"/>
              <a:t>13.09.2023</a:t>
            </a:fld>
            <a:endParaRPr lang="uk-UA"/>
          </a:p>
        </p:txBody>
      </p:sp>
      <p:sp>
        <p:nvSpPr>
          <p:cNvPr id="6" name="Місце для нижнього колонтитула 5">
            <a:extLst>
              <a:ext uri="{FF2B5EF4-FFF2-40B4-BE49-F238E27FC236}">
                <a16:creationId xmlns:a16="http://schemas.microsoft.com/office/drawing/2014/main" id="{30B7E9B6-7DF6-B50B-900A-180B61C172AC}"/>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DB477C7E-9B25-E7EF-C657-BD732A1B6631}"/>
              </a:ext>
            </a:extLst>
          </p:cNvPr>
          <p:cNvSpPr>
            <a:spLocks noGrp="1"/>
          </p:cNvSpPr>
          <p:nvPr>
            <p:ph type="sldNum" sz="quarter" idx="12"/>
          </p:nvPr>
        </p:nvSpPr>
        <p:spPr/>
        <p:txBody>
          <a:bodyPr/>
          <a:lstStyle/>
          <a:p>
            <a:fld id="{36C52B1F-C2F4-4DE3-8C36-842C4263787F}" type="slidenum">
              <a:rPr lang="uk-UA" smtClean="0"/>
              <a:t>‹№›</a:t>
            </a:fld>
            <a:endParaRPr lang="uk-UA"/>
          </a:p>
        </p:txBody>
      </p:sp>
    </p:spTree>
    <p:extLst>
      <p:ext uri="{BB962C8B-B14F-4D97-AF65-F5344CB8AC3E}">
        <p14:creationId xmlns:p14="http://schemas.microsoft.com/office/powerpoint/2010/main" val="51784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3A7DC4-9B9D-4E25-41B6-CBC8312A7DAC}"/>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86C58042-833A-4E19-304B-B7EFDA5E01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CF8BBC83-88CA-7B26-2F9A-D7F1D0B143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4274D164-93AB-8D69-D00E-9C08E59CDFCD}"/>
              </a:ext>
            </a:extLst>
          </p:cNvPr>
          <p:cNvSpPr>
            <a:spLocks noGrp="1"/>
          </p:cNvSpPr>
          <p:nvPr>
            <p:ph type="dt" sz="half" idx="10"/>
          </p:nvPr>
        </p:nvSpPr>
        <p:spPr/>
        <p:txBody>
          <a:bodyPr/>
          <a:lstStyle/>
          <a:p>
            <a:fld id="{9F67EDCC-78AC-4E76-881E-ECF2ED65FF3B}" type="datetimeFigureOut">
              <a:rPr lang="uk-UA" smtClean="0"/>
              <a:t>13.09.2023</a:t>
            </a:fld>
            <a:endParaRPr lang="uk-UA"/>
          </a:p>
        </p:txBody>
      </p:sp>
      <p:sp>
        <p:nvSpPr>
          <p:cNvPr id="6" name="Місце для нижнього колонтитула 5">
            <a:extLst>
              <a:ext uri="{FF2B5EF4-FFF2-40B4-BE49-F238E27FC236}">
                <a16:creationId xmlns:a16="http://schemas.microsoft.com/office/drawing/2014/main" id="{B904F914-CB01-FB03-6D07-C45FD2C8D59B}"/>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4489CE76-6648-11CA-D58B-C5DEB6762A71}"/>
              </a:ext>
            </a:extLst>
          </p:cNvPr>
          <p:cNvSpPr>
            <a:spLocks noGrp="1"/>
          </p:cNvSpPr>
          <p:nvPr>
            <p:ph type="sldNum" sz="quarter" idx="12"/>
          </p:nvPr>
        </p:nvSpPr>
        <p:spPr/>
        <p:txBody>
          <a:bodyPr/>
          <a:lstStyle/>
          <a:p>
            <a:fld id="{36C52B1F-C2F4-4DE3-8C36-842C4263787F}" type="slidenum">
              <a:rPr lang="uk-UA" smtClean="0"/>
              <a:t>‹№›</a:t>
            </a:fld>
            <a:endParaRPr lang="uk-UA"/>
          </a:p>
        </p:txBody>
      </p:sp>
    </p:spTree>
    <p:extLst>
      <p:ext uri="{BB962C8B-B14F-4D97-AF65-F5344CB8AC3E}">
        <p14:creationId xmlns:p14="http://schemas.microsoft.com/office/powerpoint/2010/main" val="3060466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40DC27C5-CEBA-EAF2-7181-7F21B8EEBB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8B3CE8EC-DD49-DEA4-1971-3A90C592F9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E9E14FF-4D23-C680-AE65-78FA8FA825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7EDCC-78AC-4E76-881E-ECF2ED65FF3B}" type="datetimeFigureOut">
              <a:rPr lang="uk-UA" smtClean="0"/>
              <a:t>13.09.2023</a:t>
            </a:fld>
            <a:endParaRPr lang="uk-UA"/>
          </a:p>
        </p:txBody>
      </p:sp>
      <p:sp>
        <p:nvSpPr>
          <p:cNvPr id="5" name="Місце для нижнього колонтитула 4">
            <a:extLst>
              <a:ext uri="{FF2B5EF4-FFF2-40B4-BE49-F238E27FC236}">
                <a16:creationId xmlns:a16="http://schemas.microsoft.com/office/drawing/2014/main" id="{E090B17D-03E4-F738-4884-F645C74441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8B524208-9CA6-DFDF-C6F0-5CA7F178D1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C52B1F-C2F4-4DE3-8C36-842C4263787F}" type="slidenum">
              <a:rPr lang="uk-UA" smtClean="0"/>
              <a:t>‹№›</a:t>
            </a:fld>
            <a:endParaRPr lang="uk-UA"/>
          </a:p>
        </p:txBody>
      </p:sp>
    </p:spTree>
    <p:extLst>
      <p:ext uri="{BB962C8B-B14F-4D97-AF65-F5344CB8AC3E}">
        <p14:creationId xmlns:p14="http://schemas.microsoft.com/office/powerpoint/2010/main" val="178276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107520"/>
      </p:ext>
    </p:extLst>
  </p:cSld>
  <p:clrMap bg1="lt1" tx1="dk1" bg2="lt2" tx2="dk2" accent1="accent1" accent2="accent2" accent3="accent3" accent4="accent4" accent5="accent5" accent6="accent6" hlink="hlink" folHlink="folHlink"/>
  <p:sldLayoutIdLst>
    <p:sldLayoutId id="2147483663" r:id="rId1"/>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search.ligazakon.ua/l_doc2.nsf/link1/an_458/ed_2023_03_20/pravo1/T182597.html?pravo=1#45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0D3FCFA1-73BE-FD7D-E8F8-8DD854B9686F}"/>
              </a:ext>
            </a:extLst>
          </p:cNvPr>
          <p:cNvSpPr>
            <a:spLocks noGrp="1"/>
          </p:cNvSpPr>
          <p:nvPr>
            <p:ph type="ctrTitle"/>
          </p:nvPr>
        </p:nvSpPr>
        <p:spPr>
          <a:xfrm>
            <a:off x="410817" y="3429000"/>
            <a:ext cx="9144000" cy="2387600"/>
          </a:xfrm>
        </p:spPr>
        <p:txBody>
          <a:bodyPr>
            <a:normAutofit/>
          </a:bodyPr>
          <a:lstStyle/>
          <a:p>
            <a:pPr algn="l"/>
            <a:r>
              <a:rPr lang="uk-UA" sz="5000" dirty="0">
                <a:solidFill>
                  <a:srgbClr val="EFE7E3"/>
                </a:solidFill>
                <a:latin typeface="Roboto Condensed Light" panose="02000000000000000000" pitchFamily="2" charset="0"/>
                <a:ea typeface="Roboto Condensed Light" panose="02000000000000000000" pitchFamily="2" charset="0"/>
              </a:rPr>
              <a:t>Банкрутство в умовах війни </a:t>
            </a:r>
          </a:p>
        </p:txBody>
      </p:sp>
      <p:sp>
        <p:nvSpPr>
          <p:cNvPr id="5" name="Підзаголовок 2">
            <a:extLst>
              <a:ext uri="{FF2B5EF4-FFF2-40B4-BE49-F238E27FC236}">
                <a16:creationId xmlns:a16="http://schemas.microsoft.com/office/drawing/2014/main" id="{FA41F4D8-B50D-F3A3-341C-0B9D2E6C93AC}"/>
              </a:ext>
            </a:extLst>
          </p:cNvPr>
          <p:cNvSpPr txBox="1">
            <a:spLocks/>
          </p:cNvSpPr>
          <p:nvPr/>
        </p:nvSpPr>
        <p:spPr>
          <a:xfrm>
            <a:off x="410816" y="6030119"/>
            <a:ext cx="10925967" cy="165576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uk-UA" sz="2000" dirty="0">
                <a:solidFill>
                  <a:srgbClr val="EFE7E3"/>
                </a:solidFill>
                <a:latin typeface="Roboto Condensed Light" panose="02000000000000000000" pitchFamily="2" charset="0"/>
                <a:ea typeface="Roboto Condensed Light" panose="02000000000000000000" pitchFamily="2" charset="0"/>
              </a:rPr>
              <a:t>Доповідач: Картере В. І. – суддя судової палати для розгляду справ про банкрутство КГС ВС</a:t>
            </a:r>
          </a:p>
          <a:p>
            <a:pPr marL="0" indent="0">
              <a:buNone/>
            </a:pPr>
            <a:r>
              <a:rPr lang="en-US" sz="2000" dirty="0">
                <a:solidFill>
                  <a:srgbClr val="EFE7E3"/>
                </a:solidFill>
                <a:latin typeface="Roboto Condensed Light" panose="02000000000000000000" pitchFamily="2" charset="0"/>
                <a:ea typeface="Roboto Condensed Light" panose="02000000000000000000" pitchFamily="2" charset="0"/>
              </a:rPr>
              <a:t>VIII</a:t>
            </a:r>
            <a:r>
              <a:rPr lang="uk-UA" sz="2000" dirty="0">
                <a:solidFill>
                  <a:srgbClr val="EFE7E3"/>
                </a:solidFill>
                <a:latin typeface="Roboto Condensed Light" panose="02000000000000000000" pitchFamily="2" charset="0"/>
                <a:ea typeface="Roboto Condensed Light" panose="02000000000000000000" pitchFamily="2" charset="0"/>
              </a:rPr>
              <a:t> Міжнародний форум із захисту бізнесу, 13.09.2023, м. Київ</a:t>
            </a:r>
          </a:p>
        </p:txBody>
      </p:sp>
    </p:spTree>
    <p:extLst>
      <p:ext uri="{BB962C8B-B14F-4D97-AF65-F5344CB8AC3E}">
        <p14:creationId xmlns:p14="http://schemas.microsoft.com/office/powerpoint/2010/main" val="1662061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FE7E3"/>
        </a:solidFill>
        <a:effectLst/>
      </p:bgPr>
    </p:bg>
    <p:spTree>
      <p:nvGrpSpPr>
        <p:cNvPr id="1" name=""/>
        <p:cNvGrpSpPr/>
        <p:nvPr/>
      </p:nvGrpSpPr>
      <p:grpSpPr>
        <a:xfrm>
          <a:off x="0" y="0"/>
          <a:ext cx="0" cy="0"/>
          <a:chOff x="0" y="0"/>
          <a:chExt cx="0" cy="0"/>
        </a:xfrm>
      </p:grpSpPr>
      <p:sp>
        <p:nvSpPr>
          <p:cNvPr id="3" name="Заголовок 1">
            <a:extLst>
              <a:ext uri="{FF2B5EF4-FFF2-40B4-BE49-F238E27FC236}">
                <a16:creationId xmlns:a16="http://schemas.microsoft.com/office/drawing/2014/main" id="{533CE888-34C6-4EB9-70CF-C23135CBA7DE}"/>
              </a:ext>
            </a:extLst>
          </p:cNvPr>
          <p:cNvSpPr txBox="1">
            <a:spLocks/>
          </p:cNvSpPr>
          <p:nvPr/>
        </p:nvSpPr>
        <p:spPr>
          <a:xfrm>
            <a:off x="713874" y="182977"/>
            <a:ext cx="10780294" cy="145051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uk-UA" sz="2300" b="1">
                <a:solidFill>
                  <a:srgbClr val="00274E"/>
                </a:solidFill>
                <a:latin typeface="Roboto Condensed Light" panose="02000000000000000000" pitchFamily="2" charset="0"/>
                <a:ea typeface="Roboto Condensed Light" panose="02000000000000000000" pitchFamily="2" charset="0"/>
              </a:rPr>
              <a:t>Застосування статті 204 ЦК України у поєднанні з положеннями КУзПБ при розгляді заяви з кредиторськими вимогами за борговою розпискою та визнання кредиторських вимог </a:t>
            </a:r>
          </a:p>
        </p:txBody>
      </p:sp>
      <p:sp>
        <p:nvSpPr>
          <p:cNvPr id="5" name="Місце для тексту 3">
            <a:extLst>
              <a:ext uri="{FF2B5EF4-FFF2-40B4-BE49-F238E27FC236}">
                <a16:creationId xmlns:a16="http://schemas.microsoft.com/office/drawing/2014/main" id="{FCCCE644-2D3A-1C23-9E72-72525501E387}"/>
              </a:ext>
            </a:extLst>
          </p:cNvPr>
          <p:cNvSpPr txBox="1">
            <a:spLocks/>
          </p:cNvSpPr>
          <p:nvPr/>
        </p:nvSpPr>
        <p:spPr>
          <a:xfrm>
            <a:off x="697832" y="1225118"/>
            <a:ext cx="10780294" cy="5193438"/>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ts val="600"/>
              </a:spcBef>
              <a:spcAft>
                <a:spcPts val="600"/>
              </a:spcAft>
              <a:buNone/>
            </a:pPr>
            <a:endParaRPr lang="uk-UA" sz="3800" b="1" dirty="0">
              <a:solidFill>
                <a:srgbClr val="00274E"/>
              </a:solidFill>
              <a:latin typeface="Roboto Condensed Light" panose="02000000000000000000" pitchFamily="2" charset="0"/>
              <a:ea typeface="Roboto Condensed Light" panose="02000000000000000000" pitchFamily="2" charset="0"/>
            </a:endParaRPr>
          </a:p>
          <a:p>
            <a:pPr marL="0" indent="0" algn="just">
              <a:lnSpc>
                <a:spcPct val="150000"/>
              </a:lnSpc>
              <a:spcBef>
                <a:spcPts val="600"/>
              </a:spcBef>
              <a:spcAft>
                <a:spcPts val="600"/>
              </a:spcAft>
              <a:buNone/>
            </a:pPr>
            <a:r>
              <a:rPr lang="uk-UA" sz="3800" b="1" dirty="0">
                <a:solidFill>
                  <a:srgbClr val="00274E"/>
                </a:solidFill>
                <a:latin typeface="Roboto Condensed Light" panose="02000000000000000000" pitchFamily="2" charset="0"/>
                <a:ea typeface="Roboto Condensed Light" panose="02000000000000000000" pitchFamily="2" charset="0"/>
              </a:rPr>
              <a:t>Суть справи</a:t>
            </a:r>
          </a:p>
          <a:p>
            <a:pPr marL="0" indent="0" algn="just">
              <a:lnSpc>
                <a:spcPct val="150000"/>
              </a:lnSpc>
              <a:spcBef>
                <a:spcPts val="600"/>
              </a:spcBef>
              <a:spcAft>
                <a:spcPts val="600"/>
              </a:spcAft>
              <a:buNone/>
            </a:pPr>
            <a:r>
              <a:rPr lang="uk-UA" sz="3800" dirty="0">
                <a:solidFill>
                  <a:srgbClr val="00274E"/>
                </a:solidFill>
                <a:latin typeface="Roboto Condensed Light" panose="02000000000000000000" pitchFamily="2" charset="0"/>
                <a:ea typeface="Roboto Condensed Light" panose="02000000000000000000" pitchFamily="2" charset="0"/>
              </a:rPr>
              <a:t>До суду від ОСОБА_2 у справі про неплатоспроможність фізичної ОСОБИ_4 надійшла заява про визнання грошових вимог до боржника в розмірі 5 000 000,00 грн, що виникли на підставі договору позики (безвідсоткової) та відповідної розписки про отримання боржником цієї позики. </a:t>
            </a:r>
          </a:p>
          <a:p>
            <a:pPr marL="0" indent="0" algn="just">
              <a:lnSpc>
                <a:spcPct val="150000"/>
              </a:lnSpc>
              <a:spcBef>
                <a:spcPts val="600"/>
              </a:spcBef>
              <a:spcAft>
                <a:spcPts val="600"/>
              </a:spcAft>
              <a:buNone/>
            </a:pPr>
            <a:r>
              <a:rPr lang="uk-UA" sz="3800" dirty="0">
                <a:solidFill>
                  <a:srgbClr val="00274E"/>
                </a:solidFill>
                <a:latin typeface="Roboto Condensed Light" panose="02000000000000000000" pitchFamily="2" charset="0"/>
                <a:ea typeface="Roboto Condensed Light" panose="02000000000000000000" pitchFamily="2" charset="0"/>
              </a:rPr>
              <a:t>Суди попередніх інстанцій </a:t>
            </a:r>
            <a:r>
              <a:rPr lang="uk-UA" sz="3800" b="1" dirty="0">
                <a:solidFill>
                  <a:srgbClr val="00274E"/>
                </a:solidFill>
                <a:latin typeface="Roboto Condensed Light" panose="02000000000000000000" pitchFamily="2" charset="0"/>
                <a:ea typeface="Roboto Condensed Light" panose="02000000000000000000" pitchFamily="2" charset="0"/>
              </a:rPr>
              <a:t>відмовили у задоволенні заяви</a:t>
            </a:r>
            <a:r>
              <a:rPr lang="uk-UA" sz="3800" dirty="0">
                <a:solidFill>
                  <a:srgbClr val="00274E"/>
                </a:solidFill>
                <a:latin typeface="Roboto Condensed Light" panose="02000000000000000000" pitchFamily="2" charset="0"/>
                <a:ea typeface="Roboto Condensed Light" panose="02000000000000000000" pitchFamily="2" charset="0"/>
              </a:rPr>
              <a:t>. </a:t>
            </a:r>
          </a:p>
          <a:p>
            <a:pPr marL="0" indent="0" algn="just">
              <a:lnSpc>
                <a:spcPct val="150000"/>
              </a:lnSpc>
              <a:spcBef>
                <a:spcPts val="600"/>
              </a:spcBef>
              <a:spcAft>
                <a:spcPts val="600"/>
              </a:spcAft>
              <a:buNone/>
            </a:pPr>
            <a:r>
              <a:rPr lang="uk-UA" sz="3800" dirty="0">
                <a:solidFill>
                  <a:srgbClr val="00274E"/>
                </a:solidFill>
                <a:latin typeface="Roboto Condensed Light" panose="02000000000000000000" pitchFamily="2" charset="0"/>
                <a:ea typeface="Roboto Condensed Light" panose="02000000000000000000" pitchFamily="2" charset="0"/>
              </a:rPr>
              <a:t>Суди виходили з того, що вимога кредитора ОСОБА_2 </a:t>
            </a:r>
            <a:r>
              <a:rPr lang="uk-UA" sz="3800" b="1" dirty="0">
                <a:solidFill>
                  <a:srgbClr val="00274E"/>
                </a:solidFill>
                <a:latin typeface="Roboto Condensed Light" panose="02000000000000000000" pitchFamily="2" charset="0"/>
                <a:ea typeface="Roboto Condensed Light" panose="02000000000000000000" pitchFamily="2" charset="0"/>
              </a:rPr>
              <a:t>має ознаки фіктивності</a:t>
            </a:r>
            <a:r>
              <a:rPr lang="uk-UA" sz="3800" dirty="0">
                <a:solidFill>
                  <a:srgbClr val="00274E"/>
                </a:solidFill>
                <a:latin typeface="Roboto Condensed Light" panose="02000000000000000000" pitchFamily="2" charset="0"/>
                <a:ea typeface="Roboto Condensed Light" panose="02000000000000000000" pitchFamily="2" charset="0"/>
              </a:rPr>
              <a:t>, оскільки сума його доходу за останні 10 років згідно з відомостями податкової декларації становила 788 498,00 грн. Належних і достатніх документальних доказів щодо інших джерел походження позичених боржникові коштів заявник не надав. </a:t>
            </a:r>
          </a:p>
          <a:p>
            <a:pPr marL="0" indent="0" algn="just">
              <a:lnSpc>
                <a:spcPct val="150000"/>
              </a:lnSpc>
              <a:spcBef>
                <a:spcPts val="600"/>
              </a:spcBef>
              <a:spcAft>
                <a:spcPts val="600"/>
              </a:spcAft>
              <a:buNone/>
            </a:pPr>
            <a:r>
              <a:rPr lang="uk-UA" sz="3800" dirty="0">
                <a:solidFill>
                  <a:srgbClr val="00274E"/>
                </a:solidFill>
                <a:latin typeface="Roboto Condensed Light" panose="02000000000000000000" pitchFamily="2" charset="0"/>
                <a:ea typeface="Roboto Condensed Light" panose="02000000000000000000" pitchFamily="2" charset="0"/>
              </a:rPr>
              <a:t>Постановою судової палати для розгляду справ про банкрутство КГС ВС судові рішення залишено без змін.</a:t>
            </a:r>
          </a:p>
          <a:p>
            <a:pPr marL="0" indent="0" algn="just">
              <a:spcBef>
                <a:spcPts val="2400"/>
              </a:spcBef>
              <a:spcAft>
                <a:spcPts val="1800"/>
              </a:spcAft>
              <a:buNone/>
            </a:pPr>
            <a:endParaRPr lang="ru-RU" sz="1800" dirty="0">
              <a:solidFill>
                <a:srgbClr val="00274E"/>
              </a:solidFill>
              <a:latin typeface="Roboto Condensed Light" panose="02000000000000000000" pitchFamily="2" charset="0"/>
              <a:ea typeface="Roboto Condensed Light" panose="02000000000000000000" pitchFamily="2" charset="0"/>
            </a:endParaRPr>
          </a:p>
          <a:p>
            <a:pPr marL="0" indent="0" algn="just">
              <a:spcBef>
                <a:spcPts val="2400"/>
              </a:spcBef>
              <a:spcAft>
                <a:spcPts val="1800"/>
              </a:spcAft>
              <a:buNone/>
            </a:pPr>
            <a:endParaRPr lang="ru-RU" sz="1800" dirty="0">
              <a:solidFill>
                <a:srgbClr val="00274E"/>
              </a:solidFill>
              <a:latin typeface="Roboto Condensed Light" panose="02000000000000000000" pitchFamily="2" charset="0"/>
              <a:ea typeface="Roboto Condensed Light" panose="02000000000000000000" pitchFamily="2" charset="0"/>
            </a:endParaRPr>
          </a:p>
          <a:p>
            <a:pPr marL="0" indent="0" algn="just">
              <a:buNone/>
            </a:pPr>
            <a:endParaRPr lang="ru-RU" sz="7200" dirty="0">
              <a:solidFill>
                <a:srgbClr val="00274E"/>
              </a:solidFill>
              <a:latin typeface="Roboto Condensed Light" panose="02000000000000000000" pitchFamily="2" charset="0"/>
              <a:ea typeface="Roboto Condensed Light" panose="02000000000000000000" pitchFamily="2" charset="0"/>
            </a:endParaRPr>
          </a:p>
          <a:p>
            <a:pPr marL="0" indent="0" algn="just">
              <a:buNone/>
            </a:pPr>
            <a:endParaRPr lang="ru-RU" sz="7200" dirty="0">
              <a:solidFill>
                <a:srgbClr val="00274E"/>
              </a:solidFill>
              <a:latin typeface="Roboto Condensed Light" panose="02000000000000000000" pitchFamily="2" charset="0"/>
              <a:ea typeface="Roboto Condensed Light" panose="02000000000000000000" pitchFamily="2" charset="0"/>
            </a:endParaRPr>
          </a:p>
          <a:p>
            <a:pPr marL="0" indent="0" algn="just">
              <a:buNone/>
            </a:pPr>
            <a:endParaRPr lang="uk-UA" sz="3400" dirty="0">
              <a:solidFill>
                <a:srgbClr val="00274E"/>
              </a:solidFill>
              <a:effectLst/>
              <a:latin typeface="Roboto Condensed Light" panose="02000000000000000000" pitchFamily="2" charset="0"/>
              <a:ea typeface="Roboto Condensed Light" panose="02000000000000000000" pitchFamily="2" charset="0"/>
            </a:endParaRPr>
          </a:p>
          <a:p>
            <a:pPr marL="0" indent="0" algn="just">
              <a:buFont typeface="Arial" panose="020B0604020202020204" pitchFamily="34" charset="0"/>
              <a:buNone/>
            </a:pPr>
            <a:endParaRPr lang="ru-RU" sz="2000" dirty="0">
              <a:solidFill>
                <a:srgbClr val="00274E"/>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0774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FE7E3"/>
        </a:solidFill>
        <a:effectLst/>
      </p:bgPr>
    </p:bg>
    <p:spTree>
      <p:nvGrpSpPr>
        <p:cNvPr id="1" name=""/>
        <p:cNvGrpSpPr/>
        <p:nvPr/>
      </p:nvGrpSpPr>
      <p:grpSpPr>
        <a:xfrm>
          <a:off x="0" y="0"/>
          <a:ext cx="0" cy="0"/>
          <a:chOff x="0" y="0"/>
          <a:chExt cx="0" cy="0"/>
        </a:xfrm>
      </p:grpSpPr>
      <p:sp>
        <p:nvSpPr>
          <p:cNvPr id="3" name="Заголовок 1">
            <a:extLst>
              <a:ext uri="{FF2B5EF4-FFF2-40B4-BE49-F238E27FC236}">
                <a16:creationId xmlns:a16="http://schemas.microsoft.com/office/drawing/2014/main" id="{533CE888-34C6-4EB9-70CF-C23135CBA7DE}"/>
              </a:ext>
            </a:extLst>
          </p:cNvPr>
          <p:cNvSpPr txBox="1">
            <a:spLocks/>
          </p:cNvSpPr>
          <p:nvPr/>
        </p:nvSpPr>
        <p:spPr>
          <a:xfrm>
            <a:off x="713874" y="209610"/>
            <a:ext cx="10780294" cy="75805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ru-RU" sz="1600" b="1" dirty="0">
                <a:solidFill>
                  <a:srgbClr val="00274E"/>
                </a:solidFill>
                <a:latin typeface="Roboto Condensed Light" panose="02000000000000000000" pitchFamily="2" charset="0"/>
                <a:ea typeface="Roboto Condensed Light" panose="02000000000000000000" pitchFamily="2" charset="0"/>
              </a:rPr>
              <a:t>ПРОДОВЖЕННЯ</a:t>
            </a:r>
            <a:endParaRPr lang="uk-UA" sz="1600" b="1" dirty="0">
              <a:solidFill>
                <a:srgbClr val="00274E"/>
              </a:solidFill>
              <a:latin typeface="Roboto Condensed Light" panose="02000000000000000000" pitchFamily="2" charset="0"/>
              <a:ea typeface="Roboto Condensed Light" panose="02000000000000000000" pitchFamily="2" charset="0"/>
            </a:endParaRPr>
          </a:p>
        </p:txBody>
      </p:sp>
      <p:sp>
        <p:nvSpPr>
          <p:cNvPr id="5" name="Місце для тексту 3">
            <a:extLst>
              <a:ext uri="{FF2B5EF4-FFF2-40B4-BE49-F238E27FC236}">
                <a16:creationId xmlns:a16="http://schemas.microsoft.com/office/drawing/2014/main" id="{FCCCE644-2D3A-1C23-9E72-72525501E387}"/>
              </a:ext>
            </a:extLst>
          </p:cNvPr>
          <p:cNvSpPr txBox="1">
            <a:spLocks/>
          </p:cNvSpPr>
          <p:nvPr/>
        </p:nvSpPr>
        <p:spPr>
          <a:xfrm>
            <a:off x="697832" y="967666"/>
            <a:ext cx="10780294" cy="5450890"/>
          </a:xfrm>
          <a:prstGeom prst="rect">
            <a:avLst/>
          </a:prstGeom>
        </p:spPr>
        <p:txBody>
          <a:bodyPr vert="horz" lIns="91440" tIns="45720" rIns="91440" bIns="45720" rtlCol="0">
            <a:normAutofit fontScale="2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spcBef>
                <a:spcPts val="600"/>
              </a:spcBef>
              <a:spcAft>
                <a:spcPts val="600"/>
              </a:spcAft>
              <a:buNone/>
            </a:pPr>
            <a:r>
              <a:rPr lang="uk-UA" sz="7200" b="1" dirty="0">
                <a:solidFill>
                  <a:srgbClr val="00274E"/>
                </a:solidFill>
                <a:latin typeface="Roboto Condensed Light" panose="02000000000000000000" pitchFamily="2" charset="0"/>
                <a:ea typeface="Roboto Condensed Light" panose="02000000000000000000" pitchFamily="2" charset="0"/>
              </a:rPr>
              <a:t>Висновки судової палати КГС ВС:</a:t>
            </a:r>
          </a:p>
          <a:p>
            <a:pPr algn="just">
              <a:lnSpc>
                <a:spcPct val="120000"/>
              </a:lnSpc>
              <a:spcBef>
                <a:spcPts val="600"/>
              </a:spcBef>
              <a:spcAft>
                <a:spcPts val="600"/>
              </a:spcAft>
              <a:buFont typeface="Wingdings" panose="05000000000000000000" pitchFamily="2" charset="2"/>
              <a:buChar char="Ø"/>
            </a:pPr>
            <a:r>
              <a:rPr lang="uk-UA" sz="7200" dirty="0">
                <a:solidFill>
                  <a:srgbClr val="00274E"/>
                </a:solidFill>
                <a:latin typeface="Roboto Condensed Light" panose="02000000000000000000" pitchFamily="2" charset="0"/>
                <a:ea typeface="Roboto Condensed Light" panose="02000000000000000000" pitchFamily="2" charset="0"/>
              </a:rPr>
              <a:t>Задля унеможливлення загрози визнання господарським судом фіктивної кредиторської заборгованості до боржника на кредитора – фізичну особу як заявника грошових вимог на підставі боргової розписки, покладається обов’язок підвищеного стандарту доказування у разі виникнення вмотивованих сумнівів сторін у справі про неплатоспроможність фізичної особи щодо обґрунтованості вимог такого кредитора.</a:t>
            </a:r>
          </a:p>
          <a:p>
            <a:pPr algn="just">
              <a:lnSpc>
                <a:spcPct val="120000"/>
              </a:lnSpc>
              <a:spcBef>
                <a:spcPts val="600"/>
              </a:spcBef>
              <a:spcAft>
                <a:spcPts val="600"/>
              </a:spcAft>
              <a:buFont typeface="Wingdings" panose="05000000000000000000" pitchFamily="2" charset="2"/>
              <a:buChar char="Ø"/>
            </a:pPr>
            <a:r>
              <a:rPr lang="uk-UA" sz="7200" dirty="0">
                <a:solidFill>
                  <a:srgbClr val="00274E"/>
                </a:solidFill>
                <a:latin typeface="Roboto Condensed Light" panose="02000000000000000000" pitchFamily="2" charset="0"/>
                <a:ea typeface="Roboto Condensed Light" panose="02000000000000000000" pitchFamily="2" charset="0"/>
              </a:rPr>
              <a:t>Визначена приписами статті 204 ЦК України презумпція правомірності укладеного між сторонами правочину не спростовує відповідного обов’язку заявника-кредитора, вимоги якого підтверджені борговою розпискою, надати усі необхідні докази для обґрунтування своїх вимог.</a:t>
            </a:r>
          </a:p>
          <a:p>
            <a:pPr algn="just">
              <a:lnSpc>
                <a:spcPct val="120000"/>
              </a:lnSpc>
              <a:spcBef>
                <a:spcPts val="600"/>
              </a:spcBef>
              <a:spcAft>
                <a:spcPts val="600"/>
              </a:spcAft>
              <a:buFont typeface="Wingdings" panose="05000000000000000000" pitchFamily="2" charset="2"/>
              <a:buChar char="Ø"/>
            </a:pPr>
            <a:r>
              <a:rPr lang="uk-UA" sz="7200" dirty="0">
                <a:solidFill>
                  <a:srgbClr val="00274E"/>
                </a:solidFill>
                <a:latin typeface="Roboto Condensed Light" panose="02000000000000000000" pitchFamily="2" charset="0"/>
                <a:ea typeface="Roboto Condensed Light" panose="02000000000000000000" pitchFamily="2" charset="0"/>
              </a:rPr>
              <a:t>Не досліджуючи дійсності відповідного правочину, що виходить за межі предмета розгляду заяви кредитора з грошовими вимогами до боржника, господарський суд у справі про неплатоспроможність фізичної особи, вирішуючи питання про належне документальне підтвердження кредиторських вимог за борговою розпискою, може надати правову оцінку реальності (дійсності) таких зобов’язань на підставі інших доказів, що підтверджують/спростовують фінансову спроможність цього кредитора щодо надання відповідної позики.</a:t>
            </a:r>
          </a:p>
          <a:p>
            <a:pPr marL="0" indent="0" algn="just">
              <a:lnSpc>
                <a:spcPct val="150000"/>
              </a:lnSpc>
              <a:spcBef>
                <a:spcPts val="600"/>
              </a:spcBef>
              <a:spcAft>
                <a:spcPts val="600"/>
              </a:spcAft>
              <a:buNone/>
            </a:pPr>
            <a:r>
              <a:rPr lang="uk-UA" sz="7200" b="1" dirty="0">
                <a:solidFill>
                  <a:srgbClr val="00274E"/>
                </a:solidFill>
                <a:latin typeface="Roboto Condensed Light" panose="02000000000000000000" pitchFamily="2" charset="0"/>
                <a:ea typeface="Roboto Condensed Light" panose="02000000000000000000" pitchFamily="2" charset="0"/>
              </a:rPr>
              <a:t>(Див. постанову судової палати для розгляду справ про банкрутство КГС ВС від 01.03.2023 у справі                                   № 902/221/22)</a:t>
            </a:r>
          </a:p>
          <a:p>
            <a:pPr marL="0" indent="0" algn="just">
              <a:lnSpc>
                <a:spcPct val="150000"/>
              </a:lnSpc>
              <a:spcBef>
                <a:spcPts val="600"/>
              </a:spcBef>
              <a:spcAft>
                <a:spcPts val="600"/>
              </a:spcAft>
              <a:buNone/>
            </a:pPr>
            <a:endParaRPr lang="uk-UA" sz="2300" dirty="0">
              <a:solidFill>
                <a:srgbClr val="00274E"/>
              </a:solidFill>
              <a:latin typeface="Roboto Condensed Light" panose="02000000000000000000" pitchFamily="2" charset="0"/>
              <a:ea typeface="Roboto Condensed Light" panose="02000000000000000000" pitchFamily="2" charset="0"/>
            </a:endParaRPr>
          </a:p>
          <a:p>
            <a:pPr algn="just">
              <a:spcBef>
                <a:spcPts val="2400"/>
              </a:spcBef>
              <a:spcAft>
                <a:spcPts val="1800"/>
              </a:spcAft>
              <a:buFont typeface="Wingdings" panose="05000000000000000000" pitchFamily="2" charset="2"/>
              <a:buChar char="Ø"/>
            </a:pPr>
            <a:endParaRPr lang="uk-UA" sz="1800" b="1" i="1" dirty="0">
              <a:solidFill>
                <a:srgbClr val="00274E"/>
              </a:solidFill>
              <a:effectLst/>
              <a:latin typeface="Roboto Condensed Light" panose="02000000000000000000" pitchFamily="2" charset="0"/>
              <a:ea typeface="Roboto Condensed Light" panose="02000000000000000000" pitchFamily="2" charset="0"/>
              <a:cs typeface="Times New Roman" panose="02020603050405020304" pitchFamily="18" charset="0"/>
            </a:endParaRPr>
          </a:p>
          <a:p>
            <a:pPr marL="0" indent="0" algn="just">
              <a:spcBef>
                <a:spcPts val="2400"/>
              </a:spcBef>
              <a:spcAft>
                <a:spcPts val="1800"/>
              </a:spcAft>
              <a:buNone/>
            </a:pPr>
            <a:endParaRPr lang="ru-RU" sz="1800" dirty="0">
              <a:solidFill>
                <a:srgbClr val="00274E"/>
              </a:solidFill>
              <a:latin typeface="Roboto Condensed Light" panose="02000000000000000000" pitchFamily="2" charset="0"/>
              <a:ea typeface="Roboto Condensed Light" panose="02000000000000000000" pitchFamily="2" charset="0"/>
            </a:endParaRPr>
          </a:p>
          <a:p>
            <a:pPr marL="0" indent="0" algn="just">
              <a:buNone/>
            </a:pPr>
            <a:endParaRPr lang="ru-RU" sz="7200" dirty="0">
              <a:solidFill>
                <a:srgbClr val="00274E"/>
              </a:solidFill>
              <a:latin typeface="Roboto Condensed Light" panose="02000000000000000000" pitchFamily="2" charset="0"/>
              <a:ea typeface="Roboto Condensed Light" panose="02000000000000000000" pitchFamily="2" charset="0"/>
            </a:endParaRPr>
          </a:p>
          <a:p>
            <a:pPr marL="0" indent="0" algn="just">
              <a:buNone/>
            </a:pPr>
            <a:endParaRPr lang="ru-RU" sz="7200" dirty="0">
              <a:solidFill>
                <a:srgbClr val="00274E"/>
              </a:solidFill>
              <a:latin typeface="Roboto Condensed Light" panose="02000000000000000000" pitchFamily="2" charset="0"/>
              <a:ea typeface="Roboto Condensed Light" panose="02000000000000000000" pitchFamily="2" charset="0"/>
            </a:endParaRPr>
          </a:p>
          <a:p>
            <a:pPr marL="0" indent="0" algn="just">
              <a:buNone/>
            </a:pPr>
            <a:endParaRPr lang="uk-UA" sz="3400" dirty="0">
              <a:solidFill>
                <a:srgbClr val="00274E"/>
              </a:solidFill>
              <a:effectLst/>
              <a:latin typeface="Roboto Condensed Light" panose="02000000000000000000" pitchFamily="2" charset="0"/>
              <a:ea typeface="Roboto Condensed Light" panose="02000000000000000000" pitchFamily="2" charset="0"/>
            </a:endParaRPr>
          </a:p>
          <a:p>
            <a:pPr marL="0" indent="0" algn="just">
              <a:buFont typeface="Arial" panose="020B0604020202020204" pitchFamily="34" charset="0"/>
              <a:buNone/>
            </a:pPr>
            <a:endParaRPr lang="ru-RU" sz="2000" dirty="0">
              <a:solidFill>
                <a:srgbClr val="00274E"/>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928304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FE7E3"/>
        </a:solidFill>
        <a:effectLst/>
      </p:bgPr>
    </p:bg>
    <p:spTree>
      <p:nvGrpSpPr>
        <p:cNvPr id="1" name=""/>
        <p:cNvGrpSpPr/>
        <p:nvPr/>
      </p:nvGrpSpPr>
      <p:grpSpPr>
        <a:xfrm>
          <a:off x="0" y="0"/>
          <a:ext cx="0" cy="0"/>
          <a:chOff x="0" y="0"/>
          <a:chExt cx="0" cy="0"/>
        </a:xfrm>
      </p:grpSpPr>
      <p:sp>
        <p:nvSpPr>
          <p:cNvPr id="10242" name="Заголовок 1">
            <a:extLst>
              <a:ext uri="{FF2B5EF4-FFF2-40B4-BE49-F238E27FC236}">
                <a16:creationId xmlns:a16="http://schemas.microsoft.com/office/drawing/2014/main" id="{C8589BF3-989D-AD9C-2488-4C8231AD0B7A}"/>
              </a:ext>
            </a:extLst>
          </p:cNvPr>
          <p:cNvSpPr txBox="1">
            <a:spLocks noGrp="1"/>
          </p:cNvSpPr>
          <p:nvPr>
            <p:ph type="title"/>
          </p:nvPr>
        </p:nvSpPr>
        <p:spPr>
          <a:xfrm>
            <a:off x="866274" y="607219"/>
            <a:ext cx="10684041" cy="796975"/>
          </a:xfrm>
        </p:spPr>
        <p:txBody>
          <a:bodyPr>
            <a:noAutofit/>
          </a:bodyPr>
          <a:lstStyle/>
          <a:p>
            <a:pPr algn="just"/>
            <a:r>
              <a:rPr lang="uk-UA" altLang="uk-UA" sz="2300" b="1" dirty="0">
                <a:solidFill>
                  <a:srgbClr val="00274E"/>
                </a:solidFill>
                <a:latin typeface="Roboto Condensed Light" panose="02000000000000000000" pitchFamily="2" charset="0"/>
                <a:cs typeface="Times New Roman" panose="02020603050405020304" pitchFamily="18" charset="0"/>
              </a:rPr>
              <a:t>Щодо підсудності розгляду скарг на рішення, дію або бездіяльність осіб, які здійснюють примусове виконання рішення, ухваленого за результатами розгляду майнового спору, до відкриття провадження у справі про банкрутство</a:t>
            </a:r>
            <a:br>
              <a:rPr lang="uk-UA" altLang="uk-UA" sz="2000" i="1" dirty="0">
                <a:solidFill>
                  <a:srgbClr val="00274E"/>
                </a:solidFill>
                <a:latin typeface="Roboto Condensed Light" panose="02000000000000000000" pitchFamily="2" charset="0"/>
                <a:cs typeface="Times New Roman" panose="02020603050405020304" pitchFamily="18" charset="0"/>
              </a:rPr>
            </a:br>
            <a:endParaRPr lang="uk-UA" altLang="uk-UA" sz="2000" b="1" dirty="0">
              <a:solidFill>
                <a:srgbClr val="00274E"/>
              </a:solidFill>
              <a:latin typeface="Roboto Condensed Light" panose="02000000000000000000" pitchFamily="2" charset="0"/>
            </a:endParaRPr>
          </a:p>
        </p:txBody>
      </p:sp>
      <p:sp>
        <p:nvSpPr>
          <p:cNvPr id="13315" name="Місце для тексту 2">
            <a:extLst>
              <a:ext uri="{FF2B5EF4-FFF2-40B4-BE49-F238E27FC236}">
                <a16:creationId xmlns:a16="http://schemas.microsoft.com/office/drawing/2014/main" id="{DB727B0F-FC52-1FBB-4B92-E8AE0F6F4B4F}"/>
              </a:ext>
            </a:extLst>
          </p:cNvPr>
          <p:cNvSpPr txBox="1">
            <a:spLocks noGrp="1"/>
          </p:cNvSpPr>
          <p:nvPr>
            <p:ph type="body" idx="1"/>
          </p:nvPr>
        </p:nvSpPr>
        <p:spPr>
          <a:xfrm>
            <a:off x="943276" y="1404193"/>
            <a:ext cx="10530037" cy="5208363"/>
          </a:xfrm>
        </p:spPr>
        <p:txBody>
          <a:bodyPr>
            <a:normAutofit fontScale="40000" lnSpcReduction="20000"/>
          </a:bodyPr>
          <a:lstStyle/>
          <a:p>
            <a:pPr algn="just">
              <a:lnSpc>
                <a:spcPct val="110000"/>
              </a:lnSpc>
              <a:spcBef>
                <a:spcPts val="600"/>
              </a:spcBef>
              <a:spcAft>
                <a:spcPts val="600"/>
              </a:spcAft>
              <a:buFont typeface="Wingdings" panose="05000000000000000000" pitchFamily="2" charset="2"/>
              <a:buChar char="Ø"/>
              <a:defRPr/>
            </a:pPr>
            <a:r>
              <a:rPr lang="uk-UA" altLang="uk-UA" sz="4000" dirty="0">
                <a:solidFill>
                  <a:srgbClr val="00274E"/>
                </a:solidFill>
                <a:latin typeface="Roboto Condensed Light" panose="02000000000000000000" pitchFamily="2" charset="0"/>
              </a:rPr>
              <a:t>Вирішуючи питання, пов'язані з оскарженням рішення, дії або бездіяльності державного виконавця чи іншої посадової особи органу державної виконавчої служби або приватного виконавця щодо примусового виконання (звернення стягнення на кошти та інше майно) за рішеннями у спорах (правовідносинах), стороною яких є боржник у справі про банкрутство, які були вирішені поза межами справи про банкрутство до введення в дію </a:t>
            </a:r>
            <a:r>
              <a:rPr lang="uk-UA" altLang="uk-UA" sz="4000" dirty="0" err="1">
                <a:solidFill>
                  <a:srgbClr val="00274E"/>
                </a:solidFill>
                <a:latin typeface="Roboto Condensed Light" panose="02000000000000000000" pitchFamily="2" charset="0"/>
              </a:rPr>
              <a:t>КУзПБ</a:t>
            </a:r>
            <a:r>
              <a:rPr lang="uk-UA" altLang="uk-UA" sz="4000" dirty="0">
                <a:solidFill>
                  <a:srgbClr val="00274E"/>
                </a:solidFill>
                <a:latin typeface="Roboto Condensed Light" panose="02000000000000000000" pitchFamily="2" charset="0"/>
              </a:rPr>
              <a:t> або з інших причин, господарським судам слід урахувати у системному взаємозв'язку статті 339,  340 ГПК України та статтю 7 </a:t>
            </a:r>
            <a:r>
              <a:rPr lang="uk-UA" altLang="uk-UA" sz="4000" dirty="0" err="1">
                <a:solidFill>
                  <a:srgbClr val="00274E"/>
                </a:solidFill>
                <a:latin typeface="Roboto Condensed Light" panose="02000000000000000000" pitchFamily="2" charset="0"/>
              </a:rPr>
              <a:t>КУзПБ</a:t>
            </a:r>
            <a:r>
              <a:rPr lang="uk-UA" altLang="uk-UA" sz="4000" dirty="0">
                <a:solidFill>
                  <a:srgbClr val="00274E"/>
                </a:solidFill>
                <a:latin typeface="Roboto Condensed Light" panose="02000000000000000000" pitchFamily="2" charset="0"/>
              </a:rPr>
              <a:t>, керуючись пріоритетом приписів спеціального закону – </a:t>
            </a:r>
            <a:r>
              <a:rPr lang="uk-UA" altLang="uk-UA" sz="4000" dirty="0" err="1">
                <a:solidFill>
                  <a:srgbClr val="00274E"/>
                </a:solidFill>
                <a:latin typeface="Roboto Condensed Light" panose="02000000000000000000" pitchFamily="2" charset="0"/>
              </a:rPr>
              <a:t>КУзПБ</a:t>
            </a:r>
            <a:r>
              <a:rPr lang="uk-UA" altLang="uk-UA" sz="4000" dirty="0">
                <a:solidFill>
                  <a:srgbClr val="00274E"/>
                </a:solidFill>
                <a:latin typeface="Roboto Condensed Light" panose="02000000000000000000" pitchFamily="2" charset="0"/>
              </a:rPr>
              <a:t>, а також закріпленими у цьому законі принципами концентрації всіх спорів, стороною яких є боржник, у межах справи про банкрутство та судового контролю у відносинах банкрутства (неплатоспроможності).</a:t>
            </a:r>
          </a:p>
          <a:p>
            <a:pPr algn="just">
              <a:lnSpc>
                <a:spcPct val="110000"/>
              </a:lnSpc>
              <a:spcBef>
                <a:spcPts val="600"/>
              </a:spcBef>
              <a:spcAft>
                <a:spcPts val="600"/>
              </a:spcAft>
              <a:buFont typeface="Wingdings" panose="05000000000000000000" pitchFamily="2" charset="2"/>
              <a:buChar char="Ø"/>
              <a:defRPr/>
            </a:pPr>
            <a:r>
              <a:rPr lang="uk-UA" altLang="uk-UA" sz="4000" dirty="0">
                <a:solidFill>
                  <a:srgbClr val="00274E"/>
                </a:solidFill>
                <a:latin typeface="Roboto Condensed Light" panose="02000000000000000000" pitchFamily="2" charset="0"/>
              </a:rPr>
              <a:t>Системне тлумачення пункту 8 частини першої статті 20 ГПК України,  статті 7 </a:t>
            </a:r>
            <a:r>
              <a:rPr lang="uk-UA" altLang="uk-UA" sz="4000" dirty="0" err="1">
                <a:solidFill>
                  <a:srgbClr val="00274E"/>
                </a:solidFill>
                <a:latin typeface="Roboto Condensed Light" panose="02000000000000000000" pitchFamily="2" charset="0"/>
              </a:rPr>
              <a:t>КУзПБ</a:t>
            </a:r>
            <a:r>
              <a:rPr lang="uk-UA" altLang="uk-UA" sz="4000" dirty="0">
                <a:solidFill>
                  <a:srgbClr val="00274E"/>
                </a:solidFill>
                <a:latin typeface="Roboto Condensed Light" panose="02000000000000000000" pitchFamily="2" charset="0"/>
              </a:rPr>
              <a:t> приводить до висновку, що у межах справи про банкрутство підлягають вирішенню питання судового контролю у виконавчих провадженнях за рішеннями стосовно боржника, виконання яких є можливим шляхом звернення стягнення на кошти чи інше його майно, незалежно від процесуальної форми звернення (скарга, заява, позов) заінтересованої особи щодо здійснення такого контролю. </a:t>
            </a:r>
          </a:p>
          <a:p>
            <a:pPr algn="just">
              <a:lnSpc>
                <a:spcPct val="110000"/>
              </a:lnSpc>
              <a:spcBef>
                <a:spcPts val="600"/>
              </a:spcBef>
              <a:spcAft>
                <a:spcPts val="600"/>
              </a:spcAft>
              <a:buFont typeface="Wingdings" panose="05000000000000000000" pitchFamily="2" charset="2"/>
              <a:buChar char="Ø"/>
              <a:defRPr/>
            </a:pPr>
            <a:r>
              <a:rPr lang="uk-UA" altLang="uk-UA" sz="4000" dirty="0">
                <a:solidFill>
                  <a:srgbClr val="00274E"/>
                </a:solidFill>
                <a:latin typeface="Roboto Condensed Light" panose="02000000000000000000" pitchFamily="2" charset="0"/>
              </a:rPr>
              <a:t>Повноваження господарського суду, в провадженні якого перебуває справа про банкрутство, щодо здійснення відповідного судового контролю поширюються і на правовідносини з примусового виконання судових рішень та рішень інших органів (посадових осіб) у виконавчому провадженні, що передбачає звернення стягнення на майно боржника або може вплинути іншим чином на майнові активи боржника, і такий контроль має здійснюватися з моменту відкриття виконавчого провадження та до його завершення чи закриття провадження у справі про банкрутство боржника.</a:t>
            </a:r>
          </a:p>
          <a:p>
            <a:pPr marL="0" indent="248907" algn="just">
              <a:lnSpc>
                <a:spcPct val="110000"/>
              </a:lnSpc>
              <a:spcBef>
                <a:spcPts val="600"/>
              </a:spcBef>
              <a:spcAft>
                <a:spcPts val="600"/>
              </a:spcAft>
              <a:buNone/>
              <a:defRPr/>
            </a:pPr>
            <a:endParaRPr lang="uk-UA" altLang="uk-UA" sz="3400" b="1" dirty="0">
              <a:solidFill>
                <a:srgbClr val="00274E"/>
              </a:solidFill>
              <a:latin typeface="Roboto Condensed Light" panose="02000000000000000000" pitchFamily="2" charset="0"/>
            </a:endParaRPr>
          </a:p>
          <a:p>
            <a:pPr marL="0" indent="248907" algn="just">
              <a:lnSpc>
                <a:spcPct val="110000"/>
              </a:lnSpc>
              <a:spcBef>
                <a:spcPts val="600"/>
              </a:spcBef>
              <a:spcAft>
                <a:spcPts val="600"/>
              </a:spcAft>
              <a:buNone/>
              <a:defRPr/>
            </a:pPr>
            <a:r>
              <a:rPr lang="uk-UA" altLang="uk-UA" sz="4000" b="1" dirty="0">
                <a:solidFill>
                  <a:srgbClr val="00274E"/>
                </a:solidFill>
                <a:latin typeface="Roboto Condensed Light" panose="02000000000000000000" pitchFamily="2" charset="0"/>
              </a:rPr>
              <a:t>(Див. постанову судової палати для розгляду справ про банкрутство КГС ВС від  13.04.2023 у справі № </a:t>
            </a:r>
            <a:r>
              <a:rPr lang="uk-UA" altLang="uk-UA" sz="4000" b="1" dirty="0">
                <a:solidFill>
                  <a:srgbClr val="00274E"/>
                </a:solidFill>
                <a:latin typeface="Roboto Condensed Light" panose="02000000000000000000" pitchFamily="2" charset="0"/>
                <a:cs typeface="Times New Roman" panose="02020603050405020304" pitchFamily="18" charset="0"/>
              </a:rPr>
              <a:t>910/21981/16)</a:t>
            </a:r>
            <a:endParaRPr lang="uk-UA" altLang="uk-UA" sz="4000" b="1" dirty="0">
              <a:solidFill>
                <a:srgbClr val="00274E"/>
              </a:solidFill>
              <a:latin typeface="Roboto Condensed Light" panose="02000000000000000000" pitchFamily="2" charset="0"/>
            </a:endParaRPr>
          </a:p>
          <a:p>
            <a:pPr algn="just">
              <a:spcBef>
                <a:spcPct val="0"/>
              </a:spcBef>
              <a:buFont typeface="Arial" panose="020B0604020202020204" pitchFamily="34" charset="0"/>
              <a:buChar char="•"/>
              <a:defRPr/>
            </a:pPr>
            <a:endParaRPr lang="uk-UA" altLang="uk-UA" sz="984" b="1" dirty="0">
              <a:solidFill>
                <a:srgbClr val="002060"/>
              </a:solidFill>
              <a:latin typeface="Roboto Condensed Light" panose="02000000000000000000" pitchFamily="2" charset="0"/>
            </a:endParaRPr>
          </a:p>
          <a:p>
            <a:pPr marL="0" indent="0" algn="just">
              <a:spcBef>
                <a:spcPct val="0"/>
              </a:spcBef>
              <a:buNone/>
              <a:defRPr/>
            </a:pPr>
            <a:endParaRPr lang="uk-UA" altLang="uk-UA" sz="984" u="sng" dirty="0">
              <a:solidFill>
                <a:srgbClr val="002060"/>
              </a:solidFill>
              <a:latin typeface="Roboto Condensed Light" panose="02000000000000000000" pitchFamily="2" charset="0"/>
              <a:cs typeface="Times New Roman" panose="02020603050405020304" pitchFamily="18" charset="0"/>
            </a:endParaRPr>
          </a:p>
          <a:p>
            <a:pPr marL="0" indent="0">
              <a:spcBef>
                <a:spcPct val="0"/>
              </a:spcBef>
              <a:buNone/>
              <a:defRPr/>
            </a:pPr>
            <a:endParaRPr lang="uk-UA" altLang="uk-UA" sz="844" dirty="0">
              <a:solidFill>
                <a:srgbClr val="002060"/>
              </a:solidFill>
              <a:latin typeface="Roboto Condensed Light" panose="02000000000000000000" pitchFamily="2" charset="0"/>
            </a:endParaRPr>
          </a:p>
          <a:p>
            <a:pPr marL="0" indent="0">
              <a:spcBef>
                <a:spcPct val="0"/>
              </a:spcBef>
              <a:buNone/>
              <a:defRPr/>
            </a:pPr>
            <a:endParaRPr lang="uk-UA" altLang="uk-UA" sz="844" dirty="0">
              <a:solidFill>
                <a:srgbClr val="002060"/>
              </a:solidFill>
              <a:latin typeface="Roboto Condensed Light" panose="02000000000000000000" pitchFamily="2" charset="0"/>
            </a:endParaRPr>
          </a:p>
          <a:p>
            <a:pPr marL="0" indent="0">
              <a:spcBef>
                <a:spcPct val="0"/>
              </a:spcBef>
              <a:buNone/>
              <a:defRPr/>
            </a:pPr>
            <a:endParaRPr lang="uk-UA" altLang="uk-UA" sz="844" dirty="0">
              <a:solidFill>
                <a:srgbClr val="002060"/>
              </a:solidFill>
              <a:latin typeface="Roboto Condensed Light" panose="02000000000000000000" pitchFamily="2" charset="0"/>
            </a:endParaRPr>
          </a:p>
          <a:p>
            <a:pPr marL="0" indent="0">
              <a:spcBef>
                <a:spcPct val="0"/>
              </a:spcBef>
              <a:buNone/>
              <a:defRPr/>
            </a:pPr>
            <a:endParaRPr lang="uk-UA" altLang="uk-UA" sz="844" dirty="0">
              <a:solidFill>
                <a:srgbClr val="002060"/>
              </a:solidFill>
              <a:latin typeface="Roboto Condensed Light" panose="02000000000000000000" pitchFamily="2" charset="0"/>
            </a:endParaRPr>
          </a:p>
          <a:p>
            <a:pPr marL="0" indent="0">
              <a:defRPr/>
            </a:pPr>
            <a:endParaRPr lang="uk-UA" altLang="uk-UA"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FE7E3"/>
        </a:solidFill>
        <a:effectLst/>
      </p:bgPr>
    </p:bg>
    <p:spTree>
      <p:nvGrpSpPr>
        <p:cNvPr id="1" name=""/>
        <p:cNvGrpSpPr/>
        <p:nvPr/>
      </p:nvGrpSpPr>
      <p:grpSpPr>
        <a:xfrm>
          <a:off x="0" y="0"/>
          <a:ext cx="0" cy="0"/>
          <a:chOff x="0" y="0"/>
          <a:chExt cx="0" cy="0"/>
        </a:xfrm>
      </p:grpSpPr>
      <p:sp>
        <p:nvSpPr>
          <p:cNvPr id="3" name="Заголовок 1">
            <a:extLst>
              <a:ext uri="{FF2B5EF4-FFF2-40B4-BE49-F238E27FC236}">
                <a16:creationId xmlns:a16="http://schemas.microsoft.com/office/drawing/2014/main" id="{533CE888-34C6-4EB9-70CF-C23135CBA7DE}"/>
              </a:ext>
            </a:extLst>
          </p:cNvPr>
          <p:cNvSpPr txBox="1">
            <a:spLocks/>
          </p:cNvSpPr>
          <p:nvPr/>
        </p:nvSpPr>
        <p:spPr>
          <a:xfrm>
            <a:off x="713874" y="209610"/>
            <a:ext cx="10780294" cy="5449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ru-RU" sz="2000" b="1" dirty="0">
                <a:solidFill>
                  <a:srgbClr val="00274E"/>
                </a:solidFill>
                <a:latin typeface="Roboto Condensed Light" panose="02000000000000000000" pitchFamily="2" charset="0"/>
                <a:ea typeface="Roboto Condensed Light" panose="02000000000000000000" pitchFamily="2" charset="0"/>
              </a:rPr>
              <a:t>НАЯВНІСТЬ/ВІДСУТНІСТЬ ПІДСТАВ ДЛЯ ЗВІЛЬНЕННЯ ОРГАНУ ДПС ВІД СПЛАТИ СУДОВОГО ЗБОРУ</a:t>
            </a:r>
            <a:endParaRPr lang="uk-UA" sz="2000" b="1" dirty="0">
              <a:solidFill>
                <a:srgbClr val="00274E"/>
              </a:solidFill>
              <a:latin typeface="Roboto Condensed Light" panose="02000000000000000000" pitchFamily="2" charset="0"/>
              <a:ea typeface="Roboto Condensed Light" panose="02000000000000000000" pitchFamily="2" charset="0"/>
            </a:endParaRPr>
          </a:p>
        </p:txBody>
      </p:sp>
      <p:sp>
        <p:nvSpPr>
          <p:cNvPr id="5" name="Місце для тексту 3">
            <a:extLst>
              <a:ext uri="{FF2B5EF4-FFF2-40B4-BE49-F238E27FC236}">
                <a16:creationId xmlns:a16="http://schemas.microsoft.com/office/drawing/2014/main" id="{FCCCE644-2D3A-1C23-9E72-72525501E387}"/>
              </a:ext>
            </a:extLst>
          </p:cNvPr>
          <p:cNvSpPr txBox="1">
            <a:spLocks/>
          </p:cNvSpPr>
          <p:nvPr/>
        </p:nvSpPr>
        <p:spPr>
          <a:xfrm>
            <a:off x="697832" y="754601"/>
            <a:ext cx="10780294" cy="581945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600"/>
              </a:spcBef>
              <a:spcAft>
                <a:spcPts val="600"/>
              </a:spcAft>
              <a:buNone/>
            </a:pPr>
            <a:r>
              <a:rPr lang="uk-UA" sz="1600" b="1" dirty="0">
                <a:solidFill>
                  <a:srgbClr val="00274E"/>
                </a:solidFill>
                <a:latin typeface="Roboto Condensed Light" panose="02000000000000000000" pitchFamily="2" charset="0"/>
                <a:ea typeface="Roboto Condensed Light" panose="02000000000000000000" pitchFamily="2" charset="0"/>
              </a:rPr>
              <a:t>Суть спору</a:t>
            </a:r>
          </a:p>
          <a:p>
            <a:pPr marL="0" indent="0" algn="just">
              <a:lnSpc>
                <a:spcPct val="100000"/>
              </a:lnSpc>
              <a:spcBef>
                <a:spcPts val="600"/>
              </a:spcBef>
              <a:spcAft>
                <a:spcPts val="600"/>
              </a:spcAft>
              <a:buNone/>
            </a:pPr>
            <a:r>
              <a:rPr lang="uk-UA" sz="1600" dirty="0">
                <a:solidFill>
                  <a:srgbClr val="00274E"/>
                </a:solidFill>
                <a:latin typeface="Roboto Condensed Light" panose="02000000000000000000" pitchFamily="2" charset="0"/>
                <a:ea typeface="Roboto Condensed Light" panose="02000000000000000000" pitchFamily="2" charset="0"/>
              </a:rPr>
              <a:t>У межах справи про банкрутство </a:t>
            </a:r>
            <a:r>
              <a:rPr lang="uk-UA" sz="1600" dirty="0">
                <a:solidFill>
                  <a:srgbClr val="00274E"/>
                </a:solidFill>
                <a:effectLst/>
                <a:latin typeface="Roboto Condensed Light" panose="02000000000000000000" pitchFamily="2" charset="0"/>
                <a:ea typeface="Roboto Condensed Light" panose="02000000000000000000" pitchFamily="2" charset="0"/>
              </a:rPr>
              <a:t>Головне управління Державної податкової служби у місті Києві як відокремлений підрозділ Державної податкової служби України подало заяву про визнання кредитором боржника у розмірі 683465,03 грн.</a:t>
            </a:r>
          </a:p>
          <a:p>
            <a:pPr marL="0" indent="0" algn="just">
              <a:lnSpc>
                <a:spcPct val="100000"/>
              </a:lnSpc>
              <a:spcBef>
                <a:spcPts val="600"/>
              </a:spcBef>
              <a:spcAft>
                <a:spcPts val="600"/>
              </a:spcAft>
              <a:buNone/>
            </a:pPr>
            <a:r>
              <a:rPr lang="uk-UA" sz="1600" dirty="0">
                <a:solidFill>
                  <a:srgbClr val="00274E"/>
                </a:solidFill>
                <a:latin typeface="Roboto Condensed Light" panose="02000000000000000000" pitchFamily="2" charset="0"/>
                <a:ea typeface="Roboto Condensed Light" panose="02000000000000000000" pitchFamily="2" charset="0"/>
              </a:rPr>
              <a:t>Ухвалою господарського суду повернуто ГУ ДПС у м. Києві заяву про визнання кредитором у зв'язку з тим, що воно не усунуло недолік, шляхом подання доказів сплати судового збору в установленому порядку та розмірі.     </a:t>
            </a:r>
          </a:p>
          <a:p>
            <a:pPr marL="0" indent="0" algn="just">
              <a:lnSpc>
                <a:spcPct val="100000"/>
              </a:lnSpc>
              <a:spcBef>
                <a:spcPts val="600"/>
              </a:spcBef>
              <a:spcAft>
                <a:spcPts val="600"/>
              </a:spcAft>
              <a:buNone/>
            </a:pPr>
            <a:r>
              <a:rPr lang="uk-UA" sz="1600" dirty="0">
                <a:solidFill>
                  <a:srgbClr val="00274E"/>
                </a:solidFill>
                <a:latin typeface="Roboto Condensed Light" panose="02000000000000000000" pitchFamily="2" charset="0"/>
                <a:ea typeface="Roboto Condensed Light" panose="02000000000000000000" pitchFamily="2" charset="0"/>
              </a:rPr>
              <a:t>Постановою Північного апеляційного господарського суду ухвалу суду першої інстанції скасовано, справу повернуто до зазначеного суду для подальшого розгляду заяви ГУ ДПС у м. Києві про визнання кредиторських вимог.</a:t>
            </a:r>
          </a:p>
          <a:p>
            <a:pPr marL="0" indent="0" algn="just">
              <a:lnSpc>
                <a:spcPct val="100000"/>
              </a:lnSpc>
              <a:spcBef>
                <a:spcPts val="600"/>
              </a:spcBef>
              <a:spcAft>
                <a:spcPts val="600"/>
              </a:spcAft>
              <a:buNone/>
            </a:pPr>
            <a:r>
              <a:rPr lang="uk-UA" sz="1600" dirty="0">
                <a:solidFill>
                  <a:srgbClr val="00274E"/>
                </a:solidFill>
                <a:latin typeface="Roboto Condensed Light" panose="02000000000000000000" pitchFamily="2" charset="0"/>
                <a:ea typeface="Roboto Condensed Light" panose="02000000000000000000" pitchFamily="2" charset="0"/>
              </a:rPr>
              <a:t>Постанова мотивована тим, що </a:t>
            </a:r>
            <a:r>
              <a:rPr lang="uk-UA" sz="1600" dirty="0">
                <a:solidFill>
                  <a:srgbClr val="00274E"/>
                </a:solidFill>
                <a:effectLst/>
                <a:latin typeface="Roboto Condensed Light" panose="02000000000000000000" pitchFamily="2" charset="0"/>
                <a:ea typeface="Roboto Condensed Light" panose="02000000000000000000" pitchFamily="2" charset="0"/>
              </a:rPr>
              <a:t>положення п. 27 ч. 1 ст. 5 Закону України "Про судовий збір" передбачають звільнення центрального органу виконавчої влади, що реалізує державну податкову політику, його територіальних органів від сплати судового збору в частині стягнення сум податкового боргу, заборгованості зі сплати єдиного внеску на загальнообов'язкове  державне соціальне страхування.</a:t>
            </a:r>
          </a:p>
          <a:p>
            <a:pPr marL="0" indent="0" algn="just">
              <a:lnSpc>
                <a:spcPct val="100000"/>
              </a:lnSpc>
              <a:spcBef>
                <a:spcPts val="600"/>
              </a:spcBef>
              <a:spcAft>
                <a:spcPts val="600"/>
              </a:spcAft>
              <a:buNone/>
            </a:pPr>
            <a:r>
              <a:rPr lang="uk-UA" sz="1600" dirty="0">
                <a:solidFill>
                  <a:srgbClr val="00274E"/>
                </a:solidFill>
                <a:latin typeface="Roboto Condensed Light" panose="02000000000000000000" pitchFamily="2" charset="0"/>
                <a:ea typeface="Roboto Condensed Light" panose="02000000000000000000" pitchFamily="2" charset="0"/>
              </a:rPr>
              <a:t>З</a:t>
            </a:r>
            <a:r>
              <a:rPr lang="uk-UA" sz="1600" dirty="0">
                <a:solidFill>
                  <a:srgbClr val="00274E"/>
                </a:solidFill>
                <a:effectLst/>
                <a:latin typeface="Roboto Condensed Light" panose="02000000000000000000" pitchFamily="2" charset="0"/>
                <a:ea typeface="Roboto Condensed Light" panose="02000000000000000000" pitchFamily="2" charset="0"/>
              </a:rPr>
              <a:t>вернення з кредиторськими вимогами до боржника є елементом адміністрування </a:t>
            </a:r>
            <a:r>
              <a:rPr lang="uk-UA" sz="1600">
                <a:solidFill>
                  <a:srgbClr val="00274E"/>
                </a:solidFill>
                <a:effectLst/>
                <a:latin typeface="Roboto Condensed Light" panose="02000000000000000000" pitchFamily="2" charset="0"/>
                <a:ea typeface="Roboto Condensed Light" panose="02000000000000000000" pitchFamily="2" charset="0"/>
              </a:rPr>
              <a:t>з питань податкового </a:t>
            </a:r>
            <a:r>
              <a:rPr lang="uk-UA" sz="1600" dirty="0">
                <a:solidFill>
                  <a:srgbClr val="00274E"/>
                </a:solidFill>
                <a:effectLst/>
                <a:latin typeface="Roboto Condensed Light" panose="02000000000000000000" pitchFamily="2" charset="0"/>
                <a:ea typeface="Roboto Condensed Light" panose="02000000000000000000" pitchFamily="2" charset="0"/>
              </a:rPr>
              <a:t>боргу, яке спрямоване на стягнення заборгованості, тому норма п. 27 ч. 1 ст. 5 Закону України "Про судовий збір" поширюється на спірні правовідносини, зокрема на провадження у справах з процедур банкрутства.</a:t>
            </a:r>
          </a:p>
          <a:p>
            <a:pPr marL="0" indent="0" algn="just">
              <a:lnSpc>
                <a:spcPct val="100000"/>
              </a:lnSpc>
              <a:spcBef>
                <a:spcPts val="600"/>
              </a:spcBef>
              <a:spcAft>
                <a:spcPts val="600"/>
              </a:spcAft>
              <a:buNone/>
            </a:pPr>
            <a:r>
              <a:rPr lang="uk-UA" sz="1600" dirty="0">
                <a:solidFill>
                  <a:srgbClr val="00274E"/>
                </a:solidFill>
                <a:latin typeface="Roboto Condensed Light" panose="02000000000000000000" pitchFamily="2" charset="0"/>
                <a:ea typeface="Roboto Condensed Light" panose="02000000000000000000" pitchFamily="2" charset="0"/>
              </a:rPr>
              <a:t>С</a:t>
            </a:r>
            <a:r>
              <a:rPr lang="uk-UA" sz="1600" dirty="0">
                <a:solidFill>
                  <a:srgbClr val="00274E"/>
                </a:solidFill>
                <a:effectLst/>
                <a:latin typeface="Roboto Condensed Light" panose="02000000000000000000" pitchFamily="2" charset="0"/>
                <a:ea typeface="Roboto Condensed Light" panose="02000000000000000000" pitchFamily="2" charset="0"/>
              </a:rPr>
              <a:t>уд апеляційної інстанції зазначив, що заявник – ГУ ДПС у м. Києві звільнене від сплати судового збору, оскільки звернення контролюючого органу до господарського суду із грошовими вимогами до боржника має на меті здійснення заходів щодо забезпечення погашення податкового боргу та недоїмки зі сплати єдиного внеску на загальнообов'язкове  державне соціальне страхування, а заходи стягнення сум податкового боргу та заборгованості зі сплати єдиного внеску на загальнообов'язкове державне соціальне страхування не можуть обмежуватися позовним провадженням в межах адміністративного судочинства, а й поширюють свою дію на процедуру банкрутства.</a:t>
            </a:r>
            <a:endParaRPr lang="uk-UA" sz="1600" dirty="0">
              <a:solidFill>
                <a:srgbClr val="00274E"/>
              </a:solidFill>
              <a:latin typeface="Roboto Condensed Light" panose="02000000000000000000" pitchFamily="2" charset="0"/>
              <a:ea typeface="Roboto Condensed Light" panose="02000000000000000000" pitchFamily="2" charset="0"/>
            </a:endParaRPr>
          </a:p>
          <a:p>
            <a:pPr marL="0" indent="0" algn="just">
              <a:spcBef>
                <a:spcPts val="2400"/>
              </a:spcBef>
              <a:spcAft>
                <a:spcPts val="1800"/>
              </a:spcAft>
              <a:buNone/>
            </a:pPr>
            <a:r>
              <a:rPr lang="uk-UA" sz="1600" b="1" dirty="0">
                <a:solidFill>
                  <a:srgbClr val="00274E"/>
                </a:solidFill>
                <a:effectLst/>
                <a:latin typeface="Roboto Condensed Light" panose="02000000000000000000" pitchFamily="2" charset="0"/>
                <a:ea typeface="Roboto Condensed Light" panose="02000000000000000000" pitchFamily="2" charset="0"/>
                <a:cs typeface="Times New Roman" panose="02020603050405020304" pitchFamily="18" charset="0"/>
              </a:rPr>
              <a:t>Ухвалою КГС ВС від 25.05.2023 справу  № 910/8316/20 передано на розгляд </a:t>
            </a:r>
            <a:r>
              <a:rPr lang="uk-UA" sz="1600" b="1" dirty="0">
                <a:solidFill>
                  <a:srgbClr val="00274E"/>
                </a:solidFill>
                <a:latin typeface="Roboto Condensed Light" panose="02000000000000000000" pitchFamily="2" charset="0"/>
                <a:ea typeface="Roboto Condensed Light" panose="02000000000000000000" pitchFamily="2" charset="0"/>
                <a:cs typeface="Times New Roman" panose="02020603050405020304" pitchFamily="18" charset="0"/>
              </a:rPr>
              <a:t>судової палати для розгляду справ про банкрутство</a:t>
            </a:r>
            <a:r>
              <a:rPr lang="uk-UA" sz="1600" b="1" dirty="0">
                <a:solidFill>
                  <a:srgbClr val="00274E"/>
                </a:solidFill>
                <a:effectLst/>
                <a:latin typeface="Roboto Condensed Light" panose="02000000000000000000" pitchFamily="2" charset="0"/>
                <a:ea typeface="Roboto Condensed Light" panose="02000000000000000000" pitchFamily="2" charset="0"/>
                <a:cs typeface="Times New Roman" panose="02020603050405020304" pitchFamily="18" charset="0"/>
              </a:rPr>
              <a:t> КГС ВС</a:t>
            </a:r>
          </a:p>
          <a:p>
            <a:pPr marL="0" indent="0" algn="just">
              <a:buFont typeface="Arial" panose="020B0604020202020204" pitchFamily="34" charset="0"/>
              <a:buNone/>
            </a:pPr>
            <a:endParaRPr lang="ru-RU" sz="2000" dirty="0">
              <a:solidFill>
                <a:srgbClr val="00274E"/>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547530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FE7E3"/>
        </a:solidFill>
        <a:effectLst/>
      </p:bgPr>
    </p:bg>
    <p:spTree>
      <p:nvGrpSpPr>
        <p:cNvPr id="1" name=""/>
        <p:cNvGrpSpPr/>
        <p:nvPr/>
      </p:nvGrpSpPr>
      <p:grpSpPr>
        <a:xfrm>
          <a:off x="0" y="0"/>
          <a:ext cx="0" cy="0"/>
          <a:chOff x="0" y="0"/>
          <a:chExt cx="0" cy="0"/>
        </a:xfrm>
      </p:grpSpPr>
      <p:sp>
        <p:nvSpPr>
          <p:cNvPr id="3" name="Заголовок 1">
            <a:extLst>
              <a:ext uri="{FF2B5EF4-FFF2-40B4-BE49-F238E27FC236}">
                <a16:creationId xmlns:a16="http://schemas.microsoft.com/office/drawing/2014/main" id="{533CE888-34C6-4EB9-70CF-C23135CBA7DE}"/>
              </a:ext>
            </a:extLst>
          </p:cNvPr>
          <p:cNvSpPr txBox="1">
            <a:spLocks/>
          </p:cNvSpPr>
          <p:nvPr/>
        </p:nvSpPr>
        <p:spPr>
          <a:xfrm>
            <a:off x="713874" y="209610"/>
            <a:ext cx="10780294" cy="5449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ru-RU" sz="2400" b="1" dirty="0">
                <a:solidFill>
                  <a:srgbClr val="00274E"/>
                </a:solidFill>
                <a:latin typeface="Roboto Condensed Light" panose="02000000000000000000" pitchFamily="2" charset="0"/>
                <a:ea typeface="Roboto Condensed Light" panose="02000000000000000000" pitchFamily="2" charset="0"/>
              </a:rPr>
              <a:t>ВИНИКНЕННЯ ПРАВА ВИМОГИ ПРО СУБСИДІАРНУ ВІДПОВІДАЛЬНІСТЬ У СПРАВІ ПРО БАНКРУТСТВО</a:t>
            </a:r>
            <a:endParaRPr lang="uk-UA" sz="2400" b="1" dirty="0">
              <a:solidFill>
                <a:srgbClr val="00274E"/>
              </a:solidFill>
              <a:latin typeface="Roboto Condensed Light" panose="02000000000000000000" pitchFamily="2" charset="0"/>
              <a:ea typeface="Roboto Condensed Light" panose="02000000000000000000" pitchFamily="2" charset="0"/>
            </a:endParaRPr>
          </a:p>
        </p:txBody>
      </p:sp>
      <p:sp>
        <p:nvSpPr>
          <p:cNvPr id="5" name="Місце для тексту 3">
            <a:extLst>
              <a:ext uri="{FF2B5EF4-FFF2-40B4-BE49-F238E27FC236}">
                <a16:creationId xmlns:a16="http://schemas.microsoft.com/office/drawing/2014/main" id="{FCCCE644-2D3A-1C23-9E72-72525501E387}"/>
              </a:ext>
            </a:extLst>
          </p:cNvPr>
          <p:cNvSpPr txBox="1">
            <a:spLocks/>
          </p:cNvSpPr>
          <p:nvPr/>
        </p:nvSpPr>
        <p:spPr>
          <a:xfrm>
            <a:off x="697832" y="967666"/>
            <a:ext cx="10780294" cy="545089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00000"/>
              </a:lnSpc>
              <a:spcBef>
                <a:spcPts val="600"/>
              </a:spcBef>
              <a:spcAft>
                <a:spcPts val="600"/>
              </a:spcAft>
              <a:buNone/>
            </a:pPr>
            <a:r>
              <a:rPr lang="uk-UA" sz="1800" b="1" dirty="0">
                <a:solidFill>
                  <a:srgbClr val="00274E"/>
                </a:solidFill>
                <a:latin typeface="Roboto Condensed Light" panose="02000000000000000000" pitchFamily="2" charset="0"/>
                <a:ea typeface="Roboto Condensed Light" panose="02000000000000000000" pitchFamily="2" charset="0"/>
              </a:rPr>
              <a:t>Суть спору</a:t>
            </a:r>
          </a:p>
          <a:p>
            <a:pPr marL="0" indent="0" algn="just">
              <a:lnSpc>
                <a:spcPct val="100000"/>
              </a:lnSpc>
              <a:spcBef>
                <a:spcPts val="600"/>
              </a:spcBef>
              <a:spcAft>
                <a:spcPts val="600"/>
              </a:spcAft>
              <a:buNone/>
            </a:pPr>
            <a:r>
              <a:rPr lang="uk-UA" sz="1800" dirty="0">
                <a:solidFill>
                  <a:srgbClr val="00274E"/>
                </a:solidFill>
                <a:latin typeface="Roboto Condensed Light" panose="02000000000000000000" pitchFamily="2" charset="0"/>
                <a:ea typeface="Roboto Condensed Light" panose="02000000000000000000" pitchFamily="2" charset="0"/>
              </a:rPr>
              <a:t>У межах справи про банкрутство ліквідатор боржника подав заяву, з урахуванням поданої заяви про уточнення позовних вимоги, про стягнення на користь боржника з його керівника та власника солідарно 1 674 882,61 грн загальної заборгованості боржника перед кредиторами й арбітражним керуючим за виконання ним повноважень розпорядника майна та ліквідатора у цій справі, а також покладення на відповідачів субсидіарної відповідальності за зобов'язаннями боржника за правилами статті 61 </a:t>
            </a:r>
            <a:r>
              <a:rPr lang="uk-UA" sz="1800" dirty="0" err="1">
                <a:solidFill>
                  <a:srgbClr val="00274E"/>
                </a:solidFill>
                <a:latin typeface="Roboto Condensed Light" panose="02000000000000000000" pitchFamily="2" charset="0"/>
                <a:ea typeface="Roboto Condensed Light" panose="02000000000000000000" pitchFamily="2" charset="0"/>
              </a:rPr>
              <a:t>КУзПБ</a:t>
            </a:r>
            <a:r>
              <a:rPr lang="uk-UA" sz="1800" dirty="0">
                <a:solidFill>
                  <a:srgbClr val="00274E"/>
                </a:solidFill>
                <a:latin typeface="Roboto Condensed Light" panose="02000000000000000000" pitchFamily="2" charset="0"/>
                <a:ea typeface="Roboto Condensed Light" panose="02000000000000000000" pitchFamily="2" charset="0"/>
              </a:rPr>
              <a:t> через відсутність у боржника активів і формування ліквідаційної маси для погашення як вимог кредиторів, так і заборгованості перед арбітражним керуючим.</a:t>
            </a:r>
          </a:p>
          <a:p>
            <a:pPr marL="0" indent="0" algn="just">
              <a:lnSpc>
                <a:spcPct val="100000"/>
              </a:lnSpc>
              <a:spcBef>
                <a:spcPts val="600"/>
              </a:spcBef>
              <a:spcAft>
                <a:spcPts val="600"/>
              </a:spcAft>
              <a:buNone/>
            </a:pPr>
            <a:r>
              <a:rPr lang="uk-UA" sz="1800" b="1" dirty="0">
                <a:solidFill>
                  <a:srgbClr val="00274E"/>
                </a:solidFill>
                <a:latin typeface="Roboto Condensed Light" panose="02000000000000000000" pitchFamily="2" charset="0"/>
                <a:ea typeface="Roboto Condensed Light" panose="02000000000000000000" pitchFamily="2" charset="0"/>
              </a:rPr>
              <a:t>Суди попередніх інстанцій відмовили у задоволенні позову.</a:t>
            </a:r>
          </a:p>
          <a:p>
            <a:pPr marL="0" indent="0" algn="just">
              <a:lnSpc>
                <a:spcPct val="100000"/>
              </a:lnSpc>
              <a:spcBef>
                <a:spcPts val="600"/>
              </a:spcBef>
              <a:spcAft>
                <a:spcPts val="600"/>
              </a:spcAft>
              <a:buNone/>
            </a:pPr>
            <a:r>
              <a:rPr lang="uk-UA" sz="1800" b="0" i="0" dirty="0">
                <a:solidFill>
                  <a:srgbClr val="00274E"/>
                </a:solidFill>
                <a:effectLst/>
                <a:latin typeface="Roboto Condensed Light" panose="02000000000000000000" pitchFamily="2" charset="0"/>
                <a:ea typeface="Roboto Condensed Light" panose="02000000000000000000" pitchFamily="2" charset="0"/>
              </a:rPr>
              <a:t>Судові рішення мотивовані відсутністю підстав для задоволення вимог про покладення субсидіарної відповідальності за зобов'язаннями </a:t>
            </a:r>
            <a:r>
              <a:rPr lang="uk-UA" sz="1800" dirty="0">
                <a:solidFill>
                  <a:srgbClr val="00274E"/>
                </a:solidFill>
                <a:latin typeface="Roboto Condensed Light" panose="02000000000000000000" pitchFamily="2" charset="0"/>
                <a:ea typeface="Roboto Condensed Light" panose="02000000000000000000" pitchFamily="2" charset="0"/>
              </a:rPr>
              <a:t>б</a:t>
            </a:r>
            <a:r>
              <a:rPr lang="uk-UA" sz="1800" b="0" i="0" dirty="0">
                <a:solidFill>
                  <a:srgbClr val="00274E"/>
                </a:solidFill>
                <a:effectLst/>
                <a:latin typeface="Roboto Condensed Light" panose="02000000000000000000" pitchFamily="2" charset="0"/>
                <a:ea typeface="Roboto Condensed Light" panose="02000000000000000000" pitchFamily="2" charset="0"/>
              </a:rPr>
              <a:t>оржника перед його кредиторами у цій справі через передчасність цих вимог та відповідної заяви ліквідатора боржника, незважаючи на підтвердження винної протиправної поведінки відповідачів у доведенні боржника до банкрутства.  У цій справі не завершено процедури формування ліквідаційної маси боржника внаслідок триваючих у межах цієї справи про банкрутство судових проваджень за вимогами ліквідатора боржника щодо стягнення коштів з фізичних осіб на користь боржника, а розмір субсидіарної відповідальності визначається на момент звернення з відповідними вимогами як різниця між сумою вимог кредиторів і остаточно сформованою ліквідаційною масою.</a:t>
            </a:r>
            <a:r>
              <a:rPr lang="uk-UA" sz="1800" dirty="0">
                <a:solidFill>
                  <a:srgbClr val="00274E"/>
                </a:solidFill>
                <a:latin typeface="Roboto Condensed Light" panose="02000000000000000000" pitchFamily="2" charset="0"/>
                <a:ea typeface="Roboto Condensed Light" panose="02000000000000000000" pitchFamily="2" charset="0"/>
              </a:rPr>
              <a:t> </a:t>
            </a:r>
          </a:p>
          <a:p>
            <a:pPr marL="0" indent="0" algn="just">
              <a:spcBef>
                <a:spcPts val="2400"/>
              </a:spcBef>
              <a:spcAft>
                <a:spcPts val="1800"/>
              </a:spcAft>
              <a:buNone/>
            </a:pPr>
            <a:r>
              <a:rPr lang="uk-UA" sz="1800" b="1" dirty="0">
                <a:solidFill>
                  <a:srgbClr val="00274E"/>
                </a:solidFill>
                <a:effectLst/>
                <a:latin typeface="Roboto Condensed Light" panose="02000000000000000000" pitchFamily="2" charset="0"/>
                <a:ea typeface="Roboto Condensed Light" panose="02000000000000000000" pitchFamily="2" charset="0"/>
                <a:cs typeface="Times New Roman" panose="02020603050405020304" pitchFamily="18" charset="0"/>
              </a:rPr>
              <a:t>Ухвалою КГС ВС від 22.08.2023 справу  № </a:t>
            </a:r>
            <a:r>
              <a:rPr lang="uk-UA" sz="1800" b="1" i="0" dirty="0">
                <a:solidFill>
                  <a:srgbClr val="00274E"/>
                </a:solidFill>
                <a:effectLst/>
                <a:latin typeface="Roboto Condensed Light" panose="02000000000000000000" pitchFamily="2" charset="0"/>
                <a:ea typeface="Roboto Condensed Light" panose="02000000000000000000" pitchFamily="2" charset="0"/>
              </a:rPr>
              <a:t>906/1155/20 (906/1113/21) </a:t>
            </a:r>
            <a:r>
              <a:rPr lang="uk-UA" sz="1800" b="1" dirty="0">
                <a:solidFill>
                  <a:srgbClr val="00274E"/>
                </a:solidFill>
                <a:effectLst/>
                <a:latin typeface="Roboto Condensed Light" panose="02000000000000000000" pitchFamily="2" charset="0"/>
                <a:ea typeface="Roboto Condensed Light" panose="02000000000000000000" pitchFamily="2" charset="0"/>
                <a:cs typeface="Times New Roman" panose="02020603050405020304" pitchFamily="18" charset="0"/>
              </a:rPr>
              <a:t>передано на розгляд </a:t>
            </a:r>
            <a:r>
              <a:rPr lang="uk-UA" sz="1800" b="1" dirty="0">
                <a:solidFill>
                  <a:srgbClr val="00274E"/>
                </a:solidFill>
                <a:latin typeface="Roboto Condensed Light" panose="02000000000000000000" pitchFamily="2" charset="0"/>
                <a:ea typeface="Roboto Condensed Light" panose="02000000000000000000" pitchFamily="2" charset="0"/>
                <a:cs typeface="Times New Roman" panose="02020603050405020304" pitchFamily="18" charset="0"/>
              </a:rPr>
              <a:t>судової палати для розгляду справ про банкрутство</a:t>
            </a:r>
            <a:r>
              <a:rPr lang="uk-UA" sz="1800" b="1" dirty="0">
                <a:solidFill>
                  <a:srgbClr val="00274E"/>
                </a:solidFill>
                <a:effectLst/>
                <a:latin typeface="Roboto Condensed Light" panose="02000000000000000000" pitchFamily="2" charset="0"/>
                <a:ea typeface="Roboto Condensed Light" panose="02000000000000000000" pitchFamily="2" charset="0"/>
                <a:cs typeface="Times New Roman" panose="02020603050405020304" pitchFamily="18" charset="0"/>
              </a:rPr>
              <a:t> КГС ВС</a:t>
            </a:r>
          </a:p>
          <a:p>
            <a:pPr marL="0" indent="0" algn="just">
              <a:spcBef>
                <a:spcPts val="2400"/>
              </a:spcBef>
              <a:spcAft>
                <a:spcPts val="1800"/>
              </a:spcAft>
              <a:buNone/>
            </a:pPr>
            <a:endParaRPr lang="ru-RU" sz="1800" dirty="0">
              <a:solidFill>
                <a:srgbClr val="00274E"/>
              </a:solidFill>
              <a:latin typeface="Roboto Condensed Light" panose="02000000000000000000" pitchFamily="2" charset="0"/>
              <a:ea typeface="Roboto Condensed Light" panose="02000000000000000000" pitchFamily="2" charset="0"/>
            </a:endParaRPr>
          </a:p>
          <a:p>
            <a:pPr marL="0" indent="0" algn="just">
              <a:buNone/>
            </a:pPr>
            <a:endParaRPr lang="ru-RU" sz="7200" dirty="0">
              <a:solidFill>
                <a:srgbClr val="00274E"/>
              </a:solidFill>
              <a:latin typeface="Roboto Condensed Light" panose="02000000000000000000" pitchFamily="2" charset="0"/>
              <a:ea typeface="Roboto Condensed Light" panose="02000000000000000000" pitchFamily="2" charset="0"/>
            </a:endParaRPr>
          </a:p>
          <a:p>
            <a:pPr marL="0" indent="0" algn="just">
              <a:buNone/>
            </a:pPr>
            <a:endParaRPr lang="ru-RU" sz="7200" dirty="0">
              <a:solidFill>
                <a:srgbClr val="00274E"/>
              </a:solidFill>
              <a:latin typeface="Roboto Condensed Light" panose="02000000000000000000" pitchFamily="2" charset="0"/>
              <a:ea typeface="Roboto Condensed Light" panose="02000000000000000000" pitchFamily="2" charset="0"/>
            </a:endParaRPr>
          </a:p>
          <a:p>
            <a:pPr marL="0" indent="0" algn="just">
              <a:buNone/>
            </a:pPr>
            <a:endParaRPr lang="uk-UA" sz="3400" dirty="0">
              <a:solidFill>
                <a:srgbClr val="00274E"/>
              </a:solidFill>
              <a:effectLst/>
              <a:latin typeface="Roboto Condensed Light" panose="02000000000000000000" pitchFamily="2" charset="0"/>
              <a:ea typeface="Roboto Condensed Light" panose="02000000000000000000" pitchFamily="2" charset="0"/>
            </a:endParaRPr>
          </a:p>
          <a:p>
            <a:pPr marL="0" indent="0" algn="just">
              <a:buFont typeface="Arial" panose="020B0604020202020204" pitchFamily="34" charset="0"/>
              <a:buNone/>
            </a:pPr>
            <a:endParaRPr lang="ru-RU" sz="2000" dirty="0">
              <a:solidFill>
                <a:srgbClr val="00274E"/>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829673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id="{0D3FCFA1-73BE-FD7D-E8F8-8DD854B9686F}"/>
              </a:ext>
            </a:extLst>
          </p:cNvPr>
          <p:cNvSpPr>
            <a:spLocks noGrp="1"/>
          </p:cNvSpPr>
          <p:nvPr>
            <p:ph type="ctrTitle"/>
          </p:nvPr>
        </p:nvSpPr>
        <p:spPr>
          <a:xfrm>
            <a:off x="410817" y="3429000"/>
            <a:ext cx="9144000" cy="2387600"/>
          </a:xfrm>
        </p:spPr>
        <p:txBody>
          <a:bodyPr>
            <a:normAutofit/>
          </a:bodyPr>
          <a:lstStyle/>
          <a:p>
            <a:pPr algn="l"/>
            <a:br>
              <a:rPr lang="uk-UA" sz="5000" dirty="0">
                <a:solidFill>
                  <a:srgbClr val="EFE7E3"/>
                </a:solidFill>
                <a:latin typeface="Roboto Condensed Light" panose="02000000000000000000" pitchFamily="2" charset="0"/>
                <a:ea typeface="Roboto Condensed Light" panose="02000000000000000000" pitchFamily="2" charset="0"/>
              </a:rPr>
            </a:br>
            <a:r>
              <a:rPr lang="uk-UA" sz="3200" dirty="0">
                <a:solidFill>
                  <a:srgbClr val="EFE7E3"/>
                </a:solidFill>
                <a:latin typeface="Roboto Condensed Light" panose="02000000000000000000" pitchFamily="2" charset="0"/>
                <a:ea typeface="Roboto Condensed Light" panose="02000000000000000000" pitchFamily="2" charset="0"/>
              </a:rPr>
              <a:t>ДЯКУЮ ЗА УВАГУ!</a:t>
            </a:r>
          </a:p>
        </p:txBody>
      </p:sp>
      <p:sp>
        <p:nvSpPr>
          <p:cNvPr id="5" name="Підзаголовок 2">
            <a:extLst>
              <a:ext uri="{FF2B5EF4-FFF2-40B4-BE49-F238E27FC236}">
                <a16:creationId xmlns:a16="http://schemas.microsoft.com/office/drawing/2014/main" id="{FA41F4D8-B50D-F3A3-341C-0B9D2E6C93AC}"/>
              </a:ext>
            </a:extLst>
          </p:cNvPr>
          <p:cNvSpPr txBox="1">
            <a:spLocks/>
          </p:cNvSpPr>
          <p:nvPr/>
        </p:nvSpPr>
        <p:spPr>
          <a:xfrm>
            <a:off x="410816" y="6030119"/>
            <a:ext cx="10925967" cy="165576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uk-UA" sz="2000" dirty="0">
              <a:solidFill>
                <a:srgbClr val="EFE7E3"/>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018644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FE7E3"/>
        </a:solidFill>
        <a:effectLst/>
      </p:bgPr>
    </p:bg>
    <p:spTree>
      <p:nvGrpSpPr>
        <p:cNvPr id="1" name=""/>
        <p:cNvGrpSpPr/>
        <p:nvPr/>
      </p:nvGrpSpPr>
      <p:grpSpPr>
        <a:xfrm>
          <a:off x="0" y="0"/>
          <a:ext cx="0" cy="0"/>
          <a:chOff x="0" y="0"/>
          <a:chExt cx="0" cy="0"/>
        </a:xfrm>
      </p:grpSpPr>
      <p:graphicFrame>
        <p:nvGraphicFramePr>
          <p:cNvPr id="6" name="Місце для вмісту 5"/>
          <p:cNvGraphicFramePr>
            <a:graphicFrameLocks noGrp="1"/>
          </p:cNvGraphicFramePr>
          <p:nvPr>
            <p:ph idx="1"/>
            <p:extLst>
              <p:ext uri="{D42A27DB-BD31-4B8C-83A1-F6EECF244321}">
                <p14:modId xmlns:p14="http://schemas.microsoft.com/office/powerpoint/2010/main" val="2201134488"/>
              </p:ext>
            </p:extLst>
          </p:nvPr>
        </p:nvGraphicFramePr>
        <p:xfrm>
          <a:off x="599440" y="1069850"/>
          <a:ext cx="10922000" cy="5686550"/>
        </p:xfrm>
        <a:graphic>
          <a:graphicData uri="http://schemas.openxmlformats.org/drawingml/2006/chart">
            <c:chart xmlns:c="http://schemas.openxmlformats.org/drawingml/2006/chart" xmlns:r="http://schemas.openxmlformats.org/officeDocument/2006/relationships" r:id="rId2"/>
          </a:graphicData>
        </a:graphic>
      </p:graphicFrame>
      <p:sp>
        <p:nvSpPr>
          <p:cNvPr id="7" name="Заголовок 6"/>
          <p:cNvSpPr>
            <a:spLocks noGrp="1"/>
          </p:cNvSpPr>
          <p:nvPr>
            <p:ph type="title"/>
          </p:nvPr>
        </p:nvSpPr>
        <p:spPr>
          <a:xfrm>
            <a:off x="1330960" y="203201"/>
            <a:ext cx="10754360" cy="690880"/>
          </a:xfrm>
        </p:spPr>
        <p:txBody>
          <a:bodyPr>
            <a:normAutofit/>
          </a:bodyPr>
          <a:lstStyle/>
          <a:p>
            <a:r>
              <a:rPr lang="uk-UA" sz="2800" b="1" dirty="0">
                <a:solidFill>
                  <a:srgbClr val="00274E"/>
                </a:solidFill>
                <a:latin typeface="Roboto Condensed Light" panose="02000000000000000000" pitchFamily="2" charset="0"/>
                <a:ea typeface="Roboto Condensed Light" panose="02000000000000000000" pitchFamily="2" charset="0"/>
              </a:rPr>
              <a:t>Показники здійснення судочинства місцевими господарськими судами</a:t>
            </a:r>
            <a:endParaRPr lang="uk-UA" sz="2800" dirty="0">
              <a:solidFill>
                <a:srgbClr val="00274E"/>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639105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FE7E3"/>
        </a:solidFill>
        <a:effectLst/>
      </p:bgPr>
    </p:bg>
    <p:spTree>
      <p:nvGrpSpPr>
        <p:cNvPr id="1" name=""/>
        <p:cNvGrpSpPr/>
        <p:nvPr/>
      </p:nvGrpSpPr>
      <p:grpSpPr>
        <a:xfrm>
          <a:off x="0" y="0"/>
          <a:ext cx="0" cy="0"/>
          <a:chOff x="0" y="0"/>
          <a:chExt cx="0" cy="0"/>
        </a:xfrm>
      </p:grpSpPr>
      <p:graphicFrame>
        <p:nvGraphicFramePr>
          <p:cNvPr id="6" name="Місце для вмісту 5"/>
          <p:cNvGraphicFramePr>
            <a:graphicFrameLocks noGrp="1"/>
          </p:cNvGraphicFramePr>
          <p:nvPr>
            <p:ph idx="1"/>
          </p:nvPr>
        </p:nvGraphicFramePr>
        <p:xfrm>
          <a:off x="599440" y="1069850"/>
          <a:ext cx="10922000" cy="5686550"/>
        </p:xfrm>
        <a:graphic>
          <a:graphicData uri="http://schemas.openxmlformats.org/drawingml/2006/chart">
            <c:chart xmlns:c="http://schemas.openxmlformats.org/drawingml/2006/chart" xmlns:r="http://schemas.openxmlformats.org/officeDocument/2006/relationships" r:id="rId2"/>
          </a:graphicData>
        </a:graphic>
      </p:graphicFrame>
      <p:sp>
        <p:nvSpPr>
          <p:cNvPr id="7" name="Заголовок 6"/>
          <p:cNvSpPr>
            <a:spLocks noGrp="1"/>
          </p:cNvSpPr>
          <p:nvPr>
            <p:ph type="title"/>
          </p:nvPr>
        </p:nvSpPr>
        <p:spPr>
          <a:xfrm>
            <a:off x="1437640" y="121921"/>
            <a:ext cx="10754360" cy="690880"/>
          </a:xfrm>
        </p:spPr>
        <p:txBody>
          <a:bodyPr>
            <a:normAutofit fontScale="90000"/>
          </a:bodyPr>
          <a:lstStyle/>
          <a:p>
            <a:r>
              <a:rPr lang="uk-UA" sz="2800" b="1" dirty="0">
                <a:solidFill>
                  <a:srgbClr val="00274E"/>
                </a:solidFill>
                <a:latin typeface="Roboto Condensed Light" panose="02000000000000000000" pitchFamily="2" charset="0"/>
                <a:ea typeface="Roboto Condensed Light" panose="02000000000000000000" pitchFamily="2" charset="0"/>
              </a:rPr>
              <a:t>Показники здійснення судочинства апеляційними господарськими судами</a:t>
            </a:r>
            <a:endParaRPr lang="uk-UA" sz="2800" dirty="0">
              <a:solidFill>
                <a:srgbClr val="00274E"/>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69560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FE7E3"/>
        </a:solidFill>
        <a:effectLst/>
      </p:bgPr>
    </p:bg>
    <p:spTree>
      <p:nvGrpSpPr>
        <p:cNvPr id="1" name=""/>
        <p:cNvGrpSpPr/>
        <p:nvPr/>
      </p:nvGrpSpPr>
      <p:grpSpPr>
        <a:xfrm>
          <a:off x="0" y="0"/>
          <a:ext cx="0" cy="0"/>
          <a:chOff x="0" y="0"/>
          <a:chExt cx="0" cy="0"/>
        </a:xfrm>
      </p:grpSpPr>
      <p:graphicFrame>
        <p:nvGraphicFramePr>
          <p:cNvPr id="6" name="Місце для вмісту 5"/>
          <p:cNvGraphicFramePr>
            <a:graphicFrameLocks noGrp="1"/>
          </p:cNvGraphicFramePr>
          <p:nvPr>
            <p:ph idx="1"/>
            <p:extLst>
              <p:ext uri="{D42A27DB-BD31-4B8C-83A1-F6EECF244321}">
                <p14:modId xmlns:p14="http://schemas.microsoft.com/office/powerpoint/2010/main" val="301180432"/>
              </p:ext>
            </p:extLst>
          </p:nvPr>
        </p:nvGraphicFramePr>
        <p:xfrm>
          <a:off x="599440" y="1069850"/>
          <a:ext cx="10922000" cy="5686550"/>
        </p:xfrm>
        <a:graphic>
          <a:graphicData uri="http://schemas.openxmlformats.org/drawingml/2006/chart">
            <c:chart xmlns:c="http://schemas.openxmlformats.org/drawingml/2006/chart" xmlns:r="http://schemas.openxmlformats.org/officeDocument/2006/relationships" r:id="rId2"/>
          </a:graphicData>
        </a:graphic>
      </p:graphicFrame>
      <p:sp>
        <p:nvSpPr>
          <p:cNvPr id="7" name="Заголовок 6"/>
          <p:cNvSpPr>
            <a:spLocks noGrp="1"/>
          </p:cNvSpPr>
          <p:nvPr>
            <p:ph type="title"/>
          </p:nvPr>
        </p:nvSpPr>
        <p:spPr>
          <a:xfrm>
            <a:off x="816746" y="223521"/>
            <a:ext cx="10704694" cy="690880"/>
          </a:xfrm>
        </p:spPr>
        <p:txBody>
          <a:bodyPr>
            <a:normAutofit fontScale="90000"/>
          </a:bodyPr>
          <a:lstStyle/>
          <a:p>
            <a:r>
              <a:rPr lang="uk-UA" sz="2800" b="1" dirty="0">
                <a:solidFill>
                  <a:srgbClr val="00274E"/>
                </a:solidFill>
                <a:latin typeface="Roboto Condensed Light" panose="02000000000000000000" pitchFamily="2" charset="0"/>
                <a:ea typeface="Roboto Condensed Light" panose="02000000000000000000" pitchFamily="2" charset="0"/>
              </a:rPr>
              <a:t>Показники здійснення судочинства Касаційним господарським судом у складі Верховного Суду</a:t>
            </a:r>
            <a:endParaRPr lang="uk-UA" sz="2800" dirty="0">
              <a:solidFill>
                <a:srgbClr val="00274E"/>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217420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FE7E3"/>
        </a:solidFill>
        <a:effectLst/>
      </p:bgPr>
    </p:bg>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838200" y="243841"/>
            <a:ext cx="9697720" cy="690880"/>
          </a:xfrm>
        </p:spPr>
        <p:txBody>
          <a:bodyPr>
            <a:normAutofit fontScale="90000"/>
          </a:bodyPr>
          <a:lstStyle/>
          <a:p>
            <a:r>
              <a:rPr lang="uk-UA" sz="2800" b="1" dirty="0">
                <a:solidFill>
                  <a:srgbClr val="00274E"/>
                </a:solidFill>
                <a:latin typeface="Roboto Condensed Light" panose="02000000000000000000" pitchFamily="2" charset="0"/>
                <a:ea typeface="Roboto Condensed Light" panose="02000000000000000000" pitchFamily="2" charset="0"/>
              </a:rPr>
              <a:t>Структура вирішених спорів Касаційним господарським судом у складі Верховного Суду</a:t>
            </a:r>
            <a:endParaRPr lang="uk-UA" sz="2800" dirty="0">
              <a:solidFill>
                <a:srgbClr val="00274E"/>
              </a:solidFill>
              <a:latin typeface="Roboto Condensed Light" panose="02000000000000000000" pitchFamily="2" charset="0"/>
              <a:ea typeface="Roboto Condensed Light" panose="02000000000000000000" pitchFamily="2" charset="0"/>
            </a:endParaRPr>
          </a:p>
        </p:txBody>
      </p:sp>
      <p:graphicFrame>
        <p:nvGraphicFramePr>
          <p:cNvPr id="5" name="Місце для вмісту 4"/>
          <p:cNvGraphicFramePr>
            <a:graphicFrameLocks noGrp="1"/>
          </p:cNvGraphicFramePr>
          <p:nvPr>
            <p:ph idx="1"/>
            <p:extLst>
              <p:ext uri="{D42A27DB-BD31-4B8C-83A1-F6EECF244321}">
                <p14:modId xmlns:p14="http://schemas.microsoft.com/office/powerpoint/2010/main" val="2974995439"/>
              </p:ext>
            </p:extLst>
          </p:nvPr>
        </p:nvGraphicFramePr>
        <p:xfrm>
          <a:off x="589280" y="1036320"/>
          <a:ext cx="11186160" cy="54457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6247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FE7E3"/>
        </a:solidFill>
        <a:effectLst/>
      </p:bgPr>
    </p:bg>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CBB41A63-AC6A-20D8-B438-62D27DA9A718}"/>
              </a:ext>
            </a:extLst>
          </p:cNvPr>
          <p:cNvSpPr>
            <a:spLocks noGrp="1"/>
          </p:cNvSpPr>
          <p:nvPr>
            <p:ph type="title"/>
          </p:nvPr>
        </p:nvSpPr>
        <p:spPr>
          <a:xfrm>
            <a:off x="558225" y="836324"/>
            <a:ext cx="10753165" cy="983029"/>
          </a:xfrm>
        </p:spPr>
        <p:txBody>
          <a:bodyPr>
            <a:noAutofit/>
          </a:bodyPr>
          <a:lstStyle/>
          <a:p>
            <a:br>
              <a:rPr lang="uk-UA" sz="2400" b="1" i="1" dirty="0">
                <a:solidFill>
                  <a:srgbClr val="00274E"/>
                </a:solidFill>
                <a:latin typeface="Roboto Condensed Light" panose="02000000000000000000" pitchFamily="2" charset="0"/>
                <a:ea typeface="Roboto Condensed Light" panose="02000000000000000000" pitchFamily="2" charset="0"/>
              </a:rPr>
            </a:br>
            <a:br>
              <a:rPr lang="ru-RU" sz="2400" b="1" i="1" dirty="0">
                <a:solidFill>
                  <a:srgbClr val="00274E"/>
                </a:solidFill>
                <a:latin typeface="Roboto Condensed Light" panose="02000000000000000000" pitchFamily="2" charset="0"/>
                <a:ea typeface="Roboto Condensed Light" panose="02000000000000000000" pitchFamily="2" charset="0"/>
              </a:rPr>
            </a:br>
            <a:r>
              <a:rPr lang="uk-UA" sz="2400" b="1" i="1" dirty="0">
                <a:solidFill>
                  <a:srgbClr val="00274E"/>
                </a:solidFill>
                <a:latin typeface="Roboto Condensed Light" panose="02000000000000000000" pitchFamily="2" charset="0"/>
                <a:ea typeface="Roboto Condensed Light" panose="02000000000000000000" pitchFamily="2" charset="0"/>
              </a:rPr>
              <a:t> </a:t>
            </a:r>
          </a:p>
        </p:txBody>
      </p:sp>
      <p:sp>
        <p:nvSpPr>
          <p:cNvPr id="7" name="Місце для вмісту 6">
            <a:extLst>
              <a:ext uri="{FF2B5EF4-FFF2-40B4-BE49-F238E27FC236}">
                <a16:creationId xmlns:a16="http://schemas.microsoft.com/office/drawing/2014/main" id="{C034185D-95A7-59E6-A844-BDB875436CE6}"/>
              </a:ext>
            </a:extLst>
          </p:cNvPr>
          <p:cNvSpPr>
            <a:spLocks noGrp="1"/>
          </p:cNvSpPr>
          <p:nvPr>
            <p:ph idx="1"/>
          </p:nvPr>
        </p:nvSpPr>
        <p:spPr>
          <a:xfrm>
            <a:off x="558225" y="2344188"/>
            <a:ext cx="11075549" cy="2163091"/>
          </a:xfrm>
        </p:spPr>
        <p:txBody>
          <a:bodyPr>
            <a:normAutofit/>
          </a:bodyPr>
          <a:lstStyle/>
          <a:p>
            <a:pPr marL="0" indent="0">
              <a:buNone/>
            </a:pPr>
            <a:r>
              <a:rPr lang="uk-UA" sz="4400" b="1" dirty="0">
                <a:solidFill>
                  <a:srgbClr val="00274E"/>
                </a:solidFill>
                <a:latin typeface="Roboto Condensed Light" panose="02000000000000000000" pitchFamily="2" charset="0"/>
                <a:ea typeface="Roboto Condensed Light" panose="02000000000000000000" pitchFamily="2" charset="0"/>
              </a:rPr>
              <a:t>Судова практика КГС ВС у справах про банкрутство</a:t>
            </a:r>
          </a:p>
        </p:txBody>
      </p:sp>
    </p:spTree>
    <p:extLst>
      <p:ext uri="{BB962C8B-B14F-4D97-AF65-F5344CB8AC3E}">
        <p14:creationId xmlns:p14="http://schemas.microsoft.com/office/powerpoint/2010/main" val="850113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EFE7E3"/>
        </a:solidFill>
        <a:effectLst/>
      </p:bgPr>
    </p:bg>
    <p:spTree>
      <p:nvGrpSpPr>
        <p:cNvPr id="1" name=""/>
        <p:cNvGrpSpPr/>
        <p:nvPr/>
      </p:nvGrpSpPr>
      <p:grpSpPr>
        <a:xfrm>
          <a:off x="0" y="0"/>
          <a:ext cx="0" cy="0"/>
          <a:chOff x="0" y="0"/>
          <a:chExt cx="0" cy="0"/>
        </a:xfrm>
      </p:grpSpPr>
      <p:sp>
        <p:nvSpPr>
          <p:cNvPr id="16386" name="Заголовок 1">
            <a:extLst>
              <a:ext uri="{FF2B5EF4-FFF2-40B4-BE49-F238E27FC236}">
                <a16:creationId xmlns:a16="http://schemas.microsoft.com/office/drawing/2014/main" id="{63C897DA-A944-EA02-534F-7F1422F44974}"/>
              </a:ext>
            </a:extLst>
          </p:cNvPr>
          <p:cNvSpPr txBox="1">
            <a:spLocks noGrp="1"/>
          </p:cNvSpPr>
          <p:nvPr>
            <p:ph type="title"/>
          </p:nvPr>
        </p:nvSpPr>
        <p:spPr>
          <a:xfrm>
            <a:off x="673768" y="490888"/>
            <a:ext cx="10578165" cy="1143388"/>
          </a:xfrm>
        </p:spPr>
        <p:txBody>
          <a:bodyPr>
            <a:noAutofit/>
          </a:bodyPr>
          <a:lstStyle/>
          <a:p>
            <a:r>
              <a:rPr lang="uk-UA" altLang="uk-UA" sz="2300" b="1" dirty="0">
                <a:solidFill>
                  <a:srgbClr val="00274E"/>
                </a:solidFill>
                <a:latin typeface="Roboto Condensed Light" panose="02000000000000000000" pitchFamily="2" charset="0"/>
              </a:rPr>
              <a:t>Щодо сплати судового збору за розгляд заяви ліквідатора про покладення субсидіарної відповідальності на особу, винну в доведенні до банкрутства боржника</a:t>
            </a:r>
            <a:br>
              <a:rPr lang="uk-UA" altLang="uk-UA" sz="2300" b="1" i="1" u="sng" dirty="0">
                <a:solidFill>
                  <a:srgbClr val="002060"/>
                </a:solidFill>
                <a:latin typeface="Roboto Condensed Light" panose="02000000000000000000" pitchFamily="2" charset="0"/>
                <a:ea typeface="Roboto Condensed Light" panose="02000000000000000000" pitchFamily="2" charset="0"/>
                <a:cs typeface="Times New Roman" panose="02020603050405020304" pitchFamily="18" charset="0"/>
              </a:rPr>
            </a:br>
            <a:endParaRPr lang="uk-UA" altLang="uk-UA" sz="2300" b="1" dirty="0">
              <a:solidFill>
                <a:srgbClr val="002060"/>
              </a:solidFill>
              <a:latin typeface="Roboto Condensed Light" panose="02000000000000000000" pitchFamily="2" charset="0"/>
            </a:endParaRPr>
          </a:p>
        </p:txBody>
      </p:sp>
      <p:sp>
        <p:nvSpPr>
          <p:cNvPr id="16387" name="Місце для тексту 2">
            <a:extLst>
              <a:ext uri="{FF2B5EF4-FFF2-40B4-BE49-F238E27FC236}">
                <a16:creationId xmlns:a16="http://schemas.microsoft.com/office/drawing/2014/main" id="{F72017C9-0849-6427-09D8-E5C7BAEF9DF7}"/>
              </a:ext>
            </a:extLst>
          </p:cNvPr>
          <p:cNvSpPr txBox="1">
            <a:spLocks noGrp="1"/>
          </p:cNvSpPr>
          <p:nvPr>
            <p:ph type="body" idx="1"/>
          </p:nvPr>
        </p:nvSpPr>
        <p:spPr>
          <a:xfrm>
            <a:off x="673768" y="1049237"/>
            <a:ext cx="10741794" cy="5544068"/>
          </a:xfrm>
        </p:spPr>
        <p:txBody>
          <a:bodyPr>
            <a:normAutofit fontScale="25000" lnSpcReduction="20000"/>
          </a:bodyPr>
          <a:lstStyle/>
          <a:p>
            <a:pPr marL="0" indent="0" algn="just">
              <a:spcBef>
                <a:spcPts val="422"/>
              </a:spcBef>
              <a:buNone/>
            </a:pPr>
            <a:endParaRPr lang="uk-UA" altLang="uk-UA" sz="984" i="1" dirty="0">
              <a:solidFill>
                <a:srgbClr val="002060"/>
              </a:solidFill>
              <a:latin typeface="Roboto Condensed Light" panose="02000000000000000000" pitchFamily="2" charset="0"/>
            </a:endParaRPr>
          </a:p>
          <a:p>
            <a:pPr marL="0" indent="0" algn="just">
              <a:spcBef>
                <a:spcPts val="422"/>
              </a:spcBef>
              <a:buNone/>
            </a:pPr>
            <a:endParaRPr lang="uk-UA" altLang="uk-UA" sz="1125" i="1" dirty="0">
              <a:solidFill>
                <a:srgbClr val="002060"/>
              </a:solidFill>
              <a:latin typeface="Roboto Condensed Light" panose="02000000000000000000" pitchFamily="2" charset="0"/>
            </a:endParaRPr>
          </a:p>
          <a:p>
            <a:pPr marL="0" indent="0" algn="just">
              <a:spcBef>
                <a:spcPts val="422"/>
              </a:spcBef>
              <a:buNone/>
            </a:pPr>
            <a:endParaRPr lang="uk-UA" altLang="uk-UA" sz="1125" i="1" dirty="0">
              <a:solidFill>
                <a:srgbClr val="00294A"/>
              </a:solidFill>
              <a:latin typeface="Roboto Condensed Light" panose="02000000000000000000" pitchFamily="2" charset="0"/>
              <a:cs typeface="Times New Roman" panose="02020603050405020304" pitchFamily="18" charset="0"/>
            </a:endParaRPr>
          </a:p>
          <a:p>
            <a:pPr marL="0" indent="0" algn="just">
              <a:spcBef>
                <a:spcPts val="422"/>
              </a:spcBef>
              <a:buNone/>
            </a:pPr>
            <a:endParaRPr lang="uk-UA" altLang="uk-UA" sz="1125" i="1" dirty="0">
              <a:solidFill>
                <a:srgbClr val="00294A"/>
              </a:solidFill>
              <a:latin typeface="Roboto Condensed Light" panose="02000000000000000000" pitchFamily="2" charset="0"/>
              <a:cs typeface="Times New Roman" panose="02020603050405020304" pitchFamily="18" charset="0"/>
            </a:endParaRPr>
          </a:p>
          <a:p>
            <a:pPr algn="just">
              <a:lnSpc>
                <a:spcPct val="170000"/>
              </a:lnSpc>
              <a:spcBef>
                <a:spcPts val="600"/>
              </a:spcBef>
              <a:spcAft>
                <a:spcPts val="600"/>
              </a:spcAft>
              <a:buFont typeface="Wingdings" panose="05000000000000000000" pitchFamily="2" charset="2"/>
              <a:buChar char="Ø"/>
            </a:pPr>
            <a:r>
              <a:rPr lang="uk-UA" altLang="uk-UA" sz="7200" dirty="0">
                <a:solidFill>
                  <a:srgbClr val="002060"/>
                </a:solidFill>
                <a:latin typeface="Roboto Condensed Light" panose="02000000000000000000" pitchFamily="2" charset="0"/>
                <a:cs typeface="Times New Roman" panose="02020603050405020304" pitchFamily="18" charset="0"/>
              </a:rPr>
              <a:t>Заява ліквідатора про покладення субсидіарної відповідальності на особу, винну в доведенні до банкрутства боржника, розглядається за правилами ГПК України у межах справи про банкрутство в порядку, визначеному статтею 7 КУзПБ, і судовим збором не оплачується, оскільки таку оплату не передбачено Законом України </a:t>
            </a:r>
            <a:r>
              <a:rPr lang="uk-UA" altLang="uk-UA" sz="7200" dirty="0">
                <a:solidFill>
                  <a:srgbClr val="002949"/>
                </a:solidFill>
                <a:latin typeface="Roboto Condensed Light" panose="02000000000000000000" pitchFamily="2" charset="0"/>
                <a:cs typeface="Calibri" panose="020F0502020204030204" pitchFamily="34" charset="0"/>
              </a:rPr>
              <a:t>«</a:t>
            </a:r>
            <a:r>
              <a:rPr lang="uk-UA" altLang="uk-UA" sz="7200" dirty="0">
                <a:solidFill>
                  <a:srgbClr val="002060"/>
                </a:solidFill>
                <a:latin typeface="Roboto Condensed Light" panose="02000000000000000000" pitchFamily="2" charset="0"/>
                <a:cs typeface="Times New Roman" panose="02020603050405020304" pitchFamily="18" charset="0"/>
              </a:rPr>
              <a:t>Про судовий збір</a:t>
            </a:r>
            <a:r>
              <a:rPr lang="uk-UA" altLang="uk-UA" sz="7200" dirty="0">
                <a:solidFill>
                  <a:srgbClr val="002949"/>
                </a:solidFill>
                <a:latin typeface="Roboto Condensed Light" panose="02000000000000000000" pitchFamily="2" charset="0"/>
                <a:cs typeface="Calibri" panose="020F0502020204030204" pitchFamily="34" charset="0"/>
              </a:rPr>
              <a:t>»</a:t>
            </a:r>
            <a:r>
              <a:rPr lang="uk-UA" altLang="uk-UA" sz="7200" dirty="0">
                <a:solidFill>
                  <a:srgbClr val="002060"/>
                </a:solidFill>
                <a:latin typeface="Roboto Condensed Light" panose="02000000000000000000" pitchFamily="2" charset="0"/>
                <a:cs typeface="Times New Roman" panose="02020603050405020304" pitchFamily="18" charset="0"/>
              </a:rPr>
              <a:t>.</a:t>
            </a:r>
          </a:p>
          <a:p>
            <a:pPr algn="just">
              <a:lnSpc>
                <a:spcPct val="170000"/>
              </a:lnSpc>
              <a:spcBef>
                <a:spcPts val="600"/>
              </a:spcBef>
              <a:spcAft>
                <a:spcPts val="600"/>
              </a:spcAft>
              <a:buFont typeface="Wingdings" panose="05000000000000000000" pitchFamily="2" charset="2"/>
              <a:buChar char="Ø"/>
            </a:pPr>
            <a:r>
              <a:rPr lang="uk-UA" altLang="uk-UA" sz="7200" dirty="0">
                <a:solidFill>
                  <a:srgbClr val="002060"/>
                </a:solidFill>
                <a:latin typeface="Roboto Condensed Light" panose="02000000000000000000" pitchFamily="2" charset="0"/>
                <a:cs typeface="Times New Roman" panose="02020603050405020304" pitchFamily="18" charset="0"/>
              </a:rPr>
              <a:t>Під час оскарження в судах апеляційної та касаційної інстанцій судових рішень, ухвалених за результатом розгляду заяви ліквідатора про покладення субсидіарної відповідальності на особу, винну в доведенні до банкрутства боржника, судовий збір підлягає сплаті як за оскарження ухвали суду і становить 1 розмір прожиткового мінімуму для працездатних осіб відповідно до підпункту 7 пункту 2 частини другої статті 4 Закону України </a:t>
            </a:r>
            <a:r>
              <a:rPr lang="uk-UA" altLang="uk-UA" sz="7200" dirty="0">
                <a:solidFill>
                  <a:srgbClr val="002949"/>
                </a:solidFill>
                <a:latin typeface="Roboto Condensed Light" panose="02000000000000000000" pitchFamily="2" charset="0"/>
                <a:cs typeface="Calibri" panose="020F0502020204030204" pitchFamily="34" charset="0"/>
              </a:rPr>
              <a:t>«</a:t>
            </a:r>
            <a:r>
              <a:rPr lang="uk-UA" altLang="uk-UA" sz="7200" dirty="0">
                <a:solidFill>
                  <a:srgbClr val="002060"/>
                </a:solidFill>
                <a:latin typeface="Roboto Condensed Light" panose="02000000000000000000" pitchFamily="2" charset="0"/>
                <a:cs typeface="Times New Roman" panose="02020603050405020304" pitchFamily="18" charset="0"/>
              </a:rPr>
              <a:t>Про судовий збір</a:t>
            </a:r>
            <a:r>
              <a:rPr lang="uk-UA" altLang="uk-UA" sz="7200" dirty="0">
                <a:solidFill>
                  <a:srgbClr val="002949"/>
                </a:solidFill>
                <a:latin typeface="Roboto Condensed Light" panose="02000000000000000000" pitchFamily="2" charset="0"/>
                <a:cs typeface="Calibri" panose="020F0502020204030204" pitchFamily="34" charset="0"/>
              </a:rPr>
              <a:t>»</a:t>
            </a:r>
            <a:r>
              <a:rPr lang="uk-UA" altLang="uk-UA" sz="7200" dirty="0">
                <a:solidFill>
                  <a:srgbClr val="002060"/>
                </a:solidFill>
                <a:latin typeface="Roboto Condensed Light" panose="02000000000000000000" pitchFamily="2" charset="0"/>
                <a:cs typeface="Times New Roman" panose="02020603050405020304" pitchFamily="18" charset="0"/>
              </a:rPr>
              <a:t> незалежно від того, яке судове рішення ухвалив суд першої інстанції: ухвалу чи рішення.</a:t>
            </a:r>
          </a:p>
          <a:p>
            <a:pPr marL="0" indent="0" algn="just">
              <a:spcBef>
                <a:spcPct val="0"/>
              </a:spcBef>
              <a:spcAft>
                <a:spcPts val="422"/>
              </a:spcAft>
              <a:buNone/>
            </a:pPr>
            <a:endParaRPr lang="uk-UA" altLang="uk-UA" sz="4500" dirty="0">
              <a:solidFill>
                <a:srgbClr val="002060"/>
              </a:solidFill>
              <a:latin typeface="Roboto Condensed Light" panose="02000000000000000000" pitchFamily="2" charset="0"/>
              <a:cs typeface="Times New Roman" panose="02020603050405020304" pitchFamily="18" charset="0"/>
            </a:endParaRPr>
          </a:p>
          <a:p>
            <a:pPr marL="0" indent="0" algn="just">
              <a:spcBef>
                <a:spcPct val="0"/>
              </a:spcBef>
              <a:buNone/>
            </a:pPr>
            <a:r>
              <a:rPr lang="uk-UA" altLang="uk-UA" sz="6400" b="1" dirty="0">
                <a:solidFill>
                  <a:srgbClr val="002060"/>
                </a:solidFill>
                <a:latin typeface="Roboto Condensed Light" panose="02000000000000000000" pitchFamily="2" charset="0"/>
                <a:ea typeface="Times New Roman" panose="02020603050405020304" pitchFamily="18" charset="0"/>
                <a:cs typeface="Arial" panose="020B0604020202020204" pitchFamily="34" charset="0"/>
              </a:rPr>
              <a:t>(</a:t>
            </a:r>
            <a:r>
              <a:rPr lang="uk-UA" altLang="uk-UA" sz="7200" b="1" dirty="0">
                <a:solidFill>
                  <a:srgbClr val="002060"/>
                </a:solidFill>
                <a:latin typeface="Roboto Condensed Light" panose="02000000000000000000" pitchFamily="2" charset="0"/>
                <a:ea typeface="Times New Roman" panose="02020603050405020304" pitchFamily="18" charset="0"/>
                <a:cs typeface="Arial" panose="020B0604020202020204" pitchFamily="34" charset="0"/>
              </a:rPr>
              <a:t>Див. постанову КГС ВС від 20.10.2022 у справі № 911/3554/17(911/401/21))</a:t>
            </a:r>
            <a:endParaRPr lang="uk-UA" altLang="uk-UA" sz="7200" u="sng" dirty="0">
              <a:solidFill>
                <a:srgbClr val="0563C1"/>
              </a:solidFill>
              <a:latin typeface="Roboto Condensed Light" panose="02000000000000000000" pitchFamily="2" charset="0"/>
              <a:ea typeface="Times New Roman" panose="02020603050405020304" pitchFamily="18" charset="0"/>
              <a:cs typeface="Arial" panose="020B0604020202020204" pitchFamily="34" charset="0"/>
            </a:endParaRPr>
          </a:p>
          <a:p>
            <a:pPr marL="0" indent="0" algn="just">
              <a:spcBef>
                <a:spcPct val="0"/>
              </a:spcBef>
            </a:pPr>
            <a:endParaRPr lang="uk-UA" altLang="uk-UA" sz="1125" u="sng" dirty="0">
              <a:solidFill>
                <a:srgbClr val="0563C1"/>
              </a:solidFill>
              <a:latin typeface="Roboto Condensed Light" panose="02000000000000000000" pitchFamily="2" charset="0"/>
              <a:ea typeface="Times New Roman" panose="02020603050405020304" pitchFamily="18" charset="0"/>
              <a:cs typeface="Arial" panose="020B0604020202020204" pitchFamily="34" charset="0"/>
            </a:endParaRPr>
          </a:p>
          <a:p>
            <a:pPr marL="0" indent="0" algn="just">
              <a:spcBef>
                <a:spcPct val="0"/>
              </a:spcBef>
              <a:buNone/>
            </a:pPr>
            <a:endParaRPr lang="uk-UA" altLang="uk-UA" sz="1125" u="sng" dirty="0">
              <a:solidFill>
                <a:srgbClr val="0563C1"/>
              </a:solidFill>
              <a:latin typeface="Roboto Condensed Light" panose="02000000000000000000" pitchFamily="2" charset="0"/>
              <a:ea typeface="Times New Roman" panose="02020603050405020304" pitchFamily="18" charset="0"/>
              <a:cs typeface="Arial" panose="020B0604020202020204" pitchFamily="34" charset="0"/>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FE7E3"/>
        </a:solidFill>
        <a:effectLst/>
      </p:bgPr>
    </p:bg>
    <p:spTree>
      <p:nvGrpSpPr>
        <p:cNvPr id="1" name=""/>
        <p:cNvGrpSpPr/>
        <p:nvPr/>
      </p:nvGrpSpPr>
      <p:grpSpPr>
        <a:xfrm>
          <a:off x="0" y="0"/>
          <a:ext cx="0" cy="0"/>
          <a:chOff x="0" y="0"/>
          <a:chExt cx="0" cy="0"/>
        </a:xfrm>
      </p:grpSpPr>
      <p:sp>
        <p:nvSpPr>
          <p:cNvPr id="3" name="Заголовок 1">
            <a:extLst>
              <a:ext uri="{FF2B5EF4-FFF2-40B4-BE49-F238E27FC236}">
                <a16:creationId xmlns:a16="http://schemas.microsoft.com/office/drawing/2014/main" id="{533CE888-34C6-4EB9-70CF-C23135CBA7DE}"/>
              </a:ext>
            </a:extLst>
          </p:cNvPr>
          <p:cNvSpPr txBox="1">
            <a:spLocks/>
          </p:cNvSpPr>
          <p:nvPr/>
        </p:nvSpPr>
        <p:spPr>
          <a:xfrm>
            <a:off x="697831" y="182977"/>
            <a:ext cx="10701097" cy="12907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uk-UA" sz="2300" b="1" dirty="0">
                <a:solidFill>
                  <a:srgbClr val="00274E"/>
                </a:solidFill>
                <a:latin typeface="Roboto Condensed Light" panose="02000000000000000000" pitchFamily="2" charset="0"/>
                <a:ea typeface="Roboto Condensed Light" panose="02000000000000000000" pitchFamily="2" charset="0"/>
              </a:rPr>
              <a:t>Щодо визначення кола суб'єктів солідарної  відповідальності за правилами                      ч. 6 ст. 34 </a:t>
            </a:r>
            <a:r>
              <a:rPr lang="uk-UA" sz="2300" b="1" dirty="0" err="1">
                <a:solidFill>
                  <a:srgbClr val="00274E"/>
                </a:solidFill>
                <a:latin typeface="Roboto Condensed Light" panose="02000000000000000000" pitchFamily="2" charset="0"/>
                <a:ea typeface="Roboto Condensed Light" panose="02000000000000000000" pitchFamily="2" charset="0"/>
              </a:rPr>
              <a:t>КУзПБ</a:t>
            </a:r>
            <a:r>
              <a:rPr lang="uk-UA" sz="2300" b="1" dirty="0">
                <a:solidFill>
                  <a:srgbClr val="00274E"/>
                </a:solidFill>
                <a:latin typeface="Roboto Condensed Light" panose="02000000000000000000" pitchFamily="2" charset="0"/>
                <a:ea typeface="Roboto Condensed Light" panose="02000000000000000000" pitchFamily="2" charset="0"/>
              </a:rPr>
              <a:t> у разі зміни керівництва боржника</a:t>
            </a:r>
          </a:p>
        </p:txBody>
      </p:sp>
      <p:sp>
        <p:nvSpPr>
          <p:cNvPr id="5" name="Місце для тексту 3">
            <a:extLst>
              <a:ext uri="{FF2B5EF4-FFF2-40B4-BE49-F238E27FC236}">
                <a16:creationId xmlns:a16="http://schemas.microsoft.com/office/drawing/2014/main" id="{FCCCE644-2D3A-1C23-9E72-72525501E387}"/>
              </a:ext>
            </a:extLst>
          </p:cNvPr>
          <p:cNvSpPr txBox="1">
            <a:spLocks/>
          </p:cNvSpPr>
          <p:nvPr/>
        </p:nvSpPr>
        <p:spPr>
          <a:xfrm>
            <a:off x="697832" y="1013054"/>
            <a:ext cx="10780294" cy="51435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2400"/>
              </a:spcBef>
              <a:spcAft>
                <a:spcPts val="1800"/>
              </a:spcAft>
              <a:buNone/>
            </a:pPr>
            <a:endParaRPr lang="uk-UA" sz="1800" dirty="0">
              <a:solidFill>
                <a:srgbClr val="00274E"/>
              </a:solidFill>
              <a:latin typeface="Roboto Condensed Light" panose="02000000000000000000" pitchFamily="2" charset="0"/>
              <a:ea typeface="Roboto Condensed Light" panose="02000000000000000000" pitchFamily="2" charset="0"/>
            </a:endParaRPr>
          </a:p>
          <a:p>
            <a:pPr marL="0" indent="0" algn="just">
              <a:lnSpc>
                <a:spcPct val="150000"/>
              </a:lnSpc>
              <a:spcBef>
                <a:spcPts val="2400"/>
              </a:spcBef>
              <a:spcAft>
                <a:spcPts val="1800"/>
              </a:spcAft>
              <a:buNone/>
            </a:pPr>
            <a:r>
              <a:rPr lang="uk-UA" sz="1800" dirty="0">
                <a:solidFill>
                  <a:srgbClr val="00274E"/>
                </a:solidFill>
                <a:effectLst/>
                <a:latin typeface="Roboto Condensed Light" panose="02000000000000000000" pitchFamily="2" charset="0"/>
                <a:ea typeface="Batang" panose="02030600000101010101" pitchFamily="18" charset="-127"/>
                <a:cs typeface="Times New Roman" panose="02020603050405020304" pitchFamily="18" charset="0"/>
              </a:rPr>
              <a:t>Якщо обставини загрози неплатоспроможності юридичної особи тривали певний час (більше одного місяця), протягом цього часу керівника боржника було замінено на іншого або ці заміни відбувалися неодноразово, а повноваження кожного із призначених керівників юридичної особи, що весь цей час перебувала в стані загрози неплатоспроможності, тривали більше одного місяця і жоден з них, після спливу, зокрема місяця перебування на посаді керівника юридичної особи, не подав до суду заяви боржника про банкрутство, то це є підставою для встановлення судом відповідного порушення положень абзацу першого частини шостої </a:t>
            </a:r>
            <a:r>
              <a:rPr lang="uk-UA" sz="1800" b="0" i="0" u="sng" strike="noStrike" dirty="0">
                <a:solidFill>
                  <a:srgbClr val="00274E"/>
                </a:solidFill>
                <a:effectLst/>
                <a:latin typeface="Roboto Condensed Light" panose="02000000000000000000" pitchFamily="2" charset="0"/>
                <a:ea typeface="Batang" panose="02030600000101010101" pitchFamily="18" charset="-127"/>
                <a:cs typeface="Times New Roman" panose="02020603050405020304" pitchFamily="18" charset="0"/>
                <a:hlinkClick r:id="rId2" tooltip="Кодекс України з процедур банкрутства; нормативно-правовий акт № 2597-VIII від 18.10.2018, ВР України">
                  <a:extLst>
                    <a:ext uri="{A12FA001-AC4F-418D-AE19-62706E023703}">
                      <ahyp:hlinkClr xmlns:ahyp="http://schemas.microsoft.com/office/drawing/2018/hyperlinkcolor" val="tx"/>
                    </a:ext>
                  </a:extLst>
                </a:hlinkClick>
              </a:rPr>
              <a:t>статті 34 </a:t>
            </a:r>
            <a:r>
              <a:rPr lang="uk-UA" sz="1800" b="0" i="0" u="sng" strike="noStrike" dirty="0" err="1">
                <a:solidFill>
                  <a:srgbClr val="00274E"/>
                </a:solidFill>
                <a:effectLst/>
                <a:latin typeface="Roboto Condensed Light" panose="02000000000000000000" pitchFamily="2" charset="0"/>
                <a:ea typeface="Batang" panose="02030600000101010101" pitchFamily="18" charset="-127"/>
                <a:cs typeface="Times New Roman" panose="02020603050405020304" pitchFamily="18" charset="0"/>
                <a:hlinkClick r:id="rId2" tooltip="Кодекс України з процедур банкрутства; нормативно-правовий акт № 2597-VIII від 18.10.2018, ВР України">
                  <a:extLst>
                    <a:ext uri="{A12FA001-AC4F-418D-AE19-62706E023703}">
                      <ahyp:hlinkClr xmlns:ahyp="http://schemas.microsoft.com/office/drawing/2018/hyperlinkcolor" val="tx"/>
                    </a:ext>
                  </a:extLst>
                </a:hlinkClick>
              </a:rPr>
              <a:t>КУзПБ</a:t>
            </a:r>
            <a:r>
              <a:rPr lang="uk-UA" sz="1800" u="sng" dirty="0">
                <a:solidFill>
                  <a:srgbClr val="00274E"/>
                </a:solidFill>
                <a:effectLst/>
                <a:latin typeface="Roboto Condensed Light" panose="02000000000000000000" pitchFamily="2" charset="0"/>
                <a:ea typeface="Batang" panose="02030600000101010101" pitchFamily="18" charset="-127"/>
                <a:cs typeface="Times New Roman" panose="02020603050405020304" pitchFamily="18" charset="0"/>
              </a:rPr>
              <a:t> </a:t>
            </a:r>
            <a:r>
              <a:rPr lang="uk-UA" sz="1800" dirty="0">
                <a:solidFill>
                  <a:srgbClr val="00274E"/>
                </a:solidFill>
                <a:effectLst/>
                <a:latin typeface="Roboto Condensed Light" panose="02000000000000000000" pitchFamily="2" charset="0"/>
                <a:ea typeface="Batang" panose="02030600000101010101" pitchFamily="18" charset="-127"/>
                <a:cs typeface="Times New Roman" panose="02020603050405020304" pitchFamily="18" charset="0"/>
              </a:rPr>
              <a:t>щодо кожного з відповідних керівників як передумови для покладення солідарної відповідальності.</a:t>
            </a:r>
          </a:p>
          <a:p>
            <a:pPr marL="0" indent="0" algn="just">
              <a:spcBef>
                <a:spcPts val="2400"/>
              </a:spcBef>
              <a:spcAft>
                <a:spcPts val="1800"/>
              </a:spcAft>
              <a:buNone/>
            </a:pPr>
            <a:r>
              <a:rPr lang="uk-UA" sz="1800" b="1" dirty="0">
                <a:solidFill>
                  <a:srgbClr val="00274E"/>
                </a:solidFill>
                <a:latin typeface="Roboto Condensed Light" panose="02000000000000000000" pitchFamily="2" charset="0"/>
                <a:ea typeface="Roboto Condensed Light" panose="02000000000000000000" pitchFamily="2" charset="0"/>
                <a:cs typeface="Times New Roman" panose="02020603050405020304" pitchFamily="18" charset="0"/>
              </a:rPr>
              <a:t>(Див. постанову Верховного Суду від </a:t>
            </a:r>
            <a:r>
              <a:rPr lang="ru-RU" sz="1800" b="1" dirty="0">
                <a:solidFill>
                  <a:srgbClr val="002949"/>
                </a:solidFill>
                <a:effectLst/>
                <a:latin typeface="Roboto Condensed Light" panose="02000000000000000000" pitchFamily="2" charset="0"/>
                <a:ea typeface="Roboto Condensed Light" panose="02000000000000000000" pitchFamily="2" charset="0"/>
                <a:cs typeface="Times New Roman" panose="02020603050405020304" pitchFamily="18" charset="0"/>
              </a:rPr>
              <a:t>04.07.2023 у </a:t>
            </a:r>
            <a:r>
              <a:rPr lang="ru-RU" sz="1800" b="1" dirty="0" err="1">
                <a:solidFill>
                  <a:srgbClr val="002949"/>
                </a:solidFill>
                <a:effectLst/>
                <a:latin typeface="Roboto Condensed Light" panose="02000000000000000000" pitchFamily="2" charset="0"/>
                <a:ea typeface="Roboto Condensed Light" panose="02000000000000000000" pitchFamily="2" charset="0"/>
                <a:cs typeface="Times New Roman" panose="02020603050405020304" pitchFamily="18" charset="0"/>
              </a:rPr>
              <a:t>справі</a:t>
            </a:r>
            <a:r>
              <a:rPr lang="ru-RU" sz="1800" b="1" dirty="0">
                <a:solidFill>
                  <a:srgbClr val="002949"/>
                </a:solidFill>
                <a:effectLst/>
                <a:latin typeface="Roboto Condensed Light" panose="02000000000000000000" pitchFamily="2" charset="0"/>
                <a:ea typeface="Roboto Condensed Light" panose="02000000000000000000" pitchFamily="2" charset="0"/>
                <a:cs typeface="Times New Roman" panose="02020603050405020304" pitchFamily="18" charset="0"/>
              </a:rPr>
              <a:t> № 911/293/21 (911/682/22))</a:t>
            </a:r>
            <a:r>
              <a:rPr lang="uk-UA" sz="1800" b="1" dirty="0">
                <a:solidFill>
                  <a:srgbClr val="00274E"/>
                </a:solidFill>
                <a:latin typeface="Roboto Condensed Light" panose="02000000000000000000" pitchFamily="2" charset="0"/>
                <a:ea typeface="Roboto Condensed Light" panose="02000000000000000000" pitchFamily="2" charset="0"/>
                <a:cs typeface="Times New Roman" panose="02020603050405020304" pitchFamily="18" charset="0"/>
              </a:rPr>
              <a:t> </a:t>
            </a:r>
            <a:endParaRPr lang="uk-UA" sz="1800" b="1" dirty="0">
              <a:solidFill>
                <a:srgbClr val="00274E"/>
              </a:solidFill>
              <a:effectLst/>
              <a:latin typeface="Roboto Condensed Light" panose="02000000000000000000" pitchFamily="2" charset="0"/>
              <a:ea typeface="Roboto Condensed Light" panose="02000000000000000000" pitchFamily="2" charset="0"/>
              <a:cs typeface="Times New Roman" panose="02020603050405020304" pitchFamily="18" charset="0"/>
            </a:endParaRPr>
          </a:p>
          <a:p>
            <a:pPr marL="0" indent="0" algn="just">
              <a:spcBef>
                <a:spcPts val="2400"/>
              </a:spcBef>
              <a:spcAft>
                <a:spcPts val="1800"/>
              </a:spcAft>
              <a:buNone/>
            </a:pPr>
            <a:endParaRPr lang="ru-RU" sz="1800" dirty="0">
              <a:solidFill>
                <a:srgbClr val="00274E"/>
              </a:solidFill>
              <a:latin typeface="Roboto Condensed Light" panose="02000000000000000000" pitchFamily="2" charset="0"/>
              <a:ea typeface="Roboto Condensed Light" panose="02000000000000000000" pitchFamily="2" charset="0"/>
            </a:endParaRPr>
          </a:p>
          <a:p>
            <a:pPr marL="0" indent="0" algn="just">
              <a:buNone/>
            </a:pPr>
            <a:endParaRPr lang="ru-RU" sz="7200" dirty="0">
              <a:solidFill>
                <a:srgbClr val="00274E"/>
              </a:solidFill>
              <a:latin typeface="Roboto Condensed Light" panose="02000000000000000000" pitchFamily="2" charset="0"/>
              <a:ea typeface="Roboto Condensed Light" panose="02000000000000000000" pitchFamily="2" charset="0"/>
            </a:endParaRPr>
          </a:p>
          <a:p>
            <a:pPr marL="0" indent="0" algn="just">
              <a:buNone/>
            </a:pPr>
            <a:endParaRPr lang="ru-RU" sz="7200" dirty="0">
              <a:solidFill>
                <a:srgbClr val="00274E"/>
              </a:solidFill>
              <a:latin typeface="Roboto Condensed Light" panose="02000000000000000000" pitchFamily="2" charset="0"/>
              <a:ea typeface="Roboto Condensed Light" panose="02000000000000000000" pitchFamily="2" charset="0"/>
            </a:endParaRPr>
          </a:p>
          <a:p>
            <a:pPr marL="0" indent="0" algn="just">
              <a:buNone/>
            </a:pPr>
            <a:endParaRPr lang="uk-UA" sz="3400" dirty="0">
              <a:solidFill>
                <a:srgbClr val="00274E"/>
              </a:solidFill>
              <a:effectLst/>
              <a:latin typeface="Roboto Condensed Light" panose="02000000000000000000" pitchFamily="2" charset="0"/>
              <a:ea typeface="Roboto Condensed Light" panose="02000000000000000000" pitchFamily="2" charset="0"/>
            </a:endParaRPr>
          </a:p>
          <a:p>
            <a:pPr marL="0" indent="0" algn="just">
              <a:buFont typeface="Arial" panose="020B0604020202020204" pitchFamily="34" charset="0"/>
              <a:buNone/>
            </a:pPr>
            <a:endParaRPr lang="ru-RU" sz="2000" dirty="0">
              <a:solidFill>
                <a:srgbClr val="00274E"/>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3591463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FE7E3"/>
        </a:solidFill>
        <a:effectLst/>
      </p:bgPr>
    </p:bg>
    <p:spTree>
      <p:nvGrpSpPr>
        <p:cNvPr id="1" name=""/>
        <p:cNvGrpSpPr/>
        <p:nvPr/>
      </p:nvGrpSpPr>
      <p:grpSpPr>
        <a:xfrm>
          <a:off x="0" y="0"/>
          <a:ext cx="0" cy="0"/>
          <a:chOff x="0" y="0"/>
          <a:chExt cx="0" cy="0"/>
        </a:xfrm>
      </p:grpSpPr>
      <p:sp>
        <p:nvSpPr>
          <p:cNvPr id="3" name="Заголовок 1">
            <a:extLst>
              <a:ext uri="{FF2B5EF4-FFF2-40B4-BE49-F238E27FC236}">
                <a16:creationId xmlns:a16="http://schemas.microsoft.com/office/drawing/2014/main" id="{533CE888-34C6-4EB9-70CF-C23135CBA7DE}"/>
              </a:ext>
            </a:extLst>
          </p:cNvPr>
          <p:cNvSpPr txBox="1">
            <a:spLocks/>
          </p:cNvSpPr>
          <p:nvPr/>
        </p:nvSpPr>
        <p:spPr>
          <a:xfrm>
            <a:off x="697831" y="182977"/>
            <a:ext cx="10780294" cy="145051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uk-UA" sz="2000" b="1" i="0" dirty="0">
                <a:solidFill>
                  <a:srgbClr val="00274E"/>
                </a:solidFill>
                <a:effectLst/>
                <a:latin typeface="Roboto Condensed Light" panose="02000000000000000000" pitchFamily="2" charset="0"/>
                <a:ea typeface="Roboto Condensed Light" panose="02000000000000000000" pitchFamily="2" charset="0"/>
              </a:rPr>
              <a:t>Щодо визначення порядку дій господарського суду </a:t>
            </a:r>
            <a:r>
              <a:rPr lang="uk-UA" sz="2000" b="1" dirty="0">
                <a:solidFill>
                  <a:srgbClr val="00274E"/>
                </a:solidFill>
                <a:latin typeface="Roboto Condensed Light" panose="02000000000000000000" pitchFamily="2" charset="0"/>
                <a:ea typeface="Roboto Condensed Light" panose="02000000000000000000" pitchFamily="2" charset="0"/>
              </a:rPr>
              <a:t>під час </a:t>
            </a:r>
            <a:r>
              <a:rPr lang="uk-UA" sz="2000" b="1" i="0" dirty="0">
                <a:solidFill>
                  <a:srgbClr val="00274E"/>
                </a:solidFill>
                <a:effectLst/>
                <a:latin typeface="Roboto Condensed Light" panose="02000000000000000000" pitchFamily="2" charset="0"/>
                <a:ea typeface="Roboto Condensed Light" panose="02000000000000000000" pitchFamily="2" charset="0"/>
              </a:rPr>
              <a:t>розгляду заяв про відкриття провадження у справі про банкрутство різних кредиторів до одного й того самого боржника, поданих до різних господарських судів за правилами територіальної підсудності у зв'язку зі зміною місцезнаходження боржника</a:t>
            </a:r>
            <a:endParaRPr lang="uk-UA" sz="2000" b="1" i="1" dirty="0">
              <a:solidFill>
                <a:srgbClr val="00274E"/>
              </a:solidFill>
              <a:latin typeface="Roboto Condensed Light" panose="02000000000000000000" pitchFamily="2" charset="0"/>
              <a:ea typeface="Roboto Condensed Light" panose="02000000000000000000" pitchFamily="2" charset="0"/>
            </a:endParaRPr>
          </a:p>
        </p:txBody>
      </p:sp>
      <p:sp>
        <p:nvSpPr>
          <p:cNvPr id="5" name="Місце для тексту 3">
            <a:extLst>
              <a:ext uri="{FF2B5EF4-FFF2-40B4-BE49-F238E27FC236}">
                <a16:creationId xmlns:a16="http://schemas.microsoft.com/office/drawing/2014/main" id="{FCCCE644-2D3A-1C23-9E72-72525501E387}"/>
              </a:ext>
            </a:extLst>
          </p:cNvPr>
          <p:cNvSpPr txBox="1">
            <a:spLocks/>
          </p:cNvSpPr>
          <p:nvPr/>
        </p:nvSpPr>
        <p:spPr>
          <a:xfrm>
            <a:off x="697832" y="1509204"/>
            <a:ext cx="10780294" cy="490935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spcBef>
                <a:spcPts val="2400"/>
              </a:spcBef>
              <a:spcAft>
                <a:spcPts val="1800"/>
              </a:spcAft>
              <a:buFont typeface="Wingdings" panose="05000000000000000000" pitchFamily="2" charset="2"/>
              <a:buChar char="Ø"/>
            </a:pPr>
            <a:r>
              <a:rPr lang="uk-UA" sz="2300" b="0" i="0" dirty="0">
                <a:solidFill>
                  <a:srgbClr val="00274E"/>
                </a:solidFill>
                <a:effectLst/>
                <a:latin typeface="Roboto Condensed Light" panose="02000000000000000000" pitchFamily="2" charset="0"/>
                <a:ea typeface="Roboto Condensed Light" panose="02000000000000000000" pitchFamily="2" charset="0"/>
              </a:rPr>
              <a:t>У випадку звернення ініціюючих кредиторів до різних господарських судів із заявами про відкриття провадження у справі про банкрутство має розглядатися заява, яка була календарно першою подана до суду (безпосередньо або через пошту чи інші засоби зв'язку), господарським судом за місцезнаходженням боржника, визначеним на підставі відомостей, наведених у ЄДР на день подання першої заяви.</a:t>
            </a:r>
          </a:p>
          <a:p>
            <a:pPr algn="just">
              <a:lnSpc>
                <a:spcPct val="150000"/>
              </a:lnSpc>
              <a:buFont typeface="Wingdings" panose="05000000000000000000" pitchFamily="2" charset="2"/>
              <a:buChar char="Ø"/>
            </a:pPr>
            <a:r>
              <a:rPr lang="uk-UA" sz="2300" b="0" i="0" dirty="0">
                <a:solidFill>
                  <a:srgbClr val="00274E"/>
                </a:solidFill>
                <a:effectLst/>
                <a:latin typeface="Roboto Condensed Light" panose="02000000000000000000" pitchFamily="2" charset="0"/>
                <a:ea typeface="Roboto Condensed Light" panose="02000000000000000000" pitchFamily="2" charset="0"/>
              </a:rPr>
              <a:t>Зміна боржником зареєстрованого місцезнаходження після подання кредитором заяви про відкриття провадження у справі про банкрутство (неплатоспроможність) не впливає на зміну територіальної підсудності господарського суду.</a:t>
            </a:r>
          </a:p>
          <a:p>
            <a:pPr algn="just">
              <a:lnSpc>
                <a:spcPct val="150000"/>
              </a:lnSpc>
              <a:buFont typeface="Wingdings" panose="05000000000000000000" pitchFamily="2" charset="2"/>
              <a:buChar char="Ø"/>
            </a:pPr>
            <a:r>
              <a:rPr lang="uk-UA" sz="2300" b="0" i="0" dirty="0">
                <a:solidFill>
                  <a:srgbClr val="00274E"/>
                </a:solidFill>
                <a:effectLst/>
                <a:latin typeface="Roboto Condensed Light" panose="02000000000000000000" pitchFamily="2" charset="0"/>
                <a:ea typeface="Roboto Condensed Light" panose="02000000000000000000" pitchFamily="2" charset="0"/>
              </a:rPr>
              <a:t>У разі підтвердження правомірності відкриття однієї справи про банкрутство боржника інша справа про банкрутство того самого боржника закривається на підставі п. 3 ч. 1 ст. 90 КУзПБ (в редакції, чинній на момент виникнення спірних правовідносин (у провадженні господарського суду є справа про банкрутство того самого боржника)), про що суд постановляє відповідну ухвалу.</a:t>
            </a:r>
          </a:p>
          <a:p>
            <a:pPr marL="0" indent="0" algn="just">
              <a:buNone/>
            </a:pPr>
            <a:endParaRPr lang="uk-UA" sz="1800" dirty="0">
              <a:solidFill>
                <a:srgbClr val="00274E"/>
              </a:solidFill>
              <a:latin typeface="Roboto Condensed Light" panose="02000000000000000000" pitchFamily="2" charset="0"/>
              <a:ea typeface="Roboto Condensed Light" panose="02000000000000000000" pitchFamily="2" charset="0"/>
            </a:endParaRPr>
          </a:p>
          <a:p>
            <a:pPr marL="0" indent="0" algn="just">
              <a:buNone/>
            </a:pPr>
            <a:r>
              <a:rPr lang="uk-UA" sz="2200" b="1" dirty="0">
                <a:solidFill>
                  <a:srgbClr val="00274E"/>
                </a:solidFill>
                <a:effectLst/>
                <a:latin typeface="Roboto Condensed Light" panose="02000000000000000000" pitchFamily="2" charset="0"/>
                <a:ea typeface="Roboto Condensed Light" panose="02000000000000000000" pitchFamily="2" charset="0"/>
              </a:rPr>
              <a:t>(Див. п</a:t>
            </a:r>
            <a:r>
              <a:rPr lang="uk-UA" sz="2200" b="1" dirty="0">
                <a:solidFill>
                  <a:srgbClr val="00274E"/>
                </a:solidFill>
                <a:latin typeface="Roboto Condensed Light" panose="02000000000000000000" pitchFamily="2" charset="0"/>
                <a:ea typeface="Roboto Condensed Light" panose="02000000000000000000" pitchFamily="2" charset="0"/>
              </a:rPr>
              <a:t>останову судової палати для розгляду справ про банкрутство КГС ВС від 26.04.2023 у справі № 904/2154/22)</a:t>
            </a:r>
            <a:endParaRPr lang="uk-UA" sz="2200" b="1" dirty="0">
              <a:solidFill>
                <a:srgbClr val="00274E"/>
              </a:solidFill>
              <a:effectLst/>
              <a:latin typeface="Roboto Condensed Light" panose="02000000000000000000" pitchFamily="2" charset="0"/>
              <a:ea typeface="Roboto Condensed Light" panose="02000000000000000000" pitchFamily="2" charset="0"/>
            </a:endParaRPr>
          </a:p>
          <a:p>
            <a:pPr algn="just">
              <a:spcBef>
                <a:spcPts val="2400"/>
              </a:spcBef>
              <a:spcAft>
                <a:spcPts val="1800"/>
              </a:spcAft>
              <a:buFont typeface="Wingdings" panose="05000000000000000000" pitchFamily="2" charset="2"/>
              <a:buChar char="Ø"/>
            </a:pPr>
            <a:endParaRPr lang="uk-UA" sz="1800" b="1" i="1" dirty="0">
              <a:solidFill>
                <a:srgbClr val="00274E"/>
              </a:solidFill>
              <a:effectLst/>
              <a:latin typeface="Roboto Condensed Light" panose="02000000000000000000" pitchFamily="2" charset="0"/>
              <a:ea typeface="Roboto Condensed Light" panose="02000000000000000000" pitchFamily="2" charset="0"/>
              <a:cs typeface="Times New Roman" panose="02020603050405020304" pitchFamily="18" charset="0"/>
            </a:endParaRPr>
          </a:p>
          <a:p>
            <a:pPr marL="0" indent="0" algn="just">
              <a:spcBef>
                <a:spcPts val="2400"/>
              </a:spcBef>
              <a:spcAft>
                <a:spcPts val="1800"/>
              </a:spcAft>
              <a:buNone/>
            </a:pPr>
            <a:endParaRPr lang="ru-RU" sz="1800" dirty="0">
              <a:solidFill>
                <a:srgbClr val="00274E"/>
              </a:solidFill>
              <a:latin typeface="Roboto Condensed Light" panose="02000000000000000000" pitchFamily="2" charset="0"/>
              <a:ea typeface="Roboto Condensed Light" panose="02000000000000000000" pitchFamily="2" charset="0"/>
            </a:endParaRPr>
          </a:p>
          <a:p>
            <a:pPr marL="0" indent="0" algn="just">
              <a:buNone/>
            </a:pPr>
            <a:endParaRPr lang="ru-RU" sz="7200" dirty="0">
              <a:solidFill>
                <a:srgbClr val="00274E"/>
              </a:solidFill>
              <a:latin typeface="Roboto Condensed Light" panose="02000000000000000000" pitchFamily="2" charset="0"/>
              <a:ea typeface="Roboto Condensed Light" panose="02000000000000000000" pitchFamily="2" charset="0"/>
            </a:endParaRPr>
          </a:p>
          <a:p>
            <a:pPr marL="0" indent="0" algn="just">
              <a:buNone/>
            </a:pPr>
            <a:endParaRPr lang="ru-RU" sz="7200" dirty="0">
              <a:solidFill>
                <a:srgbClr val="00274E"/>
              </a:solidFill>
              <a:latin typeface="Roboto Condensed Light" panose="02000000000000000000" pitchFamily="2" charset="0"/>
              <a:ea typeface="Roboto Condensed Light" panose="02000000000000000000" pitchFamily="2" charset="0"/>
            </a:endParaRPr>
          </a:p>
          <a:p>
            <a:pPr marL="0" indent="0" algn="just">
              <a:buNone/>
            </a:pPr>
            <a:endParaRPr lang="uk-UA" sz="3400" dirty="0">
              <a:solidFill>
                <a:srgbClr val="00274E"/>
              </a:solidFill>
              <a:effectLst/>
              <a:latin typeface="Roboto Condensed Light" panose="02000000000000000000" pitchFamily="2" charset="0"/>
              <a:ea typeface="Roboto Condensed Light" panose="02000000000000000000" pitchFamily="2" charset="0"/>
            </a:endParaRPr>
          </a:p>
          <a:p>
            <a:pPr marL="0" indent="0" algn="just">
              <a:buFont typeface="Arial" panose="020B0604020202020204" pitchFamily="34" charset="0"/>
              <a:buNone/>
            </a:pPr>
            <a:endParaRPr lang="ru-RU" sz="2000" dirty="0">
              <a:solidFill>
                <a:srgbClr val="00274E"/>
              </a:solidFill>
              <a:latin typeface="Roboto Condensed Light" panose="02000000000000000000" pitchFamily="2" charset="0"/>
              <a:ea typeface="Roboto Condensed Light" panose="02000000000000000000" pitchFamily="2" charset="0"/>
            </a:endParaRPr>
          </a:p>
        </p:txBody>
      </p:sp>
    </p:spTree>
    <p:extLst>
      <p:ext uri="{BB962C8B-B14F-4D97-AF65-F5344CB8AC3E}">
        <p14:creationId xmlns:p14="http://schemas.microsoft.com/office/powerpoint/2010/main" val="1090563108"/>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1492</TotalTime>
  <Words>1820</Words>
  <Application>Microsoft Office PowerPoint</Application>
  <PresentationFormat>Широкий екран</PresentationFormat>
  <Paragraphs>87</Paragraphs>
  <Slides>15</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2</vt:i4>
      </vt:variant>
      <vt:variant>
        <vt:lpstr>Заголовки слайдів</vt:lpstr>
      </vt:variant>
      <vt:variant>
        <vt:i4>15</vt:i4>
      </vt:variant>
    </vt:vector>
  </HeadingPairs>
  <TitlesOfParts>
    <vt:vector size="22" baseType="lpstr">
      <vt:lpstr>Arial</vt:lpstr>
      <vt:lpstr>Calibri</vt:lpstr>
      <vt:lpstr>Calibri Light</vt:lpstr>
      <vt:lpstr>Roboto Condensed Light</vt:lpstr>
      <vt:lpstr>Wingdings</vt:lpstr>
      <vt:lpstr>Тема Office</vt:lpstr>
      <vt:lpstr>Office Theme</vt:lpstr>
      <vt:lpstr>Банкрутство в умовах війни </vt:lpstr>
      <vt:lpstr>Показники здійснення судочинства місцевими господарськими судами</vt:lpstr>
      <vt:lpstr>Показники здійснення судочинства апеляційними господарськими судами</vt:lpstr>
      <vt:lpstr>Показники здійснення судочинства Касаційним господарським судом у складі Верховного Суду</vt:lpstr>
      <vt:lpstr>Структура вирішених спорів Касаційним господарським судом у складі Верховного Суду</vt:lpstr>
      <vt:lpstr>   </vt:lpstr>
      <vt:lpstr>Щодо сплати судового збору за розгляд заяви ліквідатора про покладення субсидіарної відповідальності на особу, винну в доведенні до банкрутства боржника </vt:lpstr>
      <vt:lpstr>Презентація PowerPoint</vt:lpstr>
      <vt:lpstr>Презентація PowerPoint</vt:lpstr>
      <vt:lpstr>Презентація PowerPoint</vt:lpstr>
      <vt:lpstr>Презентація PowerPoint</vt:lpstr>
      <vt:lpstr>Щодо підсудності розгляду скарг на рішення, дію або бездіяльність осіб, які здійснюють примусове виконання рішення, ухваленого за результатами розгляду майнового спору, до відкриття провадження у справі про банкрутство </vt:lpstr>
      <vt:lpstr>Презентація PowerPoint</vt:lpstr>
      <vt:lpstr>Презентація PowerPoint</vt:lpstr>
      <vt:lpstr> ДЯКУЮ ЗА УВАГУ!</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Банкрутство в умовах війни</dc:title>
  <dc:creator>Загацька О.О.</dc:creator>
  <cp:lastModifiedBy>Загацька О.О.</cp:lastModifiedBy>
  <cp:revision>55</cp:revision>
  <cp:lastPrinted>2023-09-12T14:49:08Z</cp:lastPrinted>
  <dcterms:created xsi:type="dcterms:W3CDTF">2023-03-09T15:07:09Z</dcterms:created>
  <dcterms:modified xsi:type="dcterms:W3CDTF">2023-09-13T09:42:15Z</dcterms:modified>
</cp:coreProperties>
</file>