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9"/>
  </p:notesMasterIdLst>
  <p:sldIdLst>
    <p:sldId id="394" r:id="rId2"/>
    <p:sldId id="395" r:id="rId3"/>
    <p:sldId id="397" r:id="rId4"/>
    <p:sldId id="400" r:id="rId5"/>
    <p:sldId id="399" r:id="rId6"/>
    <p:sldId id="398" r:id="rId7"/>
    <p:sldId id="337" r:id="rId8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70" userDrawn="1">
          <p15:clr>
            <a:srgbClr val="A4A3A4"/>
          </p15:clr>
        </p15:guide>
        <p15:guide id="3" pos="7310" userDrawn="1">
          <p15:clr>
            <a:srgbClr val="A4A3A4"/>
          </p15:clr>
        </p15:guide>
        <p15:guide id="4" orient="horz" pos="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B6AB"/>
    <a:srgbClr val="00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00" y="340"/>
      </p:cViewPr>
      <p:guideLst>
        <p:guide orient="horz" pos="3952"/>
        <p:guide pos="370"/>
        <p:guide pos="7310"/>
        <p:guide orient="horz" pos="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F137E-481C-468B-B93A-982665BA9248}" type="datetimeFigureOut">
              <a:rPr lang="uk-UA" smtClean="0"/>
              <a:t>14.11.2023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85F21-DADA-4C14-87FE-316CE24A94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20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1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0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7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911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57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6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1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6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5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6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3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4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9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0F82-A590-4119-8F71-9A845C92471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93FD-890C-4D85-BAB7-F6167F071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6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85281-64D5-06F2-1341-4FDED68C8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16" y="2166751"/>
            <a:ext cx="8391414" cy="2387600"/>
          </a:xfrm>
        </p:spPr>
        <p:txBody>
          <a:bodyPr>
            <a:normAutofit/>
          </a:bodyPr>
          <a:lstStyle/>
          <a:p>
            <a:pPr algn="l"/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завданої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зв’язку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кримінальними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провадженнями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: практика ЄСПЛ та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українських</a:t>
            </a:r>
            <a:r>
              <a:rPr lang="ru-RU" sz="32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судів</a:t>
            </a:r>
            <a:br>
              <a:rPr lang="ru-RU" sz="3200" i="0" dirty="0">
                <a:solidFill>
                  <a:srgbClr val="1F282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9708E6-4F52-DBDC-FFAD-24DBA3A9C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506" y="5393706"/>
            <a:ext cx="8758742" cy="152704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Світлана</a:t>
            </a:r>
            <a:r>
              <a:rPr lang="ru-RU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ЯКОВЛЄВА,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</a:t>
            </a:r>
            <a:r>
              <a:rPr lang="ru-RU" sz="16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уддя</a:t>
            </a:r>
            <a:r>
              <a:rPr lang="ru-RU" sz="16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Касаційного</a:t>
            </a:r>
            <a:r>
              <a:rPr lang="ru-RU" sz="16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кримінального</a:t>
            </a:r>
            <a:r>
              <a:rPr lang="ru-RU" sz="16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суду </a:t>
            </a:r>
            <a:endParaRPr lang="en-US" sz="1600" b="0" i="0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 </a:t>
            </a:r>
            <a:r>
              <a:rPr lang="ru-RU" sz="1600" b="0" i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складі</a:t>
            </a:r>
            <a:r>
              <a:rPr lang="ru-RU" sz="1600" b="0" i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Верховного Суду</a:t>
            </a:r>
          </a:p>
          <a:p>
            <a:pPr algn="l"/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4" name="Графіка 13">
            <a:extLst>
              <a:ext uri="{FF2B5EF4-FFF2-40B4-BE49-F238E27FC236}">
                <a16:creationId xmlns:a16="http://schemas.microsoft.com/office/drawing/2014/main" id="{F00A837F-BC3E-4315-9D89-1432D6A19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375" y="588417"/>
            <a:ext cx="1232064" cy="15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8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CE569-DBC2-2E20-1DC1-BFAF41020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36" y="273424"/>
            <a:ext cx="11197523" cy="1326321"/>
          </a:xfrm>
        </p:spPr>
        <p:txBody>
          <a:bodyPr>
            <a:normAutofit/>
          </a:bodyPr>
          <a:lstStyle/>
          <a:p>
            <a:pPr algn="just"/>
            <a:r>
              <a:rPr lang="uk-UA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Обов’язки держави перед своїми громадянами (</a:t>
            </a:r>
            <a:r>
              <a:rPr lang="uk-UA" sz="2800" b="0" kern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Згідно ЗІ ст. 2 Конвенції про захист прав людини та основоположних свобод)</a:t>
            </a:r>
            <a:endParaRPr lang="uk-UA" sz="2800" b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521A051-56E6-8E46-6488-6D325DBF2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36" y="1414451"/>
            <a:ext cx="11197523" cy="4288536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50000"/>
              </a:lnSpc>
              <a:spcAft>
                <a:spcPts val="600"/>
              </a:spcAft>
            </a:pPr>
            <a:r>
              <a:rPr lang="uk-UA" sz="25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1) </a:t>
            </a:r>
            <a:r>
              <a:rPr lang="uk-UA" sz="2900" b="1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негативний обов`язок </a:t>
            </a:r>
            <a:r>
              <a:rPr lang="uk-UA" sz="25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–державні органи та службові особи держави не можуть позбавляти людину життя, за винятком ситуацій, коли таке позбавлення є абсолютно необхідним . Протиправне заподіяння державою в особі її органів влади та службових осіб смерті людині є порушенням зазначеного обов`язку;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</a:pPr>
            <a:r>
              <a:rPr lang="uk-UA" sz="25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2) </a:t>
            </a:r>
            <a:r>
              <a:rPr lang="uk-UA" sz="2900" b="1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позитивний обов`язок </a:t>
            </a:r>
            <a:r>
              <a:rPr lang="uk-UA" sz="25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має два різновиди: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</a:pPr>
            <a:r>
              <a:rPr lang="uk-UA" sz="25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– матеріальний - держава повинна встановити законодавчі положення, які б захищали життя людини, передбачити юридичну відповідальність за протиправне позбавлення людини життя, а також вживати обґрунтованих заходів для запобігання неправомірному позбавленню життя, коли відомо чи має бути відомо про реальний і безпосередній ризик для життя та здоров’я конкретної людини або групи людей, зумовлений злочинними діями третіх осіб.</a:t>
            </a:r>
          </a:p>
          <a:p>
            <a:pPr algn="just" fontAlgn="base">
              <a:lnSpc>
                <a:spcPct val="150000"/>
              </a:lnSpc>
              <a:spcAft>
                <a:spcPts val="600"/>
              </a:spcAft>
            </a:pPr>
            <a:r>
              <a:rPr lang="uk-UA" sz="25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– процесуальний - держава має забезпечити об`єктивне й ефективне розслідування фактів посягання на людське життя та здоров’я незалежним органом. Для того щоби бути ефективним, розслідування має дозволити встановити та покарати осіб, відповідальних за порушення права на життя.</a:t>
            </a:r>
          </a:p>
          <a:p>
            <a:pPr algn="just"/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A7BAF22-2331-4835-B014-66A2F5D6685E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0E8BDE2-D345-4A50-81F8-E78DBC29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1860" y="5950732"/>
            <a:ext cx="2404944" cy="402652"/>
          </a:xfrm>
        </p:spPr>
        <p:txBody>
          <a:bodyPr/>
          <a:lstStyle/>
          <a:p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2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7D0FE1A6-7960-4AD5-B341-400361167DB0}"/>
              </a:ext>
            </a:extLst>
          </p:cNvPr>
          <p:cNvCxnSpPr/>
          <p:nvPr/>
        </p:nvCxnSpPr>
        <p:spPr>
          <a:xfrm>
            <a:off x="587375" y="6269642"/>
            <a:ext cx="377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9248D26-911E-45A6-B21D-E023A355AE26}"/>
              </a:ext>
            </a:extLst>
          </p:cNvPr>
          <p:cNvSpPr txBox="1">
            <a:spLocks/>
          </p:cNvSpPr>
          <p:nvPr/>
        </p:nvSpPr>
        <p:spPr>
          <a:xfrm>
            <a:off x="1864034" y="5989530"/>
            <a:ext cx="7356166" cy="325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завданої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кримінальними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провадженнями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: практика ЄСПЛ та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судів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7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E06A1-95BF-6029-0681-0B478E73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114" y="85164"/>
            <a:ext cx="11215452" cy="1326321"/>
          </a:xfrm>
        </p:spPr>
        <p:txBody>
          <a:bodyPr>
            <a:normAutofit/>
          </a:bodyPr>
          <a:lstStyle/>
          <a:p>
            <a:pPr algn="just"/>
            <a:r>
              <a:rPr lang="uk-UA" sz="2800" b="0" kern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форми відшкодування шкоди, заподіяної внаслідок воєнних дій</a:t>
            </a:r>
            <a:endParaRPr lang="uk-UA" sz="2800" b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550998-7656-78B0-AE05-A9ECBBAEB3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1419" y="1348731"/>
            <a:ext cx="5106004" cy="37028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38B6AB"/>
                </a:solidFill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Можливі після закінчення збройної агресії</a:t>
            </a:r>
          </a:p>
          <a:p>
            <a:r>
              <a:rPr lang="uk-UA" sz="20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контрибуції (вилучення майна або примусові платежі, які здійснюються державою – переможцем у війні), </a:t>
            </a:r>
          </a:p>
          <a:p>
            <a:r>
              <a:rPr lang="uk-UA" sz="20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репарації (одна з форм матеріальної відповідальності, яка наступає для суб’єкта міжнародного права за збитки, спричинені іншому суб’єкту міжнародного права  в результаті правопорушення, до яких безпосередньо відноситься і війна. Характер і об’єм репарацій залежить від нанесених збитків),</a:t>
            </a:r>
          </a:p>
          <a:p>
            <a:r>
              <a:rPr lang="uk-UA" sz="200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 конфіскація, реституції, субституції</a:t>
            </a:r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8329CF4-9949-8687-01D0-47ADC2643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348731"/>
            <a:ext cx="5094154" cy="37028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300" dirty="0">
                <a:solidFill>
                  <a:srgbClr val="38B6AB"/>
                </a:solidFill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Можливі під час здійснення збройної агресії</a:t>
            </a:r>
          </a:p>
          <a:p>
            <a:r>
              <a:rPr lang="uk-UA" sz="2000" kern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Компенсаційний механізм</a:t>
            </a:r>
          </a:p>
          <a:p>
            <a:r>
              <a:rPr lang="uk-UA" sz="2000" kern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Цивільно-правовий механізм</a:t>
            </a:r>
          </a:p>
          <a:p>
            <a:r>
              <a:rPr lang="uk-UA" sz="2000" kern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Кримінально-правовий механізм відшкодування збитків</a:t>
            </a:r>
          </a:p>
          <a:p>
            <a:r>
              <a:rPr lang="uk-UA" sz="2000" kern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Звернення до Європейського суду з прав людини</a:t>
            </a:r>
            <a:endParaRPr lang="uk-UA" sz="2000" kern="100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  <a:cs typeface="Times New Roman" panose="02020603050405020304" pitchFamily="18" charset="0"/>
            </a:endParaRPr>
          </a:p>
          <a:p>
            <a:endParaRPr lang="uk-UA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8D3E29C-C0CF-464C-BCC8-F345E1F3EB38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F782887-4CE5-483E-BE79-09B6AD49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1860" y="5950732"/>
            <a:ext cx="2404944" cy="402652"/>
          </a:xfrm>
        </p:spPr>
        <p:txBody>
          <a:bodyPr/>
          <a:lstStyle/>
          <a:p>
            <a:r>
              <a:rPr lang="en-US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3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2DE70F0-2491-4B98-BE1F-637A3BE6C307}"/>
              </a:ext>
            </a:extLst>
          </p:cNvPr>
          <p:cNvCxnSpPr/>
          <p:nvPr/>
        </p:nvCxnSpPr>
        <p:spPr>
          <a:xfrm>
            <a:off x="587375" y="6269642"/>
            <a:ext cx="377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6530EC9-923D-4811-92C2-2272A65D89DC}"/>
              </a:ext>
            </a:extLst>
          </p:cNvPr>
          <p:cNvSpPr txBox="1">
            <a:spLocks/>
          </p:cNvSpPr>
          <p:nvPr/>
        </p:nvSpPr>
        <p:spPr>
          <a:xfrm>
            <a:off x="1864034" y="5989530"/>
            <a:ext cx="7356166" cy="325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завданої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кримінальними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провадженнями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: практика ЄСПЛ та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судів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1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19E0F-0056-51BF-543C-5AC85F0D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79" y="460460"/>
            <a:ext cx="11255794" cy="1326321"/>
          </a:xfrm>
        </p:spPr>
        <p:txBody>
          <a:bodyPr>
            <a:noAutofit/>
          </a:bodyPr>
          <a:lstStyle/>
          <a:p>
            <a:pPr algn="just"/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Національне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законодавство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та практика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його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щодо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компенсації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за шкоду,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заподіяну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життю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цивільної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особи (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компенсація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моральної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родичам </a:t>
            </a:r>
            <a:r>
              <a:rPr lang="ru-RU" sz="2800" b="0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загиблих</a:t>
            </a:r>
            <a:r>
              <a:rPr lang="ru-RU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)</a:t>
            </a:r>
            <a:endParaRPr lang="uk-UA" sz="2800" b="0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5E4C17-A35D-F855-F8B3-29FB8E04C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79" y="2061823"/>
            <a:ext cx="11204786" cy="2734353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Різні підходи до розслідування (стаття 258 КК України до 24.02.22; стаття 438 КК України – після 2022 року) </a:t>
            </a: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Правове регулювання виключно загальними нормами Цивільного кодексу України</a:t>
            </a: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Виключно судовий спосіб захисту порушеного права </a:t>
            </a: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Наявність правової позиції ВС щодо компенсації у зв'язку із загибеллю родича на ТОТ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AB8D613-158D-419E-A7A0-B1E33EB243E6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78F3A-34EB-48B8-BB3D-BB45C5FD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1860" y="5950732"/>
            <a:ext cx="2404944" cy="402652"/>
          </a:xfrm>
        </p:spPr>
        <p:txBody>
          <a:bodyPr/>
          <a:lstStyle/>
          <a:p>
            <a:r>
              <a:rPr lang="en-US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4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C72A8A5-0E45-4B86-8680-63466DAD04E6}"/>
              </a:ext>
            </a:extLst>
          </p:cNvPr>
          <p:cNvCxnSpPr/>
          <p:nvPr/>
        </p:nvCxnSpPr>
        <p:spPr>
          <a:xfrm>
            <a:off x="587375" y="6269642"/>
            <a:ext cx="377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2678E77-DB14-4E31-8F4B-4B11D655A5F5}"/>
              </a:ext>
            </a:extLst>
          </p:cNvPr>
          <p:cNvSpPr txBox="1">
            <a:spLocks/>
          </p:cNvSpPr>
          <p:nvPr/>
        </p:nvSpPr>
        <p:spPr>
          <a:xfrm>
            <a:off x="1864034" y="5989530"/>
            <a:ext cx="7356166" cy="325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завданої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кримінальними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провадженнями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: практика ЄСПЛ та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судів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3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63D13-9002-4F2D-7E83-23B9C4D7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971" y="264458"/>
            <a:ext cx="11219935" cy="1326321"/>
          </a:xfrm>
        </p:spPr>
        <p:txBody>
          <a:bodyPr>
            <a:normAutofit/>
          </a:bodyPr>
          <a:lstStyle/>
          <a:p>
            <a:pPr algn="just"/>
            <a:r>
              <a:rPr lang="uk-UA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 шкоди, завданої ушкодженням здоров’я або смертю під час збройної агресії: практика ЄСПЛ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A83EE3-904A-1149-F039-94E370C1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3" y="1590779"/>
            <a:ext cx="11219935" cy="3695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solidFill>
                  <a:srgbClr val="38B6AB"/>
                </a:solidFill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Справедлива сатисфакція (Стаття 41 Конвенції)</a:t>
            </a:r>
          </a:p>
          <a:p>
            <a:pPr marL="0" indent="0" algn="just">
              <a:buNone/>
            </a:pPr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 Суд визнає факт порушення Конвенції або Протоколів до неї і якщо внутрішнє право відповідної Високої Договірної Сторони передбачає лише часткове відшкодування, Суд, у разі необхідності, надає потерпілій стороні справедливу сатисфакцію. </a:t>
            </a:r>
          </a:p>
          <a:p>
            <a:pPr marL="0" indent="0" algn="just">
              <a:buNone/>
            </a:pPr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Може бути присуджено компенсацію: </a:t>
            </a: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матеріальної шкоди, </a:t>
            </a: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моральної шкоди, </a:t>
            </a: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судових та інших витрат</a:t>
            </a:r>
          </a:p>
          <a:p>
            <a:pPr algn="just"/>
            <a:endParaRPr lang="uk-UA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408F10A-FB9F-4B08-AE02-568CF40150A4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995EC9-CAF0-47BA-B256-E3E56232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1860" y="5950732"/>
            <a:ext cx="2404944" cy="402652"/>
          </a:xfrm>
        </p:spPr>
        <p:txBody>
          <a:bodyPr/>
          <a:lstStyle/>
          <a:p>
            <a:r>
              <a:rPr lang="en-US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5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C299991-3F3D-4792-9F62-C8866D7ABEAD}"/>
              </a:ext>
            </a:extLst>
          </p:cNvPr>
          <p:cNvCxnSpPr/>
          <p:nvPr/>
        </p:nvCxnSpPr>
        <p:spPr>
          <a:xfrm>
            <a:off x="587375" y="6269642"/>
            <a:ext cx="377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2DD4A57-4A59-4705-AA1E-F8CC677B230B}"/>
              </a:ext>
            </a:extLst>
          </p:cNvPr>
          <p:cNvSpPr txBox="1">
            <a:spLocks/>
          </p:cNvSpPr>
          <p:nvPr/>
        </p:nvSpPr>
        <p:spPr>
          <a:xfrm>
            <a:off x="1864034" y="5989530"/>
            <a:ext cx="7356166" cy="325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завданої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кримінальними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провадженнями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: практика ЄСПЛ та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судів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1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7E721F-8A1E-95B2-06B2-F1216557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89" y="286870"/>
            <a:ext cx="11242346" cy="1326321"/>
          </a:xfrm>
        </p:spPr>
        <p:txBody>
          <a:bodyPr>
            <a:normAutofit/>
          </a:bodyPr>
          <a:lstStyle/>
          <a:p>
            <a:pPr algn="just"/>
            <a:r>
              <a:rPr lang="uk-UA" sz="2800" b="0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Справи, які стосуються питань відшкодування і компенсації, розглянуті ЄСПЛ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68840F-ABDD-58F1-EE4E-FB483F758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88" y="1665758"/>
            <a:ext cx="11242345" cy="3695136"/>
          </a:xfrm>
        </p:spPr>
        <p:txBody>
          <a:bodyPr/>
          <a:lstStyle/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Саргсян проти Азербайджану, рішення від 16 червня 2015 року </a:t>
            </a:r>
            <a:endParaRPr lang="en-US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/>
            <a:r>
              <a:rPr lang="uk-UA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Дімейдс</a:t>
            </a:r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проти Туреччини, рішення від 31 липня 2003 року (житло та приватне життя) </a:t>
            </a:r>
            <a:endParaRPr lang="en-US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/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Доган та інші проти Туреччини, рішення від 29 червня 2004 року </a:t>
            </a:r>
            <a:endParaRPr lang="en-US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/>
            <a:r>
              <a:rPr lang="uk-UA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Гюльмамєдова</a:t>
            </a:r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проти Азербайджану, рішення від 22 квітня 2010 року (доступ до адекватного житла) </a:t>
            </a:r>
            <a:endParaRPr lang="en-US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algn="just"/>
            <a:r>
              <a:rPr lang="uk-UA" dirty="0" err="1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Ксенідес-Арестіс</a:t>
            </a:r>
            <a:r>
              <a:rPr lang="uk-UA" dirty="0">
                <a:effectLst/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проти Туреччини, рішення від 22 грудня 2005 року (Механізм відшкодування власності)</a:t>
            </a:r>
          </a:p>
          <a:p>
            <a:pPr algn="just"/>
            <a:endParaRPr lang="uk-UA" dirty="0">
              <a:effectLst/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70CDE74-0306-4340-9A92-C1EBA4C88A0D}"/>
              </a:ext>
            </a:extLst>
          </p:cNvPr>
          <p:cNvSpPr txBox="1">
            <a:spLocks/>
          </p:cNvSpPr>
          <p:nvPr/>
        </p:nvSpPr>
        <p:spPr>
          <a:xfrm>
            <a:off x="482856" y="5950732"/>
            <a:ext cx="1157729" cy="3250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</a:t>
            </a:r>
            <a:endParaRPr lang="en-US" sz="120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249E1D5-D407-4FC3-82B4-1C344AA0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1860" y="5950732"/>
            <a:ext cx="2404944" cy="402652"/>
          </a:xfrm>
        </p:spPr>
        <p:txBody>
          <a:bodyPr/>
          <a:lstStyle/>
          <a:p>
            <a:r>
              <a:rPr lang="en-US" sz="1200" dirty="0">
                <a:latin typeface="Roboto Condensed Light" panose="02000000000000000000" pitchFamily="2" charset="0"/>
                <a:ea typeface="Roboto Condensed Light" panose="02000000000000000000" pitchFamily="2" charset="0"/>
              </a:rPr>
              <a:t>6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C54CC03-54BC-4C22-9168-2501377A4132}"/>
              </a:ext>
            </a:extLst>
          </p:cNvPr>
          <p:cNvCxnSpPr/>
          <p:nvPr/>
        </p:nvCxnSpPr>
        <p:spPr>
          <a:xfrm>
            <a:off x="587375" y="6269642"/>
            <a:ext cx="377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E18228-A741-4420-B555-42AECB16B210}"/>
              </a:ext>
            </a:extLst>
          </p:cNvPr>
          <p:cNvSpPr txBox="1">
            <a:spLocks/>
          </p:cNvSpPr>
          <p:nvPr/>
        </p:nvSpPr>
        <p:spPr>
          <a:xfrm>
            <a:off x="1864034" y="5989530"/>
            <a:ext cx="7356166" cy="325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завданої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кримінальними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провадженнями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: практика ЄСПЛ та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українських</a:t>
            </a:r>
            <a:r>
              <a:rPr lang="ru-RU" dirty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судів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5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69EE93FC-CD3C-4282-8E87-9140FA75C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525" y="5569506"/>
            <a:ext cx="493328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4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Дякую за увагу</a:t>
            </a:r>
            <a:r>
              <a:rPr lang="en-US" altLang="ru-RU" sz="44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!</a:t>
            </a:r>
            <a:endParaRPr lang="uk-UA" altLang="ru-RU" sz="4400" dirty="0"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cxnSp>
        <p:nvCxnSpPr>
          <p:cNvPr id="6" name="Пряма сполучна лінія 2">
            <a:extLst>
              <a:ext uri="{FF2B5EF4-FFF2-40B4-BE49-F238E27FC236}">
                <a16:creationId xmlns:a16="http://schemas.microsoft.com/office/drawing/2014/main" id="{68E7F818-F09C-4738-B167-9C1C6A69A715}"/>
              </a:ext>
            </a:extLst>
          </p:cNvPr>
          <p:cNvCxnSpPr>
            <a:cxnSpLocks/>
          </p:cNvCxnSpPr>
          <p:nvPr/>
        </p:nvCxnSpPr>
        <p:spPr>
          <a:xfrm>
            <a:off x="587375" y="5477773"/>
            <a:ext cx="9071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Графіка 1">
            <a:extLst>
              <a:ext uri="{FF2B5EF4-FFF2-40B4-BE49-F238E27FC236}">
                <a16:creationId xmlns:a16="http://schemas.microsoft.com/office/drawing/2014/main" id="{174B93DE-6842-4D4C-8CF0-E416F776E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375" y="584200"/>
            <a:ext cx="1232064" cy="15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2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1462</TotalTime>
  <Words>592</Words>
  <Application>Microsoft Office PowerPoint</Application>
  <PresentationFormat>Широкоэкранный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Roboto Condensed Light</vt:lpstr>
      <vt:lpstr>Rockwell</vt:lpstr>
      <vt:lpstr>Times New Roman</vt:lpstr>
      <vt:lpstr>Damask</vt:lpstr>
      <vt:lpstr>Відшкодування шкоди, завданої у зв’язку з кримінальними провадженнями: практика ЄСПЛ та українських судів </vt:lpstr>
      <vt:lpstr>Обов’язки держави перед своїми громадянами (Згідно ЗІ ст. 2 Конвенції про захист прав людини та основоположних свобод)</vt:lpstr>
      <vt:lpstr>форми відшкодування шкоди, заподіяної внаслідок воєнних дій</vt:lpstr>
      <vt:lpstr>Національне законодавство та практика його застосування щодо компенсації за шкоду, заподіяну життю цивільної особи (компенсація моральної шкоди родичам загиблих)</vt:lpstr>
      <vt:lpstr>Відшкодування шкоди, завданої ушкодженням здоров’я або смертю під час збройної агресії: практика ЄСПЛ</vt:lpstr>
      <vt:lpstr>Справи, які стосуються питань відшкодування і компенсації, розглянуті ЄСПЛ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swetakonow@gmail.com</dc:creator>
  <cp:lastModifiedBy>Онопенко Марія Олександрівна</cp:lastModifiedBy>
  <cp:revision>135</cp:revision>
  <cp:lastPrinted>2023-08-31T13:06:33Z</cp:lastPrinted>
  <dcterms:created xsi:type="dcterms:W3CDTF">2020-10-27T18:45:51Z</dcterms:created>
  <dcterms:modified xsi:type="dcterms:W3CDTF">2023-11-14T15:04:35Z</dcterms:modified>
</cp:coreProperties>
</file>