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259" r:id="rId6"/>
    <p:sldId id="264" r:id="rId7"/>
    <p:sldId id="258" r:id="rId8"/>
    <p:sldId id="266" r:id="rId9"/>
    <p:sldId id="262" r:id="rId10"/>
  </p:sldIdLst>
  <p:sldSz cx="18288000" cy="10287000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rebuchet MS Bold" panose="020B0703020202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A3F"/>
    <a:srgbClr val="7B15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5033" autoAdjust="0"/>
  </p:normalViewPr>
  <p:slideViewPr>
    <p:cSldViewPr>
      <p:cViewPr varScale="1">
        <p:scale>
          <a:sx n="55" d="100"/>
          <a:sy n="55" d="100"/>
        </p:scale>
        <p:origin x="7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‹№›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993" y="1600200"/>
            <a:ext cx="7829007" cy="7086600"/>
          </a:xfrm>
          <a:custGeom>
            <a:avLst/>
            <a:gdLst/>
            <a:ahLst/>
            <a:cxnLst/>
            <a:rect l="l" t="t" r="r" b="b"/>
            <a:pathLst>
              <a:path w="7829007" h="7086600">
                <a:moveTo>
                  <a:pt x="0" y="0"/>
                </a:moveTo>
                <a:lnTo>
                  <a:pt x="7829007" y="0"/>
                </a:lnTo>
                <a:lnTo>
                  <a:pt x="7829007" y="7086600"/>
                </a:lnTo>
                <a:lnTo>
                  <a:pt x="0" y="708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55" r="-5363"/>
            </a:stretch>
          </a:blipFill>
        </p:spPr>
      </p:sp>
      <p:sp>
        <p:nvSpPr>
          <p:cNvPr id="3" name="TextBox 3"/>
          <p:cNvSpPr txBox="1"/>
          <p:nvPr/>
        </p:nvSpPr>
        <p:spPr>
          <a:xfrm rot="-5400000">
            <a:off x="-95351" y="8331779"/>
            <a:ext cx="1858824" cy="3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5B6770"/>
                </a:solidFill>
                <a:latin typeface="Trebuchet MS"/>
              </a:rPr>
              <a:t>vbpartners.ua</a:t>
            </a:r>
          </a:p>
        </p:txBody>
      </p:sp>
      <p:sp>
        <p:nvSpPr>
          <p:cNvPr id="4" name="TextBox 4"/>
          <p:cNvSpPr txBox="1"/>
          <p:nvPr/>
        </p:nvSpPr>
        <p:spPr>
          <a:xfrm rot="-5400000">
            <a:off x="-380786" y="4596937"/>
            <a:ext cx="2429694" cy="3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5B6770"/>
                </a:solidFill>
                <a:latin typeface="Trebuchet MS"/>
              </a:rPr>
              <a:t>vbpartners.ua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838822" y="3017641"/>
            <a:ext cx="9525" cy="940252"/>
          </a:xfrm>
          <a:prstGeom prst="line">
            <a:avLst/>
          </a:prstGeom>
          <a:ln w="9525" cap="rnd">
            <a:solidFill>
              <a:srgbClr val="292F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838822" y="6338327"/>
            <a:ext cx="9525" cy="940252"/>
          </a:xfrm>
          <a:prstGeom prst="line">
            <a:avLst/>
          </a:prstGeom>
          <a:ln w="9525" cap="rnd">
            <a:solidFill>
              <a:srgbClr val="292F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858964" y="3008116"/>
            <a:ext cx="7101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4400" dirty="0">
                <a:solidFill>
                  <a:srgbClr val="7B1530"/>
                </a:solidFill>
                <a:latin typeface="Trebuchet MS Bold"/>
              </a:rPr>
              <a:t>WCC </a:t>
            </a:r>
            <a:r>
              <a:rPr lang="en-US" sz="4400" dirty="0" err="1">
                <a:solidFill>
                  <a:srgbClr val="7B1530"/>
                </a:solidFill>
                <a:latin typeface="Trebuchet MS Bold"/>
              </a:rPr>
              <a:t>обрії</a:t>
            </a:r>
            <a:r>
              <a:rPr lang="en-US" sz="4400" dirty="0">
                <a:solidFill>
                  <a:srgbClr val="7B1530"/>
                </a:solidFill>
                <a:latin typeface="Trebuchet MS Bold"/>
              </a:rPr>
              <a:t> </a:t>
            </a:r>
            <a:r>
              <a:rPr lang="en-US" sz="4400" dirty="0" err="1">
                <a:solidFill>
                  <a:srgbClr val="7B1530"/>
                </a:solidFill>
                <a:latin typeface="Trebuchet MS Bold"/>
              </a:rPr>
              <a:t>майбутнього</a:t>
            </a:r>
            <a:endParaRPr lang="en-US" sz="4400" dirty="0">
              <a:solidFill>
                <a:srgbClr val="7B1530"/>
              </a:solidFill>
              <a:latin typeface="Trebuchet M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89444" y="3912676"/>
            <a:ext cx="6088278" cy="102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uk-UA" sz="3600" dirty="0">
                <a:solidFill>
                  <a:srgbClr val="292F34"/>
                </a:solidFill>
                <a:latin typeface="Trebuchet MS"/>
              </a:rPr>
              <a:t>п</a:t>
            </a:r>
            <a:r>
              <a:rPr lang="en-US" sz="3600" dirty="0" err="1">
                <a:solidFill>
                  <a:srgbClr val="292F34"/>
                </a:solidFill>
                <a:latin typeface="Trebuchet MS"/>
              </a:rPr>
              <a:t>ерспектива</a:t>
            </a:r>
            <a:r>
              <a:rPr lang="en-US" sz="3600" dirty="0">
                <a:solidFill>
                  <a:srgbClr val="292F34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292F34"/>
                </a:solidFill>
                <a:latin typeface="Trebuchet MS"/>
              </a:rPr>
              <a:t>ринку</a:t>
            </a:r>
            <a:r>
              <a:rPr lang="en-US" sz="3600" dirty="0">
                <a:solidFill>
                  <a:srgbClr val="292F34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292F34"/>
                </a:solidFill>
                <a:latin typeface="Trebuchet MS"/>
              </a:rPr>
              <a:t>та</a:t>
            </a:r>
            <a:r>
              <a:rPr lang="en-US" sz="3600" dirty="0">
                <a:solidFill>
                  <a:srgbClr val="292F34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292F34"/>
                </a:solidFill>
                <a:latin typeface="Trebuchet MS"/>
              </a:rPr>
              <a:t>комунікаційні</a:t>
            </a:r>
            <a:r>
              <a:rPr lang="en-US" sz="3600" dirty="0">
                <a:solidFill>
                  <a:srgbClr val="292F34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292F34"/>
                </a:solidFill>
                <a:latin typeface="Trebuchet MS"/>
              </a:rPr>
              <a:t>стратегії</a:t>
            </a:r>
            <a:r>
              <a:rPr lang="en-US" sz="3600" dirty="0">
                <a:solidFill>
                  <a:srgbClr val="292F34"/>
                </a:solidFill>
                <a:latin typeface="Trebuchet M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95350" y="1565945"/>
            <a:ext cx="1858824" cy="3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5B6770"/>
                </a:solidFill>
                <a:latin typeface="Trebuchet MS"/>
              </a:rPr>
              <a:t>vbpartners.ua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58964" y="6245643"/>
            <a:ext cx="608827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6"/>
              </a:lnSpc>
            </a:pPr>
            <a:r>
              <a:rPr lang="en-US" sz="3713" dirty="0">
                <a:solidFill>
                  <a:srgbClr val="7B1530"/>
                </a:solidFill>
                <a:latin typeface="Trebuchet MS Bold"/>
              </a:rPr>
              <a:t>Денис Бугай</a:t>
            </a:r>
          </a:p>
          <a:p>
            <a:pPr algn="l">
              <a:lnSpc>
                <a:spcPts val="3276"/>
              </a:lnSpc>
            </a:pPr>
            <a:r>
              <a:rPr lang="uk-UA" sz="2730" dirty="0">
                <a:solidFill>
                  <a:srgbClr val="292F34"/>
                </a:solidFill>
                <a:latin typeface="Trebuchet MS"/>
              </a:rPr>
              <a:t>п</a:t>
            </a:r>
            <a:r>
              <a:rPr lang="en-US" sz="2730" dirty="0" err="1">
                <a:solidFill>
                  <a:srgbClr val="292F34"/>
                </a:solidFill>
                <a:latin typeface="Trebuchet MS"/>
              </a:rPr>
              <a:t>арнер-засновник</a:t>
            </a:r>
            <a:r>
              <a:rPr lang="en-US" sz="2730" dirty="0">
                <a:solidFill>
                  <a:srgbClr val="292F34"/>
                </a:solidFill>
                <a:latin typeface="Trebuchet MS Bold"/>
              </a:rPr>
              <a:t> </a:t>
            </a:r>
            <a:r>
              <a:rPr lang="en-US" sz="2730" dirty="0">
                <a:solidFill>
                  <a:srgbClr val="292F34"/>
                </a:solidFill>
                <a:latin typeface="Trebuchet MS"/>
              </a:rPr>
              <a:t>VB partners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4954" y="0"/>
            <a:ext cx="9144001" cy="10287000"/>
            <a:chOff x="0" y="0"/>
            <a:chExt cx="1219200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1973" cy="13716000"/>
            </a:xfrm>
            <a:custGeom>
              <a:avLst/>
              <a:gdLst/>
              <a:ahLst/>
              <a:cxnLst/>
              <a:rect l="l" t="t" r="r" b="b"/>
              <a:pathLst>
                <a:path w="12191973" h="13716000">
                  <a:moveTo>
                    <a:pt x="0" y="0"/>
                  </a:moveTo>
                  <a:lnTo>
                    <a:pt x="12191973" y="0"/>
                  </a:lnTo>
                  <a:lnTo>
                    <a:pt x="1219197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691" y="952500"/>
            <a:ext cx="727710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7B1530"/>
                </a:solidFill>
                <a:latin typeface="Trebuchet MS Bold"/>
              </a:rPr>
              <a:t>WCC</a:t>
            </a:r>
            <a:endParaRPr lang="uk-UA" sz="5000" dirty="0">
              <a:solidFill>
                <a:srgbClr val="961A3E"/>
              </a:solidFill>
              <a:latin typeface="Trebuchet MS Bold"/>
            </a:endParaRPr>
          </a:p>
          <a:p>
            <a:pPr algn="l">
              <a:lnSpc>
                <a:spcPts val="6000"/>
              </a:lnSpc>
            </a:pPr>
            <a:r>
              <a:rPr lang="uk-UA" sz="5000" dirty="0">
                <a:latin typeface="Trebuchet MS Bold"/>
              </a:rPr>
              <a:t>поточний стан ринку</a:t>
            </a:r>
            <a:endParaRPr lang="en-US" sz="5000" dirty="0">
              <a:latin typeface="Trebuchet M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70127" y="3169319"/>
            <a:ext cx="7318533" cy="4455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7"/>
              </a:lnSpc>
            </a:pPr>
            <a:r>
              <a:rPr lang="uk-UA" sz="2700" dirty="0">
                <a:solidFill>
                  <a:schemeClr val="bg1"/>
                </a:solidFill>
                <a:latin typeface="Trebuchet MS" panose="020B0603020202020204" pitchFamily="34" charset="0"/>
              </a:rPr>
              <a:t>ріст об’єму та грошового еквіваленту практики</a:t>
            </a:r>
          </a:p>
          <a:p>
            <a:pPr algn="l">
              <a:lnSpc>
                <a:spcPts val="3887"/>
              </a:lnSpc>
            </a:pPr>
            <a:endParaRPr lang="en-US" sz="2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ts val="3887"/>
              </a:lnSpc>
            </a:pPr>
            <a:endParaRPr lang="uk-UA" sz="2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ts val="3887"/>
              </a:lnSpc>
            </a:pPr>
            <a:r>
              <a:rPr lang="uk-UA" sz="2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«вільні місця» на ринку</a:t>
            </a:r>
          </a:p>
          <a:p>
            <a:pPr>
              <a:lnSpc>
                <a:spcPts val="3887"/>
              </a:lnSpc>
            </a:pPr>
            <a:endParaRPr lang="en-US" sz="27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3887"/>
              </a:lnSpc>
            </a:pPr>
            <a:endParaRPr lang="uk-UA" sz="27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3887"/>
              </a:lnSpc>
            </a:pPr>
            <a:r>
              <a:rPr lang="en-US" sz="2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WCC </a:t>
            </a:r>
            <a:r>
              <a:rPr lang="uk-UA" sz="2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ажіотаж</a:t>
            </a:r>
            <a:endParaRPr lang="uk-UA" sz="27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3887"/>
              </a:lnSpc>
            </a:pPr>
            <a:endParaRPr lang="en-US" sz="2700" dirty="0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3137" y="9422491"/>
            <a:ext cx="4946163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 spc="412">
                <a:solidFill>
                  <a:srgbClr val="FFFFFF"/>
                </a:solidFill>
                <a:latin typeface="Trebuchet MS"/>
              </a:rPr>
              <a:t>WHITE-COLLAR CRIME | DISPUTE RESOLUTION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08945" y="1028700"/>
            <a:ext cx="1350355" cy="762000"/>
            <a:chOff x="0" y="0"/>
            <a:chExt cx="1800473" cy="10160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665737" y="8"/>
              <a:ext cx="134735" cy="327104"/>
              <a:chOff x="0" y="0"/>
              <a:chExt cx="169075" cy="4104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606112" cy="1016000"/>
              <a:chOff x="0" y="0"/>
              <a:chExt cx="2794457" cy="1767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94508" cy="1767713"/>
              </a:xfrm>
              <a:custGeom>
                <a:avLst/>
                <a:gdLst/>
                <a:ahLst/>
                <a:cxnLst/>
                <a:rect l="l" t="t" r="r" b="b"/>
                <a:pathLst>
                  <a:path w="2794508" h="1767713">
                    <a:moveTo>
                      <a:pt x="2702433" y="963549"/>
                    </a:moveTo>
                    <a:cubicBezTo>
                      <a:pt x="2640965" y="897128"/>
                      <a:pt x="2552192" y="848995"/>
                      <a:pt x="2435987" y="819150"/>
                    </a:cubicBezTo>
                    <a:cubicBezTo>
                      <a:pt x="2510663" y="794258"/>
                      <a:pt x="2569972" y="753237"/>
                      <a:pt x="2613914" y="695833"/>
                    </a:cubicBezTo>
                    <a:cubicBezTo>
                      <a:pt x="2657856" y="638429"/>
                      <a:pt x="2679954" y="559308"/>
                      <a:pt x="2679954" y="458089"/>
                    </a:cubicBezTo>
                    <a:lnTo>
                      <a:pt x="2679954" y="428244"/>
                    </a:lnTo>
                    <a:cubicBezTo>
                      <a:pt x="2679954" y="327025"/>
                      <a:pt x="2659253" y="247777"/>
                      <a:pt x="2617724" y="190500"/>
                    </a:cubicBezTo>
                    <a:cubicBezTo>
                      <a:pt x="2576195" y="133223"/>
                      <a:pt x="2524379" y="90551"/>
                      <a:pt x="2462149" y="62230"/>
                    </a:cubicBezTo>
                    <a:cubicBezTo>
                      <a:pt x="2399919" y="33909"/>
                      <a:pt x="2333117" y="16637"/>
                      <a:pt x="2261743" y="10033"/>
                    </a:cubicBezTo>
                    <a:cubicBezTo>
                      <a:pt x="2190369" y="3429"/>
                      <a:pt x="2124710" y="0"/>
                      <a:pt x="2065020" y="0"/>
                    </a:cubicBezTo>
                    <a:lnTo>
                      <a:pt x="1351026" y="0"/>
                    </a:lnTo>
                    <a:lnTo>
                      <a:pt x="852932" y="1528699"/>
                    </a:lnTo>
                    <a:lnTo>
                      <a:pt x="362458" y="0"/>
                    </a:lnTo>
                    <a:lnTo>
                      <a:pt x="134620" y="0"/>
                    </a:lnTo>
                    <a:lnTo>
                      <a:pt x="0" y="144399"/>
                    </a:lnTo>
                    <a:lnTo>
                      <a:pt x="225552" y="144399"/>
                    </a:lnTo>
                    <a:lnTo>
                      <a:pt x="765937" y="1767713"/>
                    </a:lnTo>
                    <a:lnTo>
                      <a:pt x="942594" y="1767713"/>
                    </a:lnTo>
                    <a:cubicBezTo>
                      <a:pt x="1032256" y="1495552"/>
                      <a:pt x="1122680" y="1225042"/>
                      <a:pt x="1214120" y="956056"/>
                    </a:cubicBezTo>
                    <a:lnTo>
                      <a:pt x="1485392" y="144399"/>
                    </a:lnTo>
                    <a:lnTo>
                      <a:pt x="2052447" y="144399"/>
                    </a:lnTo>
                    <a:cubicBezTo>
                      <a:pt x="2113788" y="144399"/>
                      <a:pt x="2171954" y="146812"/>
                      <a:pt x="2226818" y="151765"/>
                    </a:cubicBezTo>
                    <a:cubicBezTo>
                      <a:pt x="2281682" y="156718"/>
                      <a:pt x="2330069" y="169164"/>
                      <a:pt x="2372360" y="189103"/>
                    </a:cubicBezTo>
                    <a:cubicBezTo>
                      <a:pt x="2414651" y="209042"/>
                      <a:pt x="2448306" y="239268"/>
                      <a:pt x="2473198" y="279908"/>
                    </a:cubicBezTo>
                    <a:cubicBezTo>
                      <a:pt x="2498090" y="320548"/>
                      <a:pt x="2510536" y="375793"/>
                      <a:pt x="2510536" y="445516"/>
                    </a:cubicBezTo>
                    <a:cubicBezTo>
                      <a:pt x="2510536" y="516890"/>
                      <a:pt x="2498090" y="574167"/>
                      <a:pt x="2473198" y="617347"/>
                    </a:cubicBezTo>
                    <a:cubicBezTo>
                      <a:pt x="2448306" y="660527"/>
                      <a:pt x="2414651" y="693293"/>
                      <a:pt x="2372360" y="715645"/>
                    </a:cubicBezTo>
                    <a:cubicBezTo>
                      <a:pt x="2330069" y="737997"/>
                      <a:pt x="2281555" y="752602"/>
                      <a:pt x="2226818" y="759206"/>
                    </a:cubicBezTo>
                    <a:cubicBezTo>
                      <a:pt x="2172081" y="765810"/>
                      <a:pt x="2114677" y="769239"/>
                      <a:pt x="2054987" y="769239"/>
                    </a:cubicBezTo>
                    <a:lnTo>
                      <a:pt x="1942973" y="769239"/>
                    </a:lnTo>
                    <a:lnTo>
                      <a:pt x="1942973" y="903859"/>
                    </a:lnTo>
                    <a:lnTo>
                      <a:pt x="2147189" y="903859"/>
                    </a:lnTo>
                    <a:cubicBezTo>
                      <a:pt x="2211959" y="903859"/>
                      <a:pt x="2273300" y="909320"/>
                      <a:pt x="2331339" y="919988"/>
                    </a:cubicBezTo>
                    <a:cubicBezTo>
                      <a:pt x="2389378" y="930656"/>
                      <a:pt x="2440559" y="949706"/>
                      <a:pt x="2484501" y="977011"/>
                    </a:cubicBezTo>
                    <a:cubicBezTo>
                      <a:pt x="2528443" y="1004316"/>
                      <a:pt x="2562860" y="1041527"/>
                      <a:pt x="2587752" y="1088644"/>
                    </a:cubicBezTo>
                    <a:cubicBezTo>
                      <a:pt x="2612644" y="1135761"/>
                      <a:pt x="2625090" y="1196594"/>
                      <a:pt x="2625090" y="1270889"/>
                    </a:cubicBezTo>
                    <a:cubicBezTo>
                      <a:pt x="2625090" y="1337056"/>
                      <a:pt x="2614295" y="1392936"/>
                      <a:pt x="2592832" y="1438402"/>
                    </a:cubicBezTo>
                    <a:cubicBezTo>
                      <a:pt x="2571242" y="1483868"/>
                      <a:pt x="2542540" y="1520190"/>
                      <a:pt x="2506853" y="1547622"/>
                    </a:cubicBezTo>
                    <a:cubicBezTo>
                      <a:pt x="2471166" y="1575054"/>
                      <a:pt x="2429256" y="1594358"/>
                      <a:pt x="2381123" y="1605915"/>
                    </a:cubicBezTo>
                    <a:cubicBezTo>
                      <a:pt x="2332990" y="1617472"/>
                      <a:pt x="2281555" y="1623314"/>
                      <a:pt x="2226818" y="1623314"/>
                    </a:cubicBezTo>
                    <a:lnTo>
                      <a:pt x="1723898" y="1623314"/>
                    </a:lnTo>
                    <a:lnTo>
                      <a:pt x="1722882" y="388493"/>
                    </a:lnTo>
                    <a:lnTo>
                      <a:pt x="1553718" y="568579"/>
                    </a:lnTo>
                    <a:lnTo>
                      <a:pt x="1554607" y="1623314"/>
                    </a:lnTo>
                    <a:lnTo>
                      <a:pt x="1365377" y="1623314"/>
                    </a:lnTo>
                    <a:lnTo>
                      <a:pt x="1365377" y="1767713"/>
                    </a:lnTo>
                    <a:lnTo>
                      <a:pt x="2241804" y="1767713"/>
                    </a:lnTo>
                    <a:cubicBezTo>
                      <a:pt x="2311527" y="1767713"/>
                      <a:pt x="2379599" y="1760220"/>
                      <a:pt x="2446020" y="1745361"/>
                    </a:cubicBezTo>
                    <a:cubicBezTo>
                      <a:pt x="2512441" y="1730502"/>
                      <a:pt x="2571369" y="1705102"/>
                      <a:pt x="2622804" y="1669415"/>
                    </a:cubicBezTo>
                    <a:cubicBezTo>
                      <a:pt x="2674239" y="1633728"/>
                      <a:pt x="2715768" y="1585976"/>
                      <a:pt x="2747264" y="1526286"/>
                    </a:cubicBezTo>
                    <a:cubicBezTo>
                      <a:pt x="2778760" y="1466596"/>
                      <a:pt x="2794508" y="1391031"/>
                      <a:pt x="2794508" y="1299718"/>
                    </a:cubicBezTo>
                    <a:lnTo>
                      <a:pt x="2794508" y="1264793"/>
                    </a:lnTo>
                    <a:cubicBezTo>
                      <a:pt x="2794508" y="1130300"/>
                      <a:pt x="2763774" y="1029970"/>
                      <a:pt x="2702433" y="963549"/>
                    </a:cubicBezTo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03295" y="5"/>
              <a:ext cx="97178" cy="235923"/>
              <a:chOff x="0" y="0"/>
              <a:chExt cx="169075" cy="4104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4F692423-9F74-E8D9-70FB-D925FB3696F1}"/>
              </a:ext>
            </a:extLst>
          </p:cNvPr>
          <p:cNvSpPr txBox="1"/>
          <p:nvPr/>
        </p:nvSpPr>
        <p:spPr>
          <a:xfrm>
            <a:off x="9295975" y="3259701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793D2F9-381F-FC5C-C660-8A5D15E0377B}"/>
              </a:ext>
            </a:extLst>
          </p:cNvPr>
          <p:cNvSpPr txBox="1"/>
          <p:nvPr/>
        </p:nvSpPr>
        <p:spPr>
          <a:xfrm>
            <a:off x="9265495" y="4941162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136656D-1776-6CC1-9686-F559F1EB4166}"/>
              </a:ext>
            </a:extLst>
          </p:cNvPr>
          <p:cNvSpPr txBox="1"/>
          <p:nvPr/>
        </p:nvSpPr>
        <p:spPr>
          <a:xfrm>
            <a:off x="9295975" y="6438900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34A0F5-755A-5F79-E02C-7CD6A02E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33450"/>
            <a:ext cx="14478000" cy="814387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D00BABE-9267-12B0-B4FB-175B28B42EBA}"/>
              </a:ext>
            </a:extLst>
          </p:cNvPr>
          <p:cNvSpPr txBox="1"/>
          <p:nvPr/>
        </p:nvSpPr>
        <p:spPr>
          <a:xfrm>
            <a:off x="1028699" y="1019175"/>
            <a:ext cx="925830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uk-UA" sz="5000" b="1" i="0" dirty="0">
                <a:solidFill>
                  <a:srgbClr val="7B1530"/>
                </a:solidFill>
                <a:effectLst/>
                <a:latin typeface="Trebuchet MS" panose="020B0603020202020204" pitchFamily="34" charset="0"/>
              </a:rPr>
              <a:t>Об’єм роботи </a:t>
            </a:r>
            <a:r>
              <a:rPr lang="uk-UA" sz="5000" b="1" i="0" dirty="0">
                <a:effectLst/>
                <a:latin typeface="Trebuchet MS" panose="020B0603020202020204" pitchFamily="34" charset="0"/>
              </a:rPr>
              <a:t>за останній рік, </a:t>
            </a:r>
            <a:r>
              <a:rPr lang="uk-UA" sz="4800" i="0" dirty="0">
                <a:effectLst/>
                <a:latin typeface="Trebuchet MS" panose="020B0603020202020204" pitchFamily="34" charset="0"/>
              </a:rPr>
              <a:t>результати опитування</a:t>
            </a:r>
            <a:endParaRPr lang="en-US" sz="5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2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5E0C1D-97D7-87AD-0739-0D4DD9BB7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43" y="1562100"/>
            <a:ext cx="14807057" cy="8328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561C533-68FF-7F94-A565-31BBEFC61D29}"/>
              </a:ext>
            </a:extLst>
          </p:cNvPr>
          <p:cNvSpPr txBox="1"/>
          <p:nvPr/>
        </p:nvSpPr>
        <p:spPr>
          <a:xfrm>
            <a:off x="1028699" y="1019175"/>
            <a:ext cx="925830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uk-UA" sz="5000" b="1" dirty="0">
                <a:solidFill>
                  <a:srgbClr val="7B1530"/>
                </a:solidFill>
                <a:latin typeface="Trebuchet MS" panose="020B0603020202020204" pitchFamily="34" charset="0"/>
              </a:rPr>
              <a:t>Гонорарна</a:t>
            </a:r>
            <a:r>
              <a:rPr lang="uk-UA" sz="5000" b="1" dirty="0">
                <a:latin typeface="Trebuchet MS" panose="020B0603020202020204" pitchFamily="34" charset="0"/>
              </a:rPr>
              <a:t> політика, </a:t>
            </a:r>
            <a:r>
              <a:rPr lang="uk-UA" sz="4800" dirty="0">
                <a:latin typeface="Trebuchet MS" panose="020B0603020202020204" pitchFamily="34" charset="0"/>
              </a:rPr>
              <a:t>результати опитування</a:t>
            </a:r>
            <a:endParaRPr lang="en-US" sz="5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2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1019175"/>
            <a:ext cx="71247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uk-UA" sz="5041" dirty="0">
                <a:solidFill>
                  <a:srgbClr val="000000"/>
                </a:solidFill>
                <a:latin typeface="Trebuchet MS Bold"/>
              </a:rPr>
              <a:t>Обставини, що зумовлюють </a:t>
            </a:r>
            <a:r>
              <a:rPr lang="uk-UA" sz="5041" dirty="0">
                <a:solidFill>
                  <a:srgbClr val="7B1530"/>
                </a:solidFill>
                <a:latin typeface="Trebuchet MS Bold"/>
              </a:rPr>
              <a:t>попит</a:t>
            </a:r>
            <a:r>
              <a:rPr lang="uk-UA" sz="5041" dirty="0">
                <a:solidFill>
                  <a:srgbClr val="000000"/>
                </a:solidFill>
                <a:latin typeface="Trebuchet MS Bold"/>
              </a:rPr>
              <a:t> та </a:t>
            </a:r>
            <a:r>
              <a:rPr lang="uk-UA" sz="5041" dirty="0">
                <a:solidFill>
                  <a:srgbClr val="7B1530"/>
                </a:solidFill>
                <a:latin typeface="Trebuchet MS Bold"/>
              </a:rPr>
              <a:t>формують ринок</a:t>
            </a:r>
            <a:endParaRPr lang="en-US" sz="5041" dirty="0">
              <a:solidFill>
                <a:srgbClr val="7B1530"/>
              </a:solidFill>
              <a:latin typeface="Trebuchet M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50927" y="3646223"/>
            <a:ext cx="7440123" cy="944006"/>
            <a:chOff x="0" y="-9525"/>
            <a:chExt cx="9920164" cy="125867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endParaRPr lang="en-US" sz="5957" dirty="0">
                <a:solidFill>
                  <a:srgbClr val="262626"/>
                </a:solidFill>
                <a:latin typeface="Trebuchet M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72843" y="100117"/>
              <a:ext cx="8447321" cy="1149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а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нтикорупційний запит та розвинута </a:t>
              </a:r>
              <a:r>
                <a:rPr lang="uk-UA" sz="2800" dirty="0" err="1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антикор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 інфраструктура</a:t>
              </a:r>
              <a:endParaRPr lang="uk-UA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446304"/>
            <a:ext cx="4946163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 spc="412">
                <a:solidFill>
                  <a:srgbClr val="000000"/>
                </a:solidFill>
                <a:latin typeface="Trebuchet MS"/>
              </a:rPr>
              <a:t>WHITE-COLLAR CRIME | DISPUTE RESOLUTION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08945" y="1028700"/>
            <a:ext cx="1350355" cy="762000"/>
            <a:chOff x="0" y="0"/>
            <a:chExt cx="1800473" cy="10160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665737" y="8"/>
              <a:ext cx="134735" cy="327104"/>
              <a:chOff x="0" y="0"/>
              <a:chExt cx="169075" cy="4104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606112" cy="1016000"/>
              <a:chOff x="0" y="0"/>
              <a:chExt cx="2794457" cy="1767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94508" cy="1767713"/>
              </a:xfrm>
              <a:custGeom>
                <a:avLst/>
                <a:gdLst/>
                <a:ahLst/>
                <a:cxnLst/>
                <a:rect l="l" t="t" r="r" b="b"/>
                <a:pathLst>
                  <a:path w="2794508" h="1767713">
                    <a:moveTo>
                      <a:pt x="2702433" y="963549"/>
                    </a:moveTo>
                    <a:cubicBezTo>
                      <a:pt x="2640965" y="897128"/>
                      <a:pt x="2552192" y="848995"/>
                      <a:pt x="2435987" y="819150"/>
                    </a:cubicBezTo>
                    <a:cubicBezTo>
                      <a:pt x="2510663" y="794258"/>
                      <a:pt x="2569972" y="753237"/>
                      <a:pt x="2613914" y="695833"/>
                    </a:cubicBezTo>
                    <a:cubicBezTo>
                      <a:pt x="2657856" y="638429"/>
                      <a:pt x="2679954" y="559308"/>
                      <a:pt x="2679954" y="458089"/>
                    </a:cubicBezTo>
                    <a:lnTo>
                      <a:pt x="2679954" y="428244"/>
                    </a:lnTo>
                    <a:cubicBezTo>
                      <a:pt x="2679954" y="327025"/>
                      <a:pt x="2659253" y="247777"/>
                      <a:pt x="2617724" y="190500"/>
                    </a:cubicBezTo>
                    <a:cubicBezTo>
                      <a:pt x="2576195" y="133223"/>
                      <a:pt x="2524379" y="90551"/>
                      <a:pt x="2462149" y="62230"/>
                    </a:cubicBezTo>
                    <a:cubicBezTo>
                      <a:pt x="2399919" y="33909"/>
                      <a:pt x="2333117" y="16637"/>
                      <a:pt x="2261743" y="10033"/>
                    </a:cubicBezTo>
                    <a:cubicBezTo>
                      <a:pt x="2190369" y="3429"/>
                      <a:pt x="2124710" y="0"/>
                      <a:pt x="2065020" y="0"/>
                    </a:cubicBezTo>
                    <a:lnTo>
                      <a:pt x="1351026" y="0"/>
                    </a:lnTo>
                    <a:lnTo>
                      <a:pt x="852932" y="1528699"/>
                    </a:lnTo>
                    <a:lnTo>
                      <a:pt x="362458" y="0"/>
                    </a:lnTo>
                    <a:lnTo>
                      <a:pt x="134620" y="0"/>
                    </a:lnTo>
                    <a:lnTo>
                      <a:pt x="0" y="144399"/>
                    </a:lnTo>
                    <a:lnTo>
                      <a:pt x="225552" y="144399"/>
                    </a:lnTo>
                    <a:lnTo>
                      <a:pt x="765937" y="1767713"/>
                    </a:lnTo>
                    <a:lnTo>
                      <a:pt x="942594" y="1767713"/>
                    </a:lnTo>
                    <a:cubicBezTo>
                      <a:pt x="1032256" y="1495552"/>
                      <a:pt x="1122680" y="1225042"/>
                      <a:pt x="1214120" y="956056"/>
                    </a:cubicBezTo>
                    <a:lnTo>
                      <a:pt x="1485392" y="144399"/>
                    </a:lnTo>
                    <a:lnTo>
                      <a:pt x="2052447" y="144399"/>
                    </a:lnTo>
                    <a:cubicBezTo>
                      <a:pt x="2113788" y="144399"/>
                      <a:pt x="2171954" y="146812"/>
                      <a:pt x="2226818" y="151765"/>
                    </a:cubicBezTo>
                    <a:cubicBezTo>
                      <a:pt x="2281682" y="156718"/>
                      <a:pt x="2330069" y="169164"/>
                      <a:pt x="2372360" y="189103"/>
                    </a:cubicBezTo>
                    <a:cubicBezTo>
                      <a:pt x="2414651" y="209042"/>
                      <a:pt x="2448306" y="239268"/>
                      <a:pt x="2473198" y="279908"/>
                    </a:cubicBezTo>
                    <a:cubicBezTo>
                      <a:pt x="2498090" y="320548"/>
                      <a:pt x="2510536" y="375793"/>
                      <a:pt x="2510536" y="445516"/>
                    </a:cubicBezTo>
                    <a:cubicBezTo>
                      <a:pt x="2510536" y="516890"/>
                      <a:pt x="2498090" y="574167"/>
                      <a:pt x="2473198" y="617347"/>
                    </a:cubicBezTo>
                    <a:cubicBezTo>
                      <a:pt x="2448306" y="660527"/>
                      <a:pt x="2414651" y="693293"/>
                      <a:pt x="2372360" y="715645"/>
                    </a:cubicBezTo>
                    <a:cubicBezTo>
                      <a:pt x="2330069" y="737997"/>
                      <a:pt x="2281555" y="752602"/>
                      <a:pt x="2226818" y="759206"/>
                    </a:cubicBezTo>
                    <a:cubicBezTo>
                      <a:pt x="2172081" y="765810"/>
                      <a:pt x="2114677" y="769239"/>
                      <a:pt x="2054987" y="769239"/>
                    </a:cubicBezTo>
                    <a:lnTo>
                      <a:pt x="1942973" y="769239"/>
                    </a:lnTo>
                    <a:lnTo>
                      <a:pt x="1942973" y="903859"/>
                    </a:lnTo>
                    <a:lnTo>
                      <a:pt x="2147189" y="903859"/>
                    </a:lnTo>
                    <a:cubicBezTo>
                      <a:pt x="2211959" y="903859"/>
                      <a:pt x="2273300" y="909320"/>
                      <a:pt x="2331339" y="919988"/>
                    </a:cubicBezTo>
                    <a:cubicBezTo>
                      <a:pt x="2389378" y="930656"/>
                      <a:pt x="2440559" y="949706"/>
                      <a:pt x="2484501" y="977011"/>
                    </a:cubicBezTo>
                    <a:cubicBezTo>
                      <a:pt x="2528443" y="1004316"/>
                      <a:pt x="2562860" y="1041527"/>
                      <a:pt x="2587752" y="1088644"/>
                    </a:cubicBezTo>
                    <a:cubicBezTo>
                      <a:pt x="2612644" y="1135761"/>
                      <a:pt x="2625090" y="1196594"/>
                      <a:pt x="2625090" y="1270889"/>
                    </a:cubicBezTo>
                    <a:cubicBezTo>
                      <a:pt x="2625090" y="1337056"/>
                      <a:pt x="2614295" y="1392936"/>
                      <a:pt x="2592832" y="1438402"/>
                    </a:cubicBezTo>
                    <a:cubicBezTo>
                      <a:pt x="2571242" y="1483868"/>
                      <a:pt x="2542540" y="1520190"/>
                      <a:pt x="2506853" y="1547622"/>
                    </a:cubicBezTo>
                    <a:cubicBezTo>
                      <a:pt x="2471166" y="1575054"/>
                      <a:pt x="2429256" y="1594358"/>
                      <a:pt x="2381123" y="1605915"/>
                    </a:cubicBezTo>
                    <a:cubicBezTo>
                      <a:pt x="2332990" y="1617472"/>
                      <a:pt x="2281555" y="1623314"/>
                      <a:pt x="2226818" y="1623314"/>
                    </a:cubicBezTo>
                    <a:lnTo>
                      <a:pt x="1723898" y="1623314"/>
                    </a:lnTo>
                    <a:lnTo>
                      <a:pt x="1722882" y="388493"/>
                    </a:lnTo>
                    <a:lnTo>
                      <a:pt x="1553718" y="568579"/>
                    </a:lnTo>
                    <a:lnTo>
                      <a:pt x="1554607" y="1623314"/>
                    </a:lnTo>
                    <a:lnTo>
                      <a:pt x="1365377" y="1623314"/>
                    </a:lnTo>
                    <a:lnTo>
                      <a:pt x="1365377" y="1767713"/>
                    </a:lnTo>
                    <a:lnTo>
                      <a:pt x="2241804" y="1767713"/>
                    </a:lnTo>
                    <a:cubicBezTo>
                      <a:pt x="2311527" y="1767713"/>
                      <a:pt x="2379599" y="1760220"/>
                      <a:pt x="2446020" y="1745361"/>
                    </a:cubicBezTo>
                    <a:cubicBezTo>
                      <a:pt x="2512441" y="1730502"/>
                      <a:pt x="2571369" y="1705102"/>
                      <a:pt x="2622804" y="1669415"/>
                    </a:cubicBezTo>
                    <a:cubicBezTo>
                      <a:pt x="2674239" y="1633728"/>
                      <a:pt x="2715768" y="1585976"/>
                      <a:pt x="2747264" y="1526286"/>
                    </a:cubicBezTo>
                    <a:cubicBezTo>
                      <a:pt x="2778760" y="1466596"/>
                      <a:pt x="2794508" y="1391031"/>
                      <a:pt x="2794508" y="1299718"/>
                    </a:cubicBezTo>
                    <a:lnTo>
                      <a:pt x="2794508" y="1264793"/>
                    </a:lnTo>
                    <a:cubicBezTo>
                      <a:pt x="2794508" y="1130300"/>
                      <a:pt x="2763774" y="1029970"/>
                      <a:pt x="2702433" y="963549"/>
                    </a:cubicBezTo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03295" y="5"/>
              <a:ext cx="97178" cy="235923"/>
              <a:chOff x="0" y="0"/>
              <a:chExt cx="169075" cy="4104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07068" y="5265007"/>
            <a:ext cx="6335491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з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ростаючий тиск правоохоронців</a:t>
            </a:r>
            <a:endParaRPr lang="uk-UA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168830" y="6609784"/>
            <a:ext cx="6335491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«жага справедливості»</a:t>
            </a:r>
            <a:endParaRPr lang="uk-UA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1704" y="8060320"/>
            <a:ext cx="6335491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остійна зміна політичних еліт </a:t>
            </a:r>
            <a:endParaRPr lang="uk-UA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D54564A-ED9A-3435-A337-7A61ADCFCAEB}"/>
              </a:ext>
            </a:extLst>
          </p:cNvPr>
          <p:cNvSpPr txBox="1"/>
          <p:nvPr/>
        </p:nvSpPr>
        <p:spPr>
          <a:xfrm>
            <a:off x="9064198" y="3544675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AADCFBE4-342D-815D-C630-D9A264CD6EB1}"/>
              </a:ext>
            </a:extLst>
          </p:cNvPr>
          <p:cNvSpPr txBox="1"/>
          <p:nvPr/>
        </p:nvSpPr>
        <p:spPr>
          <a:xfrm>
            <a:off x="9117676" y="5014373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3E0BA0D-D0D7-904A-D083-BEFF793604CD}"/>
              </a:ext>
            </a:extLst>
          </p:cNvPr>
          <p:cNvSpPr txBox="1"/>
          <p:nvPr/>
        </p:nvSpPr>
        <p:spPr>
          <a:xfrm>
            <a:off x="9120447" y="6365110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16B571D1-E4B1-0837-4E46-B228FDEFC924}"/>
              </a:ext>
            </a:extLst>
          </p:cNvPr>
          <p:cNvSpPr txBox="1"/>
          <p:nvPr/>
        </p:nvSpPr>
        <p:spPr>
          <a:xfrm>
            <a:off x="9166167" y="7812575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1019175"/>
            <a:ext cx="71247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uk-UA" sz="5041" dirty="0">
                <a:solidFill>
                  <a:srgbClr val="000000"/>
                </a:solidFill>
                <a:latin typeface="Trebuchet MS Bold"/>
              </a:rPr>
              <a:t>Обставини, що зумовлюють </a:t>
            </a:r>
            <a:r>
              <a:rPr lang="uk-UA" sz="5041" dirty="0">
                <a:solidFill>
                  <a:srgbClr val="7B1530"/>
                </a:solidFill>
                <a:latin typeface="Trebuchet MS Bold"/>
              </a:rPr>
              <a:t>попит</a:t>
            </a:r>
            <a:r>
              <a:rPr lang="uk-UA" sz="5041" dirty="0">
                <a:solidFill>
                  <a:srgbClr val="000000"/>
                </a:solidFill>
                <a:latin typeface="Trebuchet MS Bold"/>
              </a:rPr>
              <a:t> та </a:t>
            </a:r>
            <a:r>
              <a:rPr lang="uk-UA" sz="5041" dirty="0">
                <a:solidFill>
                  <a:srgbClr val="7B1530"/>
                </a:solidFill>
                <a:latin typeface="Trebuchet MS Bold"/>
              </a:rPr>
              <a:t>формують ринок</a:t>
            </a:r>
            <a:endParaRPr lang="en-US" sz="5041" dirty="0">
              <a:solidFill>
                <a:srgbClr val="7B1530"/>
              </a:solidFill>
              <a:latin typeface="Trebuchet M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20923" y="2924012"/>
            <a:ext cx="6335491" cy="86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р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озуміння важливості професійності адвоката </a:t>
            </a:r>
            <a:endParaRPr lang="uk-UA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9446304"/>
            <a:ext cx="4946163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 spc="412">
                <a:solidFill>
                  <a:srgbClr val="000000"/>
                </a:solidFill>
                <a:latin typeface="Trebuchet MS"/>
              </a:rPr>
              <a:t>WHITE-COLLAR CRIME | DISPUTE RESOLUTION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08945" y="1028700"/>
            <a:ext cx="1350355" cy="762000"/>
            <a:chOff x="0" y="0"/>
            <a:chExt cx="1800473" cy="10160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665737" y="8"/>
              <a:ext cx="134735" cy="327104"/>
              <a:chOff x="0" y="0"/>
              <a:chExt cx="169075" cy="4104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606112" cy="1016000"/>
              <a:chOff x="0" y="0"/>
              <a:chExt cx="2794457" cy="1767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94508" cy="1767713"/>
              </a:xfrm>
              <a:custGeom>
                <a:avLst/>
                <a:gdLst/>
                <a:ahLst/>
                <a:cxnLst/>
                <a:rect l="l" t="t" r="r" b="b"/>
                <a:pathLst>
                  <a:path w="2794508" h="1767713">
                    <a:moveTo>
                      <a:pt x="2702433" y="963549"/>
                    </a:moveTo>
                    <a:cubicBezTo>
                      <a:pt x="2640965" y="897128"/>
                      <a:pt x="2552192" y="848995"/>
                      <a:pt x="2435987" y="819150"/>
                    </a:cubicBezTo>
                    <a:cubicBezTo>
                      <a:pt x="2510663" y="794258"/>
                      <a:pt x="2569972" y="753237"/>
                      <a:pt x="2613914" y="695833"/>
                    </a:cubicBezTo>
                    <a:cubicBezTo>
                      <a:pt x="2657856" y="638429"/>
                      <a:pt x="2679954" y="559308"/>
                      <a:pt x="2679954" y="458089"/>
                    </a:cubicBezTo>
                    <a:lnTo>
                      <a:pt x="2679954" y="428244"/>
                    </a:lnTo>
                    <a:cubicBezTo>
                      <a:pt x="2679954" y="327025"/>
                      <a:pt x="2659253" y="247777"/>
                      <a:pt x="2617724" y="190500"/>
                    </a:cubicBezTo>
                    <a:cubicBezTo>
                      <a:pt x="2576195" y="133223"/>
                      <a:pt x="2524379" y="90551"/>
                      <a:pt x="2462149" y="62230"/>
                    </a:cubicBezTo>
                    <a:cubicBezTo>
                      <a:pt x="2399919" y="33909"/>
                      <a:pt x="2333117" y="16637"/>
                      <a:pt x="2261743" y="10033"/>
                    </a:cubicBezTo>
                    <a:cubicBezTo>
                      <a:pt x="2190369" y="3429"/>
                      <a:pt x="2124710" y="0"/>
                      <a:pt x="2065020" y="0"/>
                    </a:cubicBezTo>
                    <a:lnTo>
                      <a:pt x="1351026" y="0"/>
                    </a:lnTo>
                    <a:lnTo>
                      <a:pt x="852932" y="1528699"/>
                    </a:lnTo>
                    <a:lnTo>
                      <a:pt x="362458" y="0"/>
                    </a:lnTo>
                    <a:lnTo>
                      <a:pt x="134620" y="0"/>
                    </a:lnTo>
                    <a:lnTo>
                      <a:pt x="0" y="144399"/>
                    </a:lnTo>
                    <a:lnTo>
                      <a:pt x="225552" y="144399"/>
                    </a:lnTo>
                    <a:lnTo>
                      <a:pt x="765937" y="1767713"/>
                    </a:lnTo>
                    <a:lnTo>
                      <a:pt x="942594" y="1767713"/>
                    </a:lnTo>
                    <a:cubicBezTo>
                      <a:pt x="1032256" y="1495552"/>
                      <a:pt x="1122680" y="1225042"/>
                      <a:pt x="1214120" y="956056"/>
                    </a:cubicBezTo>
                    <a:lnTo>
                      <a:pt x="1485392" y="144399"/>
                    </a:lnTo>
                    <a:lnTo>
                      <a:pt x="2052447" y="144399"/>
                    </a:lnTo>
                    <a:cubicBezTo>
                      <a:pt x="2113788" y="144399"/>
                      <a:pt x="2171954" y="146812"/>
                      <a:pt x="2226818" y="151765"/>
                    </a:cubicBezTo>
                    <a:cubicBezTo>
                      <a:pt x="2281682" y="156718"/>
                      <a:pt x="2330069" y="169164"/>
                      <a:pt x="2372360" y="189103"/>
                    </a:cubicBezTo>
                    <a:cubicBezTo>
                      <a:pt x="2414651" y="209042"/>
                      <a:pt x="2448306" y="239268"/>
                      <a:pt x="2473198" y="279908"/>
                    </a:cubicBezTo>
                    <a:cubicBezTo>
                      <a:pt x="2498090" y="320548"/>
                      <a:pt x="2510536" y="375793"/>
                      <a:pt x="2510536" y="445516"/>
                    </a:cubicBezTo>
                    <a:cubicBezTo>
                      <a:pt x="2510536" y="516890"/>
                      <a:pt x="2498090" y="574167"/>
                      <a:pt x="2473198" y="617347"/>
                    </a:cubicBezTo>
                    <a:cubicBezTo>
                      <a:pt x="2448306" y="660527"/>
                      <a:pt x="2414651" y="693293"/>
                      <a:pt x="2372360" y="715645"/>
                    </a:cubicBezTo>
                    <a:cubicBezTo>
                      <a:pt x="2330069" y="737997"/>
                      <a:pt x="2281555" y="752602"/>
                      <a:pt x="2226818" y="759206"/>
                    </a:cubicBezTo>
                    <a:cubicBezTo>
                      <a:pt x="2172081" y="765810"/>
                      <a:pt x="2114677" y="769239"/>
                      <a:pt x="2054987" y="769239"/>
                    </a:cubicBezTo>
                    <a:lnTo>
                      <a:pt x="1942973" y="769239"/>
                    </a:lnTo>
                    <a:lnTo>
                      <a:pt x="1942973" y="903859"/>
                    </a:lnTo>
                    <a:lnTo>
                      <a:pt x="2147189" y="903859"/>
                    </a:lnTo>
                    <a:cubicBezTo>
                      <a:pt x="2211959" y="903859"/>
                      <a:pt x="2273300" y="909320"/>
                      <a:pt x="2331339" y="919988"/>
                    </a:cubicBezTo>
                    <a:cubicBezTo>
                      <a:pt x="2389378" y="930656"/>
                      <a:pt x="2440559" y="949706"/>
                      <a:pt x="2484501" y="977011"/>
                    </a:cubicBezTo>
                    <a:cubicBezTo>
                      <a:pt x="2528443" y="1004316"/>
                      <a:pt x="2562860" y="1041527"/>
                      <a:pt x="2587752" y="1088644"/>
                    </a:cubicBezTo>
                    <a:cubicBezTo>
                      <a:pt x="2612644" y="1135761"/>
                      <a:pt x="2625090" y="1196594"/>
                      <a:pt x="2625090" y="1270889"/>
                    </a:cubicBezTo>
                    <a:cubicBezTo>
                      <a:pt x="2625090" y="1337056"/>
                      <a:pt x="2614295" y="1392936"/>
                      <a:pt x="2592832" y="1438402"/>
                    </a:cubicBezTo>
                    <a:cubicBezTo>
                      <a:pt x="2571242" y="1483868"/>
                      <a:pt x="2542540" y="1520190"/>
                      <a:pt x="2506853" y="1547622"/>
                    </a:cubicBezTo>
                    <a:cubicBezTo>
                      <a:pt x="2471166" y="1575054"/>
                      <a:pt x="2429256" y="1594358"/>
                      <a:pt x="2381123" y="1605915"/>
                    </a:cubicBezTo>
                    <a:cubicBezTo>
                      <a:pt x="2332990" y="1617472"/>
                      <a:pt x="2281555" y="1623314"/>
                      <a:pt x="2226818" y="1623314"/>
                    </a:cubicBezTo>
                    <a:lnTo>
                      <a:pt x="1723898" y="1623314"/>
                    </a:lnTo>
                    <a:lnTo>
                      <a:pt x="1722882" y="388493"/>
                    </a:lnTo>
                    <a:lnTo>
                      <a:pt x="1553718" y="568579"/>
                    </a:lnTo>
                    <a:lnTo>
                      <a:pt x="1554607" y="1623314"/>
                    </a:lnTo>
                    <a:lnTo>
                      <a:pt x="1365377" y="1623314"/>
                    </a:lnTo>
                    <a:lnTo>
                      <a:pt x="1365377" y="1767713"/>
                    </a:lnTo>
                    <a:lnTo>
                      <a:pt x="2241804" y="1767713"/>
                    </a:lnTo>
                    <a:cubicBezTo>
                      <a:pt x="2311527" y="1767713"/>
                      <a:pt x="2379599" y="1760220"/>
                      <a:pt x="2446020" y="1745361"/>
                    </a:cubicBezTo>
                    <a:cubicBezTo>
                      <a:pt x="2512441" y="1730502"/>
                      <a:pt x="2571369" y="1705102"/>
                      <a:pt x="2622804" y="1669415"/>
                    </a:cubicBezTo>
                    <a:cubicBezTo>
                      <a:pt x="2674239" y="1633728"/>
                      <a:pt x="2715768" y="1585976"/>
                      <a:pt x="2747264" y="1526286"/>
                    </a:cubicBezTo>
                    <a:cubicBezTo>
                      <a:pt x="2778760" y="1466596"/>
                      <a:pt x="2794508" y="1391031"/>
                      <a:pt x="2794508" y="1299718"/>
                    </a:cubicBezTo>
                    <a:lnTo>
                      <a:pt x="2794508" y="1264793"/>
                    </a:lnTo>
                    <a:cubicBezTo>
                      <a:pt x="2794508" y="1130300"/>
                      <a:pt x="2763774" y="1029970"/>
                      <a:pt x="2702433" y="963549"/>
                    </a:cubicBezTo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03295" y="5"/>
              <a:ext cx="97178" cy="235923"/>
              <a:chOff x="0" y="0"/>
              <a:chExt cx="169075" cy="4104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143911" y="4238904"/>
            <a:ext cx="7274951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</a:rPr>
              <a:t>нові ніші </a:t>
            </a:r>
            <a:r>
              <a:rPr lang="uk-UA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uk-UA" sz="2800" dirty="0">
                <a:latin typeface="Trebuchet MS" panose="020B0603020202020204" pitchFamily="34" charset="0"/>
              </a:rPr>
              <a:t>санкції/націоналізація активів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3454" y="5157994"/>
            <a:ext cx="744238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міжнародна правосуб’єктність українських правоохоронців</a:t>
            </a:r>
            <a:endParaRPr lang="uk-UA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67731" y="6443315"/>
            <a:ext cx="7739269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н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овий ринок </a:t>
            </a:r>
            <a:r>
              <a:rPr lang="uk-UA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виробництво, імпорт/експорт зброї</a:t>
            </a:r>
            <a:endParaRPr lang="uk-UA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039CA146-1704-4330-CA3E-2AB6E34626F7}"/>
              </a:ext>
            </a:extLst>
          </p:cNvPr>
          <p:cNvSpPr txBox="1"/>
          <p:nvPr/>
        </p:nvSpPr>
        <p:spPr>
          <a:xfrm>
            <a:off x="10147505" y="7732250"/>
            <a:ext cx="7458333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dirty="0">
                <a:latin typeface="Trebuchet MS" panose="020B0603020202020204" pitchFamily="34" charset="0"/>
                <a:ea typeface="Times New Roman" panose="02020603050405020304" pitchFamily="18" charset="0"/>
              </a:rPr>
              <a:t>в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ідновлення та відбудова </a:t>
            </a:r>
            <a:r>
              <a:rPr lang="uk-UA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uk-UA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корупційне Ельдорадо</a:t>
            </a:r>
            <a:endParaRPr lang="uk-UA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4A39FCFA-ED77-1D0D-72E1-0212768E4191}"/>
              </a:ext>
            </a:extLst>
          </p:cNvPr>
          <p:cNvSpPr txBox="1"/>
          <p:nvPr/>
        </p:nvSpPr>
        <p:spPr>
          <a:xfrm>
            <a:off x="9116291" y="2917461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587D8EA8-3739-D7EE-E04B-09DC62C89D84}"/>
              </a:ext>
            </a:extLst>
          </p:cNvPr>
          <p:cNvSpPr txBox="1"/>
          <p:nvPr/>
        </p:nvSpPr>
        <p:spPr>
          <a:xfrm>
            <a:off x="9116291" y="4001873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AA532FD0-616A-1384-201F-3C6B4689AB5A}"/>
              </a:ext>
            </a:extLst>
          </p:cNvPr>
          <p:cNvSpPr txBox="1"/>
          <p:nvPr/>
        </p:nvSpPr>
        <p:spPr>
          <a:xfrm>
            <a:off x="9144000" y="5120457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86531EBB-1D25-15CE-53E2-C8E12C3D8EFB}"/>
              </a:ext>
            </a:extLst>
          </p:cNvPr>
          <p:cNvSpPr txBox="1"/>
          <p:nvPr/>
        </p:nvSpPr>
        <p:spPr>
          <a:xfrm>
            <a:off x="9144000" y="6418192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D4C95344-94B9-6D37-7C19-D3DFADE3C04F}"/>
              </a:ext>
            </a:extLst>
          </p:cNvPr>
          <p:cNvSpPr txBox="1"/>
          <p:nvPr/>
        </p:nvSpPr>
        <p:spPr>
          <a:xfrm>
            <a:off x="9144000" y="7682005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1" cy="10287000"/>
            <a:chOff x="0" y="0"/>
            <a:chExt cx="1219200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1973" cy="13716000"/>
            </a:xfrm>
            <a:custGeom>
              <a:avLst/>
              <a:gdLst/>
              <a:ahLst/>
              <a:cxnLst/>
              <a:rect l="l" t="t" r="r" b="b"/>
              <a:pathLst>
                <a:path w="12191973" h="13716000">
                  <a:moveTo>
                    <a:pt x="0" y="0"/>
                  </a:moveTo>
                  <a:lnTo>
                    <a:pt x="12191973" y="0"/>
                  </a:lnTo>
                  <a:lnTo>
                    <a:pt x="1219197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313137" y="9422491"/>
            <a:ext cx="4946163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 spc="412">
                <a:solidFill>
                  <a:srgbClr val="000000"/>
                </a:solidFill>
                <a:latin typeface="Trebuchet MS"/>
              </a:rPr>
              <a:t>WHITE-COLLAR CRIME | DISPUTE RESOLUTION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72679" y="2381182"/>
            <a:ext cx="7013737" cy="6456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7"/>
              </a:lnSpc>
            </a:pPr>
            <a:r>
              <a:rPr lang="uk-UA" sz="2700" dirty="0">
                <a:solidFill>
                  <a:srgbClr val="262626"/>
                </a:solidFill>
                <a:latin typeface="Trebuchet MS"/>
              </a:rPr>
              <a:t>комплексність та багатогранність </a:t>
            </a:r>
            <a:r>
              <a:rPr lang="uk-UA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uk-UA" sz="2700" dirty="0">
                <a:solidFill>
                  <a:srgbClr val="262626"/>
                </a:solidFill>
                <a:latin typeface="Trebuchet MS"/>
              </a:rPr>
              <a:t> укрупнення практики</a:t>
            </a:r>
          </a:p>
          <a:p>
            <a:pPr>
              <a:lnSpc>
                <a:spcPts val="3887"/>
              </a:lnSpc>
            </a:pPr>
            <a:endParaRPr lang="uk-UA" sz="2700" dirty="0">
              <a:solidFill>
                <a:srgbClr val="262626"/>
              </a:solidFill>
              <a:latin typeface="Trebuchet MS"/>
            </a:endParaRPr>
          </a:p>
          <a:p>
            <a:pPr algn="just">
              <a:lnSpc>
                <a:spcPts val="3887"/>
              </a:lnSpc>
            </a:pPr>
            <a:r>
              <a:rPr lang="uk-UA" sz="2700" dirty="0">
                <a:solidFill>
                  <a:srgbClr val="262626"/>
                </a:solidFill>
                <a:latin typeface="Trebuchet MS"/>
              </a:rPr>
              <a:t>експертиза, не лише кримінальна </a:t>
            </a:r>
            <a:r>
              <a:rPr lang="uk-UA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 </a:t>
            </a:r>
          </a:p>
          <a:p>
            <a:pPr algn="just">
              <a:lnSpc>
                <a:spcPts val="3887"/>
              </a:lnSpc>
            </a:pPr>
            <a:r>
              <a:rPr lang="en-US" sz="2700" dirty="0">
                <a:solidFill>
                  <a:srgbClr val="262626"/>
                </a:solidFill>
                <a:latin typeface="Trebuchet MS"/>
              </a:rPr>
              <a:t>WCC </a:t>
            </a:r>
            <a:r>
              <a:rPr lang="uk-UA" sz="2700" dirty="0">
                <a:solidFill>
                  <a:srgbClr val="262626"/>
                </a:solidFill>
                <a:latin typeface="Trebuchet MS"/>
              </a:rPr>
              <a:t>це не класика кримінального права </a:t>
            </a:r>
          </a:p>
          <a:p>
            <a:pPr>
              <a:lnSpc>
                <a:spcPts val="3887"/>
              </a:lnSpc>
            </a:pPr>
            <a:endParaRPr lang="uk-UA" sz="2700" dirty="0">
              <a:solidFill>
                <a:srgbClr val="262626"/>
              </a:solidFill>
              <a:latin typeface="Trebuchet MS"/>
            </a:endParaRPr>
          </a:p>
          <a:p>
            <a:pPr>
              <a:lnSpc>
                <a:spcPts val="3887"/>
              </a:lnSpc>
            </a:pPr>
            <a:r>
              <a:rPr lang="uk-UA" sz="2700" dirty="0">
                <a:solidFill>
                  <a:srgbClr val="262626"/>
                </a:solidFill>
                <a:latin typeface="Trebuchet MS"/>
              </a:rPr>
              <a:t>команда «зірок» професіоналів, а не адвокат-зірка </a:t>
            </a:r>
          </a:p>
          <a:p>
            <a:pPr>
              <a:lnSpc>
                <a:spcPts val="3887"/>
              </a:lnSpc>
            </a:pPr>
            <a:endParaRPr lang="uk-UA" sz="2700" dirty="0">
              <a:solidFill>
                <a:srgbClr val="262626"/>
              </a:solidFill>
              <a:latin typeface="Trebuchet MS"/>
            </a:endParaRPr>
          </a:p>
          <a:p>
            <a:pPr algn="just">
              <a:lnSpc>
                <a:spcPts val="3887"/>
              </a:lnSpc>
            </a:pPr>
            <a:r>
              <a:rPr lang="uk-UA" sz="2700" dirty="0">
                <a:solidFill>
                  <a:srgbClr val="262626"/>
                </a:solidFill>
                <a:latin typeface="Trebuchet MS"/>
              </a:rPr>
              <a:t>зміст, правова позиція, а не скандал </a:t>
            </a:r>
          </a:p>
          <a:p>
            <a:pPr>
              <a:lnSpc>
                <a:spcPts val="3887"/>
              </a:lnSpc>
            </a:pPr>
            <a:endParaRPr lang="uk-UA" sz="2700" dirty="0">
              <a:solidFill>
                <a:srgbClr val="262626"/>
              </a:solidFill>
              <a:latin typeface="Trebuchet MS"/>
            </a:endParaRPr>
          </a:p>
          <a:p>
            <a:pPr algn="just">
              <a:lnSpc>
                <a:spcPts val="3887"/>
              </a:lnSpc>
            </a:pPr>
            <a:r>
              <a:rPr lang="uk-UA" sz="2700" dirty="0">
                <a:solidFill>
                  <a:srgbClr val="262626"/>
                </a:solidFill>
                <a:latin typeface="Trebuchet MS"/>
              </a:rPr>
              <a:t>здатність працювати в інших юрисдикціях, МПД,  </a:t>
            </a:r>
            <a:r>
              <a:rPr lang="en-US" sz="2700" dirty="0">
                <a:solidFill>
                  <a:srgbClr val="262626"/>
                </a:solidFill>
                <a:latin typeface="Trebuchet MS"/>
              </a:rPr>
              <a:t>Cross-border investigation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19175"/>
            <a:ext cx="6194198" cy="149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uk-UA" sz="4999" dirty="0">
                <a:solidFill>
                  <a:srgbClr val="FFFFFF"/>
                </a:solidFill>
                <a:latin typeface="Trebuchet MS Bold"/>
              </a:rPr>
              <a:t>Клієнтські </a:t>
            </a:r>
            <a:r>
              <a:rPr lang="uk-UA" sz="4999" dirty="0">
                <a:solidFill>
                  <a:schemeClr val="bg1"/>
                </a:solidFill>
                <a:latin typeface="Trebuchet MS Bold"/>
              </a:rPr>
              <a:t>очікування</a:t>
            </a:r>
            <a:endParaRPr lang="en-US" sz="4999" dirty="0">
              <a:solidFill>
                <a:schemeClr val="bg1"/>
              </a:solidFill>
              <a:latin typeface="Trebuchet M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908945" y="1028700"/>
            <a:ext cx="1350355" cy="762000"/>
            <a:chOff x="0" y="0"/>
            <a:chExt cx="1800473" cy="101600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665737" y="8"/>
              <a:ext cx="134735" cy="327104"/>
              <a:chOff x="0" y="0"/>
              <a:chExt cx="169075" cy="41047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606112" cy="1016000"/>
              <a:chOff x="0" y="0"/>
              <a:chExt cx="2794457" cy="17677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94508" cy="1767713"/>
              </a:xfrm>
              <a:custGeom>
                <a:avLst/>
                <a:gdLst/>
                <a:ahLst/>
                <a:cxnLst/>
                <a:rect l="l" t="t" r="r" b="b"/>
                <a:pathLst>
                  <a:path w="2794508" h="1767713">
                    <a:moveTo>
                      <a:pt x="2702433" y="963549"/>
                    </a:moveTo>
                    <a:cubicBezTo>
                      <a:pt x="2640965" y="897128"/>
                      <a:pt x="2552192" y="848995"/>
                      <a:pt x="2435987" y="819150"/>
                    </a:cubicBezTo>
                    <a:cubicBezTo>
                      <a:pt x="2510663" y="794258"/>
                      <a:pt x="2569972" y="753237"/>
                      <a:pt x="2613914" y="695833"/>
                    </a:cubicBezTo>
                    <a:cubicBezTo>
                      <a:pt x="2657856" y="638429"/>
                      <a:pt x="2679954" y="559308"/>
                      <a:pt x="2679954" y="458089"/>
                    </a:cubicBezTo>
                    <a:lnTo>
                      <a:pt x="2679954" y="428244"/>
                    </a:lnTo>
                    <a:cubicBezTo>
                      <a:pt x="2679954" y="327025"/>
                      <a:pt x="2659253" y="247777"/>
                      <a:pt x="2617724" y="190500"/>
                    </a:cubicBezTo>
                    <a:cubicBezTo>
                      <a:pt x="2576195" y="133223"/>
                      <a:pt x="2524379" y="90551"/>
                      <a:pt x="2462149" y="62230"/>
                    </a:cubicBezTo>
                    <a:cubicBezTo>
                      <a:pt x="2399919" y="33909"/>
                      <a:pt x="2333117" y="16637"/>
                      <a:pt x="2261743" y="10033"/>
                    </a:cubicBezTo>
                    <a:cubicBezTo>
                      <a:pt x="2190369" y="3429"/>
                      <a:pt x="2124710" y="0"/>
                      <a:pt x="2065020" y="0"/>
                    </a:cubicBezTo>
                    <a:lnTo>
                      <a:pt x="1351026" y="0"/>
                    </a:lnTo>
                    <a:lnTo>
                      <a:pt x="852932" y="1528699"/>
                    </a:lnTo>
                    <a:lnTo>
                      <a:pt x="362458" y="0"/>
                    </a:lnTo>
                    <a:lnTo>
                      <a:pt x="134620" y="0"/>
                    </a:lnTo>
                    <a:lnTo>
                      <a:pt x="0" y="144399"/>
                    </a:lnTo>
                    <a:lnTo>
                      <a:pt x="225552" y="144399"/>
                    </a:lnTo>
                    <a:lnTo>
                      <a:pt x="765937" y="1767713"/>
                    </a:lnTo>
                    <a:lnTo>
                      <a:pt x="942594" y="1767713"/>
                    </a:lnTo>
                    <a:cubicBezTo>
                      <a:pt x="1032256" y="1495552"/>
                      <a:pt x="1122680" y="1225042"/>
                      <a:pt x="1214120" y="956056"/>
                    </a:cubicBezTo>
                    <a:lnTo>
                      <a:pt x="1485392" y="144399"/>
                    </a:lnTo>
                    <a:lnTo>
                      <a:pt x="2052447" y="144399"/>
                    </a:lnTo>
                    <a:cubicBezTo>
                      <a:pt x="2113788" y="144399"/>
                      <a:pt x="2171954" y="146812"/>
                      <a:pt x="2226818" y="151765"/>
                    </a:cubicBezTo>
                    <a:cubicBezTo>
                      <a:pt x="2281682" y="156718"/>
                      <a:pt x="2330069" y="169164"/>
                      <a:pt x="2372360" y="189103"/>
                    </a:cubicBezTo>
                    <a:cubicBezTo>
                      <a:pt x="2414651" y="209042"/>
                      <a:pt x="2448306" y="239268"/>
                      <a:pt x="2473198" y="279908"/>
                    </a:cubicBezTo>
                    <a:cubicBezTo>
                      <a:pt x="2498090" y="320548"/>
                      <a:pt x="2510536" y="375793"/>
                      <a:pt x="2510536" y="445516"/>
                    </a:cubicBezTo>
                    <a:cubicBezTo>
                      <a:pt x="2510536" y="516890"/>
                      <a:pt x="2498090" y="574167"/>
                      <a:pt x="2473198" y="617347"/>
                    </a:cubicBezTo>
                    <a:cubicBezTo>
                      <a:pt x="2448306" y="660527"/>
                      <a:pt x="2414651" y="693293"/>
                      <a:pt x="2372360" y="715645"/>
                    </a:cubicBezTo>
                    <a:cubicBezTo>
                      <a:pt x="2330069" y="737997"/>
                      <a:pt x="2281555" y="752602"/>
                      <a:pt x="2226818" y="759206"/>
                    </a:cubicBezTo>
                    <a:cubicBezTo>
                      <a:pt x="2172081" y="765810"/>
                      <a:pt x="2114677" y="769239"/>
                      <a:pt x="2054987" y="769239"/>
                    </a:cubicBezTo>
                    <a:lnTo>
                      <a:pt x="1942973" y="769239"/>
                    </a:lnTo>
                    <a:lnTo>
                      <a:pt x="1942973" y="903859"/>
                    </a:lnTo>
                    <a:lnTo>
                      <a:pt x="2147189" y="903859"/>
                    </a:lnTo>
                    <a:cubicBezTo>
                      <a:pt x="2211959" y="903859"/>
                      <a:pt x="2273300" y="909320"/>
                      <a:pt x="2331339" y="919988"/>
                    </a:cubicBezTo>
                    <a:cubicBezTo>
                      <a:pt x="2389378" y="930656"/>
                      <a:pt x="2440559" y="949706"/>
                      <a:pt x="2484501" y="977011"/>
                    </a:cubicBezTo>
                    <a:cubicBezTo>
                      <a:pt x="2528443" y="1004316"/>
                      <a:pt x="2562860" y="1041527"/>
                      <a:pt x="2587752" y="1088644"/>
                    </a:cubicBezTo>
                    <a:cubicBezTo>
                      <a:pt x="2612644" y="1135761"/>
                      <a:pt x="2625090" y="1196594"/>
                      <a:pt x="2625090" y="1270889"/>
                    </a:cubicBezTo>
                    <a:cubicBezTo>
                      <a:pt x="2625090" y="1337056"/>
                      <a:pt x="2614295" y="1392936"/>
                      <a:pt x="2592832" y="1438402"/>
                    </a:cubicBezTo>
                    <a:cubicBezTo>
                      <a:pt x="2571242" y="1483868"/>
                      <a:pt x="2542540" y="1520190"/>
                      <a:pt x="2506853" y="1547622"/>
                    </a:cubicBezTo>
                    <a:cubicBezTo>
                      <a:pt x="2471166" y="1575054"/>
                      <a:pt x="2429256" y="1594358"/>
                      <a:pt x="2381123" y="1605915"/>
                    </a:cubicBezTo>
                    <a:cubicBezTo>
                      <a:pt x="2332990" y="1617472"/>
                      <a:pt x="2281555" y="1623314"/>
                      <a:pt x="2226818" y="1623314"/>
                    </a:cubicBezTo>
                    <a:lnTo>
                      <a:pt x="1723898" y="1623314"/>
                    </a:lnTo>
                    <a:lnTo>
                      <a:pt x="1722882" y="388493"/>
                    </a:lnTo>
                    <a:lnTo>
                      <a:pt x="1553718" y="568579"/>
                    </a:lnTo>
                    <a:lnTo>
                      <a:pt x="1554607" y="1623314"/>
                    </a:lnTo>
                    <a:lnTo>
                      <a:pt x="1365377" y="1623314"/>
                    </a:lnTo>
                    <a:lnTo>
                      <a:pt x="1365377" y="1767713"/>
                    </a:lnTo>
                    <a:lnTo>
                      <a:pt x="2241804" y="1767713"/>
                    </a:lnTo>
                    <a:cubicBezTo>
                      <a:pt x="2311527" y="1767713"/>
                      <a:pt x="2379599" y="1760220"/>
                      <a:pt x="2446020" y="1745361"/>
                    </a:cubicBezTo>
                    <a:cubicBezTo>
                      <a:pt x="2512441" y="1730502"/>
                      <a:pt x="2571369" y="1705102"/>
                      <a:pt x="2622804" y="1669415"/>
                    </a:cubicBezTo>
                    <a:cubicBezTo>
                      <a:pt x="2674239" y="1633728"/>
                      <a:pt x="2715768" y="1585976"/>
                      <a:pt x="2747264" y="1526286"/>
                    </a:cubicBezTo>
                    <a:cubicBezTo>
                      <a:pt x="2778760" y="1466596"/>
                      <a:pt x="2794508" y="1391031"/>
                      <a:pt x="2794508" y="1299718"/>
                    </a:cubicBezTo>
                    <a:lnTo>
                      <a:pt x="2794508" y="1264793"/>
                    </a:lnTo>
                    <a:cubicBezTo>
                      <a:pt x="2794508" y="1130300"/>
                      <a:pt x="2763774" y="1029970"/>
                      <a:pt x="2702433" y="963549"/>
                    </a:cubicBezTo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703295" y="5"/>
              <a:ext cx="97178" cy="235923"/>
              <a:chOff x="0" y="0"/>
              <a:chExt cx="169075" cy="4104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3FC26FAF-14D7-757A-DF26-0D730635D1EC}"/>
              </a:ext>
            </a:extLst>
          </p:cNvPr>
          <p:cNvSpPr txBox="1"/>
          <p:nvPr/>
        </p:nvSpPr>
        <p:spPr>
          <a:xfrm>
            <a:off x="9106013" y="2381182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94065EB-EBA8-E7D4-5937-0BBBBF5B8A71}"/>
              </a:ext>
            </a:extLst>
          </p:cNvPr>
          <p:cNvSpPr txBox="1"/>
          <p:nvPr/>
        </p:nvSpPr>
        <p:spPr>
          <a:xfrm>
            <a:off x="9143979" y="3858590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A143D42-FD5D-FECF-080B-65741CB37621}"/>
              </a:ext>
            </a:extLst>
          </p:cNvPr>
          <p:cNvSpPr txBox="1"/>
          <p:nvPr/>
        </p:nvSpPr>
        <p:spPr>
          <a:xfrm>
            <a:off x="9106013" y="5375882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094A2F86-2F4D-9C34-31B1-76C29D8EAC11}"/>
              </a:ext>
            </a:extLst>
          </p:cNvPr>
          <p:cNvSpPr txBox="1"/>
          <p:nvPr/>
        </p:nvSpPr>
        <p:spPr>
          <a:xfrm>
            <a:off x="9143979" y="6597788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AB0D1AFC-9DF2-DA42-C9D8-B53F79B1DD10}"/>
              </a:ext>
            </a:extLst>
          </p:cNvPr>
          <p:cNvSpPr txBox="1"/>
          <p:nvPr/>
        </p:nvSpPr>
        <p:spPr>
          <a:xfrm>
            <a:off x="9143979" y="7819694"/>
            <a:ext cx="1104632" cy="91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957" dirty="0">
                <a:solidFill>
                  <a:srgbClr val="7B1530"/>
                </a:solidFill>
                <a:latin typeface="Trebuchet MS"/>
              </a:rPr>
              <a:t>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1019175"/>
            <a:ext cx="71247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uk-UA" sz="5041" dirty="0">
                <a:solidFill>
                  <a:srgbClr val="7B1530"/>
                </a:solidFill>
                <a:latin typeface="Trebuchet MS Bold"/>
              </a:rPr>
              <a:t>Стратегії </a:t>
            </a:r>
            <a:r>
              <a:rPr lang="uk-UA" sz="5041" dirty="0">
                <a:solidFill>
                  <a:srgbClr val="000000"/>
                </a:solidFill>
                <a:latin typeface="Trebuchet MS Bold"/>
              </a:rPr>
              <a:t>комунікації</a:t>
            </a:r>
            <a:endParaRPr lang="en-US" sz="5041" dirty="0">
              <a:solidFill>
                <a:srgbClr val="7B1530"/>
              </a:solidFill>
              <a:latin typeface="Trebuchet M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13277" y="2400300"/>
            <a:ext cx="7549930" cy="915112"/>
            <a:chOff x="0" y="-9525"/>
            <a:chExt cx="10066573" cy="1220151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19252" y="268567"/>
              <a:ext cx="8447321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к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омунікація замість </a:t>
              </a:r>
              <a:r>
                <a:rPr lang="en-US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PR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446304"/>
            <a:ext cx="4946163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 spc="412">
                <a:solidFill>
                  <a:srgbClr val="000000"/>
                </a:solidFill>
                <a:latin typeface="Trebuchet MS"/>
              </a:rPr>
              <a:t>WHITE-COLLAR CRIME | DISPUTE RESOLUTION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08945" y="1028700"/>
            <a:ext cx="1350355" cy="762000"/>
            <a:chOff x="0" y="0"/>
            <a:chExt cx="1800473" cy="10160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665737" y="8"/>
              <a:ext cx="134735" cy="327104"/>
              <a:chOff x="0" y="0"/>
              <a:chExt cx="169075" cy="4104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606112" cy="1016000"/>
              <a:chOff x="0" y="0"/>
              <a:chExt cx="2794457" cy="1767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94508" cy="1767713"/>
              </a:xfrm>
              <a:custGeom>
                <a:avLst/>
                <a:gdLst/>
                <a:ahLst/>
                <a:cxnLst/>
                <a:rect l="l" t="t" r="r" b="b"/>
                <a:pathLst>
                  <a:path w="2794508" h="1767713">
                    <a:moveTo>
                      <a:pt x="2702433" y="963549"/>
                    </a:moveTo>
                    <a:cubicBezTo>
                      <a:pt x="2640965" y="897128"/>
                      <a:pt x="2552192" y="848995"/>
                      <a:pt x="2435987" y="819150"/>
                    </a:cubicBezTo>
                    <a:cubicBezTo>
                      <a:pt x="2510663" y="794258"/>
                      <a:pt x="2569972" y="753237"/>
                      <a:pt x="2613914" y="695833"/>
                    </a:cubicBezTo>
                    <a:cubicBezTo>
                      <a:pt x="2657856" y="638429"/>
                      <a:pt x="2679954" y="559308"/>
                      <a:pt x="2679954" y="458089"/>
                    </a:cubicBezTo>
                    <a:lnTo>
                      <a:pt x="2679954" y="428244"/>
                    </a:lnTo>
                    <a:cubicBezTo>
                      <a:pt x="2679954" y="327025"/>
                      <a:pt x="2659253" y="247777"/>
                      <a:pt x="2617724" y="190500"/>
                    </a:cubicBezTo>
                    <a:cubicBezTo>
                      <a:pt x="2576195" y="133223"/>
                      <a:pt x="2524379" y="90551"/>
                      <a:pt x="2462149" y="62230"/>
                    </a:cubicBezTo>
                    <a:cubicBezTo>
                      <a:pt x="2399919" y="33909"/>
                      <a:pt x="2333117" y="16637"/>
                      <a:pt x="2261743" y="10033"/>
                    </a:cubicBezTo>
                    <a:cubicBezTo>
                      <a:pt x="2190369" y="3429"/>
                      <a:pt x="2124710" y="0"/>
                      <a:pt x="2065020" y="0"/>
                    </a:cubicBezTo>
                    <a:lnTo>
                      <a:pt x="1351026" y="0"/>
                    </a:lnTo>
                    <a:lnTo>
                      <a:pt x="852932" y="1528699"/>
                    </a:lnTo>
                    <a:lnTo>
                      <a:pt x="362458" y="0"/>
                    </a:lnTo>
                    <a:lnTo>
                      <a:pt x="134620" y="0"/>
                    </a:lnTo>
                    <a:lnTo>
                      <a:pt x="0" y="144399"/>
                    </a:lnTo>
                    <a:lnTo>
                      <a:pt x="225552" y="144399"/>
                    </a:lnTo>
                    <a:lnTo>
                      <a:pt x="765937" y="1767713"/>
                    </a:lnTo>
                    <a:lnTo>
                      <a:pt x="942594" y="1767713"/>
                    </a:lnTo>
                    <a:cubicBezTo>
                      <a:pt x="1032256" y="1495552"/>
                      <a:pt x="1122680" y="1225042"/>
                      <a:pt x="1214120" y="956056"/>
                    </a:cubicBezTo>
                    <a:lnTo>
                      <a:pt x="1485392" y="144399"/>
                    </a:lnTo>
                    <a:lnTo>
                      <a:pt x="2052447" y="144399"/>
                    </a:lnTo>
                    <a:cubicBezTo>
                      <a:pt x="2113788" y="144399"/>
                      <a:pt x="2171954" y="146812"/>
                      <a:pt x="2226818" y="151765"/>
                    </a:cubicBezTo>
                    <a:cubicBezTo>
                      <a:pt x="2281682" y="156718"/>
                      <a:pt x="2330069" y="169164"/>
                      <a:pt x="2372360" y="189103"/>
                    </a:cubicBezTo>
                    <a:cubicBezTo>
                      <a:pt x="2414651" y="209042"/>
                      <a:pt x="2448306" y="239268"/>
                      <a:pt x="2473198" y="279908"/>
                    </a:cubicBezTo>
                    <a:cubicBezTo>
                      <a:pt x="2498090" y="320548"/>
                      <a:pt x="2510536" y="375793"/>
                      <a:pt x="2510536" y="445516"/>
                    </a:cubicBezTo>
                    <a:cubicBezTo>
                      <a:pt x="2510536" y="516890"/>
                      <a:pt x="2498090" y="574167"/>
                      <a:pt x="2473198" y="617347"/>
                    </a:cubicBezTo>
                    <a:cubicBezTo>
                      <a:pt x="2448306" y="660527"/>
                      <a:pt x="2414651" y="693293"/>
                      <a:pt x="2372360" y="715645"/>
                    </a:cubicBezTo>
                    <a:cubicBezTo>
                      <a:pt x="2330069" y="737997"/>
                      <a:pt x="2281555" y="752602"/>
                      <a:pt x="2226818" y="759206"/>
                    </a:cubicBezTo>
                    <a:cubicBezTo>
                      <a:pt x="2172081" y="765810"/>
                      <a:pt x="2114677" y="769239"/>
                      <a:pt x="2054987" y="769239"/>
                    </a:cubicBezTo>
                    <a:lnTo>
                      <a:pt x="1942973" y="769239"/>
                    </a:lnTo>
                    <a:lnTo>
                      <a:pt x="1942973" y="903859"/>
                    </a:lnTo>
                    <a:lnTo>
                      <a:pt x="2147189" y="903859"/>
                    </a:lnTo>
                    <a:cubicBezTo>
                      <a:pt x="2211959" y="903859"/>
                      <a:pt x="2273300" y="909320"/>
                      <a:pt x="2331339" y="919988"/>
                    </a:cubicBezTo>
                    <a:cubicBezTo>
                      <a:pt x="2389378" y="930656"/>
                      <a:pt x="2440559" y="949706"/>
                      <a:pt x="2484501" y="977011"/>
                    </a:cubicBezTo>
                    <a:cubicBezTo>
                      <a:pt x="2528443" y="1004316"/>
                      <a:pt x="2562860" y="1041527"/>
                      <a:pt x="2587752" y="1088644"/>
                    </a:cubicBezTo>
                    <a:cubicBezTo>
                      <a:pt x="2612644" y="1135761"/>
                      <a:pt x="2625090" y="1196594"/>
                      <a:pt x="2625090" y="1270889"/>
                    </a:cubicBezTo>
                    <a:cubicBezTo>
                      <a:pt x="2625090" y="1337056"/>
                      <a:pt x="2614295" y="1392936"/>
                      <a:pt x="2592832" y="1438402"/>
                    </a:cubicBezTo>
                    <a:cubicBezTo>
                      <a:pt x="2571242" y="1483868"/>
                      <a:pt x="2542540" y="1520190"/>
                      <a:pt x="2506853" y="1547622"/>
                    </a:cubicBezTo>
                    <a:cubicBezTo>
                      <a:pt x="2471166" y="1575054"/>
                      <a:pt x="2429256" y="1594358"/>
                      <a:pt x="2381123" y="1605915"/>
                    </a:cubicBezTo>
                    <a:cubicBezTo>
                      <a:pt x="2332990" y="1617472"/>
                      <a:pt x="2281555" y="1623314"/>
                      <a:pt x="2226818" y="1623314"/>
                    </a:cubicBezTo>
                    <a:lnTo>
                      <a:pt x="1723898" y="1623314"/>
                    </a:lnTo>
                    <a:lnTo>
                      <a:pt x="1722882" y="388493"/>
                    </a:lnTo>
                    <a:lnTo>
                      <a:pt x="1553718" y="568579"/>
                    </a:lnTo>
                    <a:lnTo>
                      <a:pt x="1554607" y="1623314"/>
                    </a:lnTo>
                    <a:lnTo>
                      <a:pt x="1365377" y="1623314"/>
                    </a:lnTo>
                    <a:lnTo>
                      <a:pt x="1365377" y="1767713"/>
                    </a:lnTo>
                    <a:lnTo>
                      <a:pt x="2241804" y="1767713"/>
                    </a:lnTo>
                    <a:cubicBezTo>
                      <a:pt x="2311527" y="1767713"/>
                      <a:pt x="2379599" y="1760220"/>
                      <a:pt x="2446020" y="1745361"/>
                    </a:cubicBezTo>
                    <a:cubicBezTo>
                      <a:pt x="2512441" y="1730502"/>
                      <a:pt x="2571369" y="1705102"/>
                      <a:pt x="2622804" y="1669415"/>
                    </a:cubicBezTo>
                    <a:cubicBezTo>
                      <a:pt x="2674239" y="1633728"/>
                      <a:pt x="2715768" y="1585976"/>
                      <a:pt x="2747264" y="1526286"/>
                    </a:cubicBezTo>
                    <a:cubicBezTo>
                      <a:pt x="2778760" y="1466596"/>
                      <a:pt x="2794508" y="1391031"/>
                      <a:pt x="2794508" y="1299718"/>
                    </a:cubicBezTo>
                    <a:lnTo>
                      <a:pt x="2794508" y="1264793"/>
                    </a:lnTo>
                    <a:cubicBezTo>
                      <a:pt x="2794508" y="1130300"/>
                      <a:pt x="2763774" y="1029970"/>
                      <a:pt x="2702433" y="963549"/>
                    </a:cubicBezTo>
                  </a:path>
                </a:pathLst>
              </a:custGeom>
              <a:solidFill>
                <a:srgbClr val="7B153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03295" y="5"/>
              <a:ext cx="97178" cy="235923"/>
              <a:chOff x="0" y="0"/>
              <a:chExt cx="169075" cy="4104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037" cy="410464"/>
              </a:xfrm>
              <a:custGeom>
                <a:avLst/>
                <a:gdLst/>
                <a:ahLst/>
                <a:cxnLst/>
                <a:rect l="l" t="t" r="r" b="b"/>
                <a:pathLst>
                  <a:path w="169037" h="410464">
                    <a:moveTo>
                      <a:pt x="135763" y="0"/>
                    </a:moveTo>
                    <a:lnTo>
                      <a:pt x="0" y="0"/>
                    </a:lnTo>
                    <a:lnTo>
                      <a:pt x="0" y="410464"/>
                    </a:lnTo>
                    <a:lnTo>
                      <a:pt x="169037" y="230505"/>
                    </a:lnTo>
                    <a:lnTo>
                      <a:pt x="169037" y="0"/>
                    </a:lnTo>
                    <a:close/>
                  </a:path>
                </a:pathLst>
              </a:custGeom>
              <a:solidFill>
                <a:srgbClr val="7B1530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662146" y="3069323"/>
            <a:ext cx="8535094" cy="915113"/>
            <a:chOff x="8886" y="345003"/>
            <a:chExt cx="9910538" cy="1220151"/>
          </a:xfrm>
        </p:grpSpPr>
        <p:sp>
          <p:nvSpPr>
            <p:cNvPr id="16" name="TextBox 16"/>
            <p:cNvSpPr txBox="1"/>
            <p:nvPr/>
          </p:nvSpPr>
          <p:spPr>
            <a:xfrm>
              <a:off x="8886" y="345003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72103" y="402710"/>
              <a:ext cx="8447321" cy="114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</a:rPr>
                <a:t>маркетинг направлений на бізнес,</a:t>
              </a:r>
            </a:p>
            <a:p>
              <a:r>
                <a:rPr lang="uk-UA" sz="2800" dirty="0">
                  <a:latin typeface="Trebuchet MS" panose="020B0603020202020204" pitchFamily="34" charset="0"/>
                </a:rPr>
                <a:t>на суть роботи,  а не скандал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13277" y="4653461"/>
            <a:ext cx="8640310" cy="915112"/>
            <a:chOff x="-118278" y="-122589"/>
            <a:chExt cx="10954187" cy="1220151"/>
          </a:xfrm>
        </p:grpSpPr>
        <p:sp>
          <p:nvSpPr>
            <p:cNvPr id="19" name="TextBox 19"/>
            <p:cNvSpPr txBox="1"/>
            <p:nvPr/>
          </p:nvSpPr>
          <p:spPr>
            <a:xfrm>
              <a:off x="-118278" y="-122589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00453" y="200229"/>
              <a:ext cx="9435456" cy="574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п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росування нових </a:t>
              </a:r>
              <a:r>
                <a:rPr lang="uk-UA" sz="2800" dirty="0" err="1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облич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6906" y="6063619"/>
            <a:ext cx="8983884" cy="915112"/>
            <a:chOff x="7218" y="-48898"/>
            <a:chExt cx="9805804" cy="1220151"/>
          </a:xfrm>
        </p:grpSpPr>
        <p:sp>
          <p:nvSpPr>
            <p:cNvPr id="22" name="TextBox 22"/>
            <p:cNvSpPr txBox="1"/>
            <p:nvPr/>
          </p:nvSpPr>
          <p:spPr>
            <a:xfrm>
              <a:off x="7218" y="-48898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65700" y="277998"/>
              <a:ext cx="8447322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в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исвітлення індустріальних спеціалізацій  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0403DB19-2D84-87D1-3EF3-54AF862B22CF}"/>
              </a:ext>
            </a:extLst>
          </p:cNvPr>
          <p:cNvGrpSpPr/>
          <p:nvPr/>
        </p:nvGrpSpPr>
        <p:grpSpPr>
          <a:xfrm>
            <a:off x="677386" y="6720323"/>
            <a:ext cx="8672467" cy="915112"/>
            <a:chOff x="0" y="-9525"/>
            <a:chExt cx="9822452" cy="1220151"/>
          </a:xfrm>
        </p:grpSpPr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0B183C1C-9B17-CA79-BE07-EB75BEF45E29}"/>
                </a:ext>
              </a:extLst>
            </p:cNvPr>
            <p:cNvSpPr txBox="1"/>
            <p:nvPr/>
          </p:nvSpPr>
          <p:spPr>
            <a:xfrm>
              <a:off x="0" y="-9525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039CA146-1704-4330-CA3E-2AB6E34626F7}"/>
                </a:ext>
              </a:extLst>
            </p:cNvPr>
            <p:cNvSpPr txBox="1"/>
            <p:nvPr/>
          </p:nvSpPr>
          <p:spPr>
            <a:xfrm>
              <a:off x="1375130" y="277733"/>
              <a:ext cx="8447322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д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емонстрація вузькопрофільної експертизи 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319889F2-414E-6852-B093-8211C18C84BC}"/>
              </a:ext>
            </a:extLst>
          </p:cNvPr>
          <p:cNvGrpSpPr/>
          <p:nvPr/>
        </p:nvGrpSpPr>
        <p:grpSpPr>
          <a:xfrm>
            <a:off x="9630790" y="3321941"/>
            <a:ext cx="8789220" cy="915112"/>
            <a:chOff x="0" y="-9525"/>
            <a:chExt cx="9954686" cy="1220151"/>
          </a:xfrm>
        </p:grpSpPr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464F9E6E-01B5-E36A-BB33-F24D140B6445}"/>
                </a:ext>
              </a:extLst>
            </p:cNvPr>
            <p:cNvSpPr txBox="1"/>
            <p:nvPr/>
          </p:nvSpPr>
          <p:spPr>
            <a:xfrm>
              <a:off x="0" y="-9525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13F502A2-4ACC-2D58-997F-4857DB763EB8}"/>
                </a:ext>
              </a:extLst>
            </p:cNvPr>
            <p:cNvSpPr txBox="1"/>
            <p:nvPr/>
          </p:nvSpPr>
          <p:spPr>
            <a:xfrm>
              <a:off x="1507364" y="309318"/>
              <a:ext cx="8447322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р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обота з закордонними юрисдикціями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1" name="Group 21">
            <a:extLst>
              <a:ext uri="{FF2B5EF4-FFF2-40B4-BE49-F238E27FC236}">
                <a16:creationId xmlns:a16="http://schemas.microsoft.com/office/drawing/2014/main" id="{4C777B4C-EA8B-FEA2-4B4F-2BAFDA09C55A}"/>
              </a:ext>
            </a:extLst>
          </p:cNvPr>
          <p:cNvGrpSpPr/>
          <p:nvPr/>
        </p:nvGrpSpPr>
        <p:grpSpPr>
          <a:xfrm>
            <a:off x="9719930" y="4637626"/>
            <a:ext cx="8758741" cy="915112"/>
            <a:chOff x="51783" y="-40113"/>
            <a:chExt cx="9920165" cy="1220151"/>
          </a:xfrm>
        </p:grpSpPr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56F0B116-2209-962D-D3AF-7FCEE523B7E1}"/>
                </a:ext>
              </a:extLst>
            </p:cNvPr>
            <p:cNvSpPr txBox="1"/>
            <p:nvPr/>
          </p:nvSpPr>
          <p:spPr>
            <a:xfrm>
              <a:off x="51783" y="-40113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449A64FB-F969-ED51-635F-87AB340B4E51}"/>
                </a:ext>
              </a:extLst>
            </p:cNvPr>
            <p:cNvSpPr txBox="1"/>
            <p:nvPr/>
          </p:nvSpPr>
          <p:spPr>
            <a:xfrm>
              <a:off x="1524626" y="262565"/>
              <a:ext cx="8447322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28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н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адійні бізнес-процеси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4" name="Group 21">
            <a:extLst>
              <a:ext uri="{FF2B5EF4-FFF2-40B4-BE49-F238E27FC236}">
                <a16:creationId xmlns:a16="http://schemas.microsoft.com/office/drawing/2014/main" id="{56F76970-4BBB-0356-432B-8DAE8237E7F3}"/>
              </a:ext>
            </a:extLst>
          </p:cNvPr>
          <p:cNvGrpSpPr/>
          <p:nvPr/>
        </p:nvGrpSpPr>
        <p:grpSpPr>
          <a:xfrm>
            <a:off x="9735170" y="5340275"/>
            <a:ext cx="8743502" cy="1074237"/>
            <a:chOff x="-107545" y="-38621"/>
            <a:chExt cx="9902906" cy="1432318"/>
          </a:xfrm>
        </p:grpSpPr>
        <p:sp>
          <p:nvSpPr>
            <p:cNvPr id="35" name="TextBox 22">
              <a:extLst>
                <a:ext uri="{FF2B5EF4-FFF2-40B4-BE49-F238E27FC236}">
                  <a16:creationId xmlns:a16="http://schemas.microsoft.com/office/drawing/2014/main" id="{31C318B8-AF43-EF12-2721-CB65CEC369A0}"/>
                </a:ext>
              </a:extLst>
            </p:cNvPr>
            <p:cNvSpPr txBox="1"/>
            <p:nvPr/>
          </p:nvSpPr>
          <p:spPr>
            <a:xfrm>
              <a:off x="-107545" y="-38621"/>
              <a:ext cx="1472842" cy="122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957" dirty="0">
                  <a:solidFill>
                    <a:srgbClr val="7B1530"/>
                  </a:solidFill>
                  <a:latin typeface="Trebuchet MS"/>
                </a:rPr>
                <a:t>&gt;</a:t>
              </a:r>
            </a:p>
          </p:txBody>
        </p:sp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8E1349A4-3D84-A7FD-AB1A-D62E18A17F2F}"/>
                </a:ext>
              </a:extLst>
            </p:cNvPr>
            <p:cNvSpPr txBox="1"/>
            <p:nvPr/>
          </p:nvSpPr>
          <p:spPr>
            <a:xfrm>
              <a:off x="1348039" y="244663"/>
              <a:ext cx="8447322" cy="114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PR </a:t>
              </a:r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направлений на майбутніх </a:t>
              </a:r>
            </a:p>
            <a:p>
              <a:r>
                <a:rPr lang="uk-UA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професіоналів</a:t>
              </a:r>
              <a:endParaRPr lang="uk-UA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0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D38BBB-6A36-A487-54DC-6C6B3FDC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400175"/>
            <a:ext cx="7486650" cy="7486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254</Words>
  <Application>Microsoft Office PowerPoint</Application>
  <PresentationFormat>Довільний</PresentationFormat>
  <Paragraphs>83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Trebuchet MS</vt:lpstr>
      <vt:lpstr>Trebuchet MS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 PARTNERS – Шаблон презентації з вовком, копія</dc:title>
  <dc:creator>user33</dc:creator>
  <cp:lastModifiedBy>Marina Radchenko</cp:lastModifiedBy>
  <cp:revision>7</cp:revision>
  <cp:lastPrinted>2023-12-18T11:04:20Z</cp:lastPrinted>
  <dcterms:created xsi:type="dcterms:W3CDTF">2006-08-16T00:00:00Z</dcterms:created>
  <dcterms:modified xsi:type="dcterms:W3CDTF">2023-12-18T14:01:29Z</dcterms:modified>
  <dc:identifier>DAF3Tw4C_7w</dc:identifier>
</cp:coreProperties>
</file>