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355" r:id="rId3"/>
    <p:sldId id="356" r:id="rId4"/>
    <p:sldId id="389" r:id="rId5"/>
    <p:sldId id="388" r:id="rId6"/>
    <p:sldId id="390" r:id="rId7"/>
    <p:sldId id="386" r:id="rId8"/>
    <p:sldId id="387" r:id="rId9"/>
    <p:sldId id="393" r:id="rId10"/>
    <p:sldId id="385" r:id="rId11"/>
    <p:sldId id="383" r:id="rId12"/>
    <p:sldId id="392" r:id="rId13"/>
    <p:sldId id="358" r:id="rId14"/>
    <p:sldId id="359" r:id="rId15"/>
    <p:sldId id="391" r:id="rId16"/>
    <p:sldId id="360" r:id="rId17"/>
    <p:sldId id="378" r:id="rId18"/>
  </p:sldIdLst>
  <p:sldSz cx="13004800" cy="9753600"/>
  <p:notesSz cx="6742113" cy="9875838"/>
  <p:defaultTextStyle>
    <a:defPPr>
      <a:defRPr lang="ru-RU"/>
    </a:defPPr>
    <a:lvl1pPr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1pPr>
    <a:lvl2pPr marL="457200" indent="-2286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2pPr>
    <a:lvl3pPr marL="914400" indent="-4572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3pPr>
    <a:lvl4pPr marL="1371600" indent="-6858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4pPr>
    <a:lvl5pPr marL="1828800" indent="-9144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5pPr>
    <a:lvl6pPr marL="2286000" algn="l" defTabSz="914400" rtl="0" eaLnBrk="1" latinLnBrk="0" hangingPunct="1">
      <a:defRPr sz="3600" kern="1200">
        <a:solidFill>
          <a:srgbClr val="000000"/>
        </a:solidFill>
        <a:latin typeface="Helvetica Light"/>
        <a:ea typeface="Helvetica Light"/>
        <a:cs typeface="Helvetica Light"/>
        <a:sym typeface="Helvetica Light"/>
      </a:defRPr>
    </a:lvl6pPr>
    <a:lvl7pPr marL="2743200" algn="l" defTabSz="914400" rtl="0" eaLnBrk="1" latinLnBrk="0" hangingPunct="1">
      <a:defRPr sz="3600" kern="1200">
        <a:solidFill>
          <a:srgbClr val="000000"/>
        </a:solidFill>
        <a:latin typeface="Helvetica Light"/>
        <a:ea typeface="Helvetica Light"/>
        <a:cs typeface="Helvetica Light"/>
        <a:sym typeface="Helvetica Light"/>
      </a:defRPr>
    </a:lvl7pPr>
    <a:lvl8pPr marL="3200400" algn="l" defTabSz="914400" rtl="0" eaLnBrk="1" latinLnBrk="0" hangingPunct="1">
      <a:defRPr sz="3600" kern="1200">
        <a:solidFill>
          <a:srgbClr val="000000"/>
        </a:solidFill>
        <a:latin typeface="Helvetica Light"/>
        <a:ea typeface="Helvetica Light"/>
        <a:cs typeface="Helvetica Light"/>
        <a:sym typeface="Helvetica Light"/>
      </a:defRPr>
    </a:lvl8pPr>
    <a:lvl9pPr marL="3657600" algn="l" defTabSz="914400" rtl="0" eaLnBrk="1" latinLnBrk="0" hangingPunct="1">
      <a:defRPr sz="3600" kern="1200">
        <a:solidFill>
          <a:srgbClr val="000000"/>
        </a:solidFill>
        <a:latin typeface="Helvetica Light"/>
        <a:ea typeface="Helvetica Light"/>
        <a:cs typeface="Helvetica Light"/>
        <a:sym typeface="Helvetica Light"/>
      </a:defRPr>
    </a:lvl9pPr>
  </p:defaultTextStyle>
  <p:extLst>
    <p:ext uri="{EFAFB233-063F-42B5-8137-9DF3F51BA10A}">
      <p15:sldGuideLst xmlns:p15="http://schemas.microsoft.com/office/powerpoint/2012/main">
        <p15:guide id="1" orient="horz" pos="487" userDrawn="1">
          <p15:clr>
            <a:srgbClr val="A4A3A4"/>
          </p15:clr>
        </p15:guide>
        <p15:guide id="2" pos="467" userDrawn="1">
          <p15:clr>
            <a:srgbClr val="A4A3A4"/>
          </p15:clr>
        </p15:guide>
        <p15:guide id="3" pos="7679" userDrawn="1">
          <p15:clr>
            <a:srgbClr val="A4A3A4"/>
          </p15:clr>
        </p15:guide>
        <p15:guide id="4" orient="horz" pos="5657" userDrawn="1">
          <p15:clr>
            <a:srgbClr val="A4A3A4"/>
          </p15:clr>
        </p15:guide>
        <p15:guide id="5" orient="horz" pos="54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74E"/>
    <a:srgbClr val="0059AA"/>
    <a:srgbClr val="004E9E"/>
    <a:srgbClr val="002949"/>
    <a:srgbClr val="32BCAD"/>
    <a:srgbClr val="F0E8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5" autoAdjust="0"/>
    <p:restoredTop sz="94660"/>
  </p:normalViewPr>
  <p:slideViewPr>
    <p:cSldViewPr>
      <p:cViewPr varScale="1">
        <p:scale>
          <a:sx n="77" d="100"/>
          <a:sy n="77" d="100"/>
        </p:scale>
        <p:origin x="1368" y="90"/>
      </p:cViewPr>
      <p:guideLst>
        <p:guide orient="horz" pos="487"/>
        <p:guide pos="467"/>
        <p:guide pos="7679"/>
        <p:guide orient="horz" pos="5657"/>
        <p:guide orient="horz" pos="5476"/>
      </p:guideLst>
    </p:cSldViewPr>
  </p:slideViewPr>
  <p:notesTextViewPr>
    <p:cViewPr>
      <p:scale>
        <a:sx n="100" d="100"/>
        <a:sy n="100" d="100"/>
      </p:scale>
      <p:origin x="0" y="0"/>
    </p:cViewPr>
  </p:notesTextViewPr>
  <p:sorterViewPr>
    <p:cViewPr>
      <p:scale>
        <a:sx n="180" d="100"/>
        <a:sy n="1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22317" cy="495845"/>
          </a:xfrm>
          <a:prstGeom prst="rect">
            <a:avLst/>
          </a:prstGeom>
        </p:spPr>
        <p:txBody>
          <a:bodyPr vert="horz" lIns="90846" tIns="45423" rIns="90846" bIns="45423" rtlCol="0"/>
          <a:lstStyle>
            <a:lvl1pPr algn="l">
              <a:defRPr sz="1200"/>
            </a:lvl1pPr>
          </a:lstStyle>
          <a:p>
            <a:endParaRPr lang="uk-UA"/>
          </a:p>
        </p:txBody>
      </p:sp>
      <p:sp>
        <p:nvSpPr>
          <p:cNvPr id="3" name="Місце для дати 2"/>
          <p:cNvSpPr>
            <a:spLocks noGrp="1"/>
          </p:cNvSpPr>
          <p:nvPr>
            <p:ph type="dt" sz="quarter" idx="1"/>
          </p:nvPr>
        </p:nvSpPr>
        <p:spPr>
          <a:xfrm>
            <a:off x="3818222" y="0"/>
            <a:ext cx="2922317" cy="495845"/>
          </a:xfrm>
          <a:prstGeom prst="rect">
            <a:avLst/>
          </a:prstGeom>
        </p:spPr>
        <p:txBody>
          <a:bodyPr vert="horz" lIns="90846" tIns="45423" rIns="90846" bIns="45423" rtlCol="0"/>
          <a:lstStyle>
            <a:lvl1pPr algn="r">
              <a:defRPr sz="1200"/>
            </a:lvl1pPr>
          </a:lstStyle>
          <a:p>
            <a:fld id="{F7FD937D-3E3A-4667-A155-67DA4D8D4FD5}" type="datetimeFigureOut">
              <a:rPr lang="uk-UA" smtClean="0"/>
              <a:t>11.09.2023</a:t>
            </a:fld>
            <a:endParaRPr lang="uk-UA"/>
          </a:p>
        </p:txBody>
      </p:sp>
      <p:sp>
        <p:nvSpPr>
          <p:cNvPr id="4" name="Місце для нижнього колонтитула 3"/>
          <p:cNvSpPr>
            <a:spLocks noGrp="1"/>
          </p:cNvSpPr>
          <p:nvPr>
            <p:ph type="ftr" sz="quarter" idx="2"/>
          </p:nvPr>
        </p:nvSpPr>
        <p:spPr>
          <a:xfrm>
            <a:off x="0" y="9379994"/>
            <a:ext cx="2922317" cy="495845"/>
          </a:xfrm>
          <a:prstGeom prst="rect">
            <a:avLst/>
          </a:prstGeom>
        </p:spPr>
        <p:txBody>
          <a:bodyPr vert="horz" lIns="90846" tIns="45423" rIns="90846" bIns="45423" rtlCol="0" anchor="b"/>
          <a:lstStyle>
            <a:lvl1pPr algn="l">
              <a:defRPr sz="1200"/>
            </a:lvl1pPr>
          </a:lstStyle>
          <a:p>
            <a:endParaRPr lang="uk-UA"/>
          </a:p>
        </p:txBody>
      </p:sp>
      <p:sp>
        <p:nvSpPr>
          <p:cNvPr id="5" name="Місце для номера слайда 4"/>
          <p:cNvSpPr>
            <a:spLocks noGrp="1"/>
          </p:cNvSpPr>
          <p:nvPr>
            <p:ph type="sldNum" sz="quarter" idx="3"/>
          </p:nvPr>
        </p:nvSpPr>
        <p:spPr>
          <a:xfrm>
            <a:off x="3818222" y="9379994"/>
            <a:ext cx="2922317" cy="495845"/>
          </a:xfrm>
          <a:prstGeom prst="rect">
            <a:avLst/>
          </a:prstGeom>
        </p:spPr>
        <p:txBody>
          <a:bodyPr vert="horz" lIns="90846" tIns="45423" rIns="90846" bIns="45423" rtlCol="0" anchor="b"/>
          <a:lstStyle>
            <a:lvl1pPr algn="r">
              <a:defRPr sz="1200"/>
            </a:lvl1pPr>
          </a:lstStyle>
          <a:p>
            <a:fld id="{6B925A85-A253-474E-BFFB-03C82DB9C438}" type="slidenum">
              <a:rPr lang="uk-UA" smtClean="0"/>
              <a:t>‹№›</a:t>
            </a:fld>
            <a:endParaRPr lang="uk-UA"/>
          </a:p>
        </p:txBody>
      </p:sp>
    </p:spTree>
    <p:extLst>
      <p:ext uri="{BB962C8B-B14F-4D97-AF65-F5344CB8AC3E}">
        <p14:creationId xmlns:p14="http://schemas.microsoft.com/office/powerpoint/2010/main" val="18955789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hape 134"/>
          <p:cNvSpPr>
            <a:spLocks noGrp="1" noRot="1" noChangeAspect="1" noChangeArrowheads="1"/>
          </p:cNvSpPr>
          <p:nvPr>
            <p:ph type="sldImg"/>
          </p:nvPr>
        </p:nvSpPr>
        <p:spPr bwMode="auto">
          <a:xfrm>
            <a:off x="903288" y="741363"/>
            <a:ext cx="4935537" cy="3703637"/>
          </a:xfrm>
          <a:prstGeom prst="rect">
            <a:avLst/>
          </a:prstGeom>
          <a:noFill/>
          <a:ln w="9525">
            <a:noFill/>
            <a:miter lim="800000"/>
            <a:headEnd/>
            <a:tailEnd/>
          </a:ln>
        </p:spPr>
      </p:sp>
      <p:sp>
        <p:nvSpPr>
          <p:cNvPr id="3075" name="Shape 135"/>
          <p:cNvSpPr>
            <a:spLocks noGrp="1" noChangeArrowheads="1"/>
          </p:cNvSpPr>
          <p:nvPr>
            <p:ph type="body" sz="quarter" idx="1"/>
          </p:nvPr>
        </p:nvSpPr>
        <p:spPr bwMode="auto">
          <a:xfrm>
            <a:off x="899373" y="4690825"/>
            <a:ext cx="4943369" cy="4444525"/>
          </a:xfrm>
          <a:prstGeom prst="rect">
            <a:avLst/>
          </a:prstGeom>
          <a:noFill/>
          <a:ln w="9525">
            <a:noFill/>
            <a:miter lim="800000"/>
            <a:headEnd/>
            <a:tailEnd/>
          </a:ln>
        </p:spPr>
        <p:txBody>
          <a:bodyPr vert="horz" wrap="square" lIns="91518" tIns="45759" rIns="91518" bIns="45759" numCol="1" anchor="t" anchorCtr="0" compatLnSpc="1">
            <a:prstTxWarp prst="textNoShape">
              <a:avLst/>
            </a:prstTxWarp>
          </a:bodyPr>
          <a:lstStyle/>
          <a:p>
            <a:pPr lvl="0"/>
            <a:endParaRPr lang="uk-UA" altLang="uk-UA">
              <a:sym typeface="Helvetica Neue"/>
            </a:endParaRPr>
          </a:p>
        </p:txBody>
      </p:sp>
    </p:spTree>
  </p:cSld>
  <p:clrMap bg1="lt1" tx1="dk1" bg2="lt2" tx2="dk2" accent1="accent1" accent2="accent2" accent3="accent3" accent4="accent4" accent5="accent5" accent6="accent6" hlink="hlink" folHlink="folHlink"/>
  <p:notesStyle>
    <a:lvl1pPr algn="l" defTabSz="457200" rtl="0" eaLnBrk="0" fontAlgn="base" hangingPunct="0">
      <a:lnSpc>
        <a:spcPct val="118000"/>
      </a:lnSpc>
      <a:spcBef>
        <a:spcPct val="30000"/>
      </a:spcBef>
      <a:spcAft>
        <a:spcPct val="0"/>
      </a:spcAft>
      <a:defRPr sz="2200">
        <a:solidFill>
          <a:schemeClr val="tx1"/>
        </a:solidFill>
        <a:latin typeface="Roboto Condensed Light" panose="02000000000000000000" pitchFamily="2" charset="0"/>
        <a:ea typeface="Roboto Condensed Light" panose="02000000000000000000" pitchFamily="2" charset="0"/>
        <a:cs typeface="Roboto Condensed Light" panose="02000000000000000000" pitchFamily="2" charset="0"/>
        <a:sym typeface="Helvetica Neue"/>
      </a:defRPr>
    </a:lvl1pPr>
    <a:lvl2pPr marL="742950" indent="-28575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2pPr>
    <a:lvl3pPr marL="11430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3pPr>
    <a:lvl4pPr marL="16002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4pPr>
    <a:lvl5pPr marL="20574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і підзаголовок">
    <p:spTree>
      <p:nvGrpSpPr>
        <p:cNvPr id="1" name=""/>
        <p:cNvGrpSpPr/>
        <p:nvPr/>
      </p:nvGrpSpPr>
      <p:grpSpPr>
        <a:xfrm>
          <a:off x="0" y="0"/>
          <a:ext cx="0" cy="0"/>
          <a:chOff x="0" y="0"/>
          <a:chExt cx="0" cy="0"/>
        </a:xfrm>
      </p:grpSpPr>
      <p:sp>
        <p:nvSpPr>
          <p:cNvPr id="11" name="Текст назви"/>
          <p:cNvSpPr txBox="1">
            <a:spLocks noGrp="1"/>
          </p:cNvSpPr>
          <p:nvPr>
            <p:ph type="title"/>
          </p:nvPr>
        </p:nvSpPr>
        <p:spPr>
          <a:xfrm>
            <a:off x="1270000" y="1638300"/>
            <a:ext cx="10464800" cy="3302000"/>
          </a:xfrm>
          <a:prstGeom prst="rect">
            <a:avLst/>
          </a:prstGeom>
        </p:spPr>
        <p:txBody>
          <a:bodyPr anchor="b"/>
          <a:lstStyle>
            <a:lvl1pPr>
              <a:defRPr/>
            </a:lvl1pPr>
          </a:lstStyle>
          <a:p>
            <a:r>
              <a:rPr dirty="0" err="1"/>
              <a:t>Текст</a:t>
            </a:r>
            <a:r>
              <a:rPr dirty="0"/>
              <a:t> </a:t>
            </a:r>
            <a:r>
              <a:rPr dirty="0" err="1"/>
              <a:t>назви</a:t>
            </a:r>
            <a:endParaRPr dirty="0"/>
          </a:p>
        </p:txBody>
      </p:sp>
      <p:sp>
        <p:nvSpPr>
          <p:cNvPr id="12" name="1 рівень тексту…"/>
          <p:cNvSpPr txBox="1">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rPr dirty="0"/>
              <a:t>1 </a:t>
            </a:r>
            <a:r>
              <a:rPr dirty="0" err="1"/>
              <a:t>рівень</a:t>
            </a:r>
            <a:r>
              <a:rPr dirty="0"/>
              <a:t> </a:t>
            </a:r>
            <a:r>
              <a:rPr dirty="0" err="1"/>
              <a:t>тексту</a:t>
            </a:r>
            <a:endParaRPr dirty="0"/>
          </a:p>
          <a:p>
            <a:pPr lvl="1"/>
            <a:r>
              <a:rPr dirty="0"/>
              <a:t>2 </a:t>
            </a:r>
            <a:r>
              <a:rPr dirty="0" err="1"/>
              <a:t>рівень</a:t>
            </a:r>
            <a:r>
              <a:rPr dirty="0"/>
              <a:t> </a:t>
            </a:r>
            <a:r>
              <a:rPr dirty="0" err="1"/>
              <a:t>тексту</a:t>
            </a:r>
            <a:endParaRPr dirty="0"/>
          </a:p>
          <a:p>
            <a:pPr lvl="2"/>
            <a:r>
              <a:rPr dirty="0"/>
              <a:t>3 </a:t>
            </a:r>
            <a:r>
              <a:rPr dirty="0" err="1"/>
              <a:t>рівень</a:t>
            </a:r>
            <a:r>
              <a:rPr dirty="0"/>
              <a:t> </a:t>
            </a:r>
            <a:r>
              <a:rPr dirty="0" err="1"/>
              <a:t>тексту</a:t>
            </a:r>
            <a:endParaRPr dirty="0"/>
          </a:p>
          <a:p>
            <a:pPr lvl="3"/>
            <a:r>
              <a:rPr dirty="0"/>
              <a:t>4 </a:t>
            </a:r>
            <a:r>
              <a:rPr dirty="0" err="1"/>
              <a:t>рівень</a:t>
            </a:r>
            <a:r>
              <a:rPr dirty="0"/>
              <a:t> </a:t>
            </a:r>
            <a:r>
              <a:rPr dirty="0" err="1"/>
              <a:t>тексту</a:t>
            </a:r>
            <a:endParaRPr dirty="0"/>
          </a:p>
          <a:p>
            <a:pPr lvl="4"/>
            <a:r>
              <a:rPr dirty="0"/>
              <a:t>5 </a:t>
            </a:r>
            <a:r>
              <a:rPr dirty="0" err="1"/>
              <a:t>рівень</a:t>
            </a:r>
            <a:r>
              <a:rPr dirty="0"/>
              <a:t> </a:t>
            </a:r>
            <a:r>
              <a:rPr dirty="0" err="1"/>
              <a:t>тексту</a:t>
            </a:r>
            <a:endParaRPr dirty="0"/>
          </a:p>
        </p:txBody>
      </p:sp>
      <p:sp>
        <p:nvSpPr>
          <p:cNvPr id="4" name="Номер слайда">
            <a:extLst>
              <a:ext uri="{FF2B5EF4-FFF2-40B4-BE49-F238E27FC236}">
                <a16:creationId xmlns:a16="http://schemas.microsoft.com/office/drawing/2014/main" id="{EF93A3DB-C037-4AC8-BC2E-53E94DC4C092}"/>
              </a:ext>
            </a:extLst>
          </p:cNvPr>
          <p:cNvSpPr txBox="1">
            <a:spLocks noGrp="1" noChangeArrowheads="1"/>
          </p:cNvSpPr>
          <p:nvPr>
            <p:ph type="sldNum" sz="quarter" idx="10"/>
          </p:nvPr>
        </p:nvSpPr>
        <p:spPr>
          <a:ln/>
        </p:spPr>
        <p:txBody>
          <a:bodyPr/>
          <a:lstStyle>
            <a:lvl1pPr>
              <a:defRPr/>
            </a:lvl1pPr>
          </a:lstStyle>
          <a:p>
            <a:fld id="{2D3E35A7-865E-4D0B-81B9-CB9FA63F596B}" type="slidenum">
              <a:rPr lang="uk-UA" altLang="uk-UA"/>
              <a:pPr/>
              <a:t>‹№›</a:t>
            </a:fld>
            <a:endParaRPr lang="uk-UA" altLang="uk-UA"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Маркери">
    <p:spTree>
      <p:nvGrpSpPr>
        <p:cNvPr id="1" name=""/>
        <p:cNvGrpSpPr/>
        <p:nvPr/>
      </p:nvGrpSpPr>
      <p:grpSpPr>
        <a:xfrm>
          <a:off x="0" y="0"/>
          <a:ext cx="0" cy="0"/>
          <a:chOff x="0" y="0"/>
          <a:chExt cx="0" cy="0"/>
        </a:xfrm>
      </p:grpSpPr>
      <p:sp>
        <p:nvSpPr>
          <p:cNvPr id="75" name="1 рівень тексту…"/>
          <p:cNvSpPr txBox="1">
            <a:spLocks noGrp="1"/>
          </p:cNvSpPr>
          <p:nvPr>
            <p:ph type="body" idx="1"/>
          </p:nvPr>
        </p:nvSpPr>
        <p:spPr>
          <a:xfrm>
            <a:off x="952500" y="1270000"/>
            <a:ext cx="11099800" cy="7213600"/>
          </a:xfrm>
          <a:prstGeom prst="rect">
            <a:avLst/>
          </a:prstGeom>
        </p:spPr>
        <p:txBody>
          <a:bodyPr/>
          <a:lstStyle>
            <a:lvl1pPr>
              <a:defRPr/>
            </a:lvl1pPr>
            <a:lvl2pPr>
              <a:defRPr/>
            </a:lvl2pPr>
            <a:lvl3pPr>
              <a:defRPr/>
            </a:lvl3pPr>
            <a:lvl4pPr>
              <a:defRPr/>
            </a:lvl4pPr>
            <a:lvl5pPr>
              <a:defRPr/>
            </a:lvl5pPr>
          </a:lstStyle>
          <a:p>
            <a:r>
              <a:rPr dirty="0"/>
              <a:t>1 </a:t>
            </a:r>
            <a:r>
              <a:rPr dirty="0" err="1"/>
              <a:t>рівень</a:t>
            </a:r>
            <a:r>
              <a:rPr dirty="0"/>
              <a:t> </a:t>
            </a:r>
            <a:r>
              <a:rPr dirty="0" err="1"/>
              <a:t>тексту</a:t>
            </a:r>
            <a:endParaRPr dirty="0"/>
          </a:p>
          <a:p>
            <a:pPr lvl="1"/>
            <a:r>
              <a:rPr dirty="0"/>
              <a:t>2 </a:t>
            </a:r>
            <a:r>
              <a:rPr dirty="0" err="1"/>
              <a:t>рівень</a:t>
            </a:r>
            <a:r>
              <a:rPr dirty="0"/>
              <a:t> </a:t>
            </a:r>
            <a:r>
              <a:rPr dirty="0" err="1"/>
              <a:t>тексту</a:t>
            </a:r>
            <a:endParaRPr dirty="0"/>
          </a:p>
          <a:p>
            <a:pPr lvl="2"/>
            <a:r>
              <a:rPr dirty="0"/>
              <a:t>3 </a:t>
            </a:r>
            <a:r>
              <a:rPr dirty="0" err="1"/>
              <a:t>рівень</a:t>
            </a:r>
            <a:r>
              <a:rPr dirty="0"/>
              <a:t> </a:t>
            </a:r>
            <a:r>
              <a:rPr dirty="0" err="1"/>
              <a:t>тексту</a:t>
            </a:r>
            <a:endParaRPr dirty="0"/>
          </a:p>
          <a:p>
            <a:pPr lvl="3"/>
            <a:r>
              <a:rPr dirty="0"/>
              <a:t>4 </a:t>
            </a:r>
            <a:r>
              <a:rPr dirty="0" err="1"/>
              <a:t>рівень</a:t>
            </a:r>
            <a:r>
              <a:rPr dirty="0"/>
              <a:t> </a:t>
            </a:r>
            <a:r>
              <a:rPr dirty="0" err="1"/>
              <a:t>тексту</a:t>
            </a:r>
            <a:endParaRPr dirty="0"/>
          </a:p>
          <a:p>
            <a:pPr lvl="4"/>
            <a:r>
              <a:rPr dirty="0"/>
              <a:t>5 </a:t>
            </a:r>
            <a:r>
              <a:rPr dirty="0" err="1"/>
              <a:t>рівень</a:t>
            </a:r>
            <a:r>
              <a:rPr dirty="0"/>
              <a:t> </a:t>
            </a:r>
            <a:r>
              <a:rPr dirty="0" err="1"/>
              <a:t>тексту</a:t>
            </a:r>
            <a:endParaRPr dirty="0"/>
          </a:p>
        </p:txBody>
      </p:sp>
      <p:sp>
        <p:nvSpPr>
          <p:cNvPr id="3" name="Номер слайда">
            <a:extLst>
              <a:ext uri="{FF2B5EF4-FFF2-40B4-BE49-F238E27FC236}">
                <a16:creationId xmlns:a16="http://schemas.microsoft.com/office/drawing/2014/main" id="{EF93A3DB-C037-4AC8-BC2E-53E94DC4C092}"/>
              </a:ext>
            </a:extLst>
          </p:cNvPr>
          <p:cNvSpPr txBox="1">
            <a:spLocks noGrp="1" noChangeArrowheads="1"/>
          </p:cNvSpPr>
          <p:nvPr>
            <p:ph type="sldNum" sz="quarter" idx="10"/>
          </p:nvPr>
        </p:nvSpPr>
        <p:spPr>
          <a:ln/>
        </p:spPr>
        <p:txBody>
          <a:bodyPr/>
          <a:lstStyle>
            <a:lvl1pPr>
              <a:defRPr/>
            </a:lvl1pPr>
          </a:lstStyle>
          <a:p>
            <a:fld id="{E3109817-5C4F-4AFF-B93E-85F8C0F20103}" type="slidenum">
              <a:rPr lang="uk-UA" altLang="uk-UA"/>
              <a:pPr/>
              <a:t>‹№›</a:t>
            </a:fld>
            <a:endParaRPr lang="uk-UA" altLang="uk-UA"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Фото (3 шт)">
    <p:spTree>
      <p:nvGrpSpPr>
        <p:cNvPr id="1" name=""/>
        <p:cNvGrpSpPr/>
        <p:nvPr/>
      </p:nvGrpSpPr>
      <p:grpSpPr>
        <a:xfrm>
          <a:off x="0" y="0"/>
          <a:ext cx="0" cy="0"/>
          <a:chOff x="0" y="0"/>
          <a:chExt cx="0" cy="0"/>
        </a:xfrm>
      </p:grpSpPr>
      <p:sp>
        <p:nvSpPr>
          <p:cNvPr id="83" name="Зображення"/>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lvl1pPr>
              <a:defRPr/>
            </a:lvl1pPr>
          </a:lstStyle>
          <a:p>
            <a:pPr lvl="0"/>
            <a:endParaRPr noProof="0" dirty="0">
              <a:sym typeface="Helvetica Light"/>
            </a:endParaRPr>
          </a:p>
        </p:txBody>
      </p:sp>
      <p:sp>
        <p:nvSpPr>
          <p:cNvPr id="84" name="Зображення"/>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lvl1pPr>
              <a:defRPr/>
            </a:lvl1pPr>
          </a:lstStyle>
          <a:p>
            <a:pPr lvl="0"/>
            <a:endParaRPr noProof="0" dirty="0">
              <a:sym typeface="Helvetica Light"/>
            </a:endParaRPr>
          </a:p>
        </p:txBody>
      </p:sp>
      <p:sp>
        <p:nvSpPr>
          <p:cNvPr id="85" name="Зображення"/>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lvl1pPr>
              <a:defRPr/>
            </a:lvl1pPr>
          </a:lstStyle>
          <a:p>
            <a:pPr lvl="0"/>
            <a:endParaRPr noProof="0" dirty="0">
              <a:sym typeface="Helvetica Light"/>
            </a:endParaRPr>
          </a:p>
        </p:txBody>
      </p:sp>
      <p:sp>
        <p:nvSpPr>
          <p:cNvPr id="5" name="Номер слайда">
            <a:extLst>
              <a:ext uri="{FF2B5EF4-FFF2-40B4-BE49-F238E27FC236}">
                <a16:creationId xmlns:a16="http://schemas.microsoft.com/office/drawing/2014/main" id="{EF93A3DB-C037-4AC8-BC2E-53E94DC4C092}"/>
              </a:ext>
            </a:extLst>
          </p:cNvPr>
          <p:cNvSpPr txBox="1">
            <a:spLocks noGrp="1" noChangeArrowheads="1"/>
          </p:cNvSpPr>
          <p:nvPr>
            <p:ph type="sldNum" sz="quarter" idx="16"/>
          </p:nvPr>
        </p:nvSpPr>
        <p:spPr>
          <a:ln/>
        </p:spPr>
        <p:txBody>
          <a:bodyPr/>
          <a:lstStyle>
            <a:lvl1pPr>
              <a:defRPr/>
            </a:lvl1pPr>
          </a:lstStyle>
          <a:p>
            <a:fld id="{4FE7C5AE-56B8-4EAD-8065-18ECAC3AC023}" type="slidenum">
              <a:rPr lang="uk-UA" altLang="uk-UA"/>
              <a:pPr/>
              <a:t>‹№›</a:t>
            </a:fld>
            <a:endParaRPr lang="uk-UA" altLang="uk-UA"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Цитата">
    <p:spTree>
      <p:nvGrpSpPr>
        <p:cNvPr id="1" name=""/>
        <p:cNvGrpSpPr/>
        <p:nvPr/>
      </p:nvGrpSpPr>
      <p:grpSpPr>
        <a:xfrm>
          <a:off x="0" y="0"/>
          <a:ext cx="0" cy="0"/>
          <a:chOff x="0" y="0"/>
          <a:chExt cx="0" cy="0"/>
        </a:xfrm>
      </p:grpSpPr>
      <p:sp>
        <p:nvSpPr>
          <p:cNvPr id="93" name="–Степан Яблучко"/>
          <p:cNvSpPr txBox="1">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–Степан Яблучко</a:t>
            </a:r>
          </a:p>
        </p:txBody>
      </p:sp>
      <p:sp>
        <p:nvSpPr>
          <p:cNvPr id="94" name="“Введіть цитату тут.”"/>
          <p:cNvSpPr txBox="1">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rPr dirty="0"/>
              <a:t>“</a:t>
            </a:r>
            <a:r>
              <a:rPr dirty="0" err="1"/>
              <a:t>Введіть</a:t>
            </a:r>
            <a:r>
              <a:rPr dirty="0"/>
              <a:t> </a:t>
            </a:r>
            <a:r>
              <a:rPr dirty="0" err="1"/>
              <a:t>цитату</a:t>
            </a:r>
            <a:r>
              <a:rPr dirty="0"/>
              <a:t> </a:t>
            </a:r>
            <a:r>
              <a:rPr dirty="0" err="1"/>
              <a:t>тут</a:t>
            </a:r>
            <a:r>
              <a:rPr dirty="0"/>
              <a:t>.” </a:t>
            </a:r>
          </a:p>
        </p:txBody>
      </p:sp>
      <p:sp>
        <p:nvSpPr>
          <p:cNvPr id="4" name="Номер слайда">
            <a:extLst>
              <a:ext uri="{FF2B5EF4-FFF2-40B4-BE49-F238E27FC236}">
                <a16:creationId xmlns:a16="http://schemas.microsoft.com/office/drawing/2014/main" id="{EF93A3DB-C037-4AC8-BC2E-53E94DC4C092}"/>
              </a:ext>
            </a:extLst>
          </p:cNvPr>
          <p:cNvSpPr txBox="1">
            <a:spLocks noGrp="1" noChangeArrowheads="1"/>
          </p:cNvSpPr>
          <p:nvPr>
            <p:ph type="sldNum" sz="quarter" idx="15"/>
          </p:nvPr>
        </p:nvSpPr>
        <p:spPr>
          <a:ln/>
        </p:spPr>
        <p:txBody>
          <a:bodyPr/>
          <a:lstStyle>
            <a:lvl1pPr>
              <a:defRPr/>
            </a:lvl1pPr>
          </a:lstStyle>
          <a:p>
            <a:fld id="{3F6CA51B-F468-4805-87FB-30F80E2BF6A5}" type="slidenum">
              <a:rPr lang="uk-UA" altLang="uk-UA"/>
              <a:pPr/>
              <a:t>‹№›</a:t>
            </a:fld>
            <a:endParaRPr lang="uk-UA" altLang="uk-UA"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Фото">
    <p:spTree>
      <p:nvGrpSpPr>
        <p:cNvPr id="1" name=""/>
        <p:cNvGrpSpPr/>
        <p:nvPr/>
      </p:nvGrpSpPr>
      <p:grpSpPr>
        <a:xfrm>
          <a:off x="0" y="0"/>
          <a:ext cx="0" cy="0"/>
          <a:chOff x="0" y="0"/>
          <a:chExt cx="0" cy="0"/>
        </a:xfrm>
      </p:grpSpPr>
      <p:sp>
        <p:nvSpPr>
          <p:cNvPr id="102" name="Зображення"/>
          <p:cNvSpPr>
            <a:spLocks noGrp="1"/>
          </p:cNvSpPr>
          <p:nvPr>
            <p:ph type="pic" idx="13"/>
          </p:nvPr>
        </p:nvSpPr>
        <p:spPr>
          <a:xfrm>
            <a:off x="0" y="0"/>
            <a:ext cx="13004800" cy="9753600"/>
          </a:xfrm>
          <a:prstGeom prst="rect">
            <a:avLst/>
          </a:prstGeom>
        </p:spPr>
        <p:txBody>
          <a:bodyPr lIns="91439" tIns="45719" rIns="91439" bIns="45719" anchor="t">
            <a:noAutofit/>
          </a:bodyPr>
          <a:lstStyle>
            <a:lvl1pPr>
              <a:defRPr/>
            </a:lvl1pPr>
          </a:lstStyle>
          <a:p>
            <a:pPr lvl="0"/>
            <a:endParaRPr noProof="0" dirty="0">
              <a:sym typeface="Helvetica Light"/>
            </a:endParaRPr>
          </a:p>
        </p:txBody>
      </p:sp>
      <p:sp>
        <p:nvSpPr>
          <p:cNvPr id="3" name="Номер слайда">
            <a:extLst>
              <a:ext uri="{FF2B5EF4-FFF2-40B4-BE49-F238E27FC236}">
                <a16:creationId xmlns:a16="http://schemas.microsoft.com/office/drawing/2014/main" id="{EF93A3DB-C037-4AC8-BC2E-53E94DC4C092}"/>
              </a:ext>
            </a:extLst>
          </p:cNvPr>
          <p:cNvSpPr txBox="1">
            <a:spLocks noGrp="1" noChangeArrowheads="1"/>
          </p:cNvSpPr>
          <p:nvPr>
            <p:ph type="sldNum" sz="quarter" idx="14"/>
          </p:nvPr>
        </p:nvSpPr>
        <p:spPr>
          <a:ln/>
        </p:spPr>
        <p:txBody>
          <a:bodyPr/>
          <a:lstStyle>
            <a:lvl1pPr>
              <a:defRPr/>
            </a:lvl1pPr>
          </a:lstStyle>
          <a:p>
            <a:fld id="{A9025794-D9EB-4837-8D43-A17F82E3F34B}" type="slidenum">
              <a:rPr lang="uk-UA" altLang="uk-UA"/>
              <a:pPr/>
              <a:t>‹№›</a:t>
            </a:fld>
            <a:endParaRPr lang="uk-UA" altLang="uk-UA"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Титульный слайд">
    <p:spTree>
      <p:nvGrpSpPr>
        <p:cNvPr id="1" name=""/>
        <p:cNvGrpSpPr/>
        <p:nvPr/>
      </p:nvGrpSpPr>
      <p:grpSpPr>
        <a:xfrm>
          <a:off x="0" y="0"/>
          <a:ext cx="0" cy="0"/>
          <a:chOff x="0" y="0"/>
          <a:chExt cx="0" cy="0"/>
        </a:xfrm>
      </p:grpSpPr>
      <p:sp>
        <p:nvSpPr>
          <p:cNvPr id="117" name="Текст назви"/>
          <p:cNvSpPr txBox="1">
            <a:spLocks noGrp="1"/>
          </p:cNvSpPr>
          <p:nvPr>
            <p:ph type="title"/>
          </p:nvPr>
        </p:nvSpPr>
        <p:spPr>
          <a:xfrm>
            <a:off x="1170431" y="2028748"/>
            <a:ext cx="10728962" cy="3803905"/>
          </a:xfrm>
          <a:prstGeom prst="rect">
            <a:avLst/>
          </a:prstGeom>
        </p:spPr>
        <p:txBody>
          <a:bodyPr lIns="48767" tIns="48767" rIns="48767" bIns="48767" anchor="b"/>
          <a:lstStyle>
            <a:lvl1pPr algn="l" defTabSz="1300480">
              <a:lnSpc>
                <a:spcPct val="85000"/>
              </a:lnSpc>
              <a:defRPr sz="11200" spc="-70">
                <a:solidFill>
                  <a:srgbClr val="262626"/>
                </a:solidFill>
                <a:latin typeface="Roboto Condensed Light" panose="02000000000000000000" pitchFamily="2" charset="0"/>
                <a:ea typeface="Roboto Condensed Light" panose="02000000000000000000" pitchFamily="2" charset="0"/>
                <a:cs typeface="Calibri Light"/>
                <a:sym typeface="Calibri Light"/>
              </a:defRPr>
            </a:lvl1pPr>
          </a:lstStyle>
          <a:p>
            <a:r>
              <a:rPr dirty="0" err="1"/>
              <a:t>Текст</a:t>
            </a:r>
            <a:r>
              <a:rPr dirty="0"/>
              <a:t> </a:t>
            </a:r>
            <a:r>
              <a:rPr dirty="0" err="1"/>
              <a:t>назви</a:t>
            </a:r>
            <a:endParaRPr dirty="0"/>
          </a:p>
        </p:txBody>
      </p:sp>
      <p:sp>
        <p:nvSpPr>
          <p:cNvPr id="118" name="1 рівень тексту…"/>
          <p:cNvSpPr txBox="1">
            <a:spLocks noGrp="1"/>
          </p:cNvSpPr>
          <p:nvPr>
            <p:ph type="body" sz="quarter" idx="1"/>
          </p:nvPr>
        </p:nvSpPr>
        <p:spPr>
          <a:xfrm>
            <a:off x="1173387" y="5971861"/>
            <a:ext cx="10728962" cy="1219201"/>
          </a:xfrm>
          <a:prstGeom prst="rect">
            <a:avLst/>
          </a:prstGeom>
        </p:spPr>
        <p:txBody>
          <a:bodyPr lIns="48767" tIns="48767" rIns="48767" bIns="48767" anchor="t"/>
          <a:lstStyle>
            <a:lvl1pPr marL="0" indent="0" defTabSz="1300480">
              <a:lnSpc>
                <a:spcPct val="90000"/>
              </a:lnSpc>
              <a:spcBef>
                <a:spcPts val="1700"/>
              </a:spcBef>
              <a:buSzTx/>
              <a:buNone/>
              <a:defRPr sz="3400" cap="all" spc="283">
                <a:solidFill>
                  <a:srgbClr val="696464"/>
                </a:solidFill>
                <a:latin typeface="Roboto Condensed Light" panose="02000000000000000000" pitchFamily="2" charset="0"/>
                <a:ea typeface="Roboto Condensed Light" panose="02000000000000000000" pitchFamily="2" charset="0"/>
                <a:cs typeface="Calibri Light"/>
                <a:sym typeface="Calibri Light"/>
              </a:defRPr>
            </a:lvl1pPr>
            <a:lvl2pPr marL="0" indent="457200" defTabSz="1300480">
              <a:lnSpc>
                <a:spcPct val="90000"/>
              </a:lnSpc>
              <a:spcBef>
                <a:spcPts val="1700"/>
              </a:spcBef>
              <a:buSzTx/>
              <a:buNone/>
              <a:defRPr sz="3400" cap="all" spc="283">
                <a:solidFill>
                  <a:srgbClr val="696464"/>
                </a:solidFill>
                <a:latin typeface="Roboto Condensed Light" panose="02000000000000000000" pitchFamily="2" charset="0"/>
                <a:ea typeface="Roboto Condensed Light" panose="02000000000000000000" pitchFamily="2" charset="0"/>
                <a:cs typeface="Calibri Light"/>
                <a:sym typeface="Calibri Light"/>
              </a:defRPr>
            </a:lvl2pPr>
            <a:lvl3pPr marL="0" indent="914400" defTabSz="1300480">
              <a:lnSpc>
                <a:spcPct val="90000"/>
              </a:lnSpc>
              <a:spcBef>
                <a:spcPts val="1700"/>
              </a:spcBef>
              <a:buSzTx/>
              <a:buNone/>
              <a:defRPr sz="3400" cap="all" spc="283">
                <a:solidFill>
                  <a:srgbClr val="696464"/>
                </a:solidFill>
                <a:latin typeface="Roboto Condensed Light" panose="02000000000000000000" pitchFamily="2" charset="0"/>
                <a:ea typeface="Roboto Condensed Light" panose="02000000000000000000" pitchFamily="2" charset="0"/>
                <a:cs typeface="Calibri Light"/>
                <a:sym typeface="Calibri Light"/>
              </a:defRPr>
            </a:lvl3pPr>
            <a:lvl4pPr marL="0" indent="1371600" defTabSz="1300480">
              <a:lnSpc>
                <a:spcPct val="90000"/>
              </a:lnSpc>
              <a:spcBef>
                <a:spcPts val="1700"/>
              </a:spcBef>
              <a:buSzTx/>
              <a:buNone/>
              <a:defRPr sz="3400" cap="all" spc="283">
                <a:solidFill>
                  <a:srgbClr val="696464"/>
                </a:solidFill>
                <a:latin typeface="Roboto Condensed Light" panose="02000000000000000000" pitchFamily="2" charset="0"/>
                <a:ea typeface="Roboto Condensed Light" panose="02000000000000000000" pitchFamily="2" charset="0"/>
                <a:cs typeface="Calibri Light"/>
                <a:sym typeface="Calibri Light"/>
              </a:defRPr>
            </a:lvl4pPr>
            <a:lvl5pPr marL="0" indent="1828800" defTabSz="1300480">
              <a:lnSpc>
                <a:spcPct val="90000"/>
              </a:lnSpc>
              <a:spcBef>
                <a:spcPts val="1700"/>
              </a:spcBef>
              <a:buSzTx/>
              <a:buNone/>
              <a:defRPr sz="3400" cap="all" spc="283">
                <a:solidFill>
                  <a:srgbClr val="696464"/>
                </a:solidFill>
                <a:latin typeface="Roboto Condensed Light" panose="02000000000000000000" pitchFamily="2" charset="0"/>
                <a:ea typeface="Roboto Condensed Light" panose="02000000000000000000" pitchFamily="2" charset="0"/>
                <a:cs typeface="Calibri Light"/>
                <a:sym typeface="Calibri Light"/>
              </a:defRPr>
            </a:lvl5pPr>
          </a:lstStyle>
          <a:p>
            <a:r>
              <a:rPr dirty="0"/>
              <a:t>1 </a:t>
            </a:r>
            <a:r>
              <a:rPr dirty="0" err="1"/>
              <a:t>рівень</a:t>
            </a:r>
            <a:r>
              <a:rPr dirty="0"/>
              <a:t> </a:t>
            </a:r>
            <a:r>
              <a:rPr dirty="0" err="1"/>
              <a:t>тексту</a:t>
            </a:r>
            <a:endParaRPr dirty="0"/>
          </a:p>
          <a:p>
            <a:pPr lvl="1"/>
            <a:r>
              <a:rPr dirty="0"/>
              <a:t>2 </a:t>
            </a:r>
            <a:r>
              <a:rPr dirty="0" err="1"/>
              <a:t>рівень</a:t>
            </a:r>
            <a:r>
              <a:rPr dirty="0"/>
              <a:t> </a:t>
            </a:r>
            <a:r>
              <a:rPr dirty="0" err="1"/>
              <a:t>тексту</a:t>
            </a:r>
            <a:endParaRPr dirty="0"/>
          </a:p>
          <a:p>
            <a:pPr lvl="2"/>
            <a:r>
              <a:rPr dirty="0"/>
              <a:t>3 </a:t>
            </a:r>
            <a:r>
              <a:rPr dirty="0" err="1"/>
              <a:t>рівень</a:t>
            </a:r>
            <a:r>
              <a:rPr dirty="0"/>
              <a:t> </a:t>
            </a:r>
            <a:r>
              <a:rPr dirty="0" err="1"/>
              <a:t>тексту</a:t>
            </a:r>
            <a:endParaRPr dirty="0"/>
          </a:p>
          <a:p>
            <a:pPr lvl="3"/>
            <a:r>
              <a:rPr dirty="0"/>
              <a:t>4 </a:t>
            </a:r>
            <a:r>
              <a:rPr dirty="0" err="1"/>
              <a:t>рівень</a:t>
            </a:r>
            <a:r>
              <a:rPr dirty="0"/>
              <a:t> </a:t>
            </a:r>
            <a:r>
              <a:rPr dirty="0" err="1"/>
              <a:t>тексту</a:t>
            </a:r>
            <a:endParaRPr dirty="0"/>
          </a:p>
          <a:p>
            <a:pPr lvl="4"/>
            <a:r>
              <a:rPr dirty="0"/>
              <a:t>5 </a:t>
            </a:r>
            <a:r>
              <a:rPr dirty="0" err="1"/>
              <a:t>рівень</a:t>
            </a:r>
            <a:r>
              <a:rPr dirty="0"/>
              <a:t> </a:t>
            </a:r>
            <a:r>
              <a:rPr dirty="0" err="1"/>
              <a:t>тексту</a:t>
            </a:r>
            <a:endParaRPr dirty="0"/>
          </a:p>
        </p:txBody>
      </p:sp>
      <p:sp>
        <p:nvSpPr>
          <p:cNvPr id="4" name="Номер слайда">
            <a:extLst>
              <a:ext uri="{FF2B5EF4-FFF2-40B4-BE49-F238E27FC236}">
                <a16:creationId xmlns:a16="http://schemas.microsoft.com/office/drawing/2014/main" id="{2E588456-BEB4-405B-972C-E43337F59663}"/>
              </a:ext>
            </a:extLst>
          </p:cNvPr>
          <p:cNvSpPr txBox="1">
            <a:spLocks noGrp="1" noChangeArrowheads="1"/>
          </p:cNvSpPr>
          <p:nvPr>
            <p:ph type="sldNum" sz="quarter" idx="10"/>
          </p:nvPr>
        </p:nvSpPr>
        <p:spPr>
          <a:xfrm>
            <a:off x="11607800" y="8147050"/>
            <a:ext cx="352425" cy="314325"/>
          </a:xfrm>
        </p:spPr>
        <p:txBody>
          <a:bodyPr lIns="48767" tIns="48767" rIns="48767" bIns="48767" anchor="ctr"/>
          <a:lstStyle>
            <a:lvl1pPr algn="r">
              <a:defRPr sz="1400">
                <a:solidFill>
                  <a:srgbClr val="FFFFFF"/>
                </a:solidFill>
                <a:ea typeface="Roboto Condensed Light" pitchFamily="2" charset="0"/>
                <a:cs typeface="Calibri" pitchFamily="34" charset="0"/>
                <a:sym typeface="Calibri" pitchFamily="34" charset="0"/>
              </a:defRPr>
            </a:lvl1pPr>
          </a:lstStyle>
          <a:p>
            <a:fld id="{19F460F9-E370-40C9-AFAD-73F1F9C9CBB7}" type="slidenum">
              <a:rPr lang="uk-UA" altLang="uk-UA"/>
              <a:pPr/>
              <a:t>‹№›</a:t>
            </a:fld>
            <a:endParaRPr lang="uk-UA" altLang="uk-UA"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 Слайд з текстом">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53317" y="486093"/>
            <a:ext cx="11054080" cy="762304"/>
          </a:xfrm>
        </p:spPr>
        <p:txBody>
          <a:bodyPr anchor="ctr" anchorCtr="0">
            <a:normAutofit/>
          </a:bodyPr>
          <a:lstStyle>
            <a:lvl1pPr algn="l">
              <a:defRPr sz="4380"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a:t>
            </a:r>
            <a:endParaRPr lang="en-US" dirty="0"/>
          </a:p>
        </p:txBody>
      </p:sp>
      <p:sp>
        <p:nvSpPr>
          <p:cNvPr id="3" name="Subtitle 2"/>
          <p:cNvSpPr>
            <a:spLocks noGrp="1"/>
          </p:cNvSpPr>
          <p:nvPr>
            <p:ph type="subTitle" idx="1" hasCustomPrompt="1"/>
          </p:nvPr>
        </p:nvSpPr>
        <p:spPr>
          <a:xfrm>
            <a:off x="553317" y="1664443"/>
            <a:ext cx="9753601" cy="4651489"/>
          </a:xfrm>
        </p:spPr>
        <p:txBody>
          <a:bodyPr>
            <a:noAutofit/>
          </a:bodyPr>
          <a:lstStyle>
            <a:lvl1pPr marL="0" indent="0" algn="l">
              <a:lnSpc>
                <a:spcPct val="114000"/>
              </a:lnSpc>
              <a:spcBef>
                <a:spcPts val="0"/>
              </a:spcBef>
              <a:buNone/>
              <a:defRPr sz="2190" b="0" i="0">
                <a:latin typeface="Roboto Condensed Light" charset="0"/>
                <a:ea typeface="Roboto Condensed Light" charset="0"/>
                <a:cs typeface="Roboto Condensed Light" charset="0"/>
              </a:defRPr>
            </a:lvl1pPr>
            <a:lvl2pPr marL="613460" indent="0" algn="ctr">
              <a:buNone/>
              <a:defRPr sz="2684"/>
            </a:lvl2pPr>
            <a:lvl3pPr marL="1226920" indent="0" algn="ctr">
              <a:buNone/>
              <a:defRPr sz="2415"/>
            </a:lvl3pPr>
            <a:lvl4pPr marL="1840380" indent="0" algn="ctr">
              <a:buNone/>
              <a:defRPr sz="2146"/>
            </a:lvl4pPr>
            <a:lvl5pPr marL="2453842" indent="0" algn="ctr">
              <a:buNone/>
              <a:defRPr sz="2146"/>
            </a:lvl5pPr>
            <a:lvl6pPr marL="3067302" indent="0" algn="ctr">
              <a:buNone/>
              <a:defRPr sz="2146"/>
            </a:lvl6pPr>
            <a:lvl7pPr marL="3680762" indent="0" algn="ctr">
              <a:buNone/>
              <a:defRPr sz="2146"/>
            </a:lvl7pPr>
            <a:lvl8pPr marL="4294222" indent="0" algn="ctr">
              <a:buNone/>
              <a:defRPr sz="2146"/>
            </a:lvl8pPr>
            <a:lvl9pPr marL="4907682" indent="0" algn="ctr">
              <a:buNone/>
              <a:defRPr sz="2146"/>
            </a:lvl9pPr>
          </a:lstStyle>
          <a:p>
            <a:r>
              <a:rPr lang="uk-UA" dirty="0"/>
              <a:t>Але щоб ви зрозуміли, звідки виникає це хибне уявлення людей, цуратись насолоди і вихваляти страждання, я розкрию перед вами всю картину і </a:t>
            </a:r>
            <a:r>
              <a:rPr lang="uk-UA" dirty="0" err="1"/>
              <a:t>роз’ясню</a:t>
            </a:r>
            <a:r>
              <a:rPr lang="uk-UA" dirty="0"/>
              <a:t>, що саме говорив цей чоловік, який відкрив істину, якого я б назвав зодчим щасливого життя. Дійсно, ніхто не відкидає, не зневажає, не уникає насолод тільки через те, що це насолоди, але лише через те, що тих, хто не вміє розумно вдаватися насолоді, осягають великі страждання.</a:t>
            </a:r>
          </a:p>
          <a:p>
            <a:r>
              <a:rPr lang="uk-UA" dirty="0"/>
              <a:t> </a:t>
            </a:r>
          </a:p>
          <a:p>
            <a:r>
              <a:rPr lang="uk-UA" dirty="0"/>
              <a:t>Так само як немає нікого, хто полюбивши, вважав і зажадав би саме страждання тільки за те, що це страждання, а не тому, що інший раз виникають такі обставини, коли страждання і біль приносять якесь і чималу насолоду. </a:t>
            </a:r>
            <a:endParaRPr lang="en-US" dirty="0"/>
          </a:p>
        </p:txBody>
      </p:sp>
      <p:sp>
        <p:nvSpPr>
          <p:cNvPr id="22" name="Slide Number Placeholder 5"/>
          <p:cNvSpPr>
            <a:spLocks noGrp="1"/>
          </p:cNvSpPr>
          <p:nvPr>
            <p:ph type="sldNum" sz="quarter" idx="12"/>
          </p:nvPr>
        </p:nvSpPr>
        <p:spPr>
          <a:xfrm>
            <a:off x="10839150" y="8473518"/>
            <a:ext cx="370294" cy="327269"/>
          </a:xfrm>
        </p:spPr>
        <p:txBody>
          <a:bodyPr/>
          <a:lstStyle>
            <a:lvl1pPr>
              <a:defRPr sz="1460"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Tree>
    <p:extLst>
      <p:ext uri="{BB962C8B-B14F-4D97-AF65-F5344CB8AC3E}">
        <p14:creationId xmlns:p14="http://schemas.microsoft.com/office/powerpoint/2010/main" val="1057923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E8E3"/>
        </a:solidFill>
        <a:effectLst/>
      </p:bgPr>
    </p:bg>
    <p:spTree>
      <p:nvGrpSpPr>
        <p:cNvPr id="1" name=""/>
        <p:cNvGrpSpPr/>
        <p:nvPr/>
      </p:nvGrpSpPr>
      <p:grpSpPr>
        <a:xfrm>
          <a:off x="0" y="0"/>
          <a:ext cx="0" cy="0"/>
          <a:chOff x="0" y="0"/>
          <a:chExt cx="0" cy="0"/>
        </a:xfrm>
      </p:grpSpPr>
      <p:sp>
        <p:nvSpPr>
          <p:cNvPr id="1026" name="Текст назви"/>
          <p:cNvSpPr txBox="1">
            <a:spLocks noGrp="1" noChangeArrowheads="1"/>
          </p:cNvSpPr>
          <p:nvPr>
            <p:ph type="title"/>
          </p:nvPr>
        </p:nvSpPr>
        <p:spPr bwMode="auto">
          <a:xfrm>
            <a:off x="952500" y="444500"/>
            <a:ext cx="11099800" cy="2159000"/>
          </a:xfrm>
          <a:prstGeom prst="rect">
            <a:avLst/>
          </a:prstGeom>
          <a:noFill/>
          <a:ln w="12700">
            <a:noFill/>
            <a:miter lim="400000"/>
            <a:headEnd/>
            <a:tailEnd/>
          </a:ln>
        </p:spPr>
        <p:txBody>
          <a:bodyPr vert="horz" wrap="square" lIns="50800" tIns="50800" rIns="50800" bIns="50800" numCol="1" anchor="ctr" anchorCtr="0" compatLnSpc="1">
            <a:prstTxWarp prst="textNoShape">
              <a:avLst/>
            </a:prstTxWarp>
          </a:bodyPr>
          <a:lstStyle/>
          <a:p>
            <a:pPr lvl="0"/>
            <a:r>
              <a:rPr lang="ru-RU" altLang="uk-UA">
                <a:sym typeface="Helvetica Light"/>
              </a:rPr>
              <a:t>Текст назви</a:t>
            </a:r>
          </a:p>
        </p:txBody>
      </p:sp>
      <p:sp>
        <p:nvSpPr>
          <p:cNvPr id="1027" name="1 рівень тексту…"/>
          <p:cNvSpPr txBox="1">
            <a:spLocks noGrp="1" noChangeArrowheads="1"/>
          </p:cNvSpPr>
          <p:nvPr>
            <p:ph type="body" idx="1"/>
          </p:nvPr>
        </p:nvSpPr>
        <p:spPr bwMode="auto">
          <a:xfrm>
            <a:off x="952500" y="2603500"/>
            <a:ext cx="11099800" cy="6286500"/>
          </a:xfrm>
          <a:prstGeom prst="rect">
            <a:avLst/>
          </a:prstGeom>
          <a:noFill/>
          <a:ln w="12700">
            <a:noFill/>
            <a:miter lim="400000"/>
            <a:headEnd/>
            <a:tailEnd/>
          </a:ln>
        </p:spPr>
        <p:txBody>
          <a:bodyPr vert="horz" wrap="square" lIns="50800" tIns="50800" rIns="50800" bIns="50800" numCol="1" anchor="ctr" anchorCtr="0" compatLnSpc="1">
            <a:prstTxWarp prst="textNoShape">
              <a:avLst/>
            </a:prstTxWarp>
          </a:bodyPr>
          <a:lstStyle/>
          <a:p>
            <a:pPr lvl="0"/>
            <a:r>
              <a:rPr lang="ru-RU" altLang="uk-UA">
                <a:sym typeface="Helvetica Light"/>
              </a:rPr>
              <a:t>1 рівень тексту</a:t>
            </a:r>
          </a:p>
          <a:p>
            <a:pPr lvl="1"/>
            <a:r>
              <a:rPr lang="ru-RU" altLang="uk-UA">
                <a:sym typeface="Helvetica Light"/>
              </a:rPr>
              <a:t>2 рівень тексту</a:t>
            </a:r>
          </a:p>
          <a:p>
            <a:pPr lvl="2"/>
            <a:r>
              <a:rPr lang="ru-RU" altLang="uk-UA">
                <a:sym typeface="Helvetica Light"/>
              </a:rPr>
              <a:t>3 рівень тексту</a:t>
            </a:r>
          </a:p>
          <a:p>
            <a:pPr lvl="3"/>
            <a:r>
              <a:rPr lang="ru-RU" altLang="uk-UA">
                <a:sym typeface="Helvetica Light"/>
              </a:rPr>
              <a:t>4 рівень тексту</a:t>
            </a:r>
          </a:p>
          <a:p>
            <a:pPr lvl="4"/>
            <a:r>
              <a:rPr lang="ru-RU" altLang="uk-UA">
                <a:sym typeface="Helvetica Light"/>
              </a:rPr>
              <a:t>5 рівень тексту</a:t>
            </a:r>
          </a:p>
        </p:txBody>
      </p:sp>
      <p:sp>
        <p:nvSpPr>
          <p:cNvPr id="1028" name="Номер слайда">
            <a:extLst>
              <a:ext uri="{FF2B5EF4-FFF2-40B4-BE49-F238E27FC236}">
                <a16:creationId xmlns:a16="http://schemas.microsoft.com/office/drawing/2014/main" id="{EF93A3DB-C037-4AC8-BC2E-53E94DC4C092}"/>
              </a:ext>
            </a:extLst>
          </p:cNvPr>
          <p:cNvSpPr txBox="1">
            <a:spLocks noGrp="1" noChangeArrowheads="1"/>
          </p:cNvSpPr>
          <p:nvPr>
            <p:ph type="sldNum" sz="quarter" idx="2"/>
          </p:nvPr>
        </p:nvSpPr>
        <p:spPr bwMode="auto">
          <a:xfrm>
            <a:off x="6281738" y="9251950"/>
            <a:ext cx="428625" cy="379413"/>
          </a:xfrm>
          <a:prstGeom prst="rect">
            <a:avLst/>
          </a:prstGeom>
          <a:noFill/>
          <a:ln w="12700">
            <a:noFill/>
            <a:miter lim="400000"/>
            <a:headEnd/>
            <a:tailEnd/>
          </a:ln>
        </p:spPr>
        <p:txBody>
          <a:bodyPr vert="horz" wrap="none" lIns="50800" tIns="50800" rIns="50800" bIns="50800" numCol="1" anchor="t" anchorCtr="0" compatLnSpc="1">
            <a:prstTxWarp prst="textNoShape">
              <a:avLst/>
            </a:prstTxWarp>
            <a:spAutoFit/>
          </a:bodyPr>
          <a:lstStyle>
            <a:lvl1pPr algn="ctr" eaLnBrk="1">
              <a:defRPr sz="1800">
                <a:latin typeface="Roboto Condensed Light" pitchFamily="2" charset="0"/>
              </a:defRPr>
            </a:lvl1pPr>
          </a:lstStyle>
          <a:p>
            <a:fld id="{B466136C-4373-488F-AE0D-FA15317C20B2}" type="slidenum">
              <a:rPr lang="uk-UA" altLang="uk-UA"/>
              <a:pPr/>
              <a:t>‹№›</a:t>
            </a:fld>
            <a:endParaRPr lang="uk-UA" altLang="uk-UA" dirty="0"/>
          </a:p>
        </p:txBody>
      </p:sp>
    </p:spTree>
  </p:cSld>
  <p:clrMap bg1="lt1" tx1="dk1" bg2="lt2" tx2="dk2" accent1="accent1" accent2="accent2" accent3="accent3" accent4="accent4" accent5="accent5" accent6="accent6" hlink="hlink" folHlink="folHlink"/>
  <p:sldLayoutIdLst>
    <p:sldLayoutId id="2147483685" r:id="rId1"/>
    <p:sldLayoutId id="2147483690" r:id="rId2"/>
    <p:sldLayoutId id="2147483691" r:id="rId3"/>
    <p:sldLayoutId id="2147483692" r:id="rId4"/>
    <p:sldLayoutId id="2147483693" r:id="rId5"/>
    <p:sldLayoutId id="2147483694" r:id="rId6"/>
    <p:sldLayoutId id="2147483695" r:id="rId7"/>
  </p:sldLayoutIdLst>
  <p:transition spd="med"/>
  <p:txStyles>
    <p:titleStyle>
      <a:lvl1pPr algn="ctr" defTabSz="584200" rtl="0" eaLnBrk="0" fontAlgn="base" hangingPunct="0">
        <a:spcBef>
          <a:spcPct val="0"/>
        </a:spcBef>
        <a:spcAft>
          <a:spcPct val="0"/>
        </a:spcAft>
        <a:defRPr sz="8000">
          <a:solidFill>
            <a:srgbClr val="000000"/>
          </a:solidFill>
          <a:latin typeface="Roboto Condensed Light" panose="02000000000000000000" pitchFamily="2" charset="0"/>
          <a:ea typeface="Roboto Condensed Light" panose="02000000000000000000" pitchFamily="2" charset="0"/>
          <a:cs typeface="+mn-cs"/>
          <a:sym typeface="Helvetica Light"/>
        </a:defRPr>
      </a:lvl1pPr>
      <a:lvl2pPr algn="ctr" defTabSz="584200" rtl="0" eaLnBrk="0" fontAlgn="base" hangingPunct="0">
        <a:spcBef>
          <a:spcPct val="0"/>
        </a:spcBef>
        <a:spcAft>
          <a:spcPct val="0"/>
        </a:spcAft>
        <a:defRPr sz="8000">
          <a:solidFill>
            <a:srgbClr val="000000"/>
          </a:solidFill>
          <a:latin typeface="Roboto Condensed Light" pitchFamily="2" charset="0"/>
          <a:ea typeface="Roboto Condensed Light" pitchFamily="2" charset="0"/>
          <a:cs typeface="+mn-cs"/>
          <a:sym typeface="Helvetica Light"/>
        </a:defRPr>
      </a:lvl2pPr>
      <a:lvl3pPr algn="ctr" defTabSz="584200" rtl="0" eaLnBrk="0" fontAlgn="base" hangingPunct="0">
        <a:spcBef>
          <a:spcPct val="0"/>
        </a:spcBef>
        <a:spcAft>
          <a:spcPct val="0"/>
        </a:spcAft>
        <a:defRPr sz="8000">
          <a:solidFill>
            <a:srgbClr val="000000"/>
          </a:solidFill>
          <a:latin typeface="Roboto Condensed Light" pitchFamily="2" charset="0"/>
          <a:ea typeface="Roboto Condensed Light" pitchFamily="2" charset="0"/>
          <a:cs typeface="+mn-cs"/>
          <a:sym typeface="Helvetica Light"/>
        </a:defRPr>
      </a:lvl3pPr>
      <a:lvl4pPr algn="ctr" defTabSz="584200" rtl="0" eaLnBrk="0" fontAlgn="base" hangingPunct="0">
        <a:spcBef>
          <a:spcPct val="0"/>
        </a:spcBef>
        <a:spcAft>
          <a:spcPct val="0"/>
        </a:spcAft>
        <a:defRPr sz="8000">
          <a:solidFill>
            <a:srgbClr val="000000"/>
          </a:solidFill>
          <a:latin typeface="Roboto Condensed Light" pitchFamily="2" charset="0"/>
          <a:ea typeface="Roboto Condensed Light" pitchFamily="2" charset="0"/>
          <a:cs typeface="+mn-cs"/>
          <a:sym typeface="Helvetica Light"/>
        </a:defRPr>
      </a:lvl4pPr>
      <a:lvl5pPr algn="ctr" defTabSz="584200" rtl="0" eaLnBrk="0" fontAlgn="base" hangingPunct="0">
        <a:spcBef>
          <a:spcPct val="0"/>
        </a:spcBef>
        <a:spcAft>
          <a:spcPct val="0"/>
        </a:spcAft>
        <a:defRPr sz="8000">
          <a:solidFill>
            <a:srgbClr val="000000"/>
          </a:solidFill>
          <a:latin typeface="Roboto Condensed Light" pitchFamily="2" charset="0"/>
          <a:ea typeface="Roboto Condensed Light" pitchFamily="2" charset="0"/>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1pPr>
      <a:lvl2pPr marL="889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2pPr>
      <a:lvl3pPr marL="1333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3pPr>
      <a:lvl4pPr marL="1778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4pPr>
      <a:lvl5pPr marL="2222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4099" name="Заголовок 10"/>
          <p:cNvSpPr txBox="1">
            <a:spLocks noGrp="1" noChangeArrowheads="1"/>
          </p:cNvSpPr>
          <p:nvPr>
            <p:ph type="title"/>
          </p:nvPr>
        </p:nvSpPr>
        <p:spPr>
          <a:xfrm>
            <a:off x="741363" y="4300736"/>
            <a:ext cx="11449050" cy="1656184"/>
          </a:xfrm>
        </p:spPr>
        <p:txBody>
          <a:bodyPr/>
          <a:lstStyle/>
          <a:p>
            <a:pPr algn="l" eaLnBrk="1" hangingPunct="1"/>
            <a:br>
              <a:rPr lang="ru-RU" altLang="uk-UA" sz="2800" b="1" dirty="0">
                <a:solidFill>
                  <a:schemeClr val="bg1"/>
                </a:solidFill>
              </a:rPr>
            </a:br>
            <a:br>
              <a:rPr lang="ru-RU" altLang="uk-UA" sz="2800" b="1" dirty="0">
                <a:solidFill>
                  <a:schemeClr val="bg1"/>
                </a:solidFill>
              </a:rPr>
            </a:br>
            <a:br>
              <a:rPr lang="ru-RU" altLang="uk-UA" sz="2800" b="1" dirty="0">
                <a:solidFill>
                  <a:schemeClr val="bg1"/>
                </a:solidFill>
              </a:rPr>
            </a:br>
            <a:br>
              <a:rPr lang="ru-RU" altLang="uk-UA" sz="2800" b="1" dirty="0">
                <a:solidFill>
                  <a:schemeClr val="bg1"/>
                </a:solidFill>
              </a:rPr>
            </a:br>
            <a:br>
              <a:rPr lang="ru-RU" altLang="uk-UA" sz="2800" b="1" dirty="0">
                <a:solidFill>
                  <a:schemeClr val="bg1"/>
                </a:solidFill>
              </a:rPr>
            </a:br>
            <a:br>
              <a:rPr lang="ru-RU" altLang="uk-UA" sz="2800" b="1" dirty="0">
                <a:solidFill>
                  <a:schemeClr val="bg1"/>
                </a:solidFill>
              </a:rPr>
            </a:br>
            <a:br>
              <a:rPr lang="ru-RU" altLang="uk-UA" sz="2800" b="1" dirty="0">
                <a:solidFill>
                  <a:schemeClr val="bg1"/>
                </a:solidFill>
              </a:rPr>
            </a:br>
            <a:r>
              <a:rPr lang="uk-UA" altLang="uk-UA" sz="6000" b="1" dirty="0">
                <a:solidFill>
                  <a:schemeClr val="bg1"/>
                </a:solidFill>
              </a:rPr>
              <a:t>Бізнес під час війни. </a:t>
            </a:r>
            <a:br>
              <a:rPr lang="uk-UA" altLang="uk-UA" sz="6000" b="1" dirty="0">
                <a:solidFill>
                  <a:schemeClr val="bg1"/>
                </a:solidFill>
              </a:rPr>
            </a:br>
            <a:r>
              <a:rPr lang="uk-UA" altLang="uk-UA" sz="6000" b="1" dirty="0">
                <a:solidFill>
                  <a:schemeClr val="bg1"/>
                </a:solidFill>
              </a:rPr>
              <a:t>Юридичні виклики бізнесу під час війни: аналіз судової практики</a:t>
            </a:r>
            <a:endParaRPr lang="uk-UA" altLang="uk-UA" sz="6000" b="1" dirty="0"/>
          </a:p>
        </p:txBody>
      </p:sp>
      <p:sp>
        <p:nvSpPr>
          <p:cNvPr id="4101" name="Текст 11"/>
          <p:cNvSpPr txBox="1">
            <a:spLocks/>
          </p:cNvSpPr>
          <p:nvPr/>
        </p:nvSpPr>
        <p:spPr bwMode="auto">
          <a:xfrm>
            <a:off x="741363" y="7252990"/>
            <a:ext cx="11459309" cy="1440160"/>
          </a:xfrm>
          <a:prstGeom prst="rect">
            <a:avLst/>
          </a:prstGeom>
          <a:noFill/>
          <a:ln w="12700">
            <a:noFill/>
            <a:miter lim="400000"/>
            <a:headEnd/>
            <a:tailEnd/>
          </a:ln>
        </p:spPr>
        <p:txBody>
          <a:bodyPr lIns="50800" tIns="50800" rIns="50800" bIns="50800"/>
          <a:lstStyle/>
          <a:p>
            <a:pPr eaLnBrk="1" hangingPunct="1">
              <a:lnSpc>
                <a:spcPct val="200000"/>
              </a:lnSpc>
            </a:pPr>
            <a:r>
              <a:rPr lang="uk-UA" altLang="uk-UA" sz="3500" b="1" dirty="0">
                <a:solidFill>
                  <a:schemeClr val="bg1"/>
                </a:solidFill>
                <a:latin typeface="Roboto Condensed Light" panose="02000000000000000000" pitchFamily="2" charset="0"/>
                <a:ea typeface="Roboto Condensed Light" panose="02000000000000000000" pitchFamily="2" charset="0"/>
              </a:rPr>
              <a:t>Юрій Чумак</a:t>
            </a:r>
            <a:endParaRPr lang="uk-UA" altLang="uk-UA" sz="3500" b="1" i="1" dirty="0">
              <a:solidFill>
                <a:schemeClr val="bg1"/>
              </a:solidFill>
              <a:latin typeface="Roboto Condensed Light" panose="02000000000000000000" pitchFamily="2" charset="0"/>
              <a:ea typeface="Roboto Condensed Light" panose="02000000000000000000" pitchFamily="2" charset="0"/>
            </a:endParaRPr>
          </a:p>
          <a:p>
            <a:pPr eaLnBrk="1" hangingPunct="1">
              <a:lnSpc>
                <a:spcPct val="90000"/>
              </a:lnSpc>
            </a:pPr>
            <a:r>
              <a:rPr lang="uk-UA" altLang="uk-UA" sz="2000" b="1" dirty="0">
                <a:solidFill>
                  <a:schemeClr val="bg1"/>
                </a:solidFill>
                <a:latin typeface="Roboto Condensed Light" panose="02000000000000000000" pitchFamily="2" charset="0"/>
                <a:ea typeface="Roboto Condensed Light" panose="02000000000000000000" pitchFamily="2" charset="0"/>
              </a:rPr>
              <a:t>Суддя-спікер Касаційного господарського суду у складі Верховного Суду, кандидат юридичних наук</a:t>
            </a:r>
          </a:p>
        </p:txBody>
      </p:sp>
      <p:pic>
        <p:nvPicPr>
          <p:cNvPr id="4102" name="Рисунок 8"/>
          <p:cNvPicPr>
            <a:picLocks noChangeAspect="1" noChangeArrowheads="1"/>
          </p:cNvPicPr>
          <p:nvPr/>
        </p:nvPicPr>
        <p:blipFill>
          <a:blip r:embed="rId2" cstate="print"/>
          <a:srcRect/>
          <a:stretch>
            <a:fillRect/>
          </a:stretch>
        </p:blipFill>
        <p:spPr bwMode="auto">
          <a:xfrm>
            <a:off x="747036" y="773113"/>
            <a:ext cx="1495367" cy="1728887"/>
          </a:xfrm>
          <a:prstGeom prst="rect">
            <a:avLst/>
          </a:prstGeom>
          <a:noFill/>
          <a:ln w="9525">
            <a:noFill/>
            <a:miter lim="800000"/>
            <a:headEnd/>
            <a:tailEnd/>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1363" y="3148727"/>
            <a:ext cx="11449050" cy="3960441"/>
          </a:xfrm>
        </p:spPr>
        <p:txBody>
          <a:bodyPr/>
          <a:lstStyle/>
          <a:p>
            <a:pPr marL="0" marR="0" lvl="0" indent="0" algn="just" defTabSz="584200" rtl="0" eaLnBrk="0" fontAlgn="base" latinLnBrk="0" hangingPunct="0">
              <a:lnSpc>
                <a:spcPct val="150000"/>
              </a:lnSpc>
              <a:spcBef>
                <a:spcPts val="0"/>
              </a:spcBef>
              <a:spcAft>
                <a:spcPts val="400"/>
              </a:spcAft>
              <a:buClrTx/>
              <a:buSzPct val="75000"/>
              <a:buFontTx/>
              <a:buNone/>
              <a:tabLst/>
              <a:defRPr/>
            </a:pPr>
            <a:r>
              <a:rPr kumimoji="0" lang="uk-UA" sz="195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Під час вирішення спору апеляційний суд </a:t>
            </a:r>
            <a:r>
              <a:rPr kumimoji="0" lang="uk-UA" sz="1950" b="0" i="0" u="none" strike="noStrike" kern="0" cap="none" spc="0" normalizeH="0" baseline="0" dirty="0" err="1">
                <a:ln>
                  <a:noFill/>
                </a:ln>
                <a:solidFill>
                  <a:srgbClr val="00274E"/>
                </a:solidFill>
                <a:effectLst/>
                <a:uLnTx/>
                <a:uFillTx/>
                <a:latin typeface="Roboto Condensed Light" charset="0"/>
                <a:ea typeface="Roboto Condensed Light" charset="0"/>
                <a:sym typeface="Helvetica Light"/>
              </a:rPr>
              <a:t>правомірно</a:t>
            </a:r>
            <a:r>
              <a:rPr kumimoji="0" lang="uk-UA" sz="195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 виходив з встановлених обставин, які свідчать про те, що незважаючи на неповне виконання відповідачем умов договору оренди, зокрема в частині здачі культурно-ділового центру в експлуатацію </a:t>
            </a:r>
            <a:r>
              <a:rPr lang="uk-UA" sz="1950" dirty="0">
                <a:solidFill>
                  <a:srgbClr val="00274E"/>
                </a:solidFill>
              </a:rPr>
              <a:t>у встановлений договором</a:t>
            </a:r>
            <a:r>
              <a:rPr kumimoji="0" lang="uk-UA" sz="195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 термін, що дійсно могло мати для позивача певний суспільний інтерес і бути одним із бажаних результатів, на який орган місцевого самоврядування початково розраховував під час укладення вказаного договору, однак, міська рада (орендодавець) висловила чітку позицію щодо: </a:t>
            </a:r>
          </a:p>
          <a:p>
            <a:pPr marL="342900" marR="0" lvl="0" indent="-342900" algn="just" defTabSz="584200" rtl="0" eaLnBrk="0" fontAlgn="base" latinLnBrk="0" hangingPunct="0">
              <a:lnSpc>
                <a:spcPct val="150000"/>
              </a:lnSpc>
              <a:spcBef>
                <a:spcPts val="0"/>
              </a:spcBef>
              <a:spcAft>
                <a:spcPts val="400"/>
              </a:spcAft>
              <a:buClrTx/>
              <a:buSzPct val="75000"/>
              <a:buFont typeface="Wingdings" panose="05000000000000000000" pitchFamily="2" charset="2"/>
              <a:buChar char="ü"/>
              <a:tabLst/>
              <a:defRPr/>
            </a:pPr>
            <a:r>
              <a:rPr kumimoji="0" lang="uk-UA" sz="195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недоцільності розірвання договору під час широкомасштабної воєнної агресії російської федерації на території України та перебування міста Харкова під постійними ворожими обстрілами, починаючи з 24.02.2022;</a:t>
            </a:r>
          </a:p>
          <a:p>
            <a:pPr marL="342900" marR="0" lvl="0" indent="-342900" algn="just" defTabSz="584200" rtl="0" eaLnBrk="0" fontAlgn="base" latinLnBrk="0" hangingPunct="0">
              <a:lnSpc>
                <a:spcPct val="150000"/>
              </a:lnSpc>
              <a:spcBef>
                <a:spcPts val="0"/>
              </a:spcBef>
              <a:spcAft>
                <a:spcPts val="400"/>
              </a:spcAft>
              <a:buClrTx/>
              <a:buSzPct val="75000"/>
              <a:buFont typeface="Wingdings" panose="05000000000000000000" pitchFamily="2" charset="2"/>
              <a:buChar char="ü"/>
              <a:tabLst/>
              <a:defRPr/>
            </a:pPr>
            <a:r>
              <a:rPr kumimoji="0" lang="uk-UA" sz="195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розірвання договору оренди землі неминуче призведе до втрати певної частини доходу бюджету місцевої територіальної громади;</a:t>
            </a:r>
          </a:p>
          <a:p>
            <a:pPr marL="342900" marR="0" lvl="0" indent="-342900" algn="just" defTabSz="584200" rtl="0" eaLnBrk="0" fontAlgn="base" latinLnBrk="0" hangingPunct="0">
              <a:lnSpc>
                <a:spcPct val="150000"/>
              </a:lnSpc>
              <a:spcBef>
                <a:spcPts val="0"/>
              </a:spcBef>
              <a:spcAft>
                <a:spcPts val="400"/>
              </a:spcAft>
              <a:buClrTx/>
              <a:buSzPct val="75000"/>
              <a:buFont typeface="Wingdings" panose="05000000000000000000" pitchFamily="2" charset="2"/>
              <a:buChar char="ü"/>
              <a:tabLst/>
              <a:defRPr/>
            </a:pPr>
            <a:r>
              <a:rPr kumimoji="0" lang="uk-UA" sz="195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пріоритетності суспільного інтересу орендодавця в збереженні орендних відносин між сторонами з метою продовження отримання орендної плати, яка вноситься відповідачем та є важливим джерелом наповнення місцевого бюджету в період воєнного стану, що також свідчить про найраціональніше на цей час використання органом місцевого самоврядування орендованої земельної ділянки як джерела доходу місцевого бюджету.</a:t>
            </a:r>
            <a:endParaRPr kumimoji="0" lang="uk-UA" sz="1950" b="0" u="none" strike="noStrike" kern="0" cap="none" spc="0" normalizeH="0" baseline="0" dirty="0">
              <a:ln>
                <a:noFill/>
              </a:ln>
              <a:solidFill>
                <a:srgbClr val="00274E"/>
              </a:solidFill>
              <a:effectLst/>
              <a:uLnTx/>
              <a:uFillTx/>
              <a:latin typeface="Roboto Condensed Light" charset="0"/>
              <a:ea typeface="Roboto Condensed Light" charset="0"/>
              <a:sym typeface="Helvetica Light"/>
            </a:endParaRPr>
          </a:p>
        </p:txBody>
      </p:sp>
      <p:cxnSp>
        <p:nvCxnSpPr>
          <p:cNvPr id="8" name="Straight Connector 8">
            <a:extLst>
              <a:ext uri="{FF2B5EF4-FFF2-40B4-BE49-F238E27FC236}">
                <a16:creationId xmlns:a16="http://schemas.microsoft.com/office/drawing/2014/main" id="{5FD7F5B0-D6D1-4D1E-8237-67F913F67DD1}"/>
              </a:ext>
            </a:extLst>
          </p:cNvPr>
          <p:cNvCxnSpPr/>
          <p:nvPr/>
        </p:nvCxnSpPr>
        <p:spPr>
          <a:xfrm>
            <a:off x="776313" y="8981014"/>
            <a:ext cx="409462"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9" name="Text Placeholder 12">
            <a:extLst>
              <a:ext uri="{FF2B5EF4-FFF2-40B4-BE49-F238E27FC236}">
                <a16:creationId xmlns:a16="http://schemas.microsoft.com/office/drawing/2014/main" id="{103E53AD-8E46-403E-AC5E-193CF73619EB}"/>
              </a:ext>
            </a:extLst>
          </p:cNvPr>
          <p:cNvSpPr txBox="1">
            <a:spLocks/>
          </p:cNvSpPr>
          <p:nvPr/>
        </p:nvSpPr>
        <p:spPr>
          <a:xfrm>
            <a:off x="2288382" y="8634048"/>
            <a:ext cx="9614618" cy="635240"/>
          </a:xfrm>
          <a:prstGeom prst="rect">
            <a:avLst/>
          </a:prstGeom>
        </p:spPr>
        <p:txBody>
          <a:bodyPr>
            <a:normAutofit/>
          </a:bodyPr>
          <a:lstStyle>
            <a:lvl1pPr marL="0" indent="0" algn="l" defTabSz="584200" rtl="0" eaLnBrk="0" fontAlgn="base" hangingPunct="0">
              <a:spcBef>
                <a:spcPts val="4200"/>
              </a:spcBef>
              <a:spcAft>
                <a:spcPct val="0"/>
              </a:spcAft>
              <a:buSzPct val="75000"/>
              <a:buNone/>
              <a:defRPr sz="1460" b="0" i="0" baseline="0">
                <a:solidFill>
                  <a:srgbClr val="00274E"/>
                </a:solidFill>
                <a:latin typeface="Roboto Condensed Light" charset="0"/>
                <a:ea typeface="Roboto Condensed Light" charset="0"/>
                <a:cs typeface="Roboto Condensed Light" charset="0"/>
                <a:sym typeface="Helvetica Light"/>
              </a:defRPr>
            </a:lvl1pPr>
            <a:lvl2pPr marL="889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2pPr>
            <a:lvl3pPr marL="1333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3pPr>
            <a:lvl4pPr marL="1778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4pPr>
            <a:lvl5pPr marL="2222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a:lstStyle>
          <a:p>
            <a:r>
              <a:rPr lang="uk-UA" altLang="uk-UA" dirty="0"/>
              <a:t>Бізнес під час війни. Юридичні виклики бізнесу під час війни: аналіз судової практики</a:t>
            </a:r>
            <a:endParaRPr lang="uk-UA" kern="0" dirty="0"/>
          </a:p>
        </p:txBody>
      </p:sp>
      <p:sp>
        <p:nvSpPr>
          <p:cNvPr id="10" name="Subtitle 2">
            <a:extLst>
              <a:ext uri="{FF2B5EF4-FFF2-40B4-BE49-F238E27FC236}">
                <a16:creationId xmlns:a16="http://schemas.microsoft.com/office/drawing/2014/main" id="{4A564C13-60EF-4DD4-8EF1-3711460B6C22}"/>
              </a:ext>
            </a:extLst>
          </p:cNvPr>
          <p:cNvSpPr txBox="1">
            <a:spLocks/>
          </p:cNvSpPr>
          <p:nvPr/>
        </p:nvSpPr>
        <p:spPr>
          <a:xfrm>
            <a:off x="652688" y="8533975"/>
            <a:ext cx="1409338" cy="519289"/>
          </a:xfrm>
          <a:prstGeom prst="rect">
            <a:avLst/>
          </a:prstGeom>
        </p:spPr>
        <p:txBody>
          <a:bodyPr vert="horz" lIns="111254" tIns="55627" rIns="111254" bIns="55627"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460" dirty="0">
                <a:solidFill>
                  <a:srgbClr val="00274E"/>
                </a:solidFill>
              </a:rPr>
              <a:t>Верховний Суд</a:t>
            </a:r>
            <a:endParaRPr lang="en-US" sz="1460" dirty="0">
              <a:solidFill>
                <a:srgbClr val="00274E"/>
              </a:solidFill>
            </a:endParaRPr>
          </a:p>
        </p:txBody>
      </p:sp>
      <p:sp>
        <p:nvSpPr>
          <p:cNvPr id="11" name="Slide Number Placeholder 5">
            <a:extLst>
              <a:ext uri="{FF2B5EF4-FFF2-40B4-BE49-F238E27FC236}">
                <a16:creationId xmlns:a16="http://schemas.microsoft.com/office/drawing/2014/main" id="{3AFF2421-3406-4B12-B100-CE137D5217BC}"/>
              </a:ext>
            </a:extLst>
          </p:cNvPr>
          <p:cNvSpPr txBox="1">
            <a:spLocks/>
          </p:cNvSpPr>
          <p:nvPr/>
        </p:nvSpPr>
        <p:spPr>
          <a:xfrm>
            <a:off x="12263040" y="8621216"/>
            <a:ext cx="370294" cy="327269"/>
          </a:xfrm>
          <a:prstGeom prst="rect">
            <a:avLst/>
          </a:prstGeom>
        </p:spPr>
        <p:txBody>
          <a:bodyPr/>
          <a:lstStyle>
            <a:defPPr>
              <a:defRPr lang="ru-RU"/>
            </a:defPPr>
            <a:lvl1pPr algn="l" defTabSz="584200" rtl="0" eaLnBrk="0" fontAlgn="base" hangingPunct="0">
              <a:spcBef>
                <a:spcPct val="0"/>
              </a:spcBef>
              <a:spcAft>
                <a:spcPct val="0"/>
              </a:spcAft>
              <a:defRPr sz="1460" b="0" i="0" kern="1200">
                <a:solidFill>
                  <a:srgbClr val="00274E"/>
                </a:solidFill>
                <a:latin typeface="Roboto Condensed Light" charset="0"/>
                <a:ea typeface="Roboto Condensed Light" charset="0"/>
                <a:cs typeface="Roboto Condensed Light" charset="0"/>
                <a:sym typeface="Helvetica Light"/>
              </a:defRPr>
            </a:lvl1pPr>
            <a:lvl2pPr marL="457200" indent="-2286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2pPr>
            <a:lvl3pPr marL="914400" indent="-4572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3pPr>
            <a:lvl4pPr marL="1371600" indent="-6858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4pPr>
            <a:lvl5pPr marL="1828800" indent="-9144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5pPr>
            <a:lvl6pPr marL="2286000" algn="l" defTabSz="914400" rtl="0" eaLnBrk="1" latinLnBrk="0" hangingPunct="1">
              <a:defRPr sz="3600" kern="1200">
                <a:solidFill>
                  <a:srgbClr val="000000"/>
                </a:solidFill>
                <a:latin typeface="Helvetica Light"/>
                <a:ea typeface="Helvetica Light"/>
                <a:cs typeface="Helvetica Light"/>
                <a:sym typeface="Helvetica Light"/>
              </a:defRPr>
            </a:lvl6pPr>
            <a:lvl7pPr marL="2743200" algn="l" defTabSz="914400" rtl="0" eaLnBrk="1" latinLnBrk="0" hangingPunct="1">
              <a:defRPr sz="3600" kern="1200">
                <a:solidFill>
                  <a:srgbClr val="000000"/>
                </a:solidFill>
                <a:latin typeface="Helvetica Light"/>
                <a:ea typeface="Helvetica Light"/>
                <a:cs typeface="Helvetica Light"/>
                <a:sym typeface="Helvetica Light"/>
              </a:defRPr>
            </a:lvl7pPr>
            <a:lvl8pPr marL="3200400" algn="l" defTabSz="914400" rtl="0" eaLnBrk="1" latinLnBrk="0" hangingPunct="1">
              <a:defRPr sz="3600" kern="1200">
                <a:solidFill>
                  <a:srgbClr val="000000"/>
                </a:solidFill>
                <a:latin typeface="Helvetica Light"/>
                <a:ea typeface="Helvetica Light"/>
                <a:cs typeface="Helvetica Light"/>
                <a:sym typeface="Helvetica Light"/>
              </a:defRPr>
            </a:lvl8pPr>
            <a:lvl9pPr marL="3657600" algn="l" defTabSz="914400" rtl="0" eaLnBrk="1" latinLnBrk="0" hangingPunct="1">
              <a:defRPr sz="3600" kern="1200">
                <a:solidFill>
                  <a:srgbClr val="000000"/>
                </a:solidFill>
                <a:latin typeface="Helvetica Light"/>
                <a:ea typeface="Helvetica Light"/>
                <a:cs typeface="Helvetica Light"/>
                <a:sym typeface="Helvetica Light"/>
              </a:defRPr>
            </a:lvl9pPr>
          </a:lstStyle>
          <a:p>
            <a:fld id="{E31F88C0-7908-8242-B816-1B240D45A7D7}" type="slidenum">
              <a:rPr lang="en-US" smtClean="0"/>
              <a:pPr/>
              <a:t>10</a:t>
            </a:fld>
            <a:endParaRPr lang="en-US" dirty="0"/>
          </a:p>
        </p:txBody>
      </p:sp>
      <p:sp>
        <p:nvSpPr>
          <p:cNvPr id="14" name="Заголовок 13">
            <a:extLst>
              <a:ext uri="{FF2B5EF4-FFF2-40B4-BE49-F238E27FC236}">
                <a16:creationId xmlns:a16="http://schemas.microsoft.com/office/drawing/2014/main" id="{5CC06AD3-E290-B1CD-28E8-EC3BFB634770}"/>
              </a:ext>
            </a:extLst>
          </p:cNvPr>
          <p:cNvSpPr>
            <a:spLocks noGrp="1"/>
          </p:cNvSpPr>
          <p:nvPr>
            <p:ph type="ctrTitle"/>
          </p:nvPr>
        </p:nvSpPr>
        <p:spPr>
          <a:xfrm>
            <a:off x="741363" y="700336"/>
            <a:ext cx="11054080" cy="762304"/>
          </a:xfrm>
        </p:spPr>
        <p:txBody>
          <a:bodyPr>
            <a:normAutofit/>
          </a:bodyPr>
          <a:lstStyle/>
          <a:p>
            <a:pPr algn="just"/>
            <a:r>
              <a:rPr lang="ru-RU" sz="3200" b="1" dirty="0">
                <a:solidFill>
                  <a:srgbClr val="0059AA"/>
                </a:solidFill>
              </a:rPr>
              <a:t>Постанова КГС </a:t>
            </a:r>
            <a:r>
              <a:rPr lang="uk-UA" sz="3200" b="1" dirty="0">
                <a:solidFill>
                  <a:srgbClr val="0059AA"/>
                </a:solidFill>
              </a:rPr>
              <a:t>ВС від 30.05.2023 у справі </a:t>
            </a:r>
            <a:r>
              <a:rPr lang="ru-RU" sz="3200" b="1" dirty="0">
                <a:solidFill>
                  <a:srgbClr val="0059AA"/>
                </a:solidFill>
              </a:rPr>
              <a:t>№ 922/1317/22 (1)</a:t>
            </a:r>
            <a:endParaRPr lang="uk-UA" sz="3200" b="1" dirty="0">
              <a:solidFill>
                <a:srgbClr val="0059AA"/>
              </a:solidFill>
            </a:endParaRPr>
          </a:p>
        </p:txBody>
      </p:sp>
    </p:spTree>
    <p:extLst>
      <p:ext uri="{BB962C8B-B14F-4D97-AF65-F5344CB8AC3E}">
        <p14:creationId xmlns:p14="http://schemas.microsoft.com/office/powerpoint/2010/main" val="907963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1363" y="2896579"/>
            <a:ext cx="11449050" cy="3960441"/>
          </a:xfrm>
        </p:spPr>
        <p:txBody>
          <a:bodyPr/>
          <a:lstStyle/>
          <a:p>
            <a:pPr marL="0" marR="0" lvl="0" indent="0" algn="just" defTabSz="584200" rtl="0" eaLnBrk="0" fontAlgn="base" latinLnBrk="0" hangingPunct="0">
              <a:lnSpc>
                <a:spcPct val="150000"/>
              </a:lnSpc>
              <a:spcBef>
                <a:spcPts val="0"/>
              </a:spcBef>
              <a:spcAft>
                <a:spcPts val="600"/>
              </a:spcAft>
              <a:buClrTx/>
              <a:buSzPct val="75000"/>
              <a:buFontTx/>
              <a:buNone/>
              <a:tabLst/>
              <a:defRPr/>
            </a:pPr>
            <a:r>
              <a:rPr kumimoji="0" lang="uk-UA" sz="220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З огляду на критерій «пропорційності», який відповідно до статті 1 Першого протоколу до Конвенції про захист прав людини і основоположних свобод передбачає необхідність дотримання справедливої рівноваги (балансу) між інтересами держави (суспільства), пов’язаними з втручанням, та інтересами особи, яка так чи інакше страждає від втручання, </a:t>
            </a:r>
            <a:r>
              <a:rPr kumimoji="0" lang="uk-UA" sz="220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недоведеність (поряд із виявленим порушенням орендарем умов договору) наявності завдання реальної шкоди іншій стороні договору, внаслідок чого орендодавця було би </a:t>
            </a:r>
            <a:r>
              <a:rPr kumimoji="0" lang="uk-UA" sz="2200" b="1" i="0" u="none" strike="noStrike" kern="0" cap="none" spc="0" normalizeH="0" baseline="0" dirty="0" err="1">
                <a:ln>
                  <a:noFill/>
                </a:ln>
                <a:solidFill>
                  <a:srgbClr val="00274E"/>
                </a:solidFill>
                <a:effectLst/>
                <a:uLnTx/>
                <a:uFillTx/>
                <a:latin typeface="Roboto Condensed Light" charset="0"/>
                <a:ea typeface="Roboto Condensed Light" charset="0"/>
                <a:sym typeface="Helvetica Light"/>
              </a:rPr>
              <a:t>позбавлено</a:t>
            </a:r>
            <a:r>
              <a:rPr kumimoji="0" lang="uk-UA" sz="220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 можливості отримати очікуване при укладенні договору,</a:t>
            </a:r>
            <a:r>
              <a:rPr kumimoji="0" lang="uk-UA" sz="220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 </a:t>
            </a:r>
            <a:r>
              <a:rPr kumimoji="0" lang="uk-UA" sz="220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свідчить про недоведеність істотності допущеного орендарем порушення умов договору оренди як підстави його розірвання згідно з частиною другою статті 651 ЦК України</a:t>
            </a:r>
            <a:r>
              <a:rPr kumimoji="0" lang="uk-UA" sz="220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a:t>
            </a:r>
          </a:p>
          <a:p>
            <a:pPr marL="0" marR="0" lvl="0" indent="0" algn="just" defTabSz="584200" rtl="0" eaLnBrk="0" fontAlgn="base" latinLnBrk="0" hangingPunct="0">
              <a:lnSpc>
                <a:spcPct val="150000"/>
              </a:lnSpc>
              <a:spcBef>
                <a:spcPts val="0"/>
              </a:spcBef>
              <a:spcAft>
                <a:spcPts val="600"/>
              </a:spcAft>
              <a:buClrTx/>
              <a:buSzPct val="75000"/>
              <a:buFontTx/>
              <a:buNone/>
              <a:tabLst/>
              <a:defRPr/>
            </a:pPr>
            <a:r>
              <a:rPr kumimoji="0" lang="uk-UA" sz="2200" b="1"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Верховний Суд врахував неспростований скаржником висновок апеляційного суду про те, що повторна спроба передачі органом місцевого самоврядування в оренду звільненої (в разі розірвання договору оренди) земельної ділянки комунальної власності з метою будівництва культурно-ділового центру наразі видається надскладним і малоймовірним</a:t>
            </a:r>
            <a:r>
              <a:rPr kumimoji="0" lang="uk-UA" sz="2200" b="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 (з огляду на його безперспективність) "завданням" для органу місцевого самоврядування під час війни, позаяк з 24.02.2022 Місто-герой Харків перебуває під постійними ворожими обстрілами.</a:t>
            </a:r>
          </a:p>
        </p:txBody>
      </p:sp>
      <p:cxnSp>
        <p:nvCxnSpPr>
          <p:cNvPr id="8" name="Straight Connector 8">
            <a:extLst>
              <a:ext uri="{FF2B5EF4-FFF2-40B4-BE49-F238E27FC236}">
                <a16:creationId xmlns:a16="http://schemas.microsoft.com/office/drawing/2014/main" id="{5FD7F5B0-D6D1-4D1E-8237-67F913F67DD1}"/>
              </a:ext>
            </a:extLst>
          </p:cNvPr>
          <p:cNvCxnSpPr/>
          <p:nvPr/>
        </p:nvCxnSpPr>
        <p:spPr>
          <a:xfrm>
            <a:off x="776313" y="8981014"/>
            <a:ext cx="409462"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9" name="Text Placeholder 12">
            <a:extLst>
              <a:ext uri="{FF2B5EF4-FFF2-40B4-BE49-F238E27FC236}">
                <a16:creationId xmlns:a16="http://schemas.microsoft.com/office/drawing/2014/main" id="{103E53AD-8E46-403E-AC5E-193CF73619EB}"/>
              </a:ext>
            </a:extLst>
          </p:cNvPr>
          <p:cNvSpPr txBox="1">
            <a:spLocks/>
          </p:cNvSpPr>
          <p:nvPr/>
        </p:nvSpPr>
        <p:spPr>
          <a:xfrm>
            <a:off x="2288382" y="8634048"/>
            <a:ext cx="9614618" cy="635240"/>
          </a:xfrm>
          <a:prstGeom prst="rect">
            <a:avLst/>
          </a:prstGeom>
        </p:spPr>
        <p:txBody>
          <a:bodyPr>
            <a:normAutofit/>
          </a:bodyPr>
          <a:lstStyle>
            <a:lvl1pPr marL="0" indent="0" algn="l" defTabSz="584200" rtl="0" eaLnBrk="0" fontAlgn="base" hangingPunct="0">
              <a:spcBef>
                <a:spcPts val="4200"/>
              </a:spcBef>
              <a:spcAft>
                <a:spcPct val="0"/>
              </a:spcAft>
              <a:buSzPct val="75000"/>
              <a:buNone/>
              <a:defRPr sz="1460" b="0" i="0" baseline="0">
                <a:solidFill>
                  <a:srgbClr val="00274E"/>
                </a:solidFill>
                <a:latin typeface="Roboto Condensed Light" charset="0"/>
                <a:ea typeface="Roboto Condensed Light" charset="0"/>
                <a:cs typeface="Roboto Condensed Light" charset="0"/>
                <a:sym typeface="Helvetica Light"/>
              </a:defRPr>
            </a:lvl1pPr>
            <a:lvl2pPr marL="889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2pPr>
            <a:lvl3pPr marL="1333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3pPr>
            <a:lvl4pPr marL="1778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4pPr>
            <a:lvl5pPr marL="2222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a:lstStyle>
          <a:p>
            <a:r>
              <a:rPr lang="uk-UA" altLang="uk-UA" dirty="0"/>
              <a:t>Бізнес під час війни. Юридичні виклики бізнесу під час війни: аналіз судової практики</a:t>
            </a:r>
            <a:endParaRPr lang="uk-UA" kern="0" dirty="0"/>
          </a:p>
        </p:txBody>
      </p:sp>
      <p:sp>
        <p:nvSpPr>
          <p:cNvPr id="10" name="Subtitle 2">
            <a:extLst>
              <a:ext uri="{FF2B5EF4-FFF2-40B4-BE49-F238E27FC236}">
                <a16:creationId xmlns:a16="http://schemas.microsoft.com/office/drawing/2014/main" id="{4A564C13-60EF-4DD4-8EF1-3711460B6C22}"/>
              </a:ext>
            </a:extLst>
          </p:cNvPr>
          <p:cNvSpPr txBox="1">
            <a:spLocks/>
          </p:cNvSpPr>
          <p:nvPr/>
        </p:nvSpPr>
        <p:spPr>
          <a:xfrm>
            <a:off x="652688" y="8533975"/>
            <a:ext cx="1409338" cy="519289"/>
          </a:xfrm>
          <a:prstGeom prst="rect">
            <a:avLst/>
          </a:prstGeom>
        </p:spPr>
        <p:txBody>
          <a:bodyPr vert="horz" lIns="111254" tIns="55627" rIns="111254" bIns="55627"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460" dirty="0">
                <a:solidFill>
                  <a:srgbClr val="00274E"/>
                </a:solidFill>
              </a:rPr>
              <a:t>Верховний Суд</a:t>
            </a:r>
            <a:endParaRPr lang="en-US" sz="1460" dirty="0">
              <a:solidFill>
                <a:srgbClr val="00274E"/>
              </a:solidFill>
            </a:endParaRPr>
          </a:p>
        </p:txBody>
      </p:sp>
      <p:sp>
        <p:nvSpPr>
          <p:cNvPr id="11" name="Slide Number Placeholder 5">
            <a:extLst>
              <a:ext uri="{FF2B5EF4-FFF2-40B4-BE49-F238E27FC236}">
                <a16:creationId xmlns:a16="http://schemas.microsoft.com/office/drawing/2014/main" id="{3AFF2421-3406-4B12-B100-CE137D5217BC}"/>
              </a:ext>
            </a:extLst>
          </p:cNvPr>
          <p:cNvSpPr txBox="1">
            <a:spLocks/>
          </p:cNvSpPr>
          <p:nvPr/>
        </p:nvSpPr>
        <p:spPr>
          <a:xfrm>
            <a:off x="12263040" y="8621216"/>
            <a:ext cx="370294" cy="327269"/>
          </a:xfrm>
          <a:prstGeom prst="rect">
            <a:avLst/>
          </a:prstGeom>
        </p:spPr>
        <p:txBody>
          <a:bodyPr/>
          <a:lstStyle>
            <a:defPPr>
              <a:defRPr lang="ru-RU"/>
            </a:defPPr>
            <a:lvl1pPr algn="l" defTabSz="584200" rtl="0" eaLnBrk="0" fontAlgn="base" hangingPunct="0">
              <a:spcBef>
                <a:spcPct val="0"/>
              </a:spcBef>
              <a:spcAft>
                <a:spcPct val="0"/>
              </a:spcAft>
              <a:defRPr sz="1460" b="0" i="0" kern="1200">
                <a:solidFill>
                  <a:srgbClr val="00274E"/>
                </a:solidFill>
                <a:latin typeface="Roboto Condensed Light" charset="0"/>
                <a:ea typeface="Roboto Condensed Light" charset="0"/>
                <a:cs typeface="Roboto Condensed Light" charset="0"/>
                <a:sym typeface="Helvetica Light"/>
              </a:defRPr>
            </a:lvl1pPr>
            <a:lvl2pPr marL="457200" indent="-2286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2pPr>
            <a:lvl3pPr marL="914400" indent="-4572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3pPr>
            <a:lvl4pPr marL="1371600" indent="-6858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4pPr>
            <a:lvl5pPr marL="1828800" indent="-9144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5pPr>
            <a:lvl6pPr marL="2286000" algn="l" defTabSz="914400" rtl="0" eaLnBrk="1" latinLnBrk="0" hangingPunct="1">
              <a:defRPr sz="3600" kern="1200">
                <a:solidFill>
                  <a:srgbClr val="000000"/>
                </a:solidFill>
                <a:latin typeface="Helvetica Light"/>
                <a:ea typeface="Helvetica Light"/>
                <a:cs typeface="Helvetica Light"/>
                <a:sym typeface="Helvetica Light"/>
              </a:defRPr>
            </a:lvl6pPr>
            <a:lvl7pPr marL="2743200" algn="l" defTabSz="914400" rtl="0" eaLnBrk="1" latinLnBrk="0" hangingPunct="1">
              <a:defRPr sz="3600" kern="1200">
                <a:solidFill>
                  <a:srgbClr val="000000"/>
                </a:solidFill>
                <a:latin typeface="Helvetica Light"/>
                <a:ea typeface="Helvetica Light"/>
                <a:cs typeface="Helvetica Light"/>
                <a:sym typeface="Helvetica Light"/>
              </a:defRPr>
            </a:lvl7pPr>
            <a:lvl8pPr marL="3200400" algn="l" defTabSz="914400" rtl="0" eaLnBrk="1" latinLnBrk="0" hangingPunct="1">
              <a:defRPr sz="3600" kern="1200">
                <a:solidFill>
                  <a:srgbClr val="000000"/>
                </a:solidFill>
                <a:latin typeface="Helvetica Light"/>
                <a:ea typeface="Helvetica Light"/>
                <a:cs typeface="Helvetica Light"/>
                <a:sym typeface="Helvetica Light"/>
              </a:defRPr>
            </a:lvl8pPr>
            <a:lvl9pPr marL="3657600" algn="l" defTabSz="914400" rtl="0" eaLnBrk="1" latinLnBrk="0" hangingPunct="1">
              <a:defRPr sz="3600" kern="1200">
                <a:solidFill>
                  <a:srgbClr val="000000"/>
                </a:solidFill>
                <a:latin typeface="Helvetica Light"/>
                <a:ea typeface="Helvetica Light"/>
                <a:cs typeface="Helvetica Light"/>
                <a:sym typeface="Helvetica Light"/>
              </a:defRPr>
            </a:lvl9pPr>
          </a:lstStyle>
          <a:p>
            <a:fld id="{E31F88C0-7908-8242-B816-1B240D45A7D7}" type="slidenum">
              <a:rPr lang="en-US" smtClean="0"/>
              <a:pPr/>
              <a:t>11</a:t>
            </a:fld>
            <a:endParaRPr lang="en-US" dirty="0"/>
          </a:p>
        </p:txBody>
      </p:sp>
      <p:sp>
        <p:nvSpPr>
          <p:cNvPr id="14" name="Заголовок 13">
            <a:extLst>
              <a:ext uri="{FF2B5EF4-FFF2-40B4-BE49-F238E27FC236}">
                <a16:creationId xmlns:a16="http://schemas.microsoft.com/office/drawing/2014/main" id="{5CC06AD3-E290-B1CD-28E8-EC3BFB634770}"/>
              </a:ext>
            </a:extLst>
          </p:cNvPr>
          <p:cNvSpPr>
            <a:spLocks noGrp="1"/>
          </p:cNvSpPr>
          <p:nvPr>
            <p:ph type="ctrTitle"/>
          </p:nvPr>
        </p:nvSpPr>
        <p:spPr>
          <a:xfrm>
            <a:off x="741363" y="700336"/>
            <a:ext cx="11054080" cy="762304"/>
          </a:xfrm>
        </p:spPr>
        <p:txBody>
          <a:bodyPr>
            <a:normAutofit/>
          </a:bodyPr>
          <a:lstStyle/>
          <a:p>
            <a:pPr algn="just"/>
            <a:r>
              <a:rPr lang="ru-RU" sz="3200" b="1" dirty="0">
                <a:solidFill>
                  <a:srgbClr val="0059AA"/>
                </a:solidFill>
              </a:rPr>
              <a:t>Постанова КГС </a:t>
            </a:r>
            <a:r>
              <a:rPr lang="uk-UA" sz="3200" b="1" dirty="0">
                <a:solidFill>
                  <a:srgbClr val="0059AA"/>
                </a:solidFill>
              </a:rPr>
              <a:t>ВС від 30.05.2023 у справі </a:t>
            </a:r>
            <a:r>
              <a:rPr lang="ru-RU" sz="3200" b="1" dirty="0">
                <a:solidFill>
                  <a:srgbClr val="0059AA"/>
                </a:solidFill>
              </a:rPr>
              <a:t>№ 922/1317/22 (2)</a:t>
            </a:r>
            <a:endParaRPr lang="uk-UA" sz="3200" b="1" dirty="0">
              <a:solidFill>
                <a:srgbClr val="0059AA"/>
              </a:solidFill>
            </a:endParaRPr>
          </a:p>
        </p:txBody>
      </p:sp>
    </p:spTree>
    <p:extLst>
      <p:ext uri="{BB962C8B-B14F-4D97-AF65-F5344CB8AC3E}">
        <p14:creationId xmlns:p14="http://schemas.microsoft.com/office/powerpoint/2010/main" val="4221105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6290" y="3580656"/>
            <a:ext cx="11449050" cy="3960441"/>
          </a:xfrm>
        </p:spPr>
        <p:txBody>
          <a:bodyPr/>
          <a:lstStyle/>
          <a:p>
            <a:pPr marL="0" marR="0" lvl="0" indent="0" algn="just" defTabSz="584200" rtl="0" eaLnBrk="0" fontAlgn="base" latinLnBrk="0" hangingPunct="0">
              <a:lnSpc>
                <a:spcPct val="150000"/>
              </a:lnSpc>
              <a:spcBef>
                <a:spcPts val="0"/>
              </a:spcBef>
              <a:spcAft>
                <a:spcPts val="600"/>
              </a:spcAft>
              <a:buClrTx/>
              <a:buSzPct val="75000"/>
              <a:buFontTx/>
              <a:buNone/>
              <a:tabLst/>
              <a:defRPr/>
            </a:pPr>
            <a:r>
              <a:rPr kumimoji="0" lang="uk-UA" sz="200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Управління комунальної власності органу місцевого самоврядування та лікарня звернулися з позовом до благодійного фонду про розірвання договорів оренди нерухомого майна та його повернення орендодавцю </a:t>
            </a:r>
            <a:r>
              <a:rPr kumimoji="0" lang="uk-UA" sz="200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з мотивів того, що після укладення спірних договорів оренди відбулася істотна зміна обставин, якими сторони керувались при укладенні договорів, що є підставою для їх розірвання за рішенням суду, адже з початком військової агресії російської федерації проти України та введення воєнного стану на всій території України у балансоутримувача – лікарні виникла нагальна потреба в приміщеннях, які було передано в оренду за спірними договорами, і для забезпечення належного лікування переміщених дітей та їх комфортної реабілітації, </a:t>
            </a:r>
            <a:r>
              <a:rPr kumimoji="0" lang="uk-UA" sz="2000" b="0" i="0" u="none" strike="noStrike" kern="0" cap="none" spc="0" normalizeH="0" baseline="0" dirty="0" err="1">
                <a:ln>
                  <a:noFill/>
                </a:ln>
                <a:solidFill>
                  <a:srgbClr val="00274E"/>
                </a:solidFill>
                <a:effectLst/>
                <a:uLnTx/>
                <a:uFillTx/>
                <a:latin typeface="Roboto Condensed Light" charset="0"/>
                <a:ea typeface="Roboto Condensed Light" charset="0"/>
                <a:sym typeface="Helvetica Light"/>
              </a:rPr>
              <a:t>медзакладу</a:t>
            </a:r>
            <a:r>
              <a:rPr kumimoji="0" lang="uk-UA" sz="200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 потрібні всі наявні у лікарні площі.</a:t>
            </a:r>
          </a:p>
          <a:p>
            <a:pPr marL="0" marR="0" lvl="0" indent="0" algn="just" defTabSz="584200" rtl="0" eaLnBrk="0" fontAlgn="base" latinLnBrk="0" hangingPunct="0">
              <a:lnSpc>
                <a:spcPct val="150000"/>
              </a:lnSpc>
              <a:spcBef>
                <a:spcPts val="0"/>
              </a:spcBef>
              <a:spcAft>
                <a:spcPts val="600"/>
              </a:spcAft>
              <a:buClrTx/>
              <a:buSzPct val="75000"/>
              <a:buFontTx/>
              <a:buNone/>
              <a:tabLst/>
              <a:defRPr/>
            </a:pPr>
            <a:r>
              <a:rPr kumimoji="0" lang="uk-UA" sz="200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Верховний Суд визнав передчасними висновки судів попередніх інстанцій щодо відсутності істотної зміни обставин, якими сторони керувалися при укладенні договорів оренди, оскільки суди не з’ясували чи вплинула військова агресія російської федерації проти України на зміну обставин (необхідність використання всіх приміщень лікарні для надання невідкладної медичної допомоги та лікування дітей, переміщених осіб саме у закладі лікарні), які заінтересована сторона не могла передбачити в момент укладення спірних договорів, та чи можуть бути усунуті такі обставини після їх виникнення без залучення спірних орендованих приміщень, за рахунок інших приміщень та яких саме.</a:t>
            </a:r>
          </a:p>
          <a:p>
            <a:pPr marL="0" marR="0" lvl="0" indent="0" algn="just" defTabSz="584200" rtl="0" eaLnBrk="0" fontAlgn="base" latinLnBrk="0" hangingPunct="0">
              <a:lnSpc>
                <a:spcPct val="150000"/>
              </a:lnSpc>
              <a:spcBef>
                <a:spcPts val="0"/>
              </a:spcBef>
              <a:spcAft>
                <a:spcPts val="600"/>
              </a:spcAft>
              <a:buClrTx/>
              <a:buSzPct val="75000"/>
              <a:buFontTx/>
              <a:buNone/>
              <a:tabLst/>
              <a:defRPr/>
            </a:pPr>
            <a:endParaRPr kumimoji="0" lang="uk-UA" sz="220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endParaRPr>
          </a:p>
          <a:p>
            <a:pPr marL="0" marR="0" lvl="0" indent="0" algn="just" defTabSz="584200" rtl="0" eaLnBrk="0" fontAlgn="base" latinLnBrk="0" hangingPunct="0">
              <a:lnSpc>
                <a:spcPct val="150000"/>
              </a:lnSpc>
              <a:spcBef>
                <a:spcPts val="0"/>
              </a:spcBef>
              <a:spcAft>
                <a:spcPts val="600"/>
              </a:spcAft>
              <a:buClrTx/>
              <a:buSzPct val="75000"/>
              <a:buFontTx/>
              <a:buNone/>
              <a:tabLst/>
              <a:defRPr/>
            </a:pPr>
            <a:endParaRPr kumimoji="0" lang="uk-UA" sz="2200" b="0" u="none" strike="noStrike" kern="0" cap="none" spc="0" normalizeH="0" baseline="0" dirty="0">
              <a:ln>
                <a:noFill/>
              </a:ln>
              <a:solidFill>
                <a:srgbClr val="00274E"/>
              </a:solidFill>
              <a:effectLst/>
              <a:uLnTx/>
              <a:uFillTx/>
              <a:latin typeface="Roboto Condensed Light" charset="0"/>
              <a:ea typeface="Roboto Condensed Light" charset="0"/>
              <a:sym typeface="Helvetica Light"/>
            </a:endParaRPr>
          </a:p>
        </p:txBody>
      </p:sp>
      <p:cxnSp>
        <p:nvCxnSpPr>
          <p:cNvPr id="8" name="Straight Connector 8">
            <a:extLst>
              <a:ext uri="{FF2B5EF4-FFF2-40B4-BE49-F238E27FC236}">
                <a16:creationId xmlns:a16="http://schemas.microsoft.com/office/drawing/2014/main" id="{5FD7F5B0-D6D1-4D1E-8237-67F913F67DD1}"/>
              </a:ext>
            </a:extLst>
          </p:cNvPr>
          <p:cNvCxnSpPr/>
          <p:nvPr/>
        </p:nvCxnSpPr>
        <p:spPr>
          <a:xfrm>
            <a:off x="776313" y="8981014"/>
            <a:ext cx="409462"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9" name="Text Placeholder 12">
            <a:extLst>
              <a:ext uri="{FF2B5EF4-FFF2-40B4-BE49-F238E27FC236}">
                <a16:creationId xmlns:a16="http://schemas.microsoft.com/office/drawing/2014/main" id="{103E53AD-8E46-403E-AC5E-193CF73619EB}"/>
              </a:ext>
            </a:extLst>
          </p:cNvPr>
          <p:cNvSpPr txBox="1">
            <a:spLocks/>
          </p:cNvSpPr>
          <p:nvPr/>
        </p:nvSpPr>
        <p:spPr>
          <a:xfrm>
            <a:off x="2288382" y="8634048"/>
            <a:ext cx="9614618" cy="635240"/>
          </a:xfrm>
          <a:prstGeom prst="rect">
            <a:avLst/>
          </a:prstGeom>
        </p:spPr>
        <p:txBody>
          <a:bodyPr>
            <a:normAutofit/>
          </a:bodyPr>
          <a:lstStyle>
            <a:lvl1pPr marL="0" indent="0" algn="l" defTabSz="584200" rtl="0" eaLnBrk="0" fontAlgn="base" hangingPunct="0">
              <a:spcBef>
                <a:spcPts val="4200"/>
              </a:spcBef>
              <a:spcAft>
                <a:spcPct val="0"/>
              </a:spcAft>
              <a:buSzPct val="75000"/>
              <a:buNone/>
              <a:defRPr sz="1460" b="0" i="0" baseline="0">
                <a:solidFill>
                  <a:srgbClr val="00274E"/>
                </a:solidFill>
                <a:latin typeface="Roboto Condensed Light" charset="0"/>
                <a:ea typeface="Roboto Condensed Light" charset="0"/>
                <a:cs typeface="Roboto Condensed Light" charset="0"/>
                <a:sym typeface="Helvetica Light"/>
              </a:defRPr>
            </a:lvl1pPr>
            <a:lvl2pPr marL="889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2pPr>
            <a:lvl3pPr marL="1333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3pPr>
            <a:lvl4pPr marL="1778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4pPr>
            <a:lvl5pPr marL="2222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a:lstStyle>
          <a:p>
            <a:r>
              <a:rPr lang="uk-UA" altLang="uk-UA" dirty="0"/>
              <a:t>Бізнес під час війни. Юридичні виклики бізнесу під час війни: аналіз судової практики</a:t>
            </a:r>
            <a:endParaRPr lang="uk-UA" kern="0" dirty="0"/>
          </a:p>
        </p:txBody>
      </p:sp>
      <p:sp>
        <p:nvSpPr>
          <p:cNvPr id="10" name="Subtitle 2">
            <a:extLst>
              <a:ext uri="{FF2B5EF4-FFF2-40B4-BE49-F238E27FC236}">
                <a16:creationId xmlns:a16="http://schemas.microsoft.com/office/drawing/2014/main" id="{4A564C13-60EF-4DD4-8EF1-3711460B6C22}"/>
              </a:ext>
            </a:extLst>
          </p:cNvPr>
          <p:cNvSpPr txBox="1">
            <a:spLocks/>
          </p:cNvSpPr>
          <p:nvPr/>
        </p:nvSpPr>
        <p:spPr>
          <a:xfrm>
            <a:off x="652688" y="8533975"/>
            <a:ext cx="1409338" cy="519289"/>
          </a:xfrm>
          <a:prstGeom prst="rect">
            <a:avLst/>
          </a:prstGeom>
        </p:spPr>
        <p:txBody>
          <a:bodyPr vert="horz" lIns="111254" tIns="55627" rIns="111254" bIns="55627"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460" dirty="0">
                <a:solidFill>
                  <a:srgbClr val="00274E"/>
                </a:solidFill>
              </a:rPr>
              <a:t>Верховний Суд</a:t>
            </a:r>
            <a:endParaRPr lang="en-US" sz="1460" dirty="0">
              <a:solidFill>
                <a:srgbClr val="00274E"/>
              </a:solidFill>
            </a:endParaRPr>
          </a:p>
        </p:txBody>
      </p:sp>
      <p:sp>
        <p:nvSpPr>
          <p:cNvPr id="11" name="Slide Number Placeholder 5">
            <a:extLst>
              <a:ext uri="{FF2B5EF4-FFF2-40B4-BE49-F238E27FC236}">
                <a16:creationId xmlns:a16="http://schemas.microsoft.com/office/drawing/2014/main" id="{3AFF2421-3406-4B12-B100-CE137D5217BC}"/>
              </a:ext>
            </a:extLst>
          </p:cNvPr>
          <p:cNvSpPr txBox="1">
            <a:spLocks/>
          </p:cNvSpPr>
          <p:nvPr/>
        </p:nvSpPr>
        <p:spPr>
          <a:xfrm>
            <a:off x="12263040" y="8621216"/>
            <a:ext cx="370294" cy="327269"/>
          </a:xfrm>
          <a:prstGeom prst="rect">
            <a:avLst/>
          </a:prstGeom>
        </p:spPr>
        <p:txBody>
          <a:bodyPr/>
          <a:lstStyle>
            <a:defPPr>
              <a:defRPr lang="ru-RU"/>
            </a:defPPr>
            <a:lvl1pPr algn="l" defTabSz="584200" rtl="0" eaLnBrk="0" fontAlgn="base" hangingPunct="0">
              <a:spcBef>
                <a:spcPct val="0"/>
              </a:spcBef>
              <a:spcAft>
                <a:spcPct val="0"/>
              </a:spcAft>
              <a:defRPr sz="1460" b="0" i="0" kern="1200">
                <a:solidFill>
                  <a:srgbClr val="00274E"/>
                </a:solidFill>
                <a:latin typeface="Roboto Condensed Light" charset="0"/>
                <a:ea typeface="Roboto Condensed Light" charset="0"/>
                <a:cs typeface="Roboto Condensed Light" charset="0"/>
                <a:sym typeface="Helvetica Light"/>
              </a:defRPr>
            </a:lvl1pPr>
            <a:lvl2pPr marL="457200" indent="-2286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2pPr>
            <a:lvl3pPr marL="914400" indent="-4572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3pPr>
            <a:lvl4pPr marL="1371600" indent="-6858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4pPr>
            <a:lvl5pPr marL="1828800" indent="-9144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5pPr>
            <a:lvl6pPr marL="2286000" algn="l" defTabSz="914400" rtl="0" eaLnBrk="1" latinLnBrk="0" hangingPunct="1">
              <a:defRPr sz="3600" kern="1200">
                <a:solidFill>
                  <a:srgbClr val="000000"/>
                </a:solidFill>
                <a:latin typeface="Helvetica Light"/>
                <a:ea typeface="Helvetica Light"/>
                <a:cs typeface="Helvetica Light"/>
                <a:sym typeface="Helvetica Light"/>
              </a:defRPr>
            </a:lvl6pPr>
            <a:lvl7pPr marL="2743200" algn="l" defTabSz="914400" rtl="0" eaLnBrk="1" latinLnBrk="0" hangingPunct="1">
              <a:defRPr sz="3600" kern="1200">
                <a:solidFill>
                  <a:srgbClr val="000000"/>
                </a:solidFill>
                <a:latin typeface="Helvetica Light"/>
                <a:ea typeface="Helvetica Light"/>
                <a:cs typeface="Helvetica Light"/>
                <a:sym typeface="Helvetica Light"/>
              </a:defRPr>
            </a:lvl7pPr>
            <a:lvl8pPr marL="3200400" algn="l" defTabSz="914400" rtl="0" eaLnBrk="1" latinLnBrk="0" hangingPunct="1">
              <a:defRPr sz="3600" kern="1200">
                <a:solidFill>
                  <a:srgbClr val="000000"/>
                </a:solidFill>
                <a:latin typeface="Helvetica Light"/>
                <a:ea typeface="Helvetica Light"/>
                <a:cs typeface="Helvetica Light"/>
                <a:sym typeface="Helvetica Light"/>
              </a:defRPr>
            </a:lvl8pPr>
            <a:lvl9pPr marL="3657600" algn="l" defTabSz="914400" rtl="0" eaLnBrk="1" latinLnBrk="0" hangingPunct="1">
              <a:defRPr sz="3600" kern="1200">
                <a:solidFill>
                  <a:srgbClr val="000000"/>
                </a:solidFill>
                <a:latin typeface="Helvetica Light"/>
                <a:ea typeface="Helvetica Light"/>
                <a:cs typeface="Helvetica Light"/>
                <a:sym typeface="Helvetica Light"/>
              </a:defRPr>
            </a:lvl9pPr>
          </a:lstStyle>
          <a:p>
            <a:fld id="{E31F88C0-7908-8242-B816-1B240D45A7D7}" type="slidenum">
              <a:rPr lang="en-US" smtClean="0"/>
              <a:pPr/>
              <a:t>12</a:t>
            </a:fld>
            <a:endParaRPr lang="en-US" dirty="0"/>
          </a:p>
        </p:txBody>
      </p:sp>
      <p:sp>
        <p:nvSpPr>
          <p:cNvPr id="14" name="Заголовок 13">
            <a:extLst>
              <a:ext uri="{FF2B5EF4-FFF2-40B4-BE49-F238E27FC236}">
                <a16:creationId xmlns:a16="http://schemas.microsoft.com/office/drawing/2014/main" id="{5CC06AD3-E290-B1CD-28E8-EC3BFB634770}"/>
              </a:ext>
            </a:extLst>
          </p:cNvPr>
          <p:cNvSpPr>
            <a:spLocks noGrp="1"/>
          </p:cNvSpPr>
          <p:nvPr>
            <p:ph type="ctrTitle"/>
          </p:nvPr>
        </p:nvSpPr>
        <p:spPr>
          <a:xfrm>
            <a:off x="741363" y="700336"/>
            <a:ext cx="11054080" cy="762304"/>
          </a:xfrm>
        </p:spPr>
        <p:txBody>
          <a:bodyPr>
            <a:normAutofit/>
          </a:bodyPr>
          <a:lstStyle/>
          <a:p>
            <a:pPr algn="just"/>
            <a:r>
              <a:rPr lang="ru-RU" sz="3200" b="1" dirty="0">
                <a:solidFill>
                  <a:srgbClr val="0059AA"/>
                </a:solidFill>
              </a:rPr>
              <a:t>Постанова КГС </a:t>
            </a:r>
            <a:r>
              <a:rPr lang="uk-UA" sz="3200" b="1" dirty="0">
                <a:solidFill>
                  <a:srgbClr val="0059AA"/>
                </a:solidFill>
              </a:rPr>
              <a:t>ВС від 17.05.2023 у справі </a:t>
            </a:r>
            <a:r>
              <a:rPr lang="ru-RU" sz="3200" b="1" dirty="0">
                <a:solidFill>
                  <a:srgbClr val="0059AA"/>
                </a:solidFill>
              </a:rPr>
              <a:t>№ 914/865/22</a:t>
            </a:r>
            <a:endParaRPr lang="uk-UA" sz="3200" b="1" dirty="0">
              <a:solidFill>
                <a:srgbClr val="0059AA"/>
              </a:solidFill>
            </a:endParaRPr>
          </a:p>
        </p:txBody>
      </p:sp>
    </p:spTree>
    <p:extLst>
      <p:ext uri="{BB962C8B-B14F-4D97-AF65-F5344CB8AC3E}">
        <p14:creationId xmlns:p14="http://schemas.microsoft.com/office/powerpoint/2010/main" val="2587088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6359E0-232F-7E90-4523-AB6900192078}"/>
              </a:ext>
            </a:extLst>
          </p:cNvPr>
          <p:cNvSpPr>
            <a:spLocks noGrp="1"/>
          </p:cNvSpPr>
          <p:nvPr>
            <p:ph type="title"/>
          </p:nvPr>
        </p:nvSpPr>
        <p:spPr>
          <a:xfrm>
            <a:off x="745770" y="485775"/>
            <a:ext cx="11444643" cy="8207375"/>
          </a:xfrm>
        </p:spPr>
        <p:txBody>
          <a:bodyPr anchor="ctr" anchorCtr="0"/>
          <a:lstStyle/>
          <a:p>
            <a:r>
              <a:rPr kumimoji="0" lang="uk-UA" sz="8000" b="1" i="0" u="none" strike="noStrike" kern="0" cap="none" spc="0" normalizeH="0" baseline="0" dirty="0">
                <a:ln>
                  <a:noFill/>
                </a:ln>
                <a:solidFill>
                  <a:srgbClr val="0059AA"/>
                </a:solidFill>
                <a:effectLst/>
                <a:uLnTx/>
                <a:uFillTx/>
                <a:latin typeface="Roboto Condensed Light" panose="02000000000000000000" pitchFamily="2" charset="0"/>
                <a:ea typeface="Roboto Condensed Light" panose="02000000000000000000" pitchFamily="2" charset="0"/>
                <a:sym typeface="Helvetica Light"/>
              </a:rPr>
              <a:t>Відповідальність за порушення господарських зобов'язань в умовах війни</a:t>
            </a:r>
            <a:endParaRPr lang="uk-UA" b="1" dirty="0">
              <a:solidFill>
                <a:srgbClr val="0059AA"/>
              </a:solidFill>
            </a:endParaRPr>
          </a:p>
        </p:txBody>
      </p:sp>
      <p:cxnSp>
        <p:nvCxnSpPr>
          <p:cNvPr id="3" name="Straight Connector 8">
            <a:extLst>
              <a:ext uri="{FF2B5EF4-FFF2-40B4-BE49-F238E27FC236}">
                <a16:creationId xmlns:a16="http://schemas.microsoft.com/office/drawing/2014/main" id="{68B7B0C7-3CEC-4769-BD83-47BA367483E1}"/>
              </a:ext>
            </a:extLst>
          </p:cNvPr>
          <p:cNvCxnSpPr/>
          <p:nvPr/>
        </p:nvCxnSpPr>
        <p:spPr>
          <a:xfrm>
            <a:off x="776313" y="8981014"/>
            <a:ext cx="409462"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4" name="Text Placeholder 12">
            <a:extLst>
              <a:ext uri="{FF2B5EF4-FFF2-40B4-BE49-F238E27FC236}">
                <a16:creationId xmlns:a16="http://schemas.microsoft.com/office/drawing/2014/main" id="{98217670-E640-4F7E-80AB-9525160C0EED}"/>
              </a:ext>
            </a:extLst>
          </p:cNvPr>
          <p:cNvSpPr txBox="1">
            <a:spLocks/>
          </p:cNvSpPr>
          <p:nvPr/>
        </p:nvSpPr>
        <p:spPr>
          <a:xfrm>
            <a:off x="2288382" y="8634048"/>
            <a:ext cx="9614618" cy="635240"/>
          </a:xfrm>
          <a:prstGeom prst="rect">
            <a:avLst/>
          </a:prstGeom>
        </p:spPr>
        <p:txBody>
          <a:bodyPr>
            <a:normAutofit/>
          </a:bodyPr>
          <a:lstStyle>
            <a:lvl1pPr marL="0" indent="0" algn="l" defTabSz="584200" rtl="0" eaLnBrk="0" fontAlgn="base" hangingPunct="0">
              <a:spcBef>
                <a:spcPts val="4200"/>
              </a:spcBef>
              <a:spcAft>
                <a:spcPct val="0"/>
              </a:spcAft>
              <a:buSzPct val="75000"/>
              <a:buNone/>
              <a:defRPr sz="1460" b="0" i="0" baseline="0">
                <a:solidFill>
                  <a:srgbClr val="00274E"/>
                </a:solidFill>
                <a:latin typeface="Roboto Condensed Light" charset="0"/>
                <a:ea typeface="Roboto Condensed Light" charset="0"/>
                <a:cs typeface="Roboto Condensed Light" charset="0"/>
                <a:sym typeface="Helvetica Light"/>
              </a:defRPr>
            </a:lvl1pPr>
            <a:lvl2pPr marL="889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2pPr>
            <a:lvl3pPr marL="1333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3pPr>
            <a:lvl4pPr marL="1778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4pPr>
            <a:lvl5pPr marL="2222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a:lstStyle>
          <a:p>
            <a:r>
              <a:rPr lang="uk-UA" altLang="uk-UA" dirty="0"/>
              <a:t>Бізнес під час війни. Юридичні виклики бізнесу під час війни: аналіз судової практики</a:t>
            </a:r>
            <a:endParaRPr lang="uk-UA" kern="0" dirty="0"/>
          </a:p>
        </p:txBody>
      </p:sp>
      <p:sp>
        <p:nvSpPr>
          <p:cNvPr id="5" name="Subtitle 2">
            <a:extLst>
              <a:ext uri="{FF2B5EF4-FFF2-40B4-BE49-F238E27FC236}">
                <a16:creationId xmlns:a16="http://schemas.microsoft.com/office/drawing/2014/main" id="{47394DB2-49D3-4259-8FD0-0F5E415A7B9B}"/>
              </a:ext>
            </a:extLst>
          </p:cNvPr>
          <p:cNvSpPr txBox="1">
            <a:spLocks/>
          </p:cNvSpPr>
          <p:nvPr/>
        </p:nvSpPr>
        <p:spPr>
          <a:xfrm>
            <a:off x="652688" y="8533975"/>
            <a:ext cx="1409338" cy="519289"/>
          </a:xfrm>
          <a:prstGeom prst="rect">
            <a:avLst/>
          </a:prstGeom>
        </p:spPr>
        <p:txBody>
          <a:bodyPr vert="horz" lIns="111254" tIns="55627" rIns="111254" bIns="55627"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460" dirty="0">
                <a:solidFill>
                  <a:srgbClr val="00274E"/>
                </a:solidFill>
              </a:rPr>
              <a:t>Верховний Суд</a:t>
            </a:r>
            <a:endParaRPr lang="en-US" sz="1460" dirty="0">
              <a:solidFill>
                <a:srgbClr val="00274E"/>
              </a:solidFill>
            </a:endParaRPr>
          </a:p>
        </p:txBody>
      </p:sp>
      <p:sp>
        <p:nvSpPr>
          <p:cNvPr id="6" name="Slide Number Placeholder 5">
            <a:extLst>
              <a:ext uri="{FF2B5EF4-FFF2-40B4-BE49-F238E27FC236}">
                <a16:creationId xmlns:a16="http://schemas.microsoft.com/office/drawing/2014/main" id="{827AAD0F-8753-4044-B061-1B51ABAD8705}"/>
              </a:ext>
            </a:extLst>
          </p:cNvPr>
          <p:cNvSpPr txBox="1">
            <a:spLocks/>
          </p:cNvSpPr>
          <p:nvPr/>
        </p:nvSpPr>
        <p:spPr>
          <a:xfrm>
            <a:off x="12263040" y="8621216"/>
            <a:ext cx="370294" cy="327269"/>
          </a:xfrm>
          <a:prstGeom prst="rect">
            <a:avLst/>
          </a:prstGeom>
        </p:spPr>
        <p:txBody>
          <a:bodyPr/>
          <a:lstStyle>
            <a:defPPr>
              <a:defRPr lang="ru-RU"/>
            </a:defPPr>
            <a:lvl1pPr algn="l" defTabSz="584200" rtl="0" eaLnBrk="0" fontAlgn="base" hangingPunct="0">
              <a:spcBef>
                <a:spcPct val="0"/>
              </a:spcBef>
              <a:spcAft>
                <a:spcPct val="0"/>
              </a:spcAft>
              <a:defRPr sz="1460" b="0" i="0" kern="1200">
                <a:solidFill>
                  <a:srgbClr val="00274E"/>
                </a:solidFill>
                <a:latin typeface="Roboto Condensed Light" charset="0"/>
                <a:ea typeface="Roboto Condensed Light" charset="0"/>
                <a:cs typeface="Roboto Condensed Light" charset="0"/>
                <a:sym typeface="Helvetica Light"/>
              </a:defRPr>
            </a:lvl1pPr>
            <a:lvl2pPr marL="457200" indent="-2286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2pPr>
            <a:lvl3pPr marL="914400" indent="-4572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3pPr>
            <a:lvl4pPr marL="1371600" indent="-6858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4pPr>
            <a:lvl5pPr marL="1828800" indent="-9144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5pPr>
            <a:lvl6pPr marL="2286000" algn="l" defTabSz="914400" rtl="0" eaLnBrk="1" latinLnBrk="0" hangingPunct="1">
              <a:defRPr sz="3600" kern="1200">
                <a:solidFill>
                  <a:srgbClr val="000000"/>
                </a:solidFill>
                <a:latin typeface="Helvetica Light"/>
                <a:ea typeface="Helvetica Light"/>
                <a:cs typeface="Helvetica Light"/>
                <a:sym typeface="Helvetica Light"/>
              </a:defRPr>
            </a:lvl6pPr>
            <a:lvl7pPr marL="2743200" algn="l" defTabSz="914400" rtl="0" eaLnBrk="1" latinLnBrk="0" hangingPunct="1">
              <a:defRPr sz="3600" kern="1200">
                <a:solidFill>
                  <a:srgbClr val="000000"/>
                </a:solidFill>
                <a:latin typeface="Helvetica Light"/>
                <a:ea typeface="Helvetica Light"/>
                <a:cs typeface="Helvetica Light"/>
                <a:sym typeface="Helvetica Light"/>
              </a:defRPr>
            </a:lvl7pPr>
            <a:lvl8pPr marL="3200400" algn="l" defTabSz="914400" rtl="0" eaLnBrk="1" latinLnBrk="0" hangingPunct="1">
              <a:defRPr sz="3600" kern="1200">
                <a:solidFill>
                  <a:srgbClr val="000000"/>
                </a:solidFill>
                <a:latin typeface="Helvetica Light"/>
                <a:ea typeface="Helvetica Light"/>
                <a:cs typeface="Helvetica Light"/>
                <a:sym typeface="Helvetica Light"/>
              </a:defRPr>
            </a:lvl8pPr>
            <a:lvl9pPr marL="3657600" algn="l" defTabSz="914400" rtl="0" eaLnBrk="1" latinLnBrk="0" hangingPunct="1">
              <a:defRPr sz="3600" kern="1200">
                <a:solidFill>
                  <a:srgbClr val="000000"/>
                </a:solidFill>
                <a:latin typeface="Helvetica Light"/>
                <a:ea typeface="Helvetica Light"/>
                <a:cs typeface="Helvetica Light"/>
                <a:sym typeface="Helvetica Light"/>
              </a:defRPr>
            </a:lvl9pPr>
          </a:lstStyle>
          <a:p>
            <a:fld id="{E31F88C0-7908-8242-B816-1B240D45A7D7}" type="slidenum">
              <a:rPr lang="en-US" smtClean="0"/>
              <a:pPr/>
              <a:t>13</a:t>
            </a:fld>
            <a:endParaRPr lang="en-US" dirty="0"/>
          </a:p>
        </p:txBody>
      </p:sp>
    </p:spTree>
    <p:extLst>
      <p:ext uri="{BB962C8B-B14F-4D97-AF65-F5344CB8AC3E}">
        <p14:creationId xmlns:p14="http://schemas.microsoft.com/office/powerpoint/2010/main" val="118332115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1363" y="3508648"/>
            <a:ext cx="11449050" cy="3960441"/>
          </a:xfrm>
        </p:spPr>
        <p:txBody>
          <a:bodyPr/>
          <a:lstStyle/>
          <a:p>
            <a:pPr marL="0" marR="0" lvl="0" indent="0" algn="just" defTabSz="584200" rtl="0" eaLnBrk="0" fontAlgn="base" latinLnBrk="0" hangingPunct="0">
              <a:lnSpc>
                <a:spcPct val="150000"/>
              </a:lnSpc>
              <a:spcBef>
                <a:spcPts val="0"/>
              </a:spcBef>
              <a:spcAft>
                <a:spcPts val="600"/>
              </a:spcAft>
              <a:buClrTx/>
              <a:buSzPct val="75000"/>
              <a:buFontTx/>
              <a:buNone/>
              <a:tabLst/>
              <a:defRPr/>
            </a:pPr>
            <a:r>
              <a:rPr kumimoji="0" lang="uk-UA" sz="195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У Постановах від 29.05.2023 у справі № 904/907/22, від 20.04.2023 у справі № 904/124/22, від 20.04.2023 у справі                   № 904/613/22, від 27.03.2023 у справі № 904/934/22 та інші Верховний Суд не погодився із висновками судів попередніх інстанцій щодо </a:t>
            </a:r>
            <a:r>
              <a:rPr kumimoji="0" lang="uk-UA" sz="1950" b="1" i="0" u="none" strike="noStrike" kern="0" cap="none" spc="0" normalizeH="0" baseline="0" dirty="0" err="1">
                <a:ln>
                  <a:noFill/>
                </a:ln>
                <a:solidFill>
                  <a:srgbClr val="00274E"/>
                </a:solidFill>
                <a:effectLst/>
                <a:uLnTx/>
                <a:uFillTx/>
                <a:latin typeface="Roboto Condensed Light" charset="0"/>
                <a:ea typeface="Roboto Condensed Light" charset="0"/>
                <a:sym typeface="Helvetica Light"/>
              </a:rPr>
              <a:t>відстуності</a:t>
            </a:r>
            <a:r>
              <a:rPr kumimoji="0" lang="uk-UA" sz="195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 підстав для зменшення суми штрафних санкцій</a:t>
            </a:r>
            <a:r>
              <a:rPr lang="uk-UA" sz="1950" b="1" dirty="0">
                <a:solidFill>
                  <a:srgbClr val="00274E"/>
                </a:solidFill>
              </a:rPr>
              <a:t>, нарахованих АТ «Укрзалізниця» за неналежне виконання договірних зобов'язань з перевезення вантажу.</a:t>
            </a:r>
          </a:p>
          <a:p>
            <a:pPr marL="0" marR="0" lvl="0" indent="0" algn="just" defTabSz="584200" rtl="0" eaLnBrk="0" fontAlgn="base" latinLnBrk="0" hangingPunct="0">
              <a:lnSpc>
                <a:spcPct val="150000"/>
              </a:lnSpc>
              <a:spcBef>
                <a:spcPts val="0"/>
              </a:spcBef>
              <a:spcAft>
                <a:spcPts val="600"/>
              </a:spcAft>
              <a:buClrTx/>
              <a:buSzPct val="75000"/>
              <a:buFontTx/>
              <a:buNone/>
              <a:tabLst/>
              <a:defRPr/>
            </a:pPr>
            <a:r>
              <a:rPr kumimoji="0" lang="uk-UA" sz="195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За висновками Верховного Суду, суди попередніх інстанцій не врахували інших обставин, що мають істотне значення в контексті застосування частини третьої статті 551 ЦК України, зокрема, обставини щодо необхідності дотримання залізницею військово-транспортного обов`язку в умовах воєнного стану (виконання планів перевезення, надання рухомого складу для військових залізничних перевезень, утримання рухомого складу у справному стані, тощо), що передбачає матеріально-технічне забезпечення і не може не залежати від фінансового становища підприємства.</a:t>
            </a:r>
          </a:p>
          <a:p>
            <a:pPr marL="0" marR="0" lvl="0" indent="0" algn="just" defTabSz="584200" rtl="0" eaLnBrk="0" fontAlgn="base" latinLnBrk="0" hangingPunct="0">
              <a:lnSpc>
                <a:spcPct val="150000"/>
              </a:lnSpc>
              <a:spcBef>
                <a:spcPts val="0"/>
              </a:spcBef>
              <a:spcAft>
                <a:spcPts val="600"/>
              </a:spcAft>
              <a:buClrTx/>
              <a:buSzPct val="75000"/>
              <a:buFontTx/>
              <a:buNone/>
              <a:tabLst/>
              <a:defRPr/>
            </a:pPr>
            <a:r>
              <a:rPr kumimoji="0" lang="uk-UA" sz="195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Враховуючи те, що залізниця має стратегічне значення для економіки та безпеки держави, на неї покладено обов`язок щодо утримання у справному стані рухомого складу для забезпечення діяльності Збройних Сил України, суди попередніх інстанцій помилково не врахували такі інші обставини, які мають істотне та виключне значення, оскільки вони заслуговують на увагу в розумінні частини першої статті 233 ГК України та частини третьої статті 551 ЦК України.</a:t>
            </a:r>
          </a:p>
          <a:p>
            <a:pPr marL="0" marR="0" lvl="0" indent="0" algn="just" defTabSz="584200" rtl="0" eaLnBrk="0" fontAlgn="base" latinLnBrk="0" hangingPunct="0">
              <a:lnSpc>
                <a:spcPct val="150000"/>
              </a:lnSpc>
              <a:spcBef>
                <a:spcPts val="0"/>
              </a:spcBef>
              <a:spcAft>
                <a:spcPts val="1460"/>
              </a:spcAft>
              <a:buClrTx/>
              <a:buSzPct val="75000"/>
              <a:buFontTx/>
              <a:buNone/>
              <a:tabLst/>
              <a:defRPr/>
            </a:pPr>
            <a:endParaRPr kumimoji="0" lang="uk-UA" sz="220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endParaRPr>
          </a:p>
        </p:txBody>
      </p:sp>
      <p:cxnSp>
        <p:nvCxnSpPr>
          <p:cNvPr id="8" name="Straight Connector 8">
            <a:extLst>
              <a:ext uri="{FF2B5EF4-FFF2-40B4-BE49-F238E27FC236}">
                <a16:creationId xmlns:a16="http://schemas.microsoft.com/office/drawing/2014/main" id="{5FD7F5B0-D6D1-4D1E-8237-67F913F67DD1}"/>
              </a:ext>
            </a:extLst>
          </p:cNvPr>
          <p:cNvCxnSpPr/>
          <p:nvPr/>
        </p:nvCxnSpPr>
        <p:spPr>
          <a:xfrm>
            <a:off x="776313" y="8981014"/>
            <a:ext cx="409462"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9" name="Text Placeholder 12">
            <a:extLst>
              <a:ext uri="{FF2B5EF4-FFF2-40B4-BE49-F238E27FC236}">
                <a16:creationId xmlns:a16="http://schemas.microsoft.com/office/drawing/2014/main" id="{103E53AD-8E46-403E-AC5E-193CF73619EB}"/>
              </a:ext>
            </a:extLst>
          </p:cNvPr>
          <p:cNvSpPr txBox="1">
            <a:spLocks/>
          </p:cNvSpPr>
          <p:nvPr/>
        </p:nvSpPr>
        <p:spPr>
          <a:xfrm>
            <a:off x="2288382" y="8634048"/>
            <a:ext cx="9614618" cy="635240"/>
          </a:xfrm>
          <a:prstGeom prst="rect">
            <a:avLst/>
          </a:prstGeom>
        </p:spPr>
        <p:txBody>
          <a:bodyPr>
            <a:normAutofit/>
          </a:bodyPr>
          <a:lstStyle>
            <a:lvl1pPr marL="0" indent="0" algn="l" defTabSz="584200" rtl="0" eaLnBrk="0" fontAlgn="base" hangingPunct="0">
              <a:spcBef>
                <a:spcPts val="4200"/>
              </a:spcBef>
              <a:spcAft>
                <a:spcPct val="0"/>
              </a:spcAft>
              <a:buSzPct val="75000"/>
              <a:buNone/>
              <a:defRPr sz="1460" b="0" i="0" baseline="0">
                <a:solidFill>
                  <a:srgbClr val="00274E"/>
                </a:solidFill>
                <a:latin typeface="Roboto Condensed Light" charset="0"/>
                <a:ea typeface="Roboto Condensed Light" charset="0"/>
                <a:cs typeface="Roboto Condensed Light" charset="0"/>
                <a:sym typeface="Helvetica Light"/>
              </a:defRPr>
            </a:lvl1pPr>
            <a:lvl2pPr marL="889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2pPr>
            <a:lvl3pPr marL="1333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3pPr>
            <a:lvl4pPr marL="1778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4pPr>
            <a:lvl5pPr marL="2222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a:lstStyle>
          <a:p>
            <a:r>
              <a:rPr lang="uk-UA" altLang="uk-UA" dirty="0"/>
              <a:t>Бізнес під час війни. Юридичні виклики бізнесу під час війни: аналіз судової практики</a:t>
            </a:r>
            <a:endParaRPr lang="uk-UA" kern="0" dirty="0"/>
          </a:p>
        </p:txBody>
      </p:sp>
      <p:sp>
        <p:nvSpPr>
          <p:cNvPr id="10" name="Subtitle 2">
            <a:extLst>
              <a:ext uri="{FF2B5EF4-FFF2-40B4-BE49-F238E27FC236}">
                <a16:creationId xmlns:a16="http://schemas.microsoft.com/office/drawing/2014/main" id="{4A564C13-60EF-4DD4-8EF1-3711460B6C22}"/>
              </a:ext>
            </a:extLst>
          </p:cNvPr>
          <p:cNvSpPr txBox="1">
            <a:spLocks/>
          </p:cNvSpPr>
          <p:nvPr/>
        </p:nvSpPr>
        <p:spPr>
          <a:xfrm>
            <a:off x="652688" y="8533975"/>
            <a:ext cx="1409338" cy="519289"/>
          </a:xfrm>
          <a:prstGeom prst="rect">
            <a:avLst/>
          </a:prstGeom>
        </p:spPr>
        <p:txBody>
          <a:bodyPr vert="horz" lIns="111254" tIns="55627" rIns="111254" bIns="55627"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460" dirty="0">
                <a:solidFill>
                  <a:srgbClr val="00274E"/>
                </a:solidFill>
              </a:rPr>
              <a:t>Верховний Суд</a:t>
            </a:r>
            <a:endParaRPr lang="en-US" sz="1460" dirty="0">
              <a:solidFill>
                <a:srgbClr val="00274E"/>
              </a:solidFill>
            </a:endParaRPr>
          </a:p>
        </p:txBody>
      </p:sp>
      <p:sp>
        <p:nvSpPr>
          <p:cNvPr id="11" name="Slide Number Placeholder 5">
            <a:extLst>
              <a:ext uri="{FF2B5EF4-FFF2-40B4-BE49-F238E27FC236}">
                <a16:creationId xmlns:a16="http://schemas.microsoft.com/office/drawing/2014/main" id="{3AFF2421-3406-4B12-B100-CE137D5217BC}"/>
              </a:ext>
            </a:extLst>
          </p:cNvPr>
          <p:cNvSpPr txBox="1">
            <a:spLocks/>
          </p:cNvSpPr>
          <p:nvPr/>
        </p:nvSpPr>
        <p:spPr>
          <a:xfrm>
            <a:off x="12263040" y="8621216"/>
            <a:ext cx="370294" cy="327269"/>
          </a:xfrm>
          <a:prstGeom prst="rect">
            <a:avLst/>
          </a:prstGeom>
        </p:spPr>
        <p:txBody>
          <a:bodyPr/>
          <a:lstStyle>
            <a:defPPr>
              <a:defRPr lang="ru-RU"/>
            </a:defPPr>
            <a:lvl1pPr algn="l" defTabSz="584200" rtl="0" eaLnBrk="0" fontAlgn="base" hangingPunct="0">
              <a:spcBef>
                <a:spcPct val="0"/>
              </a:spcBef>
              <a:spcAft>
                <a:spcPct val="0"/>
              </a:spcAft>
              <a:defRPr sz="1460" b="0" i="0" kern="1200">
                <a:solidFill>
                  <a:srgbClr val="00274E"/>
                </a:solidFill>
                <a:latin typeface="Roboto Condensed Light" charset="0"/>
                <a:ea typeface="Roboto Condensed Light" charset="0"/>
                <a:cs typeface="Roboto Condensed Light" charset="0"/>
                <a:sym typeface="Helvetica Light"/>
              </a:defRPr>
            </a:lvl1pPr>
            <a:lvl2pPr marL="457200" indent="-2286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2pPr>
            <a:lvl3pPr marL="914400" indent="-4572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3pPr>
            <a:lvl4pPr marL="1371600" indent="-6858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4pPr>
            <a:lvl5pPr marL="1828800" indent="-9144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5pPr>
            <a:lvl6pPr marL="2286000" algn="l" defTabSz="914400" rtl="0" eaLnBrk="1" latinLnBrk="0" hangingPunct="1">
              <a:defRPr sz="3600" kern="1200">
                <a:solidFill>
                  <a:srgbClr val="000000"/>
                </a:solidFill>
                <a:latin typeface="Helvetica Light"/>
                <a:ea typeface="Helvetica Light"/>
                <a:cs typeface="Helvetica Light"/>
                <a:sym typeface="Helvetica Light"/>
              </a:defRPr>
            </a:lvl6pPr>
            <a:lvl7pPr marL="2743200" algn="l" defTabSz="914400" rtl="0" eaLnBrk="1" latinLnBrk="0" hangingPunct="1">
              <a:defRPr sz="3600" kern="1200">
                <a:solidFill>
                  <a:srgbClr val="000000"/>
                </a:solidFill>
                <a:latin typeface="Helvetica Light"/>
                <a:ea typeface="Helvetica Light"/>
                <a:cs typeface="Helvetica Light"/>
                <a:sym typeface="Helvetica Light"/>
              </a:defRPr>
            </a:lvl7pPr>
            <a:lvl8pPr marL="3200400" algn="l" defTabSz="914400" rtl="0" eaLnBrk="1" latinLnBrk="0" hangingPunct="1">
              <a:defRPr sz="3600" kern="1200">
                <a:solidFill>
                  <a:srgbClr val="000000"/>
                </a:solidFill>
                <a:latin typeface="Helvetica Light"/>
                <a:ea typeface="Helvetica Light"/>
                <a:cs typeface="Helvetica Light"/>
                <a:sym typeface="Helvetica Light"/>
              </a:defRPr>
            </a:lvl8pPr>
            <a:lvl9pPr marL="3657600" algn="l" defTabSz="914400" rtl="0" eaLnBrk="1" latinLnBrk="0" hangingPunct="1">
              <a:defRPr sz="3600" kern="1200">
                <a:solidFill>
                  <a:srgbClr val="000000"/>
                </a:solidFill>
                <a:latin typeface="Helvetica Light"/>
                <a:ea typeface="Helvetica Light"/>
                <a:cs typeface="Helvetica Light"/>
                <a:sym typeface="Helvetica Light"/>
              </a:defRPr>
            </a:lvl9pPr>
          </a:lstStyle>
          <a:p>
            <a:fld id="{E31F88C0-7908-8242-B816-1B240D45A7D7}" type="slidenum">
              <a:rPr lang="en-US" smtClean="0"/>
              <a:pPr/>
              <a:t>14</a:t>
            </a:fld>
            <a:endParaRPr lang="en-US" dirty="0"/>
          </a:p>
        </p:txBody>
      </p:sp>
      <p:sp>
        <p:nvSpPr>
          <p:cNvPr id="14" name="Заголовок 13">
            <a:extLst>
              <a:ext uri="{FF2B5EF4-FFF2-40B4-BE49-F238E27FC236}">
                <a16:creationId xmlns:a16="http://schemas.microsoft.com/office/drawing/2014/main" id="{5CC06AD3-E290-B1CD-28E8-EC3BFB634770}"/>
              </a:ext>
            </a:extLst>
          </p:cNvPr>
          <p:cNvSpPr>
            <a:spLocks noGrp="1"/>
          </p:cNvSpPr>
          <p:nvPr>
            <p:ph type="ctrTitle"/>
          </p:nvPr>
        </p:nvSpPr>
        <p:spPr>
          <a:xfrm>
            <a:off x="741362" y="869532"/>
            <a:ext cx="11449049" cy="762304"/>
          </a:xfrm>
        </p:spPr>
        <p:txBody>
          <a:bodyPr>
            <a:noAutofit/>
          </a:bodyPr>
          <a:lstStyle/>
          <a:p>
            <a:pPr algn="just"/>
            <a:r>
              <a:rPr lang="uk-UA" sz="3200" b="1" dirty="0">
                <a:solidFill>
                  <a:srgbClr val="0059AA"/>
                </a:solidFill>
              </a:rPr>
              <a:t>Стала судова практика Верховного Суду по стягненню штрафних санкцій з АТ «Укрзалізниця» </a:t>
            </a:r>
          </a:p>
        </p:txBody>
      </p:sp>
    </p:spTree>
    <p:extLst>
      <p:ext uri="{BB962C8B-B14F-4D97-AF65-F5344CB8AC3E}">
        <p14:creationId xmlns:p14="http://schemas.microsoft.com/office/powerpoint/2010/main" val="1593568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1363" y="3508648"/>
            <a:ext cx="11449050" cy="3960441"/>
          </a:xfrm>
        </p:spPr>
        <p:txBody>
          <a:bodyPr/>
          <a:lstStyle/>
          <a:p>
            <a:pPr marL="0" marR="0" lvl="0" indent="0" algn="just" defTabSz="584200" rtl="0" eaLnBrk="0" fontAlgn="base" latinLnBrk="0" hangingPunct="0">
              <a:lnSpc>
                <a:spcPct val="150000"/>
              </a:lnSpc>
              <a:spcBef>
                <a:spcPts val="0"/>
              </a:spcBef>
              <a:spcAft>
                <a:spcPts val="1460"/>
              </a:spcAft>
              <a:buClrTx/>
              <a:buSzPct val="75000"/>
              <a:buFontTx/>
              <a:buNone/>
              <a:tabLst/>
              <a:defRPr/>
            </a:pPr>
            <a:r>
              <a:rPr kumimoji="0" lang="uk-UA" sz="220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Врахувавши, що в умовах військової агресії діяльність як позивача, так і відповідача, як суб`єктів підприємницької діяльності, є утрудненою та на сторін однаково впливають негативні фактори, пов`язані з воєнними діями на території України, баланс інтересів сторін, а також значний обсяг відповідальності відповідача, що є непропорційним наслідком порушення умов договору, недоведеність позивачем наявності у останнього збитків у зв`язку із неналежним виконанням відповідачем умов договору</a:t>
            </a:r>
          </a:p>
          <a:p>
            <a:pPr marL="0" marR="0" lvl="0" indent="0" algn="just" defTabSz="584200" rtl="0" eaLnBrk="0" fontAlgn="base" latinLnBrk="0" hangingPunct="0">
              <a:lnSpc>
                <a:spcPct val="150000"/>
              </a:lnSpc>
              <a:spcBef>
                <a:spcPts val="0"/>
              </a:spcBef>
              <a:spcAft>
                <a:spcPts val="1460"/>
              </a:spcAft>
              <a:buClrTx/>
              <a:buSzPct val="75000"/>
              <a:buFontTx/>
              <a:buNone/>
              <a:tabLst/>
              <a:defRPr/>
            </a:pPr>
            <a:r>
              <a:rPr kumimoji="0" lang="uk-UA" sz="220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Зменшення апеляційним господарським судом штрафу до 1 033 552,07 грн відбулось з урахуванням таких критеріїв як справедливість, розумність та пропорційність, а доводи позивача про звільнення відповідача від відповідальності є безпідставними та зводяться до нічим не підтверджених припущень, а також до бажання позивача застосувати до відповідача відповідальність у надмірному розмірі, що є недопустимим.</a:t>
            </a:r>
          </a:p>
          <a:p>
            <a:pPr marL="0" marR="0" lvl="0" indent="0" algn="just" defTabSz="584200" rtl="0" eaLnBrk="0" fontAlgn="base" latinLnBrk="0" hangingPunct="0">
              <a:lnSpc>
                <a:spcPct val="150000"/>
              </a:lnSpc>
              <a:spcBef>
                <a:spcPts val="0"/>
              </a:spcBef>
              <a:spcAft>
                <a:spcPts val="1460"/>
              </a:spcAft>
              <a:buClrTx/>
              <a:buSzPct val="75000"/>
              <a:buFontTx/>
              <a:buNone/>
              <a:tabLst/>
              <a:defRPr/>
            </a:pPr>
            <a:endParaRPr kumimoji="0" lang="uk-UA" sz="220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endParaRPr>
          </a:p>
        </p:txBody>
      </p:sp>
      <p:cxnSp>
        <p:nvCxnSpPr>
          <p:cNvPr id="8" name="Straight Connector 8">
            <a:extLst>
              <a:ext uri="{FF2B5EF4-FFF2-40B4-BE49-F238E27FC236}">
                <a16:creationId xmlns:a16="http://schemas.microsoft.com/office/drawing/2014/main" id="{5FD7F5B0-D6D1-4D1E-8237-67F913F67DD1}"/>
              </a:ext>
            </a:extLst>
          </p:cNvPr>
          <p:cNvCxnSpPr/>
          <p:nvPr/>
        </p:nvCxnSpPr>
        <p:spPr>
          <a:xfrm>
            <a:off x="776313" y="8981014"/>
            <a:ext cx="409462"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9" name="Text Placeholder 12">
            <a:extLst>
              <a:ext uri="{FF2B5EF4-FFF2-40B4-BE49-F238E27FC236}">
                <a16:creationId xmlns:a16="http://schemas.microsoft.com/office/drawing/2014/main" id="{103E53AD-8E46-403E-AC5E-193CF73619EB}"/>
              </a:ext>
            </a:extLst>
          </p:cNvPr>
          <p:cNvSpPr txBox="1">
            <a:spLocks/>
          </p:cNvSpPr>
          <p:nvPr/>
        </p:nvSpPr>
        <p:spPr>
          <a:xfrm>
            <a:off x="2288382" y="8634048"/>
            <a:ext cx="9614618" cy="635240"/>
          </a:xfrm>
          <a:prstGeom prst="rect">
            <a:avLst/>
          </a:prstGeom>
        </p:spPr>
        <p:txBody>
          <a:bodyPr>
            <a:normAutofit/>
          </a:bodyPr>
          <a:lstStyle>
            <a:lvl1pPr marL="0" indent="0" algn="l" defTabSz="584200" rtl="0" eaLnBrk="0" fontAlgn="base" hangingPunct="0">
              <a:spcBef>
                <a:spcPts val="4200"/>
              </a:spcBef>
              <a:spcAft>
                <a:spcPct val="0"/>
              </a:spcAft>
              <a:buSzPct val="75000"/>
              <a:buNone/>
              <a:defRPr sz="1460" b="0" i="0" baseline="0">
                <a:solidFill>
                  <a:srgbClr val="00274E"/>
                </a:solidFill>
                <a:latin typeface="Roboto Condensed Light" charset="0"/>
                <a:ea typeface="Roboto Condensed Light" charset="0"/>
                <a:cs typeface="Roboto Condensed Light" charset="0"/>
                <a:sym typeface="Helvetica Light"/>
              </a:defRPr>
            </a:lvl1pPr>
            <a:lvl2pPr marL="889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2pPr>
            <a:lvl3pPr marL="1333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3pPr>
            <a:lvl4pPr marL="1778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4pPr>
            <a:lvl5pPr marL="2222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a:lstStyle>
          <a:p>
            <a:r>
              <a:rPr lang="uk-UA" altLang="uk-UA" dirty="0"/>
              <a:t>Бізнес під час війни. Юридичні виклики бізнесу під час війни: аналіз судової практики</a:t>
            </a:r>
            <a:endParaRPr lang="uk-UA" kern="0" dirty="0"/>
          </a:p>
        </p:txBody>
      </p:sp>
      <p:sp>
        <p:nvSpPr>
          <p:cNvPr id="10" name="Subtitle 2">
            <a:extLst>
              <a:ext uri="{FF2B5EF4-FFF2-40B4-BE49-F238E27FC236}">
                <a16:creationId xmlns:a16="http://schemas.microsoft.com/office/drawing/2014/main" id="{4A564C13-60EF-4DD4-8EF1-3711460B6C22}"/>
              </a:ext>
            </a:extLst>
          </p:cNvPr>
          <p:cNvSpPr txBox="1">
            <a:spLocks/>
          </p:cNvSpPr>
          <p:nvPr/>
        </p:nvSpPr>
        <p:spPr>
          <a:xfrm>
            <a:off x="652688" y="8533975"/>
            <a:ext cx="1409338" cy="519289"/>
          </a:xfrm>
          <a:prstGeom prst="rect">
            <a:avLst/>
          </a:prstGeom>
        </p:spPr>
        <p:txBody>
          <a:bodyPr vert="horz" lIns="111254" tIns="55627" rIns="111254" bIns="55627"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460" dirty="0">
                <a:solidFill>
                  <a:srgbClr val="00274E"/>
                </a:solidFill>
              </a:rPr>
              <a:t>Верховний Суд</a:t>
            </a:r>
            <a:endParaRPr lang="en-US" sz="1460" dirty="0">
              <a:solidFill>
                <a:srgbClr val="00274E"/>
              </a:solidFill>
            </a:endParaRPr>
          </a:p>
        </p:txBody>
      </p:sp>
      <p:sp>
        <p:nvSpPr>
          <p:cNvPr id="11" name="Slide Number Placeholder 5">
            <a:extLst>
              <a:ext uri="{FF2B5EF4-FFF2-40B4-BE49-F238E27FC236}">
                <a16:creationId xmlns:a16="http://schemas.microsoft.com/office/drawing/2014/main" id="{3AFF2421-3406-4B12-B100-CE137D5217BC}"/>
              </a:ext>
            </a:extLst>
          </p:cNvPr>
          <p:cNvSpPr txBox="1">
            <a:spLocks/>
          </p:cNvSpPr>
          <p:nvPr/>
        </p:nvSpPr>
        <p:spPr>
          <a:xfrm>
            <a:off x="12263040" y="8621216"/>
            <a:ext cx="370294" cy="327269"/>
          </a:xfrm>
          <a:prstGeom prst="rect">
            <a:avLst/>
          </a:prstGeom>
        </p:spPr>
        <p:txBody>
          <a:bodyPr/>
          <a:lstStyle>
            <a:defPPr>
              <a:defRPr lang="ru-RU"/>
            </a:defPPr>
            <a:lvl1pPr algn="l" defTabSz="584200" rtl="0" eaLnBrk="0" fontAlgn="base" hangingPunct="0">
              <a:spcBef>
                <a:spcPct val="0"/>
              </a:spcBef>
              <a:spcAft>
                <a:spcPct val="0"/>
              </a:spcAft>
              <a:defRPr sz="1460" b="0" i="0" kern="1200">
                <a:solidFill>
                  <a:srgbClr val="00274E"/>
                </a:solidFill>
                <a:latin typeface="Roboto Condensed Light" charset="0"/>
                <a:ea typeface="Roboto Condensed Light" charset="0"/>
                <a:cs typeface="Roboto Condensed Light" charset="0"/>
                <a:sym typeface="Helvetica Light"/>
              </a:defRPr>
            </a:lvl1pPr>
            <a:lvl2pPr marL="457200" indent="-2286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2pPr>
            <a:lvl3pPr marL="914400" indent="-4572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3pPr>
            <a:lvl4pPr marL="1371600" indent="-6858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4pPr>
            <a:lvl5pPr marL="1828800" indent="-9144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5pPr>
            <a:lvl6pPr marL="2286000" algn="l" defTabSz="914400" rtl="0" eaLnBrk="1" latinLnBrk="0" hangingPunct="1">
              <a:defRPr sz="3600" kern="1200">
                <a:solidFill>
                  <a:srgbClr val="000000"/>
                </a:solidFill>
                <a:latin typeface="Helvetica Light"/>
                <a:ea typeface="Helvetica Light"/>
                <a:cs typeface="Helvetica Light"/>
                <a:sym typeface="Helvetica Light"/>
              </a:defRPr>
            </a:lvl6pPr>
            <a:lvl7pPr marL="2743200" algn="l" defTabSz="914400" rtl="0" eaLnBrk="1" latinLnBrk="0" hangingPunct="1">
              <a:defRPr sz="3600" kern="1200">
                <a:solidFill>
                  <a:srgbClr val="000000"/>
                </a:solidFill>
                <a:latin typeface="Helvetica Light"/>
                <a:ea typeface="Helvetica Light"/>
                <a:cs typeface="Helvetica Light"/>
                <a:sym typeface="Helvetica Light"/>
              </a:defRPr>
            </a:lvl7pPr>
            <a:lvl8pPr marL="3200400" algn="l" defTabSz="914400" rtl="0" eaLnBrk="1" latinLnBrk="0" hangingPunct="1">
              <a:defRPr sz="3600" kern="1200">
                <a:solidFill>
                  <a:srgbClr val="000000"/>
                </a:solidFill>
                <a:latin typeface="Helvetica Light"/>
                <a:ea typeface="Helvetica Light"/>
                <a:cs typeface="Helvetica Light"/>
                <a:sym typeface="Helvetica Light"/>
              </a:defRPr>
            </a:lvl8pPr>
            <a:lvl9pPr marL="3657600" algn="l" defTabSz="914400" rtl="0" eaLnBrk="1" latinLnBrk="0" hangingPunct="1">
              <a:defRPr sz="3600" kern="1200">
                <a:solidFill>
                  <a:srgbClr val="000000"/>
                </a:solidFill>
                <a:latin typeface="Helvetica Light"/>
                <a:ea typeface="Helvetica Light"/>
                <a:cs typeface="Helvetica Light"/>
                <a:sym typeface="Helvetica Light"/>
              </a:defRPr>
            </a:lvl9pPr>
          </a:lstStyle>
          <a:p>
            <a:fld id="{E31F88C0-7908-8242-B816-1B240D45A7D7}" type="slidenum">
              <a:rPr lang="en-US" smtClean="0"/>
              <a:pPr/>
              <a:t>15</a:t>
            </a:fld>
            <a:endParaRPr lang="en-US" dirty="0"/>
          </a:p>
        </p:txBody>
      </p:sp>
      <p:sp>
        <p:nvSpPr>
          <p:cNvPr id="14" name="Заголовок 13">
            <a:extLst>
              <a:ext uri="{FF2B5EF4-FFF2-40B4-BE49-F238E27FC236}">
                <a16:creationId xmlns:a16="http://schemas.microsoft.com/office/drawing/2014/main" id="{5CC06AD3-E290-B1CD-28E8-EC3BFB634770}"/>
              </a:ext>
            </a:extLst>
          </p:cNvPr>
          <p:cNvSpPr>
            <a:spLocks noGrp="1"/>
          </p:cNvSpPr>
          <p:nvPr>
            <p:ph type="ctrTitle"/>
          </p:nvPr>
        </p:nvSpPr>
        <p:spPr>
          <a:xfrm>
            <a:off x="747023" y="1060376"/>
            <a:ext cx="11443390" cy="762304"/>
          </a:xfrm>
        </p:spPr>
        <p:txBody>
          <a:bodyPr>
            <a:noAutofit/>
          </a:bodyPr>
          <a:lstStyle/>
          <a:p>
            <a:pPr algn="just"/>
            <a:r>
              <a:rPr lang="uk-UA" sz="3200" b="1" dirty="0">
                <a:solidFill>
                  <a:srgbClr val="0059AA"/>
                </a:solidFill>
              </a:rPr>
              <a:t>Постанова КГС ВС від 15.02.2023 у справі № 920/437/22 (стягнення</a:t>
            </a:r>
            <a:r>
              <a:rPr lang="ru-RU" sz="3200" b="1" dirty="0">
                <a:solidFill>
                  <a:srgbClr val="0059AA"/>
                </a:solidFill>
              </a:rPr>
              <a:t> </a:t>
            </a:r>
            <a:r>
              <a:rPr lang="uk-UA" sz="3200" b="1" dirty="0">
                <a:solidFill>
                  <a:srgbClr val="0059AA"/>
                </a:solidFill>
              </a:rPr>
              <a:t>штрафних санкцій за порушення умов договору щодо оплати природнього </a:t>
            </a:r>
            <a:r>
              <a:rPr lang="ru-RU" sz="3200" b="1" dirty="0">
                <a:solidFill>
                  <a:srgbClr val="0059AA"/>
                </a:solidFill>
              </a:rPr>
              <a:t>газу)</a:t>
            </a:r>
            <a:endParaRPr lang="uk-UA" sz="3200" b="1" dirty="0">
              <a:solidFill>
                <a:srgbClr val="0059AA"/>
              </a:solidFill>
            </a:endParaRPr>
          </a:p>
        </p:txBody>
      </p:sp>
    </p:spTree>
    <p:extLst>
      <p:ext uri="{BB962C8B-B14F-4D97-AF65-F5344CB8AC3E}">
        <p14:creationId xmlns:p14="http://schemas.microsoft.com/office/powerpoint/2010/main" val="2269962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3604" y="3580656"/>
            <a:ext cx="11449050" cy="3960441"/>
          </a:xfrm>
        </p:spPr>
        <p:txBody>
          <a:bodyPr/>
          <a:lstStyle/>
          <a:p>
            <a:pPr marL="0" marR="0" lvl="0" indent="0" algn="just" defTabSz="584200" rtl="0" eaLnBrk="0" fontAlgn="base" latinLnBrk="0" hangingPunct="0">
              <a:lnSpc>
                <a:spcPct val="150000"/>
              </a:lnSpc>
              <a:spcBef>
                <a:spcPts val="0"/>
              </a:spcBef>
              <a:spcAft>
                <a:spcPts val="600"/>
              </a:spcAft>
              <a:buClrTx/>
              <a:buSzPct val="75000"/>
              <a:buFontTx/>
              <a:buNone/>
              <a:tabLst/>
              <a:defRPr/>
            </a:pPr>
            <a:r>
              <a:rPr kumimoji="0" lang="uk-UA" sz="190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За висновком Верховного Суду, </a:t>
            </a:r>
            <a:r>
              <a:rPr kumimoji="0" lang="uk-UA" sz="190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зменшуючи розмір штрафних санкцій, суд першої інстанції помилково не взяв до уваги, що спірні відносини стосуються забезпечення обороноздатності країни у період дії особливого періоду</a:t>
            </a:r>
            <a:r>
              <a:rPr kumimoji="0" lang="uk-UA" sz="190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 забезпечення Збройних Сил України, інших військових формувань, утворених відповідно до законів України, та правоохоронних органів підготовленими кадрами, озброєнням, військовою та іншою технікою, продовольством, речовим майном, іншими матеріальними та фінансовими ресурсами є одним з пріоритетних напрямів у забезпеченні оборони держави. </a:t>
            </a:r>
            <a:r>
              <a:rPr lang="uk-UA" sz="1900" dirty="0">
                <a:solidFill>
                  <a:srgbClr val="00274E"/>
                </a:solidFill>
              </a:rPr>
              <a:t>Д</a:t>
            </a:r>
            <a:r>
              <a:rPr kumimoji="0" lang="uk-UA" sz="190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ля позивача використання результату отриманого за контрактом не становить комерційний інтерес, а спрямоване на виконання покладених на нього повноважень - державної політики у сфері оборони держави та військового будівництва, керівництва Збройними Силами України, їх мобілізаційну і бойову готовність та підготовку до виконання покладених на них завдань</a:t>
            </a:r>
            <a:r>
              <a:rPr kumimoji="0" lang="ru-RU" sz="190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 </a:t>
            </a:r>
            <a:endParaRPr kumimoji="0" lang="uk-UA" sz="190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endParaRPr>
          </a:p>
          <a:p>
            <a:pPr marL="0" marR="0" lvl="0" indent="0" algn="just" defTabSz="584200" rtl="0" eaLnBrk="0" fontAlgn="base" latinLnBrk="0" hangingPunct="0">
              <a:lnSpc>
                <a:spcPct val="150000"/>
              </a:lnSpc>
              <a:spcBef>
                <a:spcPts val="0"/>
              </a:spcBef>
              <a:spcAft>
                <a:spcPts val="600"/>
              </a:spcAft>
              <a:buClrTx/>
              <a:buSzPct val="75000"/>
              <a:buFontTx/>
              <a:buNone/>
              <a:tabLst/>
              <a:defRPr/>
            </a:pPr>
            <a:r>
              <a:rPr kumimoji="0" lang="uk-UA" sz="190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Неналежне виконання своїх зобов`язань відповідачем, який вільно, діючи на власний ризик, усвідомлюючи і ту загальновідому обставину, яка не підлягає доведенню, про особливий період, в якому функціонують воєнні органи державної влади та Збройні Сили України, взяв на себе зобов`язання із визначеними в контракті умовами щодо ремонту військової техніки, має негативний вплив на обороноздатність країни та на репутацію Міністерства оборони України.</a:t>
            </a:r>
          </a:p>
        </p:txBody>
      </p:sp>
      <p:cxnSp>
        <p:nvCxnSpPr>
          <p:cNvPr id="8" name="Straight Connector 8">
            <a:extLst>
              <a:ext uri="{FF2B5EF4-FFF2-40B4-BE49-F238E27FC236}">
                <a16:creationId xmlns:a16="http://schemas.microsoft.com/office/drawing/2014/main" id="{5FD7F5B0-D6D1-4D1E-8237-67F913F67DD1}"/>
              </a:ext>
            </a:extLst>
          </p:cNvPr>
          <p:cNvCxnSpPr/>
          <p:nvPr/>
        </p:nvCxnSpPr>
        <p:spPr>
          <a:xfrm>
            <a:off x="776313" y="8981014"/>
            <a:ext cx="409462"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9" name="Text Placeholder 12">
            <a:extLst>
              <a:ext uri="{FF2B5EF4-FFF2-40B4-BE49-F238E27FC236}">
                <a16:creationId xmlns:a16="http://schemas.microsoft.com/office/drawing/2014/main" id="{103E53AD-8E46-403E-AC5E-193CF73619EB}"/>
              </a:ext>
            </a:extLst>
          </p:cNvPr>
          <p:cNvSpPr txBox="1">
            <a:spLocks/>
          </p:cNvSpPr>
          <p:nvPr/>
        </p:nvSpPr>
        <p:spPr>
          <a:xfrm>
            <a:off x="2288382" y="8634048"/>
            <a:ext cx="9614618" cy="635240"/>
          </a:xfrm>
          <a:prstGeom prst="rect">
            <a:avLst/>
          </a:prstGeom>
        </p:spPr>
        <p:txBody>
          <a:bodyPr>
            <a:normAutofit/>
          </a:bodyPr>
          <a:lstStyle>
            <a:lvl1pPr marL="0" indent="0" algn="l" defTabSz="584200" rtl="0" eaLnBrk="0" fontAlgn="base" hangingPunct="0">
              <a:spcBef>
                <a:spcPts val="4200"/>
              </a:spcBef>
              <a:spcAft>
                <a:spcPct val="0"/>
              </a:spcAft>
              <a:buSzPct val="75000"/>
              <a:buNone/>
              <a:defRPr sz="1460" b="0" i="0" baseline="0">
                <a:solidFill>
                  <a:srgbClr val="00274E"/>
                </a:solidFill>
                <a:latin typeface="Roboto Condensed Light" charset="0"/>
                <a:ea typeface="Roboto Condensed Light" charset="0"/>
                <a:cs typeface="Roboto Condensed Light" charset="0"/>
                <a:sym typeface="Helvetica Light"/>
              </a:defRPr>
            </a:lvl1pPr>
            <a:lvl2pPr marL="889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2pPr>
            <a:lvl3pPr marL="1333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3pPr>
            <a:lvl4pPr marL="1778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4pPr>
            <a:lvl5pPr marL="2222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a:lstStyle>
          <a:p>
            <a:r>
              <a:rPr lang="uk-UA" altLang="uk-UA" dirty="0"/>
              <a:t>Бізнес під час війни. Юридичні виклики бізнесу під час війни: аналіз судової практики</a:t>
            </a:r>
            <a:endParaRPr lang="uk-UA" kern="0" dirty="0"/>
          </a:p>
        </p:txBody>
      </p:sp>
      <p:sp>
        <p:nvSpPr>
          <p:cNvPr id="10" name="Subtitle 2">
            <a:extLst>
              <a:ext uri="{FF2B5EF4-FFF2-40B4-BE49-F238E27FC236}">
                <a16:creationId xmlns:a16="http://schemas.microsoft.com/office/drawing/2014/main" id="{4A564C13-60EF-4DD4-8EF1-3711460B6C22}"/>
              </a:ext>
            </a:extLst>
          </p:cNvPr>
          <p:cNvSpPr txBox="1">
            <a:spLocks/>
          </p:cNvSpPr>
          <p:nvPr/>
        </p:nvSpPr>
        <p:spPr>
          <a:xfrm>
            <a:off x="652688" y="8533975"/>
            <a:ext cx="1409338" cy="519289"/>
          </a:xfrm>
          <a:prstGeom prst="rect">
            <a:avLst/>
          </a:prstGeom>
        </p:spPr>
        <p:txBody>
          <a:bodyPr vert="horz" lIns="111254" tIns="55627" rIns="111254" bIns="55627"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460" dirty="0">
                <a:solidFill>
                  <a:srgbClr val="00274E"/>
                </a:solidFill>
              </a:rPr>
              <a:t>Верховний Суд</a:t>
            </a:r>
            <a:endParaRPr lang="en-US" sz="1460" dirty="0">
              <a:solidFill>
                <a:srgbClr val="00274E"/>
              </a:solidFill>
            </a:endParaRPr>
          </a:p>
        </p:txBody>
      </p:sp>
      <p:sp>
        <p:nvSpPr>
          <p:cNvPr id="11" name="Slide Number Placeholder 5">
            <a:extLst>
              <a:ext uri="{FF2B5EF4-FFF2-40B4-BE49-F238E27FC236}">
                <a16:creationId xmlns:a16="http://schemas.microsoft.com/office/drawing/2014/main" id="{3AFF2421-3406-4B12-B100-CE137D5217BC}"/>
              </a:ext>
            </a:extLst>
          </p:cNvPr>
          <p:cNvSpPr txBox="1">
            <a:spLocks/>
          </p:cNvSpPr>
          <p:nvPr/>
        </p:nvSpPr>
        <p:spPr>
          <a:xfrm>
            <a:off x="12263040" y="8621216"/>
            <a:ext cx="370294" cy="327269"/>
          </a:xfrm>
          <a:prstGeom prst="rect">
            <a:avLst/>
          </a:prstGeom>
        </p:spPr>
        <p:txBody>
          <a:bodyPr/>
          <a:lstStyle>
            <a:defPPr>
              <a:defRPr lang="ru-RU"/>
            </a:defPPr>
            <a:lvl1pPr algn="l" defTabSz="584200" rtl="0" eaLnBrk="0" fontAlgn="base" hangingPunct="0">
              <a:spcBef>
                <a:spcPct val="0"/>
              </a:spcBef>
              <a:spcAft>
                <a:spcPct val="0"/>
              </a:spcAft>
              <a:defRPr sz="1460" b="0" i="0" kern="1200">
                <a:solidFill>
                  <a:srgbClr val="00274E"/>
                </a:solidFill>
                <a:latin typeface="Roboto Condensed Light" charset="0"/>
                <a:ea typeface="Roboto Condensed Light" charset="0"/>
                <a:cs typeface="Roboto Condensed Light" charset="0"/>
                <a:sym typeface="Helvetica Light"/>
              </a:defRPr>
            </a:lvl1pPr>
            <a:lvl2pPr marL="457200" indent="-2286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2pPr>
            <a:lvl3pPr marL="914400" indent="-4572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3pPr>
            <a:lvl4pPr marL="1371600" indent="-6858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4pPr>
            <a:lvl5pPr marL="1828800" indent="-9144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5pPr>
            <a:lvl6pPr marL="2286000" algn="l" defTabSz="914400" rtl="0" eaLnBrk="1" latinLnBrk="0" hangingPunct="1">
              <a:defRPr sz="3600" kern="1200">
                <a:solidFill>
                  <a:srgbClr val="000000"/>
                </a:solidFill>
                <a:latin typeface="Helvetica Light"/>
                <a:ea typeface="Helvetica Light"/>
                <a:cs typeface="Helvetica Light"/>
                <a:sym typeface="Helvetica Light"/>
              </a:defRPr>
            </a:lvl6pPr>
            <a:lvl7pPr marL="2743200" algn="l" defTabSz="914400" rtl="0" eaLnBrk="1" latinLnBrk="0" hangingPunct="1">
              <a:defRPr sz="3600" kern="1200">
                <a:solidFill>
                  <a:srgbClr val="000000"/>
                </a:solidFill>
                <a:latin typeface="Helvetica Light"/>
                <a:ea typeface="Helvetica Light"/>
                <a:cs typeface="Helvetica Light"/>
                <a:sym typeface="Helvetica Light"/>
              </a:defRPr>
            </a:lvl7pPr>
            <a:lvl8pPr marL="3200400" algn="l" defTabSz="914400" rtl="0" eaLnBrk="1" latinLnBrk="0" hangingPunct="1">
              <a:defRPr sz="3600" kern="1200">
                <a:solidFill>
                  <a:srgbClr val="000000"/>
                </a:solidFill>
                <a:latin typeface="Helvetica Light"/>
                <a:ea typeface="Helvetica Light"/>
                <a:cs typeface="Helvetica Light"/>
                <a:sym typeface="Helvetica Light"/>
              </a:defRPr>
            </a:lvl8pPr>
            <a:lvl9pPr marL="3657600" algn="l" defTabSz="914400" rtl="0" eaLnBrk="1" latinLnBrk="0" hangingPunct="1">
              <a:defRPr sz="3600" kern="1200">
                <a:solidFill>
                  <a:srgbClr val="000000"/>
                </a:solidFill>
                <a:latin typeface="Helvetica Light"/>
                <a:ea typeface="Helvetica Light"/>
                <a:cs typeface="Helvetica Light"/>
                <a:sym typeface="Helvetica Light"/>
              </a:defRPr>
            </a:lvl9pPr>
          </a:lstStyle>
          <a:p>
            <a:fld id="{E31F88C0-7908-8242-B816-1B240D45A7D7}" type="slidenum">
              <a:rPr lang="en-US" smtClean="0"/>
              <a:pPr/>
              <a:t>16</a:t>
            </a:fld>
            <a:endParaRPr lang="en-US" dirty="0"/>
          </a:p>
        </p:txBody>
      </p:sp>
      <p:sp>
        <p:nvSpPr>
          <p:cNvPr id="14" name="Заголовок 13">
            <a:extLst>
              <a:ext uri="{FF2B5EF4-FFF2-40B4-BE49-F238E27FC236}">
                <a16:creationId xmlns:a16="http://schemas.microsoft.com/office/drawing/2014/main" id="{5CC06AD3-E290-B1CD-28E8-EC3BFB634770}"/>
              </a:ext>
            </a:extLst>
          </p:cNvPr>
          <p:cNvSpPr>
            <a:spLocks noGrp="1"/>
          </p:cNvSpPr>
          <p:nvPr>
            <p:ph type="ctrTitle"/>
          </p:nvPr>
        </p:nvSpPr>
        <p:spPr>
          <a:xfrm>
            <a:off x="753604" y="1204392"/>
            <a:ext cx="11424568" cy="762304"/>
          </a:xfrm>
        </p:spPr>
        <p:txBody>
          <a:bodyPr>
            <a:noAutofit/>
          </a:bodyPr>
          <a:lstStyle/>
          <a:p>
            <a:pPr algn="just"/>
            <a:r>
              <a:rPr lang="ru-RU" sz="3000" b="1" dirty="0">
                <a:solidFill>
                  <a:srgbClr val="0059AA"/>
                </a:solidFill>
              </a:rPr>
              <a:t>Постанова КГС ВС </a:t>
            </a:r>
            <a:r>
              <a:rPr lang="uk-UA" sz="3000" b="1" dirty="0">
                <a:solidFill>
                  <a:srgbClr val="0059AA"/>
                </a:solidFill>
              </a:rPr>
              <a:t>від 02.11.2022 у справі </a:t>
            </a:r>
            <a:r>
              <a:rPr lang="ru-RU" sz="3000" b="1" dirty="0">
                <a:solidFill>
                  <a:srgbClr val="0059AA"/>
                </a:solidFill>
              </a:rPr>
              <a:t>№ 910/14591/21 (</a:t>
            </a:r>
            <a:r>
              <a:rPr lang="uk-UA" sz="3000" b="1" dirty="0">
                <a:solidFill>
                  <a:srgbClr val="0059AA"/>
                </a:solidFill>
              </a:rPr>
              <a:t>стягнення</a:t>
            </a:r>
            <a:r>
              <a:rPr lang="ru-RU" sz="3000" b="1" dirty="0">
                <a:solidFill>
                  <a:srgbClr val="0059AA"/>
                </a:solidFill>
              </a:rPr>
              <a:t> </a:t>
            </a:r>
            <a:r>
              <a:rPr lang="uk-UA" sz="3000" b="1" dirty="0">
                <a:solidFill>
                  <a:srgbClr val="0059AA"/>
                </a:solidFill>
              </a:rPr>
              <a:t>штрафних санкцій з підприємства військово-промислового комплексу за порушення строків реалізації державного контракту за державним оборонним замовленням</a:t>
            </a:r>
            <a:r>
              <a:rPr lang="ru-RU" sz="3000" b="1" dirty="0">
                <a:solidFill>
                  <a:srgbClr val="0059AA"/>
                </a:solidFill>
              </a:rPr>
              <a:t>) </a:t>
            </a:r>
            <a:endParaRPr lang="uk-UA" sz="3000" b="1" dirty="0">
              <a:solidFill>
                <a:srgbClr val="0059AA"/>
              </a:solidFill>
            </a:endParaRPr>
          </a:p>
        </p:txBody>
      </p:sp>
    </p:spTree>
    <p:extLst>
      <p:ext uri="{BB962C8B-B14F-4D97-AF65-F5344CB8AC3E}">
        <p14:creationId xmlns:p14="http://schemas.microsoft.com/office/powerpoint/2010/main" val="1938477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57" name="Дякую за увагу!">
            <a:extLst>
              <a:ext uri="{FF2B5EF4-FFF2-40B4-BE49-F238E27FC236}">
                <a16:creationId xmlns:a16="http://schemas.microsoft.com/office/drawing/2014/main" id="{3C8F973B-9F21-4713-9197-0A5C9EDFB86B}"/>
              </a:ext>
            </a:extLst>
          </p:cNvPr>
          <p:cNvSpPr/>
          <p:nvPr/>
        </p:nvSpPr>
        <p:spPr>
          <a:xfrm>
            <a:off x="885776" y="7253064"/>
            <a:ext cx="6530975" cy="1544638"/>
          </a:xfrm>
          <a:prstGeom prst="rect">
            <a:avLst/>
          </a:prstGeom>
          <a:ln w="25400">
            <a:miter lim="400000"/>
          </a:ln>
          <a:extLst>
            <a:ext uri="{C572A759-6A51-4108-AA02-DFA0A04FC94B}"/>
          </a:extLst>
        </p:spPr>
        <p:txBody>
          <a:bodyPr lIns="150831" tIns="150831" rIns="150831" bIns="150831" anchor="b">
            <a:normAutofit fontScale="92500"/>
          </a:bodyPr>
          <a:lstStyle>
            <a:lvl1pPr algn="l" defTabSz="1963697">
              <a:defRPr sz="8000">
                <a:solidFill>
                  <a:srgbClr val="FFFFFF"/>
                </a:solidFill>
                <a:latin typeface="Muller Narrow Light"/>
                <a:ea typeface="Muller Narrow Light"/>
                <a:cs typeface="Muller Narrow Light"/>
                <a:sym typeface="Muller Narrow Light"/>
              </a:defRPr>
            </a:lvl1pPr>
          </a:lstStyle>
          <a:p>
            <a:pPr marL="0" marR="0" lvl="0" indent="0" algn="l" defTabSz="1963697" rtl="0" eaLnBrk="1" fontAlgn="auto" latinLnBrk="0" hangingPunct="0">
              <a:lnSpc>
                <a:spcPct val="100000"/>
              </a:lnSpc>
              <a:spcBef>
                <a:spcPts val="0"/>
              </a:spcBef>
              <a:spcAft>
                <a:spcPts val="0"/>
              </a:spcAft>
              <a:buClrTx/>
              <a:buSzTx/>
              <a:buFontTx/>
              <a:buNone/>
              <a:tabLst/>
              <a:defRPr/>
            </a:pPr>
            <a:r>
              <a:rPr kumimoji="0" lang="uk-UA" sz="8000" b="0" i="0" u="none" strike="noStrike" kern="0" cap="none" spc="0" normalizeH="0" baseline="0" noProof="0" dirty="0">
                <a:ln>
                  <a:noFill/>
                </a:ln>
                <a:solidFill>
                  <a:srgbClr val="FFFFFF"/>
                </a:solidFill>
                <a:effectLst/>
                <a:uLnTx/>
                <a:uFillTx/>
                <a:latin typeface="Roboto Condensed Light" panose="02000000000000000000" pitchFamily="2" charset="0"/>
                <a:ea typeface="Roboto Condensed Light" panose="02000000000000000000" pitchFamily="2" charset="0"/>
                <a:sym typeface="Muller Narrow Light"/>
              </a:rPr>
              <a:t>Дякую за увагу!</a:t>
            </a:r>
          </a:p>
        </p:txBody>
      </p:sp>
      <p:pic>
        <p:nvPicPr>
          <p:cNvPr id="17411" name="Рисунок 2"/>
          <p:cNvPicPr>
            <a:picLocks noChangeAspect="1" noChangeArrowheads="1"/>
          </p:cNvPicPr>
          <p:nvPr/>
        </p:nvPicPr>
        <p:blipFill>
          <a:blip r:embed="rId2" cstate="print"/>
          <a:srcRect/>
          <a:stretch>
            <a:fillRect/>
          </a:stretch>
        </p:blipFill>
        <p:spPr bwMode="auto">
          <a:xfrm>
            <a:off x="741363" y="844352"/>
            <a:ext cx="1687512" cy="1951038"/>
          </a:xfrm>
          <a:prstGeom prst="rect">
            <a:avLst/>
          </a:prstGeom>
          <a:noFill/>
          <a:ln w="9525">
            <a:noFill/>
            <a:miter lim="800000"/>
            <a:headEnd/>
            <a:tailEnd/>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6359E0-232F-7E90-4523-AB6900192078}"/>
              </a:ext>
            </a:extLst>
          </p:cNvPr>
          <p:cNvSpPr>
            <a:spLocks noGrp="1"/>
          </p:cNvSpPr>
          <p:nvPr>
            <p:ph type="title"/>
          </p:nvPr>
        </p:nvSpPr>
        <p:spPr>
          <a:xfrm>
            <a:off x="741364" y="484164"/>
            <a:ext cx="11449050" cy="8207375"/>
          </a:xfrm>
        </p:spPr>
        <p:txBody>
          <a:bodyPr anchor="ctr" anchorCtr="0"/>
          <a:lstStyle/>
          <a:p>
            <a:r>
              <a:rPr lang="uk-UA" b="1" dirty="0">
                <a:solidFill>
                  <a:srgbClr val="0059AA"/>
                </a:solidFill>
              </a:rPr>
              <a:t>Захист права власності фізичних та юридичних осіб в умовах воєнного стану</a:t>
            </a:r>
          </a:p>
        </p:txBody>
      </p:sp>
      <p:cxnSp>
        <p:nvCxnSpPr>
          <p:cNvPr id="3" name="Straight Connector 8">
            <a:extLst>
              <a:ext uri="{FF2B5EF4-FFF2-40B4-BE49-F238E27FC236}">
                <a16:creationId xmlns:a16="http://schemas.microsoft.com/office/drawing/2014/main" id="{68B7B0C7-3CEC-4769-BD83-47BA367483E1}"/>
              </a:ext>
            </a:extLst>
          </p:cNvPr>
          <p:cNvCxnSpPr/>
          <p:nvPr/>
        </p:nvCxnSpPr>
        <p:spPr>
          <a:xfrm>
            <a:off x="776313" y="8981014"/>
            <a:ext cx="409462"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4" name="Text Placeholder 12">
            <a:extLst>
              <a:ext uri="{FF2B5EF4-FFF2-40B4-BE49-F238E27FC236}">
                <a16:creationId xmlns:a16="http://schemas.microsoft.com/office/drawing/2014/main" id="{98217670-E640-4F7E-80AB-9525160C0EED}"/>
              </a:ext>
            </a:extLst>
          </p:cNvPr>
          <p:cNvSpPr txBox="1">
            <a:spLocks/>
          </p:cNvSpPr>
          <p:nvPr/>
        </p:nvSpPr>
        <p:spPr>
          <a:xfrm>
            <a:off x="2288382" y="8634048"/>
            <a:ext cx="9614618" cy="635240"/>
          </a:xfrm>
          <a:prstGeom prst="rect">
            <a:avLst/>
          </a:prstGeom>
        </p:spPr>
        <p:txBody>
          <a:bodyPr>
            <a:normAutofit/>
          </a:bodyPr>
          <a:lstStyle>
            <a:lvl1pPr marL="0" indent="0" algn="l" defTabSz="584200" rtl="0" eaLnBrk="0" fontAlgn="base" hangingPunct="0">
              <a:spcBef>
                <a:spcPts val="4200"/>
              </a:spcBef>
              <a:spcAft>
                <a:spcPct val="0"/>
              </a:spcAft>
              <a:buSzPct val="75000"/>
              <a:buNone/>
              <a:defRPr sz="1460" b="0" i="0" baseline="0">
                <a:solidFill>
                  <a:srgbClr val="00274E"/>
                </a:solidFill>
                <a:latin typeface="Roboto Condensed Light" charset="0"/>
                <a:ea typeface="Roboto Condensed Light" charset="0"/>
                <a:cs typeface="Roboto Condensed Light" charset="0"/>
                <a:sym typeface="Helvetica Light"/>
              </a:defRPr>
            </a:lvl1pPr>
            <a:lvl2pPr marL="889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2pPr>
            <a:lvl3pPr marL="1333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3pPr>
            <a:lvl4pPr marL="1778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4pPr>
            <a:lvl5pPr marL="2222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a:lstStyle>
          <a:p>
            <a:r>
              <a:rPr lang="uk-UA" altLang="uk-UA" dirty="0"/>
              <a:t>Бізнес під час війни. Юридичні виклики бізнесу під час війни: аналіз судової практики</a:t>
            </a:r>
            <a:endParaRPr lang="uk-UA" kern="0" dirty="0"/>
          </a:p>
        </p:txBody>
      </p:sp>
      <p:sp>
        <p:nvSpPr>
          <p:cNvPr id="5" name="Subtitle 2">
            <a:extLst>
              <a:ext uri="{FF2B5EF4-FFF2-40B4-BE49-F238E27FC236}">
                <a16:creationId xmlns:a16="http://schemas.microsoft.com/office/drawing/2014/main" id="{47394DB2-49D3-4259-8FD0-0F5E415A7B9B}"/>
              </a:ext>
            </a:extLst>
          </p:cNvPr>
          <p:cNvSpPr txBox="1">
            <a:spLocks/>
          </p:cNvSpPr>
          <p:nvPr/>
        </p:nvSpPr>
        <p:spPr>
          <a:xfrm>
            <a:off x="652688" y="8533975"/>
            <a:ext cx="1409338" cy="519289"/>
          </a:xfrm>
          <a:prstGeom prst="rect">
            <a:avLst/>
          </a:prstGeom>
        </p:spPr>
        <p:txBody>
          <a:bodyPr vert="horz" lIns="111254" tIns="55627" rIns="111254" bIns="55627"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460" dirty="0">
                <a:solidFill>
                  <a:srgbClr val="00274E"/>
                </a:solidFill>
              </a:rPr>
              <a:t>Верховний Суд</a:t>
            </a:r>
            <a:endParaRPr lang="en-US" sz="1460" dirty="0">
              <a:solidFill>
                <a:srgbClr val="00274E"/>
              </a:solidFill>
            </a:endParaRPr>
          </a:p>
        </p:txBody>
      </p:sp>
      <p:sp>
        <p:nvSpPr>
          <p:cNvPr id="6" name="Slide Number Placeholder 5">
            <a:extLst>
              <a:ext uri="{FF2B5EF4-FFF2-40B4-BE49-F238E27FC236}">
                <a16:creationId xmlns:a16="http://schemas.microsoft.com/office/drawing/2014/main" id="{827AAD0F-8753-4044-B061-1B51ABAD8705}"/>
              </a:ext>
            </a:extLst>
          </p:cNvPr>
          <p:cNvSpPr txBox="1">
            <a:spLocks/>
          </p:cNvSpPr>
          <p:nvPr/>
        </p:nvSpPr>
        <p:spPr>
          <a:xfrm>
            <a:off x="12263040" y="8621216"/>
            <a:ext cx="370294" cy="327269"/>
          </a:xfrm>
          <a:prstGeom prst="rect">
            <a:avLst/>
          </a:prstGeom>
        </p:spPr>
        <p:txBody>
          <a:bodyPr/>
          <a:lstStyle>
            <a:defPPr>
              <a:defRPr lang="ru-RU"/>
            </a:defPPr>
            <a:lvl1pPr algn="l" defTabSz="584200" rtl="0" eaLnBrk="0" fontAlgn="base" hangingPunct="0">
              <a:spcBef>
                <a:spcPct val="0"/>
              </a:spcBef>
              <a:spcAft>
                <a:spcPct val="0"/>
              </a:spcAft>
              <a:defRPr sz="1460" b="0" i="0" kern="1200">
                <a:solidFill>
                  <a:srgbClr val="00274E"/>
                </a:solidFill>
                <a:latin typeface="Roboto Condensed Light" charset="0"/>
                <a:ea typeface="Roboto Condensed Light" charset="0"/>
                <a:cs typeface="Roboto Condensed Light" charset="0"/>
                <a:sym typeface="Helvetica Light"/>
              </a:defRPr>
            </a:lvl1pPr>
            <a:lvl2pPr marL="457200" indent="-2286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2pPr>
            <a:lvl3pPr marL="914400" indent="-4572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3pPr>
            <a:lvl4pPr marL="1371600" indent="-6858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4pPr>
            <a:lvl5pPr marL="1828800" indent="-9144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5pPr>
            <a:lvl6pPr marL="2286000" algn="l" defTabSz="914400" rtl="0" eaLnBrk="1" latinLnBrk="0" hangingPunct="1">
              <a:defRPr sz="3600" kern="1200">
                <a:solidFill>
                  <a:srgbClr val="000000"/>
                </a:solidFill>
                <a:latin typeface="Helvetica Light"/>
                <a:ea typeface="Helvetica Light"/>
                <a:cs typeface="Helvetica Light"/>
                <a:sym typeface="Helvetica Light"/>
              </a:defRPr>
            </a:lvl6pPr>
            <a:lvl7pPr marL="2743200" algn="l" defTabSz="914400" rtl="0" eaLnBrk="1" latinLnBrk="0" hangingPunct="1">
              <a:defRPr sz="3600" kern="1200">
                <a:solidFill>
                  <a:srgbClr val="000000"/>
                </a:solidFill>
                <a:latin typeface="Helvetica Light"/>
                <a:ea typeface="Helvetica Light"/>
                <a:cs typeface="Helvetica Light"/>
                <a:sym typeface="Helvetica Light"/>
              </a:defRPr>
            </a:lvl7pPr>
            <a:lvl8pPr marL="3200400" algn="l" defTabSz="914400" rtl="0" eaLnBrk="1" latinLnBrk="0" hangingPunct="1">
              <a:defRPr sz="3600" kern="1200">
                <a:solidFill>
                  <a:srgbClr val="000000"/>
                </a:solidFill>
                <a:latin typeface="Helvetica Light"/>
                <a:ea typeface="Helvetica Light"/>
                <a:cs typeface="Helvetica Light"/>
                <a:sym typeface="Helvetica Light"/>
              </a:defRPr>
            </a:lvl8pPr>
            <a:lvl9pPr marL="3657600" algn="l" defTabSz="914400" rtl="0" eaLnBrk="1" latinLnBrk="0" hangingPunct="1">
              <a:defRPr sz="3600" kern="1200">
                <a:solidFill>
                  <a:srgbClr val="000000"/>
                </a:solidFill>
                <a:latin typeface="Helvetica Light"/>
                <a:ea typeface="Helvetica Light"/>
                <a:cs typeface="Helvetica Light"/>
                <a:sym typeface="Helvetica Light"/>
              </a:defRPr>
            </a:lvl9pPr>
          </a:lstStyle>
          <a:p>
            <a:fld id="{E31F88C0-7908-8242-B816-1B240D45A7D7}" type="slidenum">
              <a:rPr lang="en-US" smtClean="0"/>
              <a:pPr/>
              <a:t>2</a:t>
            </a:fld>
            <a:endParaRPr lang="en-US" dirty="0"/>
          </a:p>
        </p:txBody>
      </p:sp>
    </p:spTree>
    <p:extLst>
      <p:ext uri="{BB962C8B-B14F-4D97-AF65-F5344CB8AC3E}">
        <p14:creationId xmlns:p14="http://schemas.microsoft.com/office/powerpoint/2010/main" val="180795028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1363" y="2644552"/>
            <a:ext cx="11449050" cy="3960441"/>
          </a:xfrm>
        </p:spPr>
        <p:txBody>
          <a:bodyPr/>
          <a:lstStyle/>
          <a:p>
            <a:pPr marL="0" marR="0" lvl="0" indent="0" algn="just" defTabSz="584200" rtl="0" eaLnBrk="0" fontAlgn="base" latinLnBrk="0" hangingPunct="0">
              <a:lnSpc>
                <a:spcPct val="150000"/>
              </a:lnSpc>
              <a:spcBef>
                <a:spcPts val="0"/>
              </a:spcBef>
              <a:spcAft>
                <a:spcPts val="600"/>
              </a:spcAft>
              <a:buClrTx/>
              <a:buSzPct val="75000"/>
              <a:buFontTx/>
              <a:buNone/>
              <a:tabLst/>
              <a:defRPr/>
            </a:pPr>
            <a:r>
              <a:rPr kumimoji="0" lang="uk-UA" sz="240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У 2014 році був прийнятий Закон України «Про забезпечення прав і свобод громадян та правовий режим на тимчасово окупованій території України», згідно статті 5 якого, відшкодування матеріальної та моральної шкоди, заподіяної внаслідок тимчасової окупації державі Україна, юридичним особам, громадським об’єднанням, громадянам України, іноземцям та особам без громадянства, у повному обсязі покладається на російську федерацію як на державу, що здійснює окупацію. Окрім цього, ця ж стаття закріплює положення про те, що держава Україна всіма можливими засобами сприяє відшкодуванню матеріальної та моральної шкоди російською федерацією.</a:t>
            </a:r>
          </a:p>
          <a:p>
            <a:pPr marL="0" marR="0" lvl="0" indent="0" algn="just" defTabSz="584200" rtl="0" eaLnBrk="0" fontAlgn="base" latinLnBrk="0" hangingPunct="0">
              <a:lnSpc>
                <a:spcPct val="150000"/>
              </a:lnSpc>
              <a:spcBef>
                <a:spcPts val="0"/>
              </a:spcBef>
              <a:spcAft>
                <a:spcPts val="600"/>
              </a:spcAft>
              <a:buClrTx/>
              <a:buSzPct val="75000"/>
              <a:buFontTx/>
              <a:buNone/>
              <a:tabLst/>
              <a:defRPr/>
            </a:pPr>
            <a:r>
              <a:rPr kumimoji="0" lang="uk-UA" sz="240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Практична реалізація наведених положень знайшла своє відображення у низці рішень судів цивільної та господарської юрисдикції, однак у зв’язку із ігноруванням російською федерацією таких спорів (не приймала участь; не оскаржувала судові рішення в апеляційному/касаційному порядку) на розгляд Верховного Суду по суті такі справи ще не надходили.</a:t>
            </a:r>
          </a:p>
        </p:txBody>
      </p:sp>
      <p:cxnSp>
        <p:nvCxnSpPr>
          <p:cNvPr id="8" name="Straight Connector 8">
            <a:extLst>
              <a:ext uri="{FF2B5EF4-FFF2-40B4-BE49-F238E27FC236}">
                <a16:creationId xmlns:a16="http://schemas.microsoft.com/office/drawing/2014/main" id="{5FD7F5B0-D6D1-4D1E-8237-67F913F67DD1}"/>
              </a:ext>
            </a:extLst>
          </p:cNvPr>
          <p:cNvCxnSpPr/>
          <p:nvPr/>
        </p:nvCxnSpPr>
        <p:spPr>
          <a:xfrm>
            <a:off x="776313" y="8981014"/>
            <a:ext cx="409462"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9" name="Text Placeholder 12">
            <a:extLst>
              <a:ext uri="{FF2B5EF4-FFF2-40B4-BE49-F238E27FC236}">
                <a16:creationId xmlns:a16="http://schemas.microsoft.com/office/drawing/2014/main" id="{103E53AD-8E46-403E-AC5E-193CF73619EB}"/>
              </a:ext>
            </a:extLst>
          </p:cNvPr>
          <p:cNvSpPr txBox="1">
            <a:spLocks/>
          </p:cNvSpPr>
          <p:nvPr/>
        </p:nvSpPr>
        <p:spPr>
          <a:xfrm>
            <a:off x="2288382" y="8634048"/>
            <a:ext cx="9614618" cy="635240"/>
          </a:xfrm>
          <a:prstGeom prst="rect">
            <a:avLst/>
          </a:prstGeom>
        </p:spPr>
        <p:txBody>
          <a:bodyPr>
            <a:normAutofit/>
          </a:bodyPr>
          <a:lstStyle>
            <a:lvl1pPr marL="0" indent="0" algn="l" defTabSz="584200" rtl="0" eaLnBrk="0" fontAlgn="base" hangingPunct="0">
              <a:spcBef>
                <a:spcPts val="4200"/>
              </a:spcBef>
              <a:spcAft>
                <a:spcPct val="0"/>
              </a:spcAft>
              <a:buSzPct val="75000"/>
              <a:buNone/>
              <a:defRPr sz="1460" b="0" i="0" baseline="0">
                <a:solidFill>
                  <a:srgbClr val="00274E"/>
                </a:solidFill>
                <a:latin typeface="Roboto Condensed Light" charset="0"/>
                <a:ea typeface="Roboto Condensed Light" charset="0"/>
                <a:cs typeface="Roboto Condensed Light" charset="0"/>
                <a:sym typeface="Helvetica Light"/>
              </a:defRPr>
            </a:lvl1pPr>
            <a:lvl2pPr marL="889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2pPr>
            <a:lvl3pPr marL="1333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3pPr>
            <a:lvl4pPr marL="1778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4pPr>
            <a:lvl5pPr marL="2222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a:lstStyle>
          <a:p>
            <a:r>
              <a:rPr lang="uk-UA" altLang="uk-UA" dirty="0"/>
              <a:t>Бізнес під час війни. Юридичні виклики бізнесу під час війни: аналіз судової практики</a:t>
            </a:r>
            <a:endParaRPr lang="uk-UA" kern="0" dirty="0"/>
          </a:p>
        </p:txBody>
      </p:sp>
      <p:sp>
        <p:nvSpPr>
          <p:cNvPr id="10" name="Subtitle 2">
            <a:extLst>
              <a:ext uri="{FF2B5EF4-FFF2-40B4-BE49-F238E27FC236}">
                <a16:creationId xmlns:a16="http://schemas.microsoft.com/office/drawing/2014/main" id="{4A564C13-60EF-4DD4-8EF1-3711460B6C22}"/>
              </a:ext>
            </a:extLst>
          </p:cNvPr>
          <p:cNvSpPr txBox="1">
            <a:spLocks/>
          </p:cNvSpPr>
          <p:nvPr/>
        </p:nvSpPr>
        <p:spPr>
          <a:xfrm>
            <a:off x="652688" y="8533975"/>
            <a:ext cx="1409338" cy="519289"/>
          </a:xfrm>
          <a:prstGeom prst="rect">
            <a:avLst/>
          </a:prstGeom>
        </p:spPr>
        <p:txBody>
          <a:bodyPr vert="horz" lIns="111254" tIns="55627" rIns="111254" bIns="55627"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460" dirty="0">
                <a:solidFill>
                  <a:srgbClr val="00274E"/>
                </a:solidFill>
              </a:rPr>
              <a:t>Верховний Суд</a:t>
            </a:r>
            <a:endParaRPr lang="en-US" sz="1460" dirty="0">
              <a:solidFill>
                <a:srgbClr val="00274E"/>
              </a:solidFill>
            </a:endParaRPr>
          </a:p>
        </p:txBody>
      </p:sp>
      <p:sp>
        <p:nvSpPr>
          <p:cNvPr id="11" name="Slide Number Placeholder 5">
            <a:extLst>
              <a:ext uri="{FF2B5EF4-FFF2-40B4-BE49-F238E27FC236}">
                <a16:creationId xmlns:a16="http://schemas.microsoft.com/office/drawing/2014/main" id="{3AFF2421-3406-4B12-B100-CE137D5217BC}"/>
              </a:ext>
            </a:extLst>
          </p:cNvPr>
          <p:cNvSpPr txBox="1">
            <a:spLocks/>
          </p:cNvSpPr>
          <p:nvPr/>
        </p:nvSpPr>
        <p:spPr>
          <a:xfrm>
            <a:off x="12263040" y="8621216"/>
            <a:ext cx="370294" cy="327269"/>
          </a:xfrm>
          <a:prstGeom prst="rect">
            <a:avLst/>
          </a:prstGeom>
        </p:spPr>
        <p:txBody>
          <a:bodyPr/>
          <a:lstStyle>
            <a:defPPr>
              <a:defRPr lang="ru-RU"/>
            </a:defPPr>
            <a:lvl1pPr algn="l" defTabSz="584200" rtl="0" eaLnBrk="0" fontAlgn="base" hangingPunct="0">
              <a:spcBef>
                <a:spcPct val="0"/>
              </a:spcBef>
              <a:spcAft>
                <a:spcPct val="0"/>
              </a:spcAft>
              <a:defRPr sz="1460" b="0" i="0" kern="1200">
                <a:solidFill>
                  <a:srgbClr val="00274E"/>
                </a:solidFill>
                <a:latin typeface="Roboto Condensed Light" charset="0"/>
                <a:ea typeface="Roboto Condensed Light" charset="0"/>
                <a:cs typeface="Roboto Condensed Light" charset="0"/>
                <a:sym typeface="Helvetica Light"/>
              </a:defRPr>
            </a:lvl1pPr>
            <a:lvl2pPr marL="457200" indent="-2286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2pPr>
            <a:lvl3pPr marL="914400" indent="-4572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3pPr>
            <a:lvl4pPr marL="1371600" indent="-6858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4pPr>
            <a:lvl5pPr marL="1828800" indent="-9144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5pPr>
            <a:lvl6pPr marL="2286000" algn="l" defTabSz="914400" rtl="0" eaLnBrk="1" latinLnBrk="0" hangingPunct="1">
              <a:defRPr sz="3600" kern="1200">
                <a:solidFill>
                  <a:srgbClr val="000000"/>
                </a:solidFill>
                <a:latin typeface="Helvetica Light"/>
                <a:ea typeface="Helvetica Light"/>
                <a:cs typeface="Helvetica Light"/>
                <a:sym typeface="Helvetica Light"/>
              </a:defRPr>
            </a:lvl6pPr>
            <a:lvl7pPr marL="2743200" algn="l" defTabSz="914400" rtl="0" eaLnBrk="1" latinLnBrk="0" hangingPunct="1">
              <a:defRPr sz="3600" kern="1200">
                <a:solidFill>
                  <a:srgbClr val="000000"/>
                </a:solidFill>
                <a:latin typeface="Helvetica Light"/>
                <a:ea typeface="Helvetica Light"/>
                <a:cs typeface="Helvetica Light"/>
                <a:sym typeface="Helvetica Light"/>
              </a:defRPr>
            </a:lvl7pPr>
            <a:lvl8pPr marL="3200400" algn="l" defTabSz="914400" rtl="0" eaLnBrk="1" latinLnBrk="0" hangingPunct="1">
              <a:defRPr sz="3600" kern="1200">
                <a:solidFill>
                  <a:srgbClr val="000000"/>
                </a:solidFill>
                <a:latin typeface="Helvetica Light"/>
                <a:ea typeface="Helvetica Light"/>
                <a:cs typeface="Helvetica Light"/>
                <a:sym typeface="Helvetica Light"/>
              </a:defRPr>
            </a:lvl8pPr>
            <a:lvl9pPr marL="3657600" algn="l" defTabSz="914400" rtl="0" eaLnBrk="1" latinLnBrk="0" hangingPunct="1">
              <a:defRPr sz="3600" kern="1200">
                <a:solidFill>
                  <a:srgbClr val="000000"/>
                </a:solidFill>
                <a:latin typeface="Helvetica Light"/>
                <a:ea typeface="Helvetica Light"/>
                <a:cs typeface="Helvetica Light"/>
                <a:sym typeface="Helvetica Light"/>
              </a:defRPr>
            </a:lvl9pPr>
          </a:lstStyle>
          <a:p>
            <a:fld id="{E31F88C0-7908-8242-B816-1B240D45A7D7}" type="slidenum">
              <a:rPr lang="en-US" smtClean="0"/>
              <a:pPr/>
              <a:t>3</a:t>
            </a:fld>
            <a:endParaRPr lang="en-US" dirty="0"/>
          </a:p>
        </p:txBody>
      </p:sp>
    </p:spTree>
    <p:extLst>
      <p:ext uri="{BB962C8B-B14F-4D97-AF65-F5344CB8AC3E}">
        <p14:creationId xmlns:p14="http://schemas.microsoft.com/office/powerpoint/2010/main" val="1691123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3510" y="2935181"/>
            <a:ext cx="11449050" cy="3960441"/>
          </a:xfrm>
        </p:spPr>
        <p:txBody>
          <a:bodyPr/>
          <a:lstStyle/>
          <a:p>
            <a:pPr marL="0" marR="0" lvl="0" indent="0" algn="just" defTabSz="584200" rtl="0" eaLnBrk="0" fontAlgn="base" latinLnBrk="0" hangingPunct="0">
              <a:lnSpc>
                <a:spcPct val="150000"/>
              </a:lnSpc>
              <a:spcBef>
                <a:spcPts val="0"/>
              </a:spcBef>
              <a:spcAft>
                <a:spcPts val="600"/>
              </a:spcAft>
              <a:buClrTx/>
              <a:buSzPct val="75000"/>
              <a:buFontTx/>
              <a:buNone/>
              <a:tabLst/>
              <a:defRPr/>
            </a:pPr>
            <a:r>
              <a:rPr kumimoji="0" lang="uk-UA" sz="240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22.12.2022 Господарський суд міста Києва розглянув та задовольнив позов власника частково зруйнованого у місті Києві ТРЦ «</a:t>
            </a:r>
            <a:r>
              <a:rPr kumimoji="0" lang="en-US" sz="240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RETROVILLE» </a:t>
            </a:r>
            <a:r>
              <a:rPr kumimoji="0" lang="uk-UA" sz="240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до російської федерації про стягнення 21 56</a:t>
            </a:r>
            <a:r>
              <a:rPr kumimoji="0" lang="en-US" sz="240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1 </a:t>
            </a:r>
            <a:r>
              <a:rPr kumimoji="0" lang="uk-UA" sz="240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390,70 євро, що є еквівалентом 715 191 329,39 грн шкоди.</a:t>
            </a:r>
          </a:p>
          <a:p>
            <a:pPr marL="0" marR="0" lvl="0" indent="0" algn="just" defTabSz="584200" rtl="0" eaLnBrk="0" fontAlgn="base" latinLnBrk="0" hangingPunct="0">
              <a:lnSpc>
                <a:spcPct val="150000"/>
              </a:lnSpc>
              <a:spcBef>
                <a:spcPts val="0"/>
              </a:spcBef>
              <a:spcAft>
                <a:spcPts val="600"/>
              </a:spcAft>
              <a:buClrTx/>
              <a:buSzPct val="75000"/>
              <a:buFontTx/>
              <a:buNone/>
              <a:tabLst/>
              <a:defRPr/>
            </a:pPr>
            <a:r>
              <a:rPr lang="uk-UA" sz="2400" dirty="0">
                <a:solidFill>
                  <a:srgbClr val="00274E"/>
                </a:solidFill>
              </a:rPr>
              <a:t>Н</a:t>
            </a:r>
            <a:r>
              <a:rPr kumimoji="0" lang="uk-UA" sz="240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а підставі наданих позивачем доказів суд чітко встановив, безпосередню причетність (причинно-наслідковий зв'язок правопорушення) відповідача в особі міністерства оборони російської федерації до запуску ракети та її влучання у ТРЦ, про що до речі, було підтверджено на брифінгу </a:t>
            </a:r>
            <a:r>
              <a:rPr kumimoji="0" lang="uk-UA" sz="2400" b="0" i="0" u="none" strike="noStrike" kern="0" cap="none" spc="0" normalizeH="0" baseline="0" dirty="0" err="1">
                <a:ln>
                  <a:noFill/>
                </a:ln>
                <a:solidFill>
                  <a:srgbClr val="00274E"/>
                </a:solidFill>
                <a:effectLst/>
                <a:uLnTx/>
                <a:uFillTx/>
                <a:latin typeface="Roboto Condensed Light" charset="0"/>
                <a:ea typeface="Roboto Condensed Light" charset="0"/>
                <a:sym typeface="Helvetica Light"/>
              </a:rPr>
              <a:t>міноборони</a:t>
            </a:r>
            <a:r>
              <a:rPr kumimoji="0" lang="uk-UA" sz="240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 російської федерації.</a:t>
            </a:r>
          </a:p>
          <a:p>
            <a:pPr marL="0" marR="0" lvl="0" indent="0" algn="just" defTabSz="584200" rtl="0" eaLnBrk="0" fontAlgn="base" latinLnBrk="0" hangingPunct="0">
              <a:lnSpc>
                <a:spcPct val="150000"/>
              </a:lnSpc>
              <a:spcBef>
                <a:spcPts val="0"/>
              </a:spcBef>
              <a:spcAft>
                <a:spcPts val="600"/>
              </a:spcAft>
              <a:buClrTx/>
              <a:buSzPct val="75000"/>
              <a:buFontTx/>
              <a:buNone/>
              <a:tabLst/>
              <a:defRPr/>
            </a:pPr>
            <a:r>
              <a:rPr kumimoji="0" lang="uk-UA" sz="240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За обставин доведеності матеріалами справи складу правопорушення та розміру шкоди, суд задовольнив цей позов, зазначивши, що знищення належного позивачу на праві власності майна порушує відповідне право власності позивача, який у зв`язку із цим набуває право на відшкодування заподіяної йому шкоди.</a:t>
            </a:r>
          </a:p>
        </p:txBody>
      </p:sp>
      <p:cxnSp>
        <p:nvCxnSpPr>
          <p:cNvPr id="8" name="Straight Connector 8">
            <a:extLst>
              <a:ext uri="{FF2B5EF4-FFF2-40B4-BE49-F238E27FC236}">
                <a16:creationId xmlns:a16="http://schemas.microsoft.com/office/drawing/2014/main" id="{5FD7F5B0-D6D1-4D1E-8237-67F913F67DD1}"/>
              </a:ext>
            </a:extLst>
          </p:cNvPr>
          <p:cNvCxnSpPr/>
          <p:nvPr/>
        </p:nvCxnSpPr>
        <p:spPr>
          <a:xfrm>
            <a:off x="776313" y="8981014"/>
            <a:ext cx="409462"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9" name="Text Placeholder 12">
            <a:extLst>
              <a:ext uri="{FF2B5EF4-FFF2-40B4-BE49-F238E27FC236}">
                <a16:creationId xmlns:a16="http://schemas.microsoft.com/office/drawing/2014/main" id="{103E53AD-8E46-403E-AC5E-193CF73619EB}"/>
              </a:ext>
            </a:extLst>
          </p:cNvPr>
          <p:cNvSpPr txBox="1">
            <a:spLocks/>
          </p:cNvSpPr>
          <p:nvPr/>
        </p:nvSpPr>
        <p:spPr>
          <a:xfrm>
            <a:off x="2288382" y="8634048"/>
            <a:ext cx="9614618" cy="635240"/>
          </a:xfrm>
          <a:prstGeom prst="rect">
            <a:avLst/>
          </a:prstGeom>
        </p:spPr>
        <p:txBody>
          <a:bodyPr>
            <a:normAutofit/>
          </a:bodyPr>
          <a:lstStyle>
            <a:lvl1pPr marL="0" indent="0" algn="l" defTabSz="584200" rtl="0" eaLnBrk="0" fontAlgn="base" hangingPunct="0">
              <a:spcBef>
                <a:spcPts val="4200"/>
              </a:spcBef>
              <a:spcAft>
                <a:spcPct val="0"/>
              </a:spcAft>
              <a:buSzPct val="75000"/>
              <a:buNone/>
              <a:defRPr sz="1460" b="0" i="0" baseline="0">
                <a:solidFill>
                  <a:srgbClr val="00274E"/>
                </a:solidFill>
                <a:latin typeface="Roboto Condensed Light" charset="0"/>
                <a:ea typeface="Roboto Condensed Light" charset="0"/>
                <a:cs typeface="Roboto Condensed Light" charset="0"/>
                <a:sym typeface="Helvetica Light"/>
              </a:defRPr>
            </a:lvl1pPr>
            <a:lvl2pPr marL="889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2pPr>
            <a:lvl3pPr marL="1333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3pPr>
            <a:lvl4pPr marL="1778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4pPr>
            <a:lvl5pPr marL="2222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a:lstStyle>
          <a:p>
            <a:r>
              <a:rPr lang="uk-UA" altLang="uk-UA" dirty="0"/>
              <a:t>Бізнес під час війни. Юридичні виклики бізнесу під час війни: аналіз судової практики</a:t>
            </a:r>
            <a:endParaRPr lang="uk-UA" kern="0" dirty="0"/>
          </a:p>
        </p:txBody>
      </p:sp>
      <p:sp>
        <p:nvSpPr>
          <p:cNvPr id="10" name="Subtitle 2">
            <a:extLst>
              <a:ext uri="{FF2B5EF4-FFF2-40B4-BE49-F238E27FC236}">
                <a16:creationId xmlns:a16="http://schemas.microsoft.com/office/drawing/2014/main" id="{4A564C13-60EF-4DD4-8EF1-3711460B6C22}"/>
              </a:ext>
            </a:extLst>
          </p:cNvPr>
          <p:cNvSpPr txBox="1">
            <a:spLocks/>
          </p:cNvSpPr>
          <p:nvPr/>
        </p:nvSpPr>
        <p:spPr>
          <a:xfrm>
            <a:off x="652688" y="8533975"/>
            <a:ext cx="1409338" cy="519289"/>
          </a:xfrm>
          <a:prstGeom prst="rect">
            <a:avLst/>
          </a:prstGeom>
        </p:spPr>
        <p:txBody>
          <a:bodyPr vert="horz" lIns="111254" tIns="55627" rIns="111254" bIns="55627"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460" dirty="0">
                <a:solidFill>
                  <a:srgbClr val="00274E"/>
                </a:solidFill>
              </a:rPr>
              <a:t>Верховний Суд</a:t>
            </a:r>
            <a:endParaRPr lang="en-US" sz="1460" dirty="0">
              <a:solidFill>
                <a:srgbClr val="00274E"/>
              </a:solidFill>
            </a:endParaRPr>
          </a:p>
        </p:txBody>
      </p:sp>
      <p:sp>
        <p:nvSpPr>
          <p:cNvPr id="11" name="Slide Number Placeholder 5">
            <a:extLst>
              <a:ext uri="{FF2B5EF4-FFF2-40B4-BE49-F238E27FC236}">
                <a16:creationId xmlns:a16="http://schemas.microsoft.com/office/drawing/2014/main" id="{3AFF2421-3406-4B12-B100-CE137D5217BC}"/>
              </a:ext>
            </a:extLst>
          </p:cNvPr>
          <p:cNvSpPr txBox="1">
            <a:spLocks/>
          </p:cNvSpPr>
          <p:nvPr/>
        </p:nvSpPr>
        <p:spPr>
          <a:xfrm>
            <a:off x="12263040" y="8621216"/>
            <a:ext cx="370294" cy="327269"/>
          </a:xfrm>
          <a:prstGeom prst="rect">
            <a:avLst/>
          </a:prstGeom>
        </p:spPr>
        <p:txBody>
          <a:bodyPr/>
          <a:lstStyle>
            <a:defPPr>
              <a:defRPr lang="ru-RU"/>
            </a:defPPr>
            <a:lvl1pPr algn="l" defTabSz="584200" rtl="0" eaLnBrk="0" fontAlgn="base" hangingPunct="0">
              <a:spcBef>
                <a:spcPct val="0"/>
              </a:spcBef>
              <a:spcAft>
                <a:spcPct val="0"/>
              </a:spcAft>
              <a:defRPr sz="1460" b="0" i="0" kern="1200">
                <a:solidFill>
                  <a:srgbClr val="00274E"/>
                </a:solidFill>
                <a:latin typeface="Roboto Condensed Light" charset="0"/>
                <a:ea typeface="Roboto Condensed Light" charset="0"/>
                <a:cs typeface="Roboto Condensed Light" charset="0"/>
                <a:sym typeface="Helvetica Light"/>
              </a:defRPr>
            </a:lvl1pPr>
            <a:lvl2pPr marL="457200" indent="-2286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2pPr>
            <a:lvl3pPr marL="914400" indent="-4572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3pPr>
            <a:lvl4pPr marL="1371600" indent="-6858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4pPr>
            <a:lvl5pPr marL="1828800" indent="-9144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5pPr>
            <a:lvl6pPr marL="2286000" algn="l" defTabSz="914400" rtl="0" eaLnBrk="1" latinLnBrk="0" hangingPunct="1">
              <a:defRPr sz="3600" kern="1200">
                <a:solidFill>
                  <a:srgbClr val="000000"/>
                </a:solidFill>
                <a:latin typeface="Helvetica Light"/>
                <a:ea typeface="Helvetica Light"/>
                <a:cs typeface="Helvetica Light"/>
                <a:sym typeface="Helvetica Light"/>
              </a:defRPr>
            </a:lvl6pPr>
            <a:lvl7pPr marL="2743200" algn="l" defTabSz="914400" rtl="0" eaLnBrk="1" latinLnBrk="0" hangingPunct="1">
              <a:defRPr sz="3600" kern="1200">
                <a:solidFill>
                  <a:srgbClr val="000000"/>
                </a:solidFill>
                <a:latin typeface="Helvetica Light"/>
                <a:ea typeface="Helvetica Light"/>
                <a:cs typeface="Helvetica Light"/>
                <a:sym typeface="Helvetica Light"/>
              </a:defRPr>
            </a:lvl7pPr>
            <a:lvl8pPr marL="3200400" algn="l" defTabSz="914400" rtl="0" eaLnBrk="1" latinLnBrk="0" hangingPunct="1">
              <a:defRPr sz="3600" kern="1200">
                <a:solidFill>
                  <a:srgbClr val="000000"/>
                </a:solidFill>
                <a:latin typeface="Helvetica Light"/>
                <a:ea typeface="Helvetica Light"/>
                <a:cs typeface="Helvetica Light"/>
                <a:sym typeface="Helvetica Light"/>
              </a:defRPr>
            </a:lvl8pPr>
            <a:lvl9pPr marL="3657600" algn="l" defTabSz="914400" rtl="0" eaLnBrk="1" latinLnBrk="0" hangingPunct="1">
              <a:defRPr sz="3600" kern="1200">
                <a:solidFill>
                  <a:srgbClr val="000000"/>
                </a:solidFill>
                <a:latin typeface="Helvetica Light"/>
                <a:ea typeface="Helvetica Light"/>
                <a:cs typeface="Helvetica Light"/>
                <a:sym typeface="Helvetica Light"/>
              </a:defRPr>
            </a:lvl9pPr>
          </a:lstStyle>
          <a:p>
            <a:fld id="{E31F88C0-7908-8242-B816-1B240D45A7D7}" type="slidenum">
              <a:rPr lang="en-US" smtClean="0"/>
              <a:pPr/>
              <a:t>4</a:t>
            </a:fld>
            <a:endParaRPr lang="en-US" dirty="0"/>
          </a:p>
        </p:txBody>
      </p:sp>
      <p:sp>
        <p:nvSpPr>
          <p:cNvPr id="14" name="Заголовок 13">
            <a:extLst>
              <a:ext uri="{FF2B5EF4-FFF2-40B4-BE49-F238E27FC236}">
                <a16:creationId xmlns:a16="http://schemas.microsoft.com/office/drawing/2014/main" id="{5CC06AD3-E290-B1CD-28E8-EC3BFB634770}"/>
              </a:ext>
            </a:extLst>
          </p:cNvPr>
          <p:cNvSpPr>
            <a:spLocks noGrp="1"/>
          </p:cNvSpPr>
          <p:nvPr>
            <p:ph type="ctrTitle"/>
          </p:nvPr>
        </p:nvSpPr>
        <p:spPr>
          <a:xfrm>
            <a:off x="741363" y="700336"/>
            <a:ext cx="11054080" cy="762304"/>
          </a:xfrm>
        </p:spPr>
        <p:txBody>
          <a:bodyPr>
            <a:normAutofit/>
          </a:bodyPr>
          <a:lstStyle/>
          <a:p>
            <a:pPr algn="just"/>
            <a:r>
              <a:rPr lang="uk-UA" sz="3400" b="1" dirty="0">
                <a:solidFill>
                  <a:srgbClr val="0059AA"/>
                </a:solidFill>
              </a:rPr>
              <a:t>Справа № 910/10517/22 (ракетний удар по ТРЦ «</a:t>
            </a:r>
            <a:r>
              <a:rPr lang="en-US" sz="3400" b="1" dirty="0">
                <a:solidFill>
                  <a:srgbClr val="0059AA"/>
                </a:solidFill>
              </a:rPr>
              <a:t>RETROVILLE</a:t>
            </a:r>
            <a:r>
              <a:rPr lang="uk-UA" sz="3400" b="1" dirty="0">
                <a:solidFill>
                  <a:srgbClr val="0059AA"/>
                </a:solidFill>
              </a:rPr>
              <a:t>»)</a:t>
            </a:r>
          </a:p>
        </p:txBody>
      </p:sp>
    </p:spTree>
    <p:extLst>
      <p:ext uri="{BB962C8B-B14F-4D97-AF65-F5344CB8AC3E}">
        <p14:creationId xmlns:p14="http://schemas.microsoft.com/office/powerpoint/2010/main" val="3168236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1363" y="3148727"/>
            <a:ext cx="11449050" cy="3960441"/>
          </a:xfrm>
        </p:spPr>
        <p:txBody>
          <a:bodyPr/>
          <a:lstStyle/>
          <a:p>
            <a:pPr marL="0" marR="0" lvl="0" indent="0" algn="just" defTabSz="584200" rtl="0" eaLnBrk="0" fontAlgn="base" latinLnBrk="0" hangingPunct="0">
              <a:lnSpc>
                <a:spcPct val="150000"/>
              </a:lnSpc>
              <a:spcBef>
                <a:spcPts val="0"/>
              </a:spcBef>
              <a:spcAft>
                <a:spcPts val="600"/>
              </a:spcAft>
              <a:buClrTx/>
              <a:buSzPct val="75000"/>
              <a:buFontTx/>
              <a:buNone/>
              <a:tabLst/>
              <a:defRPr/>
            </a:pPr>
            <a:r>
              <a:rPr kumimoji="0" lang="uk-UA" sz="230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19.12.2022 Господарський суд Черкаської області розглянув та задовольнив позов власника комплексу нежитлових будівель та споруд - складу для зберігання готової промислової продукції, який зазнав обстрілу та руйнування, внаслідок військової агресії російської федерації проти України. Позивач просив стягнути з агресора 154 940 212 грн збитків.</a:t>
            </a:r>
          </a:p>
          <a:p>
            <a:pPr marL="0" marR="0" lvl="0" indent="0" algn="just" defTabSz="584200" rtl="0" eaLnBrk="0" fontAlgn="base" latinLnBrk="0" hangingPunct="0">
              <a:lnSpc>
                <a:spcPct val="150000"/>
              </a:lnSpc>
              <a:spcBef>
                <a:spcPts val="0"/>
              </a:spcBef>
              <a:spcAft>
                <a:spcPts val="600"/>
              </a:spcAft>
              <a:buClrTx/>
              <a:buSzPct val="75000"/>
              <a:buFontTx/>
              <a:buNone/>
              <a:tabLst/>
              <a:defRPr/>
            </a:pPr>
            <a:r>
              <a:rPr kumimoji="0" lang="uk-UA" sz="2300"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Суд за наявних у матеріалах справи доказів встановив причинно-наслідковий зв`язок між збройною агресією російської федерації, яка у даному випадку виражена у незаконному артилерійському обстрілі, та завданими ушкодженнями нерухомого майна позивача.</a:t>
            </a:r>
          </a:p>
          <a:p>
            <a:pPr marL="0" marR="0" lvl="0" indent="0" algn="just" defTabSz="584200" rtl="0" eaLnBrk="0" fontAlgn="base" latinLnBrk="0" hangingPunct="0">
              <a:lnSpc>
                <a:spcPct val="150000"/>
              </a:lnSpc>
              <a:spcBef>
                <a:spcPts val="0"/>
              </a:spcBef>
              <a:spcAft>
                <a:spcPts val="600"/>
              </a:spcAft>
              <a:buClrTx/>
              <a:buSzPct val="75000"/>
              <a:buFontTx/>
              <a:buNone/>
              <a:tabLst/>
              <a:defRPr/>
            </a:pPr>
            <a:r>
              <a:rPr kumimoji="0" lang="uk-UA" sz="230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Оцінюючи суму збитків, суд виходив з положень Порядку визначення шкоди та збитків, завданих Україні внаслідок збройної агресії Російської Федерації, затвердженого поставною КМУ від 20.03.2022 № 326, який встановлює процедуру визначення шкоди та збитків, завданих Україні внаслідок збройної агресії російської федерації.</a:t>
            </a:r>
          </a:p>
        </p:txBody>
      </p:sp>
      <p:cxnSp>
        <p:nvCxnSpPr>
          <p:cNvPr id="8" name="Straight Connector 8">
            <a:extLst>
              <a:ext uri="{FF2B5EF4-FFF2-40B4-BE49-F238E27FC236}">
                <a16:creationId xmlns:a16="http://schemas.microsoft.com/office/drawing/2014/main" id="{5FD7F5B0-D6D1-4D1E-8237-67F913F67DD1}"/>
              </a:ext>
            </a:extLst>
          </p:cNvPr>
          <p:cNvCxnSpPr/>
          <p:nvPr/>
        </p:nvCxnSpPr>
        <p:spPr>
          <a:xfrm>
            <a:off x="776313" y="8981014"/>
            <a:ext cx="409462"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9" name="Text Placeholder 12">
            <a:extLst>
              <a:ext uri="{FF2B5EF4-FFF2-40B4-BE49-F238E27FC236}">
                <a16:creationId xmlns:a16="http://schemas.microsoft.com/office/drawing/2014/main" id="{103E53AD-8E46-403E-AC5E-193CF73619EB}"/>
              </a:ext>
            </a:extLst>
          </p:cNvPr>
          <p:cNvSpPr txBox="1">
            <a:spLocks/>
          </p:cNvSpPr>
          <p:nvPr/>
        </p:nvSpPr>
        <p:spPr>
          <a:xfrm>
            <a:off x="2288382" y="8634048"/>
            <a:ext cx="9614618" cy="635240"/>
          </a:xfrm>
          <a:prstGeom prst="rect">
            <a:avLst/>
          </a:prstGeom>
        </p:spPr>
        <p:txBody>
          <a:bodyPr>
            <a:normAutofit/>
          </a:bodyPr>
          <a:lstStyle>
            <a:lvl1pPr marL="0" indent="0" algn="l" defTabSz="584200" rtl="0" eaLnBrk="0" fontAlgn="base" hangingPunct="0">
              <a:spcBef>
                <a:spcPts val="4200"/>
              </a:spcBef>
              <a:spcAft>
                <a:spcPct val="0"/>
              </a:spcAft>
              <a:buSzPct val="75000"/>
              <a:buNone/>
              <a:defRPr sz="1460" b="0" i="0" baseline="0">
                <a:solidFill>
                  <a:srgbClr val="00274E"/>
                </a:solidFill>
                <a:latin typeface="Roboto Condensed Light" charset="0"/>
                <a:ea typeface="Roboto Condensed Light" charset="0"/>
                <a:cs typeface="Roboto Condensed Light" charset="0"/>
                <a:sym typeface="Helvetica Light"/>
              </a:defRPr>
            </a:lvl1pPr>
            <a:lvl2pPr marL="889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2pPr>
            <a:lvl3pPr marL="1333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3pPr>
            <a:lvl4pPr marL="1778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4pPr>
            <a:lvl5pPr marL="2222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a:lstStyle>
          <a:p>
            <a:r>
              <a:rPr lang="uk-UA" altLang="uk-UA" dirty="0"/>
              <a:t>Бізнес під час війни. Юридичні виклики бізнесу під час війни: аналіз судової практики</a:t>
            </a:r>
            <a:endParaRPr lang="uk-UA" kern="0" dirty="0"/>
          </a:p>
        </p:txBody>
      </p:sp>
      <p:sp>
        <p:nvSpPr>
          <p:cNvPr id="10" name="Subtitle 2">
            <a:extLst>
              <a:ext uri="{FF2B5EF4-FFF2-40B4-BE49-F238E27FC236}">
                <a16:creationId xmlns:a16="http://schemas.microsoft.com/office/drawing/2014/main" id="{4A564C13-60EF-4DD4-8EF1-3711460B6C22}"/>
              </a:ext>
            </a:extLst>
          </p:cNvPr>
          <p:cNvSpPr txBox="1">
            <a:spLocks/>
          </p:cNvSpPr>
          <p:nvPr/>
        </p:nvSpPr>
        <p:spPr>
          <a:xfrm>
            <a:off x="652688" y="8533975"/>
            <a:ext cx="1409338" cy="519289"/>
          </a:xfrm>
          <a:prstGeom prst="rect">
            <a:avLst/>
          </a:prstGeom>
        </p:spPr>
        <p:txBody>
          <a:bodyPr vert="horz" lIns="111254" tIns="55627" rIns="111254" bIns="55627"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460" dirty="0">
                <a:solidFill>
                  <a:srgbClr val="00274E"/>
                </a:solidFill>
              </a:rPr>
              <a:t>Верховний Суд</a:t>
            </a:r>
            <a:endParaRPr lang="en-US" sz="1460" dirty="0">
              <a:solidFill>
                <a:srgbClr val="00274E"/>
              </a:solidFill>
            </a:endParaRPr>
          </a:p>
        </p:txBody>
      </p:sp>
      <p:sp>
        <p:nvSpPr>
          <p:cNvPr id="11" name="Slide Number Placeholder 5">
            <a:extLst>
              <a:ext uri="{FF2B5EF4-FFF2-40B4-BE49-F238E27FC236}">
                <a16:creationId xmlns:a16="http://schemas.microsoft.com/office/drawing/2014/main" id="{3AFF2421-3406-4B12-B100-CE137D5217BC}"/>
              </a:ext>
            </a:extLst>
          </p:cNvPr>
          <p:cNvSpPr txBox="1">
            <a:spLocks/>
          </p:cNvSpPr>
          <p:nvPr/>
        </p:nvSpPr>
        <p:spPr>
          <a:xfrm>
            <a:off x="12263040" y="8621216"/>
            <a:ext cx="370294" cy="327269"/>
          </a:xfrm>
          <a:prstGeom prst="rect">
            <a:avLst/>
          </a:prstGeom>
        </p:spPr>
        <p:txBody>
          <a:bodyPr/>
          <a:lstStyle>
            <a:defPPr>
              <a:defRPr lang="ru-RU"/>
            </a:defPPr>
            <a:lvl1pPr algn="l" defTabSz="584200" rtl="0" eaLnBrk="0" fontAlgn="base" hangingPunct="0">
              <a:spcBef>
                <a:spcPct val="0"/>
              </a:spcBef>
              <a:spcAft>
                <a:spcPct val="0"/>
              </a:spcAft>
              <a:defRPr sz="1460" b="0" i="0" kern="1200">
                <a:solidFill>
                  <a:srgbClr val="00274E"/>
                </a:solidFill>
                <a:latin typeface="Roboto Condensed Light" charset="0"/>
                <a:ea typeface="Roboto Condensed Light" charset="0"/>
                <a:cs typeface="Roboto Condensed Light" charset="0"/>
                <a:sym typeface="Helvetica Light"/>
              </a:defRPr>
            </a:lvl1pPr>
            <a:lvl2pPr marL="457200" indent="-2286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2pPr>
            <a:lvl3pPr marL="914400" indent="-4572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3pPr>
            <a:lvl4pPr marL="1371600" indent="-6858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4pPr>
            <a:lvl5pPr marL="1828800" indent="-9144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5pPr>
            <a:lvl6pPr marL="2286000" algn="l" defTabSz="914400" rtl="0" eaLnBrk="1" latinLnBrk="0" hangingPunct="1">
              <a:defRPr sz="3600" kern="1200">
                <a:solidFill>
                  <a:srgbClr val="000000"/>
                </a:solidFill>
                <a:latin typeface="Helvetica Light"/>
                <a:ea typeface="Helvetica Light"/>
                <a:cs typeface="Helvetica Light"/>
                <a:sym typeface="Helvetica Light"/>
              </a:defRPr>
            </a:lvl6pPr>
            <a:lvl7pPr marL="2743200" algn="l" defTabSz="914400" rtl="0" eaLnBrk="1" latinLnBrk="0" hangingPunct="1">
              <a:defRPr sz="3600" kern="1200">
                <a:solidFill>
                  <a:srgbClr val="000000"/>
                </a:solidFill>
                <a:latin typeface="Helvetica Light"/>
                <a:ea typeface="Helvetica Light"/>
                <a:cs typeface="Helvetica Light"/>
                <a:sym typeface="Helvetica Light"/>
              </a:defRPr>
            </a:lvl7pPr>
            <a:lvl8pPr marL="3200400" algn="l" defTabSz="914400" rtl="0" eaLnBrk="1" latinLnBrk="0" hangingPunct="1">
              <a:defRPr sz="3600" kern="1200">
                <a:solidFill>
                  <a:srgbClr val="000000"/>
                </a:solidFill>
                <a:latin typeface="Helvetica Light"/>
                <a:ea typeface="Helvetica Light"/>
                <a:cs typeface="Helvetica Light"/>
                <a:sym typeface="Helvetica Light"/>
              </a:defRPr>
            </a:lvl8pPr>
            <a:lvl9pPr marL="3657600" algn="l" defTabSz="914400" rtl="0" eaLnBrk="1" latinLnBrk="0" hangingPunct="1">
              <a:defRPr sz="3600" kern="1200">
                <a:solidFill>
                  <a:srgbClr val="000000"/>
                </a:solidFill>
                <a:latin typeface="Helvetica Light"/>
                <a:ea typeface="Helvetica Light"/>
                <a:cs typeface="Helvetica Light"/>
                <a:sym typeface="Helvetica Light"/>
              </a:defRPr>
            </a:lvl9pPr>
          </a:lstStyle>
          <a:p>
            <a:fld id="{E31F88C0-7908-8242-B816-1B240D45A7D7}" type="slidenum">
              <a:rPr lang="en-US" smtClean="0"/>
              <a:pPr/>
              <a:t>5</a:t>
            </a:fld>
            <a:endParaRPr lang="en-US" dirty="0"/>
          </a:p>
        </p:txBody>
      </p:sp>
      <p:sp>
        <p:nvSpPr>
          <p:cNvPr id="14" name="Заголовок 13">
            <a:extLst>
              <a:ext uri="{FF2B5EF4-FFF2-40B4-BE49-F238E27FC236}">
                <a16:creationId xmlns:a16="http://schemas.microsoft.com/office/drawing/2014/main" id="{5CC06AD3-E290-B1CD-28E8-EC3BFB634770}"/>
              </a:ext>
            </a:extLst>
          </p:cNvPr>
          <p:cNvSpPr>
            <a:spLocks noGrp="1"/>
          </p:cNvSpPr>
          <p:nvPr>
            <p:ph type="ctrTitle"/>
          </p:nvPr>
        </p:nvSpPr>
        <p:spPr>
          <a:xfrm>
            <a:off x="764591" y="847696"/>
            <a:ext cx="11425821" cy="762304"/>
          </a:xfrm>
        </p:spPr>
        <p:txBody>
          <a:bodyPr>
            <a:noAutofit/>
          </a:bodyPr>
          <a:lstStyle/>
          <a:p>
            <a:pPr algn="just"/>
            <a:r>
              <a:rPr lang="uk-UA" sz="3400" b="1" dirty="0">
                <a:solidFill>
                  <a:srgbClr val="0059AA"/>
                </a:solidFill>
              </a:rPr>
              <a:t>Справа № 914/1552/22 (знищення складу для зберігання готової продукції внаслідок артилерійських обстрілів)</a:t>
            </a:r>
          </a:p>
        </p:txBody>
      </p:sp>
    </p:spTree>
    <p:extLst>
      <p:ext uri="{BB962C8B-B14F-4D97-AF65-F5344CB8AC3E}">
        <p14:creationId xmlns:p14="http://schemas.microsoft.com/office/powerpoint/2010/main" val="422315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1363" y="3148727"/>
            <a:ext cx="11449050" cy="3960441"/>
          </a:xfrm>
        </p:spPr>
        <p:txBody>
          <a:bodyPr/>
          <a:lstStyle/>
          <a:p>
            <a:pPr marL="0" marR="0" lvl="0" indent="0" algn="just" defTabSz="584200" rtl="0" eaLnBrk="0" fontAlgn="base" latinLnBrk="0" hangingPunct="0">
              <a:lnSpc>
                <a:spcPct val="150000"/>
              </a:lnSpc>
              <a:spcBef>
                <a:spcPts val="0"/>
              </a:spcBef>
              <a:spcAft>
                <a:spcPts val="600"/>
              </a:spcAft>
              <a:buClrTx/>
              <a:buSzPct val="75000"/>
              <a:buFontTx/>
              <a:buNone/>
              <a:tabLst/>
              <a:defRPr/>
            </a:pPr>
            <a:r>
              <a:rPr kumimoji="0" lang="uk-UA" sz="190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06.12.2022 Господарський суд міста Києва розглянув та задовольнив позов ФОП як власника обладнання, що залишилось на тимчасово окупованій російською федерацією території України, що позбавило його можливості здійснювати реалізацію свого права власності на рухоме майно, можливості доступу до свого майна, можливості його вивезти та зберегти у цілісному і неушкодженому стані, у зв’язку з чим позивач просив стягнути з російської федерації 634 395,30 грн шкоди (вартість майна), заподіяної її збройною агресією проти України.</a:t>
            </a:r>
          </a:p>
          <a:p>
            <a:pPr marL="0" marR="0" lvl="0" indent="0" algn="just" defTabSz="584200" rtl="0" eaLnBrk="0" fontAlgn="base" latinLnBrk="0" hangingPunct="0">
              <a:lnSpc>
                <a:spcPct val="150000"/>
              </a:lnSpc>
              <a:spcBef>
                <a:spcPts val="0"/>
              </a:spcBef>
              <a:spcAft>
                <a:spcPts val="600"/>
              </a:spcAft>
              <a:buClrTx/>
              <a:buSzPct val="75000"/>
              <a:buFontTx/>
              <a:buNone/>
              <a:tabLst/>
              <a:defRPr/>
            </a:pPr>
            <a:r>
              <a:rPr kumimoji="0" lang="uk-UA" sz="1900"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У даному випадку принцип більшої вірогідності у сукупності з принципом розумності та з урахуванням поданих позивачем доказів та пояснень надав суду можливість зробити висновок про те, що під час перебування міста Херсон під окупацією до 11.11.2022 (256 днів), російськими окупаційними військами майно позивача було викрадено.</a:t>
            </a:r>
          </a:p>
          <a:p>
            <a:pPr marL="0" marR="0" lvl="0" indent="0" algn="just" defTabSz="584200" rtl="0" eaLnBrk="0" fontAlgn="base" latinLnBrk="0" hangingPunct="0">
              <a:lnSpc>
                <a:spcPct val="150000"/>
              </a:lnSpc>
              <a:spcBef>
                <a:spcPts val="0"/>
              </a:spcBef>
              <a:spcAft>
                <a:spcPts val="600"/>
              </a:spcAft>
              <a:buClrTx/>
              <a:buSzPct val="75000"/>
              <a:buFontTx/>
              <a:buNone/>
              <a:tabLst/>
              <a:defRPr/>
            </a:pPr>
            <a:r>
              <a:rPr kumimoji="0" lang="uk-UA" sz="1900"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Суд виснував, що вказані наслідки настали в результаті окупації міста Херсон російською федерацією, що призвело до втручання в усталені господарсько-правові зв`язки, унеможливлення здійснення контролю за майном у період окупації, незаконного поширення на місто Херсон юрисдикції відповідача.</a:t>
            </a:r>
          </a:p>
          <a:p>
            <a:pPr marL="0" marR="0" lvl="0" indent="0" algn="just" defTabSz="584200" rtl="0" eaLnBrk="0" fontAlgn="base" latinLnBrk="0" hangingPunct="0">
              <a:lnSpc>
                <a:spcPct val="150000"/>
              </a:lnSpc>
              <a:spcBef>
                <a:spcPts val="0"/>
              </a:spcBef>
              <a:spcAft>
                <a:spcPts val="600"/>
              </a:spcAft>
              <a:buClrTx/>
              <a:buSzPct val="75000"/>
              <a:buFontTx/>
              <a:buNone/>
              <a:tabLst/>
              <a:defRPr/>
            </a:pPr>
            <a:r>
              <a:rPr kumimoji="0" lang="uk-UA" sz="190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При цьому, законодавство України не покладає на позивача обов`язок доказування вини відповідача у заподіянні шкоди; діє презумпція вини, тобто відсутність вини у завданні шкоди повинен доводити сам </a:t>
            </a:r>
            <a:r>
              <a:rPr kumimoji="0" lang="uk-UA" sz="1900" b="1" i="0" u="none" strike="noStrike" kern="0" cap="none" spc="0" normalizeH="0" baseline="0" dirty="0" err="1">
                <a:ln>
                  <a:noFill/>
                </a:ln>
                <a:solidFill>
                  <a:srgbClr val="00274E"/>
                </a:solidFill>
                <a:effectLst/>
                <a:uLnTx/>
                <a:uFillTx/>
                <a:latin typeface="Roboto Condensed Light" charset="0"/>
                <a:ea typeface="Roboto Condensed Light" charset="0"/>
                <a:sym typeface="Helvetica Light"/>
              </a:rPr>
              <a:t>заподіювач</a:t>
            </a:r>
            <a:r>
              <a:rPr kumimoji="0" lang="uk-UA" sz="190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 шкоди. Якщо під час розгляду справи зазначена презумпція не спростована, то вона є юридичною підставою для висновку про наявність вини </a:t>
            </a:r>
            <a:r>
              <a:rPr kumimoji="0" lang="uk-UA" sz="1900" b="1" i="0" u="none" strike="noStrike" kern="0" cap="none" spc="0" normalizeH="0" baseline="0" dirty="0" err="1">
                <a:ln>
                  <a:noFill/>
                </a:ln>
                <a:solidFill>
                  <a:srgbClr val="00274E"/>
                </a:solidFill>
                <a:effectLst/>
                <a:uLnTx/>
                <a:uFillTx/>
                <a:latin typeface="Roboto Condensed Light" charset="0"/>
                <a:ea typeface="Roboto Condensed Light" charset="0"/>
                <a:sym typeface="Helvetica Light"/>
              </a:rPr>
              <a:t>заподіювача</a:t>
            </a:r>
            <a:r>
              <a:rPr kumimoji="0" lang="uk-UA" sz="190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 шкоди.</a:t>
            </a:r>
          </a:p>
        </p:txBody>
      </p:sp>
      <p:cxnSp>
        <p:nvCxnSpPr>
          <p:cNvPr id="8" name="Straight Connector 8">
            <a:extLst>
              <a:ext uri="{FF2B5EF4-FFF2-40B4-BE49-F238E27FC236}">
                <a16:creationId xmlns:a16="http://schemas.microsoft.com/office/drawing/2014/main" id="{5FD7F5B0-D6D1-4D1E-8237-67F913F67DD1}"/>
              </a:ext>
            </a:extLst>
          </p:cNvPr>
          <p:cNvCxnSpPr/>
          <p:nvPr/>
        </p:nvCxnSpPr>
        <p:spPr>
          <a:xfrm>
            <a:off x="776313" y="8981014"/>
            <a:ext cx="409462"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9" name="Text Placeholder 12">
            <a:extLst>
              <a:ext uri="{FF2B5EF4-FFF2-40B4-BE49-F238E27FC236}">
                <a16:creationId xmlns:a16="http://schemas.microsoft.com/office/drawing/2014/main" id="{103E53AD-8E46-403E-AC5E-193CF73619EB}"/>
              </a:ext>
            </a:extLst>
          </p:cNvPr>
          <p:cNvSpPr txBox="1">
            <a:spLocks/>
          </p:cNvSpPr>
          <p:nvPr/>
        </p:nvSpPr>
        <p:spPr>
          <a:xfrm>
            <a:off x="2288382" y="8634048"/>
            <a:ext cx="9614618" cy="635240"/>
          </a:xfrm>
          <a:prstGeom prst="rect">
            <a:avLst/>
          </a:prstGeom>
        </p:spPr>
        <p:txBody>
          <a:bodyPr>
            <a:normAutofit/>
          </a:bodyPr>
          <a:lstStyle>
            <a:lvl1pPr marL="0" indent="0" algn="l" defTabSz="584200" rtl="0" eaLnBrk="0" fontAlgn="base" hangingPunct="0">
              <a:spcBef>
                <a:spcPts val="4200"/>
              </a:spcBef>
              <a:spcAft>
                <a:spcPct val="0"/>
              </a:spcAft>
              <a:buSzPct val="75000"/>
              <a:buNone/>
              <a:defRPr sz="1460" b="0" i="0" baseline="0">
                <a:solidFill>
                  <a:srgbClr val="00274E"/>
                </a:solidFill>
                <a:latin typeface="Roboto Condensed Light" charset="0"/>
                <a:ea typeface="Roboto Condensed Light" charset="0"/>
                <a:cs typeface="Roboto Condensed Light" charset="0"/>
                <a:sym typeface="Helvetica Light"/>
              </a:defRPr>
            </a:lvl1pPr>
            <a:lvl2pPr marL="889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2pPr>
            <a:lvl3pPr marL="1333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3pPr>
            <a:lvl4pPr marL="1778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4pPr>
            <a:lvl5pPr marL="2222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a:lstStyle>
          <a:p>
            <a:r>
              <a:rPr lang="uk-UA" altLang="uk-UA" dirty="0"/>
              <a:t>Бізнес під час війни. Юридичні виклики бізнесу під час війни: аналіз судової практики</a:t>
            </a:r>
            <a:endParaRPr lang="uk-UA" kern="0" dirty="0"/>
          </a:p>
        </p:txBody>
      </p:sp>
      <p:sp>
        <p:nvSpPr>
          <p:cNvPr id="10" name="Subtitle 2">
            <a:extLst>
              <a:ext uri="{FF2B5EF4-FFF2-40B4-BE49-F238E27FC236}">
                <a16:creationId xmlns:a16="http://schemas.microsoft.com/office/drawing/2014/main" id="{4A564C13-60EF-4DD4-8EF1-3711460B6C22}"/>
              </a:ext>
            </a:extLst>
          </p:cNvPr>
          <p:cNvSpPr txBox="1">
            <a:spLocks/>
          </p:cNvSpPr>
          <p:nvPr/>
        </p:nvSpPr>
        <p:spPr>
          <a:xfrm>
            <a:off x="652688" y="8533975"/>
            <a:ext cx="1409338" cy="519289"/>
          </a:xfrm>
          <a:prstGeom prst="rect">
            <a:avLst/>
          </a:prstGeom>
        </p:spPr>
        <p:txBody>
          <a:bodyPr vert="horz" lIns="111254" tIns="55627" rIns="111254" bIns="55627"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460" dirty="0">
                <a:solidFill>
                  <a:srgbClr val="00274E"/>
                </a:solidFill>
              </a:rPr>
              <a:t>Верховний Суд</a:t>
            </a:r>
            <a:endParaRPr lang="en-US" sz="1460" dirty="0">
              <a:solidFill>
                <a:srgbClr val="00274E"/>
              </a:solidFill>
            </a:endParaRPr>
          </a:p>
        </p:txBody>
      </p:sp>
      <p:sp>
        <p:nvSpPr>
          <p:cNvPr id="11" name="Slide Number Placeholder 5">
            <a:extLst>
              <a:ext uri="{FF2B5EF4-FFF2-40B4-BE49-F238E27FC236}">
                <a16:creationId xmlns:a16="http://schemas.microsoft.com/office/drawing/2014/main" id="{3AFF2421-3406-4B12-B100-CE137D5217BC}"/>
              </a:ext>
            </a:extLst>
          </p:cNvPr>
          <p:cNvSpPr txBox="1">
            <a:spLocks/>
          </p:cNvSpPr>
          <p:nvPr/>
        </p:nvSpPr>
        <p:spPr>
          <a:xfrm>
            <a:off x="12263040" y="8621216"/>
            <a:ext cx="370294" cy="327269"/>
          </a:xfrm>
          <a:prstGeom prst="rect">
            <a:avLst/>
          </a:prstGeom>
        </p:spPr>
        <p:txBody>
          <a:bodyPr/>
          <a:lstStyle>
            <a:defPPr>
              <a:defRPr lang="ru-RU"/>
            </a:defPPr>
            <a:lvl1pPr algn="l" defTabSz="584200" rtl="0" eaLnBrk="0" fontAlgn="base" hangingPunct="0">
              <a:spcBef>
                <a:spcPct val="0"/>
              </a:spcBef>
              <a:spcAft>
                <a:spcPct val="0"/>
              </a:spcAft>
              <a:defRPr sz="1460" b="0" i="0" kern="1200">
                <a:solidFill>
                  <a:srgbClr val="00274E"/>
                </a:solidFill>
                <a:latin typeface="Roboto Condensed Light" charset="0"/>
                <a:ea typeface="Roboto Condensed Light" charset="0"/>
                <a:cs typeface="Roboto Condensed Light" charset="0"/>
                <a:sym typeface="Helvetica Light"/>
              </a:defRPr>
            </a:lvl1pPr>
            <a:lvl2pPr marL="457200" indent="-2286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2pPr>
            <a:lvl3pPr marL="914400" indent="-4572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3pPr>
            <a:lvl4pPr marL="1371600" indent="-6858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4pPr>
            <a:lvl5pPr marL="1828800" indent="-9144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5pPr>
            <a:lvl6pPr marL="2286000" algn="l" defTabSz="914400" rtl="0" eaLnBrk="1" latinLnBrk="0" hangingPunct="1">
              <a:defRPr sz="3600" kern="1200">
                <a:solidFill>
                  <a:srgbClr val="000000"/>
                </a:solidFill>
                <a:latin typeface="Helvetica Light"/>
                <a:ea typeface="Helvetica Light"/>
                <a:cs typeface="Helvetica Light"/>
                <a:sym typeface="Helvetica Light"/>
              </a:defRPr>
            </a:lvl6pPr>
            <a:lvl7pPr marL="2743200" algn="l" defTabSz="914400" rtl="0" eaLnBrk="1" latinLnBrk="0" hangingPunct="1">
              <a:defRPr sz="3600" kern="1200">
                <a:solidFill>
                  <a:srgbClr val="000000"/>
                </a:solidFill>
                <a:latin typeface="Helvetica Light"/>
                <a:ea typeface="Helvetica Light"/>
                <a:cs typeface="Helvetica Light"/>
                <a:sym typeface="Helvetica Light"/>
              </a:defRPr>
            </a:lvl7pPr>
            <a:lvl8pPr marL="3200400" algn="l" defTabSz="914400" rtl="0" eaLnBrk="1" latinLnBrk="0" hangingPunct="1">
              <a:defRPr sz="3600" kern="1200">
                <a:solidFill>
                  <a:srgbClr val="000000"/>
                </a:solidFill>
                <a:latin typeface="Helvetica Light"/>
                <a:ea typeface="Helvetica Light"/>
                <a:cs typeface="Helvetica Light"/>
                <a:sym typeface="Helvetica Light"/>
              </a:defRPr>
            </a:lvl8pPr>
            <a:lvl9pPr marL="3657600" algn="l" defTabSz="914400" rtl="0" eaLnBrk="1" latinLnBrk="0" hangingPunct="1">
              <a:defRPr sz="3600" kern="1200">
                <a:solidFill>
                  <a:srgbClr val="000000"/>
                </a:solidFill>
                <a:latin typeface="Helvetica Light"/>
                <a:ea typeface="Helvetica Light"/>
                <a:cs typeface="Helvetica Light"/>
                <a:sym typeface="Helvetica Light"/>
              </a:defRPr>
            </a:lvl9pPr>
          </a:lstStyle>
          <a:p>
            <a:fld id="{E31F88C0-7908-8242-B816-1B240D45A7D7}" type="slidenum">
              <a:rPr lang="en-US" smtClean="0"/>
              <a:pPr/>
              <a:t>6</a:t>
            </a:fld>
            <a:endParaRPr lang="en-US" dirty="0"/>
          </a:p>
        </p:txBody>
      </p:sp>
      <p:sp>
        <p:nvSpPr>
          <p:cNvPr id="14" name="Заголовок 13">
            <a:extLst>
              <a:ext uri="{FF2B5EF4-FFF2-40B4-BE49-F238E27FC236}">
                <a16:creationId xmlns:a16="http://schemas.microsoft.com/office/drawing/2014/main" id="{5CC06AD3-E290-B1CD-28E8-EC3BFB634770}"/>
              </a:ext>
            </a:extLst>
          </p:cNvPr>
          <p:cNvSpPr>
            <a:spLocks noGrp="1"/>
          </p:cNvSpPr>
          <p:nvPr>
            <p:ph type="ctrTitle"/>
          </p:nvPr>
        </p:nvSpPr>
        <p:spPr>
          <a:xfrm>
            <a:off x="741362" y="773113"/>
            <a:ext cx="11449049" cy="762304"/>
          </a:xfrm>
        </p:spPr>
        <p:txBody>
          <a:bodyPr>
            <a:noAutofit/>
          </a:bodyPr>
          <a:lstStyle/>
          <a:p>
            <a:pPr algn="just"/>
            <a:r>
              <a:rPr lang="uk-UA" sz="3400" b="1" dirty="0">
                <a:solidFill>
                  <a:srgbClr val="0059AA"/>
                </a:solidFill>
              </a:rPr>
              <a:t>Справа № 914/1552/22 (нерухоме майно, залишене на окупованій території міста Херсон)</a:t>
            </a:r>
          </a:p>
        </p:txBody>
      </p:sp>
    </p:spTree>
    <p:extLst>
      <p:ext uri="{BB962C8B-B14F-4D97-AF65-F5344CB8AC3E}">
        <p14:creationId xmlns:p14="http://schemas.microsoft.com/office/powerpoint/2010/main" val="3568952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6359E0-232F-7E90-4523-AB6900192078}"/>
              </a:ext>
            </a:extLst>
          </p:cNvPr>
          <p:cNvSpPr>
            <a:spLocks noGrp="1"/>
          </p:cNvSpPr>
          <p:nvPr>
            <p:ph type="title"/>
          </p:nvPr>
        </p:nvSpPr>
        <p:spPr>
          <a:xfrm>
            <a:off x="741364" y="484164"/>
            <a:ext cx="11449050" cy="8207375"/>
          </a:xfrm>
        </p:spPr>
        <p:txBody>
          <a:bodyPr anchor="ctr" anchorCtr="0"/>
          <a:lstStyle/>
          <a:p>
            <a:r>
              <a:rPr lang="uk-UA" b="1" dirty="0">
                <a:solidFill>
                  <a:srgbClr val="0059AA"/>
                </a:solidFill>
              </a:rPr>
              <a:t>Вплив війни </a:t>
            </a:r>
            <a:br>
              <a:rPr lang="uk-UA" b="1" dirty="0">
                <a:solidFill>
                  <a:srgbClr val="0059AA"/>
                </a:solidFill>
              </a:rPr>
            </a:br>
            <a:r>
              <a:rPr lang="uk-UA" b="1" dirty="0">
                <a:solidFill>
                  <a:srgbClr val="0059AA"/>
                </a:solidFill>
              </a:rPr>
              <a:t>на о</a:t>
            </a:r>
            <a:r>
              <a:rPr kumimoji="0" lang="uk-UA" sz="8000" b="1" i="0" u="none" strike="noStrike" kern="0" cap="none" spc="0" normalizeH="0" baseline="0" dirty="0">
                <a:ln>
                  <a:noFill/>
                </a:ln>
                <a:solidFill>
                  <a:srgbClr val="0059AA"/>
                </a:solidFill>
                <a:effectLst/>
                <a:uLnTx/>
                <a:uFillTx/>
                <a:latin typeface="Roboto Condensed Light" panose="02000000000000000000" pitchFamily="2" charset="0"/>
                <a:ea typeface="Roboto Condensed Light" panose="02000000000000000000" pitchFamily="2" charset="0"/>
                <a:sym typeface="Helvetica Light"/>
              </a:rPr>
              <a:t>ренду</a:t>
            </a:r>
            <a:r>
              <a:rPr kumimoji="0" lang="uk-UA" sz="8000" b="1" i="0" u="none" strike="noStrike" kern="0" cap="none" spc="0" normalizeH="0" baseline="0" noProof="0" dirty="0">
                <a:ln>
                  <a:noFill/>
                </a:ln>
                <a:solidFill>
                  <a:srgbClr val="0059AA"/>
                </a:solidFill>
                <a:effectLst/>
                <a:uLnTx/>
                <a:uFillTx/>
                <a:latin typeface="Roboto Condensed Light" panose="02000000000000000000" pitchFamily="2" charset="0"/>
                <a:ea typeface="Roboto Condensed Light" panose="02000000000000000000" pitchFamily="2" charset="0"/>
                <a:sym typeface="Helvetica Light"/>
              </a:rPr>
              <a:t> державного та комунального майна</a:t>
            </a:r>
            <a:endParaRPr lang="uk-UA" b="1" dirty="0">
              <a:solidFill>
                <a:srgbClr val="0059AA"/>
              </a:solidFill>
            </a:endParaRPr>
          </a:p>
        </p:txBody>
      </p:sp>
      <p:cxnSp>
        <p:nvCxnSpPr>
          <p:cNvPr id="3" name="Straight Connector 8">
            <a:extLst>
              <a:ext uri="{FF2B5EF4-FFF2-40B4-BE49-F238E27FC236}">
                <a16:creationId xmlns:a16="http://schemas.microsoft.com/office/drawing/2014/main" id="{68B7B0C7-3CEC-4769-BD83-47BA367483E1}"/>
              </a:ext>
            </a:extLst>
          </p:cNvPr>
          <p:cNvCxnSpPr/>
          <p:nvPr/>
        </p:nvCxnSpPr>
        <p:spPr>
          <a:xfrm>
            <a:off x="776313" y="8981014"/>
            <a:ext cx="409462"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4" name="Text Placeholder 12">
            <a:extLst>
              <a:ext uri="{FF2B5EF4-FFF2-40B4-BE49-F238E27FC236}">
                <a16:creationId xmlns:a16="http://schemas.microsoft.com/office/drawing/2014/main" id="{98217670-E640-4F7E-80AB-9525160C0EED}"/>
              </a:ext>
            </a:extLst>
          </p:cNvPr>
          <p:cNvSpPr txBox="1">
            <a:spLocks/>
          </p:cNvSpPr>
          <p:nvPr/>
        </p:nvSpPr>
        <p:spPr>
          <a:xfrm>
            <a:off x="2288382" y="8634048"/>
            <a:ext cx="9614618" cy="635240"/>
          </a:xfrm>
          <a:prstGeom prst="rect">
            <a:avLst/>
          </a:prstGeom>
        </p:spPr>
        <p:txBody>
          <a:bodyPr>
            <a:normAutofit/>
          </a:bodyPr>
          <a:lstStyle>
            <a:lvl1pPr marL="0" indent="0" algn="l" defTabSz="584200" rtl="0" eaLnBrk="0" fontAlgn="base" hangingPunct="0">
              <a:spcBef>
                <a:spcPts val="4200"/>
              </a:spcBef>
              <a:spcAft>
                <a:spcPct val="0"/>
              </a:spcAft>
              <a:buSzPct val="75000"/>
              <a:buNone/>
              <a:defRPr sz="1460" b="0" i="0" baseline="0">
                <a:solidFill>
                  <a:srgbClr val="00274E"/>
                </a:solidFill>
                <a:latin typeface="Roboto Condensed Light" charset="0"/>
                <a:ea typeface="Roboto Condensed Light" charset="0"/>
                <a:cs typeface="Roboto Condensed Light" charset="0"/>
                <a:sym typeface="Helvetica Light"/>
              </a:defRPr>
            </a:lvl1pPr>
            <a:lvl2pPr marL="889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2pPr>
            <a:lvl3pPr marL="1333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3pPr>
            <a:lvl4pPr marL="1778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4pPr>
            <a:lvl5pPr marL="2222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a:lstStyle>
          <a:p>
            <a:r>
              <a:rPr lang="uk-UA" altLang="uk-UA" dirty="0"/>
              <a:t>Бізнес під час війни. Юридичні виклики бізнесу під час війни: аналіз судової практики</a:t>
            </a:r>
            <a:endParaRPr lang="uk-UA" kern="0" dirty="0"/>
          </a:p>
        </p:txBody>
      </p:sp>
      <p:sp>
        <p:nvSpPr>
          <p:cNvPr id="5" name="Subtitle 2">
            <a:extLst>
              <a:ext uri="{FF2B5EF4-FFF2-40B4-BE49-F238E27FC236}">
                <a16:creationId xmlns:a16="http://schemas.microsoft.com/office/drawing/2014/main" id="{47394DB2-49D3-4259-8FD0-0F5E415A7B9B}"/>
              </a:ext>
            </a:extLst>
          </p:cNvPr>
          <p:cNvSpPr txBox="1">
            <a:spLocks/>
          </p:cNvSpPr>
          <p:nvPr/>
        </p:nvSpPr>
        <p:spPr>
          <a:xfrm>
            <a:off x="652688" y="8533975"/>
            <a:ext cx="1409338" cy="519289"/>
          </a:xfrm>
          <a:prstGeom prst="rect">
            <a:avLst/>
          </a:prstGeom>
        </p:spPr>
        <p:txBody>
          <a:bodyPr vert="horz" lIns="111254" tIns="55627" rIns="111254" bIns="55627"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460" dirty="0">
                <a:solidFill>
                  <a:srgbClr val="00274E"/>
                </a:solidFill>
              </a:rPr>
              <a:t>Верховний Суд</a:t>
            </a:r>
            <a:endParaRPr lang="en-US" sz="1460" dirty="0">
              <a:solidFill>
                <a:srgbClr val="00274E"/>
              </a:solidFill>
            </a:endParaRPr>
          </a:p>
        </p:txBody>
      </p:sp>
      <p:sp>
        <p:nvSpPr>
          <p:cNvPr id="6" name="Slide Number Placeholder 5">
            <a:extLst>
              <a:ext uri="{FF2B5EF4-FFF2-40B4-BE49-F238E27FC236}">
                <a16:creationId xmlns:a16="http://schemas.microsoft.com/office/drawing/2014/main" id="{827AAD0F-8753-4044-B061-1B51ABAD8705}"/>
              </a:ext>
            </a:extLst>
          </p:cNvPr>
          <p:cNvSpPr txBox="1">
            <a:spLocks/>
          </p:cNvSpPr>
          <p:nvPr/>
        </p:nvSpPr>
        <p:spPr>
          <a:xfrm>
            <a:off x="12263040" y="8621216"/>
            <a:ext cx="370294" cy="327269"/>
          </a:xfrm>
          <a:prstGeom prst="rect">
            <a:avLst/>
          </a:prstGeom>
        </p:spPr>
        <p:txBody>
          <a:bodyPr/>
          <a:lstStyle>
            <a:defPPr>
              <a:defRPr lang="ru-RU"/>
            </a:defPPr>
            <a:lvl1pPr algn="l" defTabSz="584200" rtl="0" eaLnBrk="0" fontAlgn="base" hangingPunct="0">
              <a:spcBef>
                <a:spcPct val="0"/>
              </a:spcBef>
              <a:spcAft>
                <a:spcPct val="0"/>
              </a:spcAft>
              <a:defRPr sz="1460" b="0" i="0" kern="1200">
                <a:solidFill>
                  <a:srgbClr val="00274E"/>
                </a:solidFill>
                <a:latin typeface="Roboto Condensed Light" charset="0"/>
                <a:ea typeface="Roboto Condensed Light" charset="0"/>
                <a:cs typeface="Roboto Condensed Light" charset="0"/>
                <a:sym typeface="Helvetica Light"/>
              </a:defRPr>
            </a:lvl1pPr>
            <a:lvl2pPr marL="457200" indent="-2286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2pPr>
            <a:lvl3pPr marL="914400" indent="-4572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3pPr>
            <a:lvl4pPr marL="1371600" indent="-6858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4pPr>
            <a:lvl5pPr marL="1828800" indent="-9144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5pPr>
            <a:lvl6pPr marL="2286000" algn="l" defTabSz="914400" rtl="0" eaLnBrk="1" latinLnBrk="0" hangingPunct="1">
              <a:defRPr sz="3600" kern="1200">
                <a:solidFill>
                  <a:srgbClr val="000000"/>
                </a:solidFill>
                <a:latin typeface="Helvetica Light"/>
                <a:ea typeface="Helvetica Light"/>
                <a:cs typeface="Helvetica Light"/>
                <a:sym typeface="Helvetica Light"/>
              </a:defRPr>
            </a:lvl6pPr>
            <a:lvl7pPr marL="2743200" algn="l" defTabSz="914400" rtl="0" eaLnBrk="1" latinLnBrk="0" hangingPunct="1">
              <a:defRPr sz="3600" kern="1200">
                <a:solidFill>
                  <a:srgbClr val="000000"/>
                </a:solidFill>
                <a:latin typeface="Helvetica Light"/>
                <a:ea typeface="Helvetica Light"/>
                <a:cs typeface="Helvetica Light"/>
                <a:sym typeface="Helvetica Light"/>
              </a:defRPr>
            </a:lvl7pPr>
            <a:lvl8pPr marL="3200400" algn="l" defTabSz="914400" rtl="0" eaLnBrk="1" latinLnBrk="0" hangingPunct="1">
              <a:defRPr sz="3600" kern="1200">
                <a:solidFill>
                  <a:srgbClr val="000000"/>
                </a:solidFill>
                <a:latin typeface="Helvetica Light"/>
                <a:ea typeface="Helvetica Light"/>
                <a:cs typeface="Helvetica Light"/>
                <a:sym typeface="Helvetica Light"/>
              </a:defRPr>
            </a:lvl8pPr>
            <a:lvl9pPr marL="3657600" algn="l" defTabSz="914400" rtl="0" eaLnBrk="1" latinLnBrk="0" hangingPunct="1">
              <a:defRPr sz="3600" kern="1200">
                <a:solidFill>
                  <a:srgbClr val="000000"/>
                </a:solidFill>
                <a:latin typeface="Helvetica Light"/>
                <a:ea typeface="Helvetica Light"/>
                <a:cs typeface="Helvetica Light"/>
                <a:sym typeface="Helvetica Light"/>
              </a:defRPr>
            </a:lvl9pPr>
          </a:lstStyle>
          <a:p>
            <a:fld id="{E31F88C0-7908-8242-B816-1B240D45A7D7}" type="slidenum">
              <a:rPr lang="en-US" smtClean="0"/>
              <a:pPr/>
              <a:t>7</a:t>
            </a:fld>
            <a:endParaRPr lang="en-US" dirty="0"/>
          </a:p>
        </p:txBody>
      </p:sp>
    </p:spTree>
    <p:extLst>
      <p:ext uri="{BB962C8B-B14F-4D97-AF65-F5344CB8AC3E}">
        <p14:creationId xmlns:p14="http://schemas.microsoft.com/office/powerpoint/2010/main" val="21582903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1363" y="3148727"/>
            <a:ext cx="11449050" cy="3960441"/>
          </a:xfrm>
        </p:spPr>
        <p:txBody>
          <a:bodyPr/>
          <a:lstStyle/>
          <a:p>
            <a:pPr marL="0" marR="0" lvl="0" indent="0" algn="just" defTabSz="584200" rtl="0" eaLnBrk="0" fontAlgn="base" latinLnBrk="0" hangingPunct="0">
              <a:lnSpc>
                <a:spcPct val="150000"/>
              </a:lnSpc>
              <a:spcBef>
                <a:spcPts val="0"/>
              </a:spcBef>
              <a:spcAft>
                <a:spcPts val="1460"/>
              </a:spcAft>
              <a:buClrTx/>
              <a:buSzPct val="75000"/>
              <a:buFontTx/>
              <a:buNone/>
              <a:tabLst/>
              <a:defRPr/>
            </a:pPr>
            <a:r>
              <a:rPr kumimoji="0" lang="uk-UA" sz="220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Згідно із частиною шостою статті 762 ЦК України наймач звільняється від плати за весь час, протягом якого майно не могло бути використане ним через обставини, за які він не відповідає.</a:t>
            </a:r>
          </a:p>
          <a:p>
            <a:pPr marL="0" marR="0" lvl="0" indent="0" algn="just" defTabSz="584200" rtl="0" eaLnBrk="0" fontAlgn="base" latinLnBrk="0" hangingPunct="0">
              <a:lnSpc>
                <a:spcPct val="150000"/>
              </a:lnSpc>
              <a:spcBef>
                <a:spcPts val="0"/>
              </a:spcBef>
              <a:spcAft>
                <a:spcPts val="1460"/>
              </a:spcAft>
              <a:buClrTx/>
              <a:buSzPct val="75000"/>
              <a:buFontTx/>
              <a:buNone/>
              <a:tabLst/>
              <a:defRPr/>
            </a:pPr>
            <a:r>
              <a:rPr kumimoji="0" lang="uk-UA" sz="2200" b="0"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Відсутність у зазначеній нормі вичерпного переліку обставин, які унеможливлюють використання орендарем майна, підстав виникнення таких обставин, засобів їх підтвердження свідчить про те, що підставою для її застосування є встановлення факту неможливості використання орендарем майна з незалежних від нього причин на загальних підставах, визначених процесуальним законодавством.</a:t>
            </a:r>
          </a:p>
          <a:p>
            <a:pPr marL="0" marR="0" lvl="0" indent="0" algn="just" defTabSz="584200" rtl="0" eaLnBrk="0" fontAlgn="base" latinLnBrk="0" hangingPunct="0">
              <a:lnSpc>
                <a:spcPct val="150000"/>
              </a:lnSpc>
              <a:spcBef>
                <a:spcPts val="0"/>
              </a:spcBef>
              <a:spcAft>
                <a:spcPts val="1460"/>
              </a:spcAft>
              <a:buClrTx/>
              <a:buSzPct val="75000"/>
              <a:buFontTx/>
              <a:buNone/>
              <a:tabLst/>
              <a:defRPr/>
            </a:pPr>
            <a:r>
              <a:rPr kumimoji="0" lang="uk-UA" sz="220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У разі використання орендованої земельної ділянки у військових цілях, які унеможливлюють її використання на даний час у господарських потребах, до таких правовідносин підлягають застосуванню положень частини шостої статті 762 ЦК України, у зв'язку з чим відсутні підстави для висновку про порушення умов договору оренди в частині несвоєчасної сплати орендної плати за користування такою земельною ділянкою.</a:t>
            </a:r>
          </a:p>
        </p:txBody>
      </p:sp>
      <p:cxnSp>
        <p:nvCxnSpPr>
          <p:cNvPr id="8" name="Straight Connector 8">
            <a:extLst>
              <a:ext uri="{FF2B5EF4-FFF2-40B4-BE49-F238E27FC236}">
                <a16:creationId xmlns:a16="http://schemas.microsoft.com/office/drawing/2014/main" id="{5FD7F5B0-D6D1-4D1E-8237-67F913F67DD1}"/>
              </a:ext>
            </a:extLst>
          </p:cNvPr>
          <p:cNvCxnSpPr/>
          <p:nvPr/>
        </p:nvCxnSpPr>
        <p:spPr>
          <a:xfrm>
            <a:off x="776313" y="8981014"/>
            <a:ext cx="409462"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9" name="Text Placeholder 12">
            <a:extLst>
              <a:ext uri="{FF2B5EF4-FFF2-40B4-BE49-F238E27FC236}">
                <a16:creationId xmlns:a16="http://schemas.microsoft.com/office/drawing/2014/main" id="{103E53AD-8E46-403E-AC5E-193CF73619EB}"/>
              </a:ext>
            </a:extLst>
          </p:cNvPr>
          <p:cNvSpPr txBox="1">
            <a:spLocks/>
          </p:cNvSpPr>
          <p:nvPr/>
        </p:nvSpPr>
        <p:spPr>
          <a:xfrm>
            <a:off x="2288382" y="8634048"/>
            <a:ext cx="9614618" cy="635240"/>
          </a:xfrm>
          <a:prstGeom prst="rect">
            <a:avLst/>
          </a:prstGeom>
        </p:spPr>
        <p:txBody>
          <a:bodyPr>
            <a:normAutofit/>
          </a:bodyPr>
          <a:lstStyle>
            <a:lvl1pPr marL="0" indent="0" algn="l" defTabSz="584200" rtl="0" eaLnBrk="0" fontAlgn="base" hangingPunct="0">
              <a:spcBef>
                <a:spcPts val="4200"/>
              </a:spcBef>
              <a:spcAft>
                <a:spcPct val="0"/>
              </a:spcAft>
              <a:buSzPct val="75000"/>
              <a:buNone/>
              <a:defRPr sz="1460" b="0" i="0" baseline="0">
                <a:solidFill>
                  <a:srgbClr val="00274E"/>
                </a:solidFill>
                <a:latin typeface="Roboto Condensed Light" charset="0"/>
                <a:ea typeface="Roboto Condensed Light" charset="0"/>
                <a:cs typeface="Roboto Condensed Light" charset="0"/>
                <a:sym typeface="Helvetica Light"/>
              </a:defRPr>
            </a:lvl1pPr>
            <a:lvl2pPr marL="889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2pPr>
            <a:lvl3pPr marL="1333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3pPr>
            <a:lvl4pPr marL="1778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4pPr>
            <a:lvl5pPr marL="2222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a:lstStyle>
          <a:p>
            <a:r>
              <a:rPr lang="uk-UA" altLang="uk-UA" dirty="0"/>
              <a:t>Бізнес під час війни. Юридичні виклики бізнесу під час війни: аналіз судової практики</a:t>
            </a:r>
            <a:endParaRPr lang="uk-UA" kern="0" dirty="0"/>
          </a:p>
        </p:txBody>
      </p:sp>
      <p:sp>
        <p:nvSpPr>
          <p:cNvPr id="10" name="Subtitle 2">
            <a:extLst>
              <a:ext uri="{FF2B5EF4-FFF2-40B4-BE49-F238E27FC236}">
                <a16:creationId xmlns:a16="http://schemas.microsoft.com/office/drawing/2014/main" id="{4A564C13-60EF-4DD4-8EF1-3711460B6C22}"/>
              </a:ext>
            </a:extLst>
          </p:cNvPr>
          <p:cNvSpPr txBox="1">
            <a:spLocks/>
          </p:cNvSpPr>
          <p:nvPr/>
        </p:nvSpPr>
        <p:spPr>
          <a:xfrm>
            <a:off x="652688" y="8533975"/>
            <a:ext cx="1409338" cy="519289"/>
          </a:xfrm>
          <a:prstGeom prst="rect">
            <a:avLst/>
          </a:prstGeom>
        </p:spPr>
        <p:txBody>
          <a:bodyPr vert="horz" lIns="111254" tIns="55627" rIns="111254" bIns="55627"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460" dirty="0">
                <a:solidFill>
                  <a:srgbClr val="00274E"/>
                </a:solidFill>
              </a:rPr>
              <a:t>Верховний Суд</a:t>
            </a:r>
            <a:endParaRPr lang="en-US" sz="1460" dirty="0">
              <a:solidFill>
                <a:srgbClr val="00274E"/>
              </a:solidFill>
            </a:endParaRPr>
          </a:p>
        </p:txBody>
      </p:sp>
      <p:sp>
        <p:nvSpPr>
          <p:cNvPr id="11" name="Slide Number Placeholder 5">
            <a:extLst>
              <a:ext uri="{FF2B5EF4-FFF2-40B4-BE49-F238E27FC236}">
                <a16:creationId xmlns:a16="http://schemas.microsoft.com/office/drawing/2014/main" id="{3AFF2421-3406-4B12-B100-CE137D5217BC}"/>
              </a:ext>
            </a:extLst>
          </p:cNvPr>
          <p:cNvSpPr txBox="1">
            <a:spLocks/>
          </p:cNvSpPr>
          <p:nvPr/>
        </p:nvSpPr>
        <p:spPr>
          <a:xfrm>
            <a:off x="12263040" y="8621216"/>
            <a:ext cx="370294" cy="327269"/>
          </a:xfrm>
          <a:prstGeom prst="rect">
            <a:avLst/>
          </a:prstGeom>
        </p:spPr>
        <p:txBody>
          <a:bodyPr/>
          <a:lstStyle>
            <a:defPPr>
              <a:defRPr lang="ru-RU"/>
            </a:defPPr>
            <a:lvl1pPr algn="l" defTabSz="584200" rtl="0" eaLnBrk="0" fontAlgn="base" hangingPunct="0">
              <a:spcBef>
                <a:spcPct val="0"/>
              </a:spcBef>
              <a:spcAft>
                <a:spcPct val="0"/>
              </a:spcAft>
              <a:defRPr sz="1460" b="0" i="0" kern="1200">
                <a:solidFill>
                  <a:srgbClr val="00274E"/>
                </a:solidFill>
                <a:latin typeface="Roboto Condensed Light" charset="0"/>
                <a:ea typeface="Roboto Condensed Light" charset="0"/>
                <a:cs typeface="Roboto Condensed Light" charset="0"/>
                <a:sym typeface="Helvetica Light"/>
              </a:defRPr>
            </a:lvl1pPr>
            <a:lvl2pPr marL="457200" indent="-2286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2pPr>
            <a:lvl3pPr marL="914400" indent="-4572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3pPr>
            <a:lvl4pPr marL="1371600" indent="-6858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4pPr>
            <a:lvl5pPr marL="1828800" indent="-9144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5pPr>
            <a:lvl6pPr marL="2286000" algn="l" defTabSz="914400" rtl="0" eaLnBrk="1" latinLnBrk="0" hangingPunct="1">
              <a:defRPr sz="3600" kern="1200">
                <a:solidFill>
                  <a:srgbClr val="000000"/>
                </a:solidFill>
                <a:latin typeface="Helvetica Light"/>
                <a:ea typeface="Helvetica Light"/>
                <a:cs typeface="Helvetica Light"/>
                <a:sym typeface="Helvetica Light"/>
              </a:defRPr>
            </a:lvl6pPr>
            <a:lvl7pPr marL="2743200" algn="l" defTabSz="914400" rtl="0" eaLnBrk="1" latinLnBrk="0" hangingPunct="1">
              <a:defRPr sz="3600" kern="1200">
                <a:solidFill>
                  <a:srgbClr val="000000"/>
                </a:solidFill>
                <a:latin typeface="Helvetica Light"/>
                <a:ea typeface="Helvetica Light"/>
                <a:cs typeface="Helvetica Light"/>
                <a:sym typeface="Helvetica Light"/>
              </a:defRPr>
            </a:lvl7pPr>
            <a:lvl8pPr marL="3200400" algn="l" defTabSz="914400" rtl="0" eaLnBrk="1" latinLnBrk="0" hangingPunct="1">
              <a:defRPr sz="3600" kern="1200">
                <a:solidFill>
                  <a:srgbClr val="000000"/>
                </a:solidFill>
                <a:latin typeface="Helvetica Light"/>
                <a:ea typeface="Helvetica Light"/>
                <a:cs typeface="Helvetica Light"/>
                <a:sym typeface="Helvetica Light"/>
              </a:defRPr>
            </a:lvl8pPr>
            <a:lvl9pPr marL="3657600" algn="l" defTabSz="914400" rtl="0" eaLnBrk="1" latinLnBrk="0" hangingPunct="1">
              <a:defRPr sz="3600" kern="1200">
                <a:solidFill>
                  <a:srgbClr val="000000"/>
                </a:solidFill>
                <a:latin typeface="Helvetica Light"/>
                <a:ea typeface="Helvetica Light"/>
                <a:cs typeface="Helvetica Light"/>
                <a:sym typeface="Helvetica Light"/>
              </a:defRPr>
            </a:lvl9pPr>
          </a:lstStyle>
          <a:p>
            <a:fld id="{E31F88C0-7908-8242-B816-1B240D45A7D7}" type="slidenum">
              <a:rPr lang="en-US" smtClean="0"/>
              <a:pPr/>
              <a:t>8</a:t>
            </a:fld>
            <a:endParaRPr lang="en-US" dirty="0"/>
          </a:p>
        </p:txBody>
      </p:sp>
      <p:sp>
        <p:nvSpPr>
          <p:cNvPr id="14" name="Заголовок 13">
            <a:extLst>
              <a:ext uri="{FF2B5EF4-FFF2-40B4-BE49-F238E27FC236}">
                <a16:creationId xmlns:a16="http://schemas.microsoft.com/office/drawing/2014/main" id="{5CC06AD3-E290-B1CD-28E8-EC3BFB634770}"/>
              </a:ext>
            </a:extLst>
          </p:cNvPr>
          <p:cNvSpPr>
            <a:spLocks noGrp="1"/>
          </p:cNvSpPr>
          <p:nvPr>
            <p:ph type="ctrTitle"/>
          </p:nvPr>
        </p:nvSpPr>
        <p:spPr>
          <a:xfrm>
            <a:off x="741363" y="700336"/>
            <a:ext cx="11054080" cy="762304"/>
          </a:xfrm>
        </p:spPr>
        <p:txBody>
          <a:bodyPr>
            <a:normAutofit/>
          </a:bodyPr>
          <a:lstStyle/>
          <a:p>
            <a:pPr algn="just"/>
            <a:r>
              <a:rPr lang="ru-RU" sz="3600" b="1" dirty="0">
                <a:solidFill>
                  <a:srgbClr val="0059AA"/>
                </a:solidFill>
              </a:rPr>
              <a:t>Постанова </a:t>
            </a:r>
            <a:r>
              <a:rPr lang="uk-UA" sz="3600" b="1" dirty="0">
                <a:solidFill>
                  <a:srgbClr val="0059AA"/>
                </a:solidFill>
              </a:rPr>
              <a:t>КГС ВС від 12.01.2022 у справі № 905/1436/20 </a:t>
            </a:r>
          </a:p>
        </p:txBody>
      </p:sp>
    </p:spTree>
    <p:extLst>
      <p:ext uri="{BB962C8B-B14F-4D97-AF65-F5344CB8AC3E}">
        <p14:creationId xmlns:p14="http://schemas.microsoft.com/office/powerpoint/2010/main" val="3830230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1363" y="3028958"/>
            <a:ext cx="11449050" cy="3960441"/>
          </a:xfrm>
        </p:spPr>
        <p:txBody>
          <a:bodyPr/>
          <a:lstStyle/>
          <a:p>
            <a:pPr marL="0" marR="0" lvl="0" indent="0" algn="just" defTabSz="584200" rtl="0" eaLnBrk="0" fontAlgn="base" latinLnBrk="0" hangingPunct="0">
              <a:lnSpc>
                <a:spcPct val="150000"/>
              </a:lnSpc>
              <a:spcBef>
                <a:spcPts val="0"/>
              </a:spcBef>
              <a:spcAft>
                <a:spcPts val="600"/>
              </a:spcAft>
              <a:buClrTx/>
              <a:buSzPct val="75000"/>
              <a:buFontTx/>
              <a:buNone/>
              <a:tabLst/>
              <a:defRPr/>
            </a:pPr>
            <a:r>
              <a:rPr kumimoji="0" lang="uk-UA" sz="1900" b="1" i="0" u="none" strike="noStrike" kern="0" cap="none" spc="0" normalizeH="0" baseline="0" dirty="0">
                <a:ln>
                  <a:noFill/>
                </a:ln>
                <a:solidFill>
                  <a:srgbClr val="00274E"/>
                </a:solidFill>
                <a:effectLst/>
                <a:uLnTx/>
                <a:uFillTx/>
                <a:latin typeface="Roboto Condensed Light" charset="0"/>
                <a:ea typeface="Roboto Condensed Light" charset="0"/>
                <a:sym typeface="Helvetica Light"/>
              </a:rPr>
              <a:t>У пункті 54 Порядку передачі в оренду державного та комунального майна, затвердженого постановою КМУ від 03.06.2020 № 483 передбачено, що однією з додаткових умов оренди майна єдиного майнового комплексу може бути, зокрема, внесення протягом десяти робочих днів з дати укладення договору оренди плати не менш як за шість місяців або інший період, за який вноситься відповідна плата.</a:t>
            </a:r>
          </a:p>
          <a:p>
            <a:pPr marL="0" marR="0" lvl="0" indent="0" algn="just" defTabSz="584200" rtl="0" eaLnBrk="0" fontAlgn="base" latinLnBrk="0" hangingPunct="0">
              <a:lnSpc>
                <a:spcPct val="150000"/>
              </a:lnSpc>
              <a:spcBef>
                <a:spcPts val="0"/>
              </a:spcBef>
              <a:spcAft>
                <a:spcPts val="600"/>
              </a:spcAft>
              <a:buClrTx/>
              <a:buSzPct val="75000"/>
              <a:buFontTx/>
              <a:buNone/>
              <a:tabLst/>
              <a:defRPr/>
            </a:pPr>
            <a:r>
              <a:rPr lang="uk-UA" sz="1900" dirty="0">
                <a:solidFill>
                  <a:srgbClr val="00274E"/>
                </a:solidFill>
              </a:rPr>
              <a:t>Однак, </a:t>
            </a:r>
            <a:r>
              <a:rPr lang="ru-RU" sz="1900" dirty="0">
                <a:solidFill>
                  <a:srgbClr val="00274E"/>
                </a:solidFill>
              </a:rPr>
              <a:t>у </a:t>
            </a:r>
            <a:r>
              <a:rPr lang="uk-UA" sz="1900" dirty="0">
                <a:solidFill>
                  <a:srgbClr val="00274E"/>
                </a:solidFill>
              </a:rPr>
              <a:t>зв’язку із запровадженням воєнного стану в Україні, Верховною Радою України Законом України від 01.04.2022 № 2181-IX </a:t>
            </a:r>
            <a:r>
              <a:rPr lang="uk-UA" sz="1900" dirty="0" err="1">
                <a:solidFill>
                  <a:srgbClr val="00274E"/>
                </a:solidFill>
              </a:rPr>
              <a:t>внесено</a:t>
            </a:r>
            <a:r>
              <a:rPr lang="uk-UA" sz="1900" dirty="0">
                <a:solidFill>
                  <a:srgbClr val="00274E"/>
                </a:solidFill>
              </a:rPr>
              <a:t> зміни до розділу «Прикінцеві та перехідні положення» Закону України «Про оренду державного та комунального майна» та доповнено пунктом 6-1, яким унормовано, що під час дії воєнного стану Кабінет Міністрів України може встановити інші правила передачі в оренду державного та комунального майна, ніж ті, що передбачені </a:t>
            </a:r>
            <a:r>
              <a:rPr lang="uk-UA" sz="1900" dirty="0" err="1">
                <a:solidFill>
                  <a:srgbClr val="00274E"/>
                </a:solidFill>
              </a:rPr>
              <a:t>ци</a:t>
            </a:r>
            <a:r>
              <a:rPr lang="ru-RU" sz="1900" dirty="0">
                <a:solidFill>
                  <a:srgbClr val="00274E"/>
                </a:solidFill>
              </a:rPr>
              <a:t>м Законом.</a:t>
            </a:r>
          </a:p>
          <a:p>
            <a:pPr marL="0" marR="0" lvl="0" indent="0" algn="just" defTabSz="584200" rtl="0" eaLnBrk="0" fontAlgn="base" latinLnBrk="0" hangingPunct="0">
              <a:lnSpc>
                <a:spcPct val="150000"/>
              </a:lnSpc>
              <a:spcBef>
                <a:spcPts val="0"/>
              </a:spcBef>
              <a:spcAft>
                <a:spcPts val="600"/>
              </a:spcAft>
              <a:buClrTx/>
              <a:buSzPct val="75000"/>
              <a:buFontTx/>
              <a:buNone/>
              <a:tabLst/>
              <a:defRPr/>
            </a:pPr>
            <a:r>
              <a:rPr lang="ru-RU" sz="1900" dirty="0">
                <a:solidFill>
                  <a:srgbClr val="00274E"/>
                </a:solidFill>
              </a:rPr>
              <a:t>На </a:t>
            </a:r>
            <a:r>
              <a:rPr lang="uk-UA" sz="1900" dirty="0">
                <a:solidFill>
                  <a:srgbClr val="00274E"/>
                </a:solidFill>
              </a:rPr>
              <a:t>виконання вказаних законодавчих приписів Кабінетом Міністрів України прийнято Постанову №  634, яка набрала законної сили 01.06.2022, та передбачає, що для договорів оренди, що укладаються в період воєнного стану, розмір авансового внеску та забезпечувального депозиту обмежений до розміру однієї місячної орендної </a:t>
            </a:r>
            <a:r>
              <a:rPr lang="ru-RU" sz="1900" dirty="0">
                <a:solidFill>
                  <a:srgbClr val="00274E"/>
                </a:solidFill>
              </a:rPr>
              <a:t>плати.</a:t>
            </a:r>
          </a:p>
          <a:p>
            <a:pPr marL="0" marR="0" lvl="0" indent="0" algn="just" defTabSz="584200" rtl="0" eaLnBrk="0" fontAlgn="base" latinLnBrk="0" hangingPunct="0">
              <a:lnSpc>
                <a:spcPct val="150000"/>
              </a:lnSpc>
              <a:spcBef>
                <a:spcPts val="0"/>
              </a:spcBef>
              <a:spcAft>
                <a:spcPts val="600"/>
              </a:spcAft>
              <a:buClrTx/>
              <a:buSzPct val="75000"/>
              <a:buFontTx/>
              <a:buNone/>
              <a:tabLst/>
              <a:defRPr/>
            </a:pPr>
            <a:r>
              <a:rPr lang="uk-UA" sz="1900" b="1" dirty="0">
                <a:solidFill>
                  <a:srgbClr val="00274E"/>
                </a:solidFill>
              </a:rPr>
              <a:t>Якщо в договорі оренди встановлено додаткову умову щодо сплати орендних платежів не менше ніж за шість місяців наперед, а орендар звільнений від сплати орендних платежів на час воєнного стану, то відповідно на цей час його звільнено і від виконання цієї умови договору оренди. Невиконання такої умови договору орендарем не може слугувати підставою для його розірвання.</a:t>
            </a:r>
          </a:p>
        </p:txBody>
      </p:sp>
      <p:cxnSp>
        <p:nvCxnSpPr>
          <p:cNvPr id="8" name="Straight Connector 8">
            <a:extLst>
              <a:ext uri="{FF2B5EF4-FFF2-40B4-BE49-F238E27FC236}">
                <a16:creationId xmlns:a16="http://schemas.microsoft.com/office/drawing/2014/main" id="{5FD7F5B0-D6D1-4D1E-8237-67F913F67DD1}"/>
              </a:ext>
            </a:extLst>
          </p:cNvPr>
          <p:cNvCxnSpPr/>
          <p:nvPr/>
        </p:nvCxnSpPr>
        <p:spPr>
          <a:xfrm>
            <a:off x="776313" y="8981014"/>
            <a:ext cx="409462"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9" name="Text Placeholder 12">
            <a:extLst>
              <a:ext uri="{FF2B5EF4-FFF2-40B4-BE49-F238E27FC236}">
                <a16:creationId xmlns:a16="http://schemas.microsoft.com/office/drawing/2014/main" id="{103E53AD-8E46-403E-AC5E-193CF73619EB}"/>
              </a:ext>
            </a:extLst>
          </p:cNvPr>
          <p:cNvSpPr txBox="1">
            <a:spLocks/>
          </p:cNvSpPr>
          <p:nvPr/>
        </p:nvSpPr>
        <p:spPr>
          <a:xfrm>
            <a:off x="2288382" y="8634048"/>
            <a:ext cx="9614618" cy="635240"/>
          </a:xfrm>
          <a:prstGeom prst="rect">
            <a:avLst/>
          </a:prstGeom>
        </p:spPr>
        <p:txBody>
          <a:bodyPr>
            <a:normAutofit/>
          </a:bodyPr>
          <a:lstStyle>
            <a:lvl1pPr marL="0" indent="0" algn="l" defTabSz="584200" rtl="0" eaLnBrk="0" fontAlgn="base" hangingPunct="0">
              <a:spcBef>
                <a:spcPts val="4200"/>
              </a:spcBef>
              <a:spcAft>
                <a:spcPct val="0"/>
              </a:spcAft>
              <a:buSzPct val="75000"/>
              <a:buNone/>
              <a:defRPr sz="1460" b="0" i="0" baseline="0">
                <a:solidFill>
                  <a:srgbClr val="00274E"/>
                </a:solidFill>
                <a:latin typeface="Roboto Condensed Light" charset="0"/>
                <a:ea typeface="Roboto Condensed Light" charset="0"/>
                <a:cs typeface="Roboto Condensed Light" charset="0"/>
                <a:sym typeface="Helvetica Light"/>
              </a:defRPr>
            </a:lvl1pPr>
            <a:lvl2pPr marL="889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2pPr>
            <a:lvl3pPr marL="1333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3pPr>
            <a:lvl4pPr marL="17780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4pPr>
            <a:lvl5pPr marL="2222500" indent="-444500" algn="l" defTabSz="584200" rtl="0" eaLnBrk="0" fontAlgn="base" hangingPunct="0">
              <a:spcBef>
                <a:spcPts val="4200"/>
              </a:spcBef>
              <a:spcAft>
                <a:spcPct val="0"/>
              </a:spcAft>
              <a:buSzPct val="75000"/>
              <a:buChar char="•"/>
              <a:defRPr sz="3600">
                <a:solidFill>
                  <a:srgbClr val="000000"/>
                </a:solidFill>
                <a:latin typeface="Roboto Condensed Light" panose="02000000000000000000" pitchFamily="2" charset="0"/>
                <a:ea typeface="Roboto Condensed Light" panose="02000000000000000000" pitchFamily="2" charset="0"/>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a:lstStyle>
          <a:p>
            <a:r>
              <a:rPr lang="uk-UA" altLang="uk-UA" dirty="0"/>
              <a:t>Бізнес під час війни. Юридичні виклики бізнесу під час війни: аналіз судової практики</a:t>
            </a:r>
            <a:endParaRPr lang="uk-UA" kern="0" dirty="0"/>
          </a:p>
        </p:txBody>
      </p:sp>
      <p:sp>
        <p:nvSpPr>
          <p:cNvPr id="10" name="Subtitle 2">
            <a:extLst>
              <a:ext uri="{FF2B5EF4-FFF2-40B4-BE49-F238E27FC236}">
                <a16:creationId xmlns:a16="http://schemas.microsoft.com/office/drawing/2014/main" id="{4A564C13-60EF-4DD4-8EF1-3711460B6C22}"/>
              </a:ext>
            </a:extLst>
          </p:cNvPr>
          <p:cNvSpPr txBox="1">
            <a:spLocks/>
          </p:cNvSpPr>
          <p:nvPr/>
        </p:nvSpPr>
        <p:spPr>
          <a:xfrm>
            <a:off x="652688" y="8533975"/>
            <a:ext cx="1409338" cy="519289"/>
          </a:xfrm>
          <a:prstGeom prst="rect">
            <a:avLst/>
          </a:prstGeom>
        </p:spPr>
        <p:txBody>
          <a:bodyPr vert="horz" lIns="111254" tIns="55627" rIns="111254" bIns="55627"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460" dirty="0">
                <a:solidFill>
                  <a:srgbClr val="00274E"/>
                </a:solidFill>
              </a:rPr>
              <a:t>Верховний Суд</a:t>
            </a:r>
            <a:endParaRPr lang="en-US" sz="1460" dirty="0">
              <a:solidFill>
                <a:srgbClr val="00274E"/>
              </a:solidFill>
            </a:endParaRPr>
          </a:p>
        </p:txBody>
      </p:sp>
      <p:sp>
        <p:nvSpPr>
          <p:cNvPr id="11" name="Slide Number Placeholder 5">
            <a:extLst>
              <a:ext uri="{FF2B5EF4-FFF2-40B4-BE49-F238E27FC236}">
                <a16:creationId xmlns:a16="http://schemas.microsoft.com/office/drawing/2014/main" id="{3AFF2421-3406-4B12-B100-CE137D5217BC}"/>
              </a:ext>
            </a:extLst>
          </p:cNvPr>
          <p:cNvSpPr txBox="1">
            <a:spLocks/>
          </p:cNvSpPr>
          <p:nvPr/>
        </p:nvSpPr>
        <p:spPr>
          <a:xfrm>
            <a:off x="12263040" y="8621216"/>
            <a:ext cx="370294" cy="327269"/>
          </a:xfrm>
          <a:prstGeom prst="rect">
            <a:avLst/>
          </a:prstGeom>
        </p:spPr>
        <p:txBody>
          <a:bodyPr/>
          <a:lstStyle>
            <a:defPPr>
              <a:defRPr lang="ru-RU"/>
            </a:defPPr>
            <a:lvl1pPr algn="l" defTabSz="584200" rtl="0" eaLnBrk="0" fontAlgn="base" hangingPunct="0">
              <a:spcBef>
                <a:spcPct val="0"/>
              </a:spcBef>
              <a:spcAft>
                <a:spcPct val="0"/>
              </a:spcAft>
              <a:defRPr sz="1460" b="0" i="0" kern="1200">
                <a:solidFill>
                  <a:srgbClr val="00274E"/>
                </a:solidFill>
                <a:latin typeface="Roboto Condensed Light" charset="0"/>
                <a:ea typeface="Roboto Condensed Light" charset="0"/>
                <a:cs typeface="Roboto Condensed Light" charset="0"/>
                <a:sym typeface="Helvetica Light"/>
              </a:defRPr>
            </a:lvl1pPr>
            <a:lvl2pPr marL="457200" indent="-2286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2pPr>
            <a:lvl3pPr marL="914400" indent="-4572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3pPr>
            <a:lvl4pPr marL="1371600" indent="-6858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4pPr>
            <a:lvl5pPr marL="1828800" indent="-9144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5pPr>
            <a:lvl6pPr marL="2286000" algn="l" defTabSz="914400" rtl="0" eaLnBrk="1" latinLnBrk="0" hangingPunct="1">
              <a:defRPr sz="3600" kern="1200">
                <a:solidFill>
                  <a:srgbClr val="000000"/>
                </a:solidFill>
                <a:latin typeface="Helvetica Light"/>
                <a:ea typeface="Helvetica Light"/>
                <a:cs typeface="Helvetica Light"/>
                <a:sym typeface="Helvetica Light"/>
              </a:defRPr>
            </a:lvl6pPr>
            <a:lvl7pPr marL="2743200" algn="l" defTabSz="914400" rtl="0" eaLnBrk="1" latinLnBrk="0" hangingPunct="1">
              <a:defRPr sz="3600" kern="1200">
                <a:solidFill>
                  <a:srgbClr val="000000"/>
                </a:solidFill>
                <a:latin typeface="Helvetica Light"/>
                <a:ea typeface="Helvetica Light"/>
                <a:cs typeface="Helvetica Light"/>
                <a:sym typeface="Helvetica Light"/>
              </a:defRPr>
            </a:lvl7pPr>
            <a:lvl8pPr marL="3200400" algn="l" defTabSz="914400" rtl="0" eaLnBrk="1" latinLnBrk="0" hangingPunct="1">
              <a:defRPr sz="3600" kern="1200">
                <a:solidFill>
                  <a:srgbClr val="000000"/>
                </a:solidFill>
                <a:latin typeface="Helvetica Light"/>
                <a:ea typeface="Helvetica Light"/>
                <a:cs typeface="Helvetica Light"/>
                <a:sym typeface="Helvetica Light"/>
              </a:defRPr>
            </a:lvl8pPr>
            <a:lvl9pPr marL="3657600" algn="l" defTabSz="914400" rtl="0" eaLnBrk="1" latinLnBrk="0" hangingPunct="1">
              <a:defRPr sz="3600" kern="1200">
                <a:solidFill>
                  <a:srgbClr val="000000"/>
                </a:solidFill>
                <a:latin typeface="Helvetica Light"/>
                <a:ea typeface="Helvetica Light"/>
                <a:cs typeface="Helvetica Light"/>
                <a:sym typeface="Helvetica Light"/>
              </a:defRPr>
            </a:lvl9pPr>
          </a:lstStyle>
          <a:p>
            <a:fld id="{E31F88C0-7908-8242-B816-1B240D45A7D7}" type="slidenum">
              <a:rPr lang="en-US" smtClean="0"/>
              <a:pPr/>
              <a:t>9</a:t>
            </a:fld>
            <a:endParaRPr lang="en-US" dirty="0"/>
          </a:p>
        </p:txBody>
      </p:sp>
      <p:sp>
        <p:nvSpPr>
          <p:cNvPr id="14" name="Заголовок 13">
            <a:extLst>
              <a:ext uri="{FF2B5EF4-FFF2-40B4-BE49-F238E27FC236}">
                <a16:creationId xmlns:a16="http://schemas.microsoft.com/office/drawing/2014/main" id="{5CC06AD3-E290-B1CD-28E8-EC3BFB634770}"/>
              </a:ext>
            </a:extLst>
          </p:cNvPr>
          <p:cNvSpPr>
            <a:spLocks noGrp="1"/>
          </p:cNvSpPr>
          <p:nvPr>
            <p:ph type="ctrTitle"/>
          </p:nvPr>
        </p:nvSpPr>
        <p:spPr>
          <a:xfrm>
            <a:off x="741362" y="700336"/>
            <a:ext cx="11449049" cy="762304"/>
          </a:xfrm>
        </p:spPr>
        <p:txBody>
          <a:bodyPr>
            <a:normAutofit/>
          </a:bodyPr>
          <a:lstStyle/>
          <a:p>
            <a:pPr algn="just"/>
            <a:r>
              <a:rPr lang="ru-RU" sz="3400" b="1" dirty="0">
                <a:solidFill>
                  <a:srgbClr val="0059AA"/>
                </a:solidFill>
              </a:rPr>
              <a:t>Постанова </a:t>
            </a:r>
            <a:r>
              <a:rPr lang="uk-UA" sz="3400" b="1" dirty="0">
                <a:solidFill>
                  <a:srgbClr val="0059AA"/>
                </a:solidFill>
              </a:rPr>
              <a:t>КГС ВС від 11.07.2023 у справі № 910/8348/22 </a:t>
            </a:r>
          </a:p>
        </p:txBody>
      </p:sp>
    </p:spTree>
    <p:extLst>
      <p:ext uri="{BB962C8B-B14F-4D97-AF65-F5344CB8AC3E}">
        <p14:creationId xmlns:p14="http://schemas.microsoft.com/office/powerpoint/2010/main" val="13255131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10396</TotalTime>
  <Words>2632</Words>
  <Application>Microsoft Office PowerPoint</Application>
  <PresentationFormat>Довільний</PresentationFormat>
  <Paragraphs>97</Paragraphs>
  <Slides>17</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17</vt:i4>
      </vt:variant>
    </vt:vector>
  </HeadingPairs>
  <TitlesOfParts>
    <vt:vector size="23" baseType="lpstr">
      <vt:lpstr>Arial</vt:lpstr>
      <vt:lpstr>Helvetica</vt:lpstr>
      <vt:lpstr>Helvetica Light</vt:lpstr>
      <vt:lpstr>Roboto Condensed Light</vt:lpstr>
      <vt:lpstr>Wingdings</vt:lpstr>
      <vt:lpstr>White</vt:lpstr>
      <vt:lpstr>       Бізнес під час війни.  Юридичні виклики бізнесу під час війни: аналіз судової практики</vt:lpstr>
      <vt:lpstr>Захист права власності фізичних та юридичних осіб в умовах воєнного стану</vt:lpstr>
      <vt:lpstr>Презентація PowerPoint</vt:lpstr>
      <vt:lpstr>Справа № 910/10517/22 (ракетний удар по ТРЦ «RETROVILLE»)</vt:lpstr>
      <vt:lpstr>Справа № 914/1552/22 (знищення складу для зберігання готової продукції внаслідок артилерійських обстрілів)</vt:lpstr>
      <vt:lpstr>Справа № 914/1552/22 (нерухоме майно, залишене на окупованій території міста Херсон)</vt:lpstr>
      <vt:lpstr>Вплив війни  на оренду державного та комунального майна</vt:lpstr>
      <vt:lpstr>Постанова КГС ВС від 12.01.2022 у справі № 905/1436/20 </vt:lpstr>
      <vt:lpstr>Постанова КГС ВС від 11.07.2023 у справі № 910/8348/22 </vt:lpstr>
      <vt:lpstr>Постанова КГС ВС від 30.05.2023 у справі № 922/1317/22 (1)</vt:lpstr>
      <vt:lpstr>Постанова КГС ВС від 30.05.2023 у справі № 922/1317/22 (2)</vt:lpstr>
      <vt:lpstr>Постанова КГС ВС від 17.05.2023 у справі № 914/865/22</vt:lpstr>
      <vt:lpstr>Відповідальність за порушення господарських зобов'язань в умовах війни</vt:lpstr>
      <vt:lpstr>Стала судова практика Верховного Суду по стягненню штрафних санкцій з АТ «Укрзалізниця» </vt:lpstr>
      <vt:lpstr>Постанова КГС ВС від 15.02.2023 у справі № 920/437/22 (стягнення штрафних санкцій за порушення умов договору щодо оплати природнього газу)</vt:lpstr>
      <vt:lpstr>Постанова КГС ВС від 02.11.2022 у справі № 910/14591/21 (стягнення штрафних санкцій з підприємства військово-промислового комплексу за порушення строків реалізації державного контракту за державним оборонним замовленням) </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Kibenko Olena</dc:creator>
  <cp:lastModifiedBy>Любимов О.К.</cp:lastModifiedBy>
  <cp:revision>457</cp:revision>
  <cp:lastPrinted>2023-04-20T11:22:27Z</cp:lastPrinted>
  <dcterms:modified xsi:type="dcterms:W3CDTF">2023-09-11T12:11:18Z</dcterms:modified>
</cp:coreProperties>
</file>