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</p:sldMasterIdLst>
  <p:notesMasterIdLst>
    <p:notesMasterId r:id="rId12"/>
  </p:notesMasterIdLst>
  <p:handoutMasterIdLst>
    <p:handoutMasterId r:id="rId13"/>
  </p:handoutMasterIdLst>
  <p:sldIdLst>
    <p:sldId id="298" r:id="rId4"/>
    <p:sldId id="283" r:id="rId5"/>
    <p:sldId id="305" r:id="rId6"/>
    <p:sldId id="306" r:id="rId7"/>
    <p:sldId id="308" r:id="rId8"/>
    <p:sldId id="307" r:id="rId9"/>
    <p:sldId id="301" r:id="rId10"/>
    <p:sldId id="296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574" autoAdjust="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D2F3D5-FC6D-4BAD-8FD0-CBFB83D68AE6}" type="datetime1">
              <a:rPr lang="ru-RU" smtClean="0"/>
              <a:t>17.12.2023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FB893-0FFF-4C7C-B648-8CDDC0CCCD58}" type="datetime1">
              <a:rPr lang="ru-RU" smtClean="0"/>
              <a:pPr/>
              <a:t>17.12.2023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22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871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973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161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039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593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8482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03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Надпись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ru-RU" sz="2500" b="1" i="0" spc="-10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ru-RU" sz="16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ru-RU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ru-RU" sz="1200" b="0" i="0" spc="14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ru-RU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.jpg"/><Relationship Id="rId3" Type="http://schemas.openxmlformats.org/officeDocument/2006/relationships/image" Target="../media/image6.jpg"/><Relationship Id="rId7" Type="http://schemas.openxmlformats.org/officeDocument/2006/relationships/image" Target="../media/image10.svg"/><Relationship Id="rId12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Круг из сцепленных рук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" b="7"/>
          <a:stretch>
            <a:fillRect/>
          </a:stretch>
        </p:blipFill>
        <p:spPr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811053"/>
            <a:ext cx="8991600" cy="1865192"/>
          </a:xfrm>
        </p:spPr>
        <p:txBody>
          <a:bodyPr rtlCol="0"/>
          <a:lstStyle/>
          <a:p>
            <a:pPr>
              <a:lnSpc>
                <a:spcPts val="6200"/>
              </a:lnSpc>
            </a:pPr>
            <a:r>
              <a:rPr lang="ru-RU" sz="5400" dirty="0" err="1"/>
              <a:t>Трансформація</a:t>
            </a:r>
            <a:r>
              <a:rPr lang="ru-RU" sz="5400" dirty="0"/>
              <a:t> </a:t>
            </a:r>
            <a:r>
              <a:rPr lang="ru-RU" sz="5400" dirty="0" err="1"/>
              <a:t>функції</a:t>
            </a:r>
            <a:r>
              <a:rPr lang="ru-RU" sz="5400" dirty="0"/>
              <a:t> </a:t>
            </a:r>
            <a:br>
              <a:rPr lang="ru-RU" sz="5400" dirty="0"/>
            </a:br>
            <a:r>
              <a:rPr lang="ru-RU" sz="5400" dirty="0"/>
              <a:t>PR &amp; BD за час </a:t>
            </a:r>
            <a:r>
              <a:rPr lang="ru-RU" sz="5400" dirty="0" err="1"/>
              <a:t>війни</a:t>
            </a:r>
            <a:endParaRPr lang="ru-RU" sz="54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676245"/>
            <a:ext cx="6580188" cy="580921"/>
          </a:xfrm>
        </p:spPr>
        <p:txBody>
          <a:bodyPr rtlCol="0"/>
          <a:lstStyle/>
          <a:p>
            <a:pPr rtl="0"/>
            <a:r>
              <a:rPr lang="uk-UA" dirty="0"/>
              <a:t>Катерина Андреєва, директор з розвитку бізнесу та </a:t>
            </a:r>
            <a:r>
              <a:rPr lang="en-US" dirty="0"/>
              <a:t>PR</a:t>
            </a:r>
            <a:endParaRPr lang="ru-RU" dirty="0"/>
          </a:p>
        </p:txBody>
      </p:sp>
      <p:pic>
        <p:nvPicPr>
          <p:cNvPr id="6" name="Рисунок 5" descr="Изображение выглядит как Шрифт, зарисовка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98CF446-81DC-2998-BA5F-BA8AF566D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2974235"/>
            <a:ext cx="2361447" cy="132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 descr="Контрастный блок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528090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800" y="4091588"/>
            <a:ext cx="4648200" cy="985000"/>
          </a:xfrm>
        </p:spPr>
        <p:txBody>
          <a:bodyPr rtlCol="0"/>
          <a:lstStyle/>
          <a:p>
            <a:pPr rtl="0"/>
            <a:r>
              <a:rPr lang="uk-UA" sz="6000" dirty="0"/>
              <a:t>К</a:t>
            </a:r>
            <a:r>
              <a:rPr lang="ru-RU" sz="6000" dirty="0" err="1"/>
              <a:t>адри</a:t>
            </a:r>
            <a:endParaRPr lang="ru-RU" sz="60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2</a:t>
            </a:fld>
            <a:endParaRPr lang="ru-RU" dirty="0"/>
          </a:p>
        </p:txBody>
      </p:sp>
      <p:pic>
        <p:nvPicPr>
          <p:cNvPr id="4" name="Рисунок 3" descr="Изображение выглядит как Шрифт, зарисовка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6BDC508-0616-CDDD-D89E-7A41E65D3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5201" y="6369368"/>
            <a:ext cx="771524" cy="43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 descr="Контрастный блок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528090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800" y="4091588"/>
            <a:ext cx="4648200" cy="985000"/>
          </a:xfrm>
        </p:spPr>
        <p:txBody>
          <a:bodyPr rtlCol="0"/>
          <a:lstStyle/>
          <a:p>
            <a:pPr rtl="0"/>
            <a:r>
              <a:rPr lang="uk-UA" sz="6000" dirty="0"/>
              <a:t>К</a:t>
            </a:r>
            <a:r>
              <a:rPr lang="ru-RU" sz="6000" dirty="0" err="1"/>
              <a:t>адри</a:t>
            </a:r>
            <a:endParaRPr lang="ru-RU" sz="60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3</a:t>
            </a:fld>
            <a:endParaRPr lang="ru-RU" dirty="0"/>
          </a:p>
        </p:txBody>
      </p:sp>
      <p:pic>
        <p:nvPicPr>
          <p:cNvPr id="4" name="Рисунок 3" descr="Изображение выглядит как Шрифт, зарисовка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6BDC508-0616-CDDD-D89E-7A41E65D3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5201" y="6371350"/>
            <a:ext cx="768001" cy="432001"/>
          </a:xfrm>
          <a:prstGeom prst="rect">
            <a:avLst/>
          </a:prstGeom>
        </p:spPr>
      </p:pic>
      <p:pic>
        <p:nvPicPr>
          <p:cNvPr id="2050" name="Picture 2" descr="Возможно, это графический образ (небоскреб и текст)">
            <a:extLst>
              <a:ext uri="{FF2B5EF4-FFF2-40B4-BE49-F238E27FC236}">
                <a16:creationId xmlns:a16="http://schemas.microsoft.com/office/drawing/2014/main" id="{3020063B-AA52-4E41-4CCD-05AE43943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87"/>
            <a:ext cx="9151200" cy="512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QR code preview">
            <a:extLst>
              <a:ext uri="{FF2B5EF4-FFF2-40B4-BE49-F238E27FC236}">
                <a16:creationId xmlns:a16="http://schemas.microsoft.com/office/drawing/2014/main" id="{7EBD5C5C-B9D0-C55C-2AB2-712370393E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QR code preview">
            <a:extLst>
              <a:ext uri="{FF2B5EF4-FFF2-40B4-BE49-F238E27FC236}">
                <a16:creationId xmlns:a16="http://schemas.microsoft.com/office/drawing/2014/main" id="{B4F5C8BB-CC62-CBCE-8CDA-0B68D1A6F6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Изображение выглядит как шаблон, пиксель&#10;&#10;Автоматически созданное описание">
            <a:extLst>
              <a:ext uri="{FF2B5EF4-FFF2-40B4-BE49-F238E27FC236}">
                <a16:creationId xmlns:a16="http://schemas.microsoft.com/office/drawing/2014/main" id="{A7329B56-7FFF-2C06-3E23-2A6BC53629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5229" y="1114674"/>
            <a:ext cx="2257740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84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00" y="1084504"/>
            <a:ext cx="11340000" cy="432000"/>
          </a:xfrm>
        </p:spPr>
        <p:txBody>
          <a:bodyPr rtlCol="0"/>
          <a:lstStyle/>
          <a:p>
            <a:pPr rtl="0"/>
            <a:r>
              <a:rPr lang="uk-UA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Тренд №1. </a:t>
            </a:r>
            <a:r>
              <a:rPr lang="ru-RU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Функція</a:t>
            </a:r>
            <a: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маркетингу</a:t>
            </a:r>
            <a:r>
              <a:rPr lang="uk-UA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</a:t>
            </a:r>
            <a: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BD</a:t>
            </a:r>
            <a: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посил</a:t>
            </a:r>
            <a:r>
              <a:rPr lang="uk-UA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илась</a:t>
            </a:r>
            <a:r>
              <a:rPr lang="uk-UA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6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2857118"/>
            <a:ext cx="10903407" cy="2194694"/>
          </a:xfrm>
        </p:spPr>
        <p:txBody>
          <a:bodyPr rtlCol="0"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Автономність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Підвищення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ефективності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 нових </a:t>
            </a:r>
            <a:r>
              <a:rPr lang="uk-UA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колаборацій</a:t>
            </a:r>
            <a: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Залучення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нових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клієнтів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Детальне дослідження клієнтського досвіду, </a:t>
            </a: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client care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4</a:t>
            </a:fld>
            <a:endParaRPr lang="ru-RU" dirty="0"/>
          </a:p>
        </p:txBody>
      </p:sp>
      <p:sp>
        <p:nvSpPr>
          <p:cNvPr id="12" name="Прямоугольник 11" descr="Контрастный блок слева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  <p:cxnSp>
        <p:nvCxnSpPr>
          <p:cNvPr id="11" name="Прямая соединительная линия 10" descr="Разделитель слайда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EBC5EDE-F610-4DE0-A5A8-204B5564B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4008" y="6392426"/>
            <a:ext cx="730531" cy="41092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Шрифт, зарисовка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DD7C171-4537-24A9-5D72-A0A2D34FC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5201" y="6371350"/>
            <a:ext cx="768001" cy="43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1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00" y="1084504"/>
            <a:ext cx="11340000" cy="432000"/>
          </a:xfrm>
        </p:spPr>
        <p:txBody>
          <a:bodyPr rtlCol="0"/>
          <a:lstStyle/>
          <a:p>
            <a:pPr rtl="0"/>
            <a: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Тренд №2. </a:t>
            </a:r>
            <a:r>
              <a:rPr lang="ru-RU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Зміни</a:t>
            </a:r>
            <a: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каналах </a:t>
            </a:r>
            <a:r>
              <a:rPr lang="ru-RU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комунікації</a:t>
            </a:r>
            <a:endParaRPr lang="ru-RU" sz="36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2857118"/>
            <a:ext cx="10903407" cy="2194694"/>
          </a:xfrm>
        </p:spPr>
        <p:txBody>
          <a:bodyPr rtlCol="0"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Корпоративний сайт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SEO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Соцмережі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Медіа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5</a:t>
            </a:fld>
            <a:endParaRPr lang="ru-RU" dirty="0"/>
          </a:p>
        </p:txBody>
      </p:sp>
      <p:sp>
        <p:nvSpPr>
          <p:cNvPr id="12" name="Прямоугольник 11" descr="Контрастный блок слева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  <p:cxnSp>
        <p:nvCxnSpPr>
          <p:cNvPr id="11" name="Прямая соединительная линия 10" descr="Разделитель слайда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EBC5EDE-F610-4DE0-A5A8-204B5564B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4008" y="6392426"/>
            <a:ext cx="730531" cy="410925"/>
          </a:xfrm>
          <a:prstGeom prst="rect">
            <a:avLst/>
          </a:prstGeom>
        </p:spPr>
      </p:pic>
      <p:pic>
        <p:nvPicPr>
          <p:cNvPr id="3" name="Рисунок 2" descr="Изображение выглядит как Шрифт, зарисовка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1BC0E7B-0182-09BB-2A79-DDD33C5FC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5201" y="6371350"/>
            <a:ext cx="768001" cy="43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11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00" y="1084504"/>
            <a:ext cx="11340000" cy="432000"/>
          </a:xfrm>
        </p:spPr>
        <p:txBody>
          <a:bodyPr rtlCol="0"/>
          <a:lstStyle/>
          <a:p>
            <a:pPr rtl="0"/>
            <a: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Тренд №3. Фокус на </a:t>
            </a:r>
            <a:r>
              <a:rPr lang="ru-RU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взаємодії</a:t>
            </a:r>
            <a: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юристами та </a:t>
            </a:r>
            <a:r>
              <a:rPr lang="ru-RU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емоційному</a:t>
            </a:r>
            <a: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стані</a:t>
            </a:r>
            <a: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співробітників</a:t>
            </a:r>
            <a:endParaRPr lang="ru-RU" sz="36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2857118"/>
            <a:ext cx="10903407" cy="2194694"/>
          </a:xfrm>
        </p:spPr>
        <p:txBody>
          <a:bodyPr rtlCol="0"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Лідер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Ментор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Коуч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Друг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6</a:t>
            </a:fld>
            <a:endParaRPr lang="ru-RU" dirty="0"/>
          </a:p>
        </p:txBody>
      </p:sp>
      <p:sp>
        <p:nvSpPr>
          <p:cNvPr id="12" name="Прямоугольник 11" descr="Контрастный блок слева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  <p:cxnSp>
        <p:nvCxnSpPr>
          <p:cNvPr id="11" name="Прямая соединительная линия 10" descr="Разделитель слайда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EBC5EDE-F610-4DE0-A5A8-204B5564B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4008" y="6392426"/>
            <a:ext cx="730531" cy="410925"/>
          </a:xfrm>
          <a:prstGeom prst="rect">
            <a:avLst/>
          </a:prstGeom>
        </p:spPr>
      </p:pic>
      <p:pic>
        <p:nvPicPr>
          <p:cNvPr id="3" name="Рисунок 2" descr="Изображение выглядит как Шрифт, зарисовка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1BC0E7B-0182-09BB-2A79-DDD33C5FC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5201" y="6371350"/>
            <a:ext cx="768001" cy="43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14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 descr="Контрастный блок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528090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863" y="4091588"/>
            <a:ext cx="8288137" cy="985000"/>
          </a:xfrm>
        </p:spPr>
        <p:txBody>
          <a:bodyPr rtlCol="0"/>
          <a:lstStyle/>
          <a:p>
            <a:r>
              <a:rPr lang="ru-RU" sz="5400" dirty="0" err="1"/>
              <a:t>Основний</a:t>
            </a:r>
            <a:r>
              <a:rPr lang="ru-RU" sz="5400" dirty="0"/>
              <a:t> </a:t>
            </a:r>
            <a:r>
              <a:rPr lang="ru-RU" sz="5400" dirty="0" err="1"/>
              <a:t>виклик</a:t>
            </a:r>
            <a:r>
              <a:rPr lang="ru-RU" sz="5400" dirty="0"/>
              <a:t> 2024 року - </a:t>
            </a:r>
            <a:r>
              <a:rPr lang="ru-RU" sz="5400" dirty="0" err="1"/>
              <a:t>існування</a:t>
            </a:r>
            <a:r>
              <a:rPr lang="ru-RU" sz="5400" dirty="0"/>
              <a:t> маркетинг команд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7</a:t>
            </a:fld>
            <a:endParaRPr lang="ru-RU" dirty="0"/>
          </a:p>
        </p:txBody>
      </p:sp>
      <p:pic>
        <p:nvPicPr>
          <p:cNvPr id="3" name="Рисунок 2" descr="Изображение выглядит как Шрифт, зарисовка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4AF45CA-E9F9-2983-CF24-540F6EC74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5201" y="6371351"/>
            <a:ext cx="76799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54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Изображение выглядит как человек, одежда, Человеческое лицо, вода&#10;&#10;Автоматически созданное описание">
            <a:extLst>
              <a:ext uri="{FF2B5EF4-FFF2-40B4-BE49-F238E27FC236}">
                <a16:creationId xmlns:a16="http://schemas.microsoft.com/office/drawing/2014/main" id="{1E8AAF18-21FB-1544-9B82-E77F0FB2B1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084" r="2084"/>
          <a:stretch>
            <a:fillRect/>
          </a:stretch>
        </p:blipFill>
        <p:spPr/>
      </p:pic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sz="4800" dirty="0" err="1"/>
              <a:t>Дякую</a:t>
            </a:r>
            <a:r>
              <a:rPr lang="ru-RU" sz="4800" dirty="0"/>
              <a:t> за </a:t>
            </a:r>
            <a:r>
              <a:rPr lang="ru-RU" sz="4800" dirty="0" err="1"/>
              <a:t>увагу</a:t>
            </a:r>
            <a:r>
              <a:rPr lang="ru-RU" sz="4800" dirty="0"/>
              <a:t>!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ru-RU" sz="1700" dirty="0"/>
              <a:t>Катерина </a:t>
            </a:r>
            <a:r>
              <a:rPr lang="ru-RU" sz="1700" dirty="0" err="1"/>
              <a:t>Андреєва</a:t>
            </a:r>
            <a:endParaRPr lang="ru-RU" sz="17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ru-RU" sz="1700" dirty="0"/>
              <a:t>+38 (050) 353-16-41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en-US" sz="1700" dirty="0" err="1"/>
              <a:t>andreieva</a:t>
            </a:r>
            <a:r>
              <a:rPr lang="ru-RU" sz="1700" dirty="0"/>
              <a:t>@</a:t>
            </a:r>
            <a:r>
              <a:rPr lang="en-US" sz="1700" dirty="0"/>
              <a:t>attorneys.ua</a:t>
            </a:r>
            <a:endParaRPr lang="ru-RU" sz="1700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ru-RU" sz="1700" dirty="0"/>
              <a:t>ЮФ «</a:t>
            </a:r>
            <a:r>
              <a:rPr lang="ru-RU" sz="1700" dirty="0" err="1"/>
              <a:t>Ілляшев</a:t>
            </a:r>
            <a:r>
              <a:rPr lang="ru-RU" sz="1700" dirty="0"/>
              <a:t> та </a:t>
            </a:r>
            <a:r>
              <a:rPr lang="ru-RU" sz="1700" dirty="0" err="1"/>
              <a:t>Партнери</a:t>
            </a:r>
            <a:r>
              <a:rPr lang="ru-RU" sz="1700" dirty="0"/>
              <a:t>»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8</a:t>
            </a:fld>
            <a:endParaRPr lang="ru-RU" dirty="0"/>
          </a:p>
        </p:txBody>
      </p:sp>
      <p:pic>
        <p:nvPicPr>
          <p:cNvPr id="8" name="Графический объект 7" descr="Пользователь" title="Значок — имя докладчика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pic>
        <p:nvPicPr>
          <p:cNvPr id="10" name="Графический объект 9" descr="Смартфон" title="Значок — номер телефона докладчика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85495" y="4355103"/>
            <a:ext cx="218900" cy="218900"/>
          </a:xfrm>
          <a:prstGeom prst="rect">
            <a:avLst/>
          </a:prstGeom>
        </p:spPr>
      </p:pic>
      <p:pic>
        <p:nvPicPr>
          <p:cNvPr id="9" name="Графический объект 8" descr="Конверт" title="Значок — адрес электронной почты докладчика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pic>
        <p:nvPicPr>
          <p:cNvPr id="11" name="Графический объект 10" descr="Ссылка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72552" y="5040763"/>
            <a:ext cx="244786" cy="2447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25E96A-3180-4FE8-BFED-94CE2EDA4B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84008" y="6392426"/>
            <a:ext cx="730531" cy="41092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Шрифт, зарисовка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894BFEA-6567-03A5-7064-25F516F952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65201" y="6371350"/>
            <a:ext cx="768001" cy="43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558_TF16411250.potx" id="{A260DA37-CFC9-4D02-84AC-0507580D9156}" vid="{7B0E278F-2D2E-40C5-B449-266E5B0CACE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218FC-8412-44B9-9E82-D51F1F531141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dc4bcd6-49db-4c07-9060-8acfc67cef9f"/>
    <ds:schemaRef ds:uri="http://schemas.microsoft.com/office/infopath/2007/PartnerControls"/>
    <ds:schemaRef ds:uri="fb0879af-3eba-417a-a55a-ffe6dcd6ca77"/>
    <ds:schemaRef ds:uri="http://schemas.microsoft.com/sharepoint/v3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127</Words>
  <Application>Microsoft Office PowerPoint</Application>
  <PresentationFormat>Широкоэкранный</PresentationFormat>
  <Paragraphs>42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Candara</vt:lpstr>
      <vt:lpstr>Corbel</vt:lpstr>
      <vt:lpstr>Symbol</vt:lpstr>
      <vt:lpstr>Times New Roman</vt:lpstr>
      <vt:lpstr>Тема Office</vt:lpstr>
      <vt:lpstr>Трансформація функції  PR &amp; BD за час війни</vt:lpstr>
      <vt:lpstr>Кадри</vt:lpstr>
      <vt:lpstr>Кадри</vt:lpstr>
      <vt:lpstr>Тренд №1. Функція маркетингу, PR &amp; BD посилилась </vt:lpstr>
      <vt:lpstr>Тренд №2. Зміни в каналах комунікації</vt:lpstr>
      <vt:lpstr>Тренд №3. Фокус на взаємодії з юристами та емоційному стані співробітників</vt:lpstr>
      <vt:lpstr>Основний виклик 2024 року - існування маркетинг команд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2019-05-11T11:50:43Z</dcterms:created>
  <dcterms:modified xsi:type="dcterms:W3CDTF">2023-12-17T09:51:04Z</dcterms:modified>
</cp:coreProperties>
</file>