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57" r:id="rId4"/>
    <p:sldId id="266" r:id="rId5"/>
    <p:sldId id="263" r:id="rId6"/>
    <p:sldId id="264" r:id="rId7"/>
    <p:sldId id="267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2F865-85B5-4419-99D9-FE6BCB047914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571B6-709E-4C2B-89D3-0EA3EB97C3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7780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C571B6-709E-4C2B-89D3-0EA3EB97C330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067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C571B6-709E-4C2B-89D3-0EA3EB97C330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034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C571B6-709E-4C2B-89D3-0EA3EB97C330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340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F7987-4599-4EDB-B117-AA7483D4D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255731-982F-4F99-8076-60F38CD22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BB0264-BD6E-4947-9C59-21BCC4338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2FEE1B-4680-443A-9E7A-E2DE80E0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B90541-981D-4C85-9C00-CE383A49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34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D2025-5656-4F31-8807-B4EF9EA9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837253-AFE9-4388-AB55-F81366B6E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F02F34-3ECA-46D6-ACB6-F3744F9C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E27688-CB26-4C12-B7CB-41A27F5D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D8E2CC-B129-457D-ADAC-405B2F6A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815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657F8B1-AF1B-47FF-BF88-8651228F5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E0D164-A10E-4B39-BCBB-637309F3B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80A410-4E6E-4488-AD11-992CBFAB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723A6E-8710-4587-ABBC-5FE04665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703A4E-4D07-4E26-9156-5736D6EC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153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447CD-E3D5-4979-8E84-03CDE1F9A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F6EB29-FCD3-4751-881E-4883B61CC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342652-5385-43B5-BD10-1D95A6ED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2E429E-0598-4D4A-BBC5-F4651FC7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E46B67-52BE-4FFF-835E-22DFC543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02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AE237-BABC-449A-AD58-E00788DED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4A2176-ECF3-413D-B59E-A16CABEE6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697D59-8135-4A20-BF3A-A3BA14479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8DC115-C446-4BAE-A8ED-2972AF703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663EF3-66B4-4E52-A548-FD7455FB4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053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DA4C7-30C7-4E85-9B6C-3B815F711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5F07B6-E308-4C29-A90C-61D554E26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6230ED-F398-4951-9CE2-890E63088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225CDA-780E-41C4-842B-18977F87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949939-B541-43A7-88F2-A7CFEFE8D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D8393D-0B7B-488A-B0A4-8DF90018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894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576BE-F4AC-4114-BD28-3872FEAC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D2BFE9-EA10-43EE-80F1-5BB2B50C9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9A6C7C-AE52-475B-AF49-68BA2F874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13BE4A8-A57A-47AF-9746-7BD220184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AD5B3E-7F8E-4C2D-922C-3BD206103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5D350AA-421E-445D-9478-B233B056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E18FF0C-8A08-461E-BB0E-18024FA91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7267BB-30AC-42F1-BDD4-53668B19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24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2CD2C-DE7E-4C1B-B5F6-AE3A32BF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567761-E582-4B04-83E1-44059A65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B499D32-9398-41DB-BB81-74C9A8AC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21271D5-E0D9-4E26-BE18-250C74A7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311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E6B6B7-8C77-4373-AB36-52B89D00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17CC87-E606-4339-9280-F3BD031E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51B213-809B-4ADF-B070-0C10C5B1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593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3760C-29FF-4DAC-A8A4-4709C9A5E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E9DD78-5646-49D8-9A36-C1CA7A6F2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9765D1-52C2-49D7-B7B2-D6EA7AD01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C9FCC2-BE0E-4534-9BE7-A719620E8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6DDAFD-87BC-4FA0-8317-062B1D0B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880FBC-AB15-4BB8-80BD-18E2928A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944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00346-18CB-42BA-A6F6-7557EFC40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1FC8608-6D2A-4E4F-A5A8-F87765D08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E94613-B201-4BA4-89BB-3F988FED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6CF54B-AC78-499E-8342-367825F6F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A74486-EFE6-45BC-B35B-D7CA86F4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32391D-51CC-407D-A2CC-9B25A122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864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BAD11-36E8-4197-83D5-12C5B7A7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02C062-B793-4DBD-98F4-1783DEF76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7F442B-EA80-4513-BD10-DEEE53FE1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F9EC8-8899-4BFF-A237-568EA270FDAB}" type="datetimeFigureOut">
              <a:rPr lang="uk-UA" smtClean="0"/>
              <a:t>18.12.2023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E4D84B-7711-4951-9635-F0C88C30C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C3A072-6C2E-44B4-BC9F-AEA3BAD7C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FA3EF-78F1-4E68-8466-DB13CE7F52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560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845BF1-C623-4A8C-8BE2-31329D600FA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tx2">
                  <a:lumMod val="34000"/>
                  <a:lumOff val="66000"/>
                </a:schemeClr>
              </a:gs>
              <a:gs pos="60000">
                <a:schemeClr val="tx2">
                  <a:lumMod val="45000"/>
                  <a:lumOff val="55000"/>
                </a:schemeClr>
              </a:gs>
              <a:gs pos="100000">
                <a:schemeClr val="tx2">
                  <a:lumMod val="71000"/>
                  <a:lumOff val="29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6C7753B-86AF-4782-B2B7-691F23D794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827" y="1602216"/>
            <a:ext cx="2297075" cy="252000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66AE51E-7073-4CEF-BBD4-256FAB0D3A73}"/>
              </a:ext>
            </a:extLst>
          </p:cNvPr>
          <p:cNvGrpSpPr/>
          <p:nvPr/>
        </p:nvGrpSpPr>
        <p:grpSpPr>
          <a:xfrm>
            <a:off x="658368" y="555096"/>
            <a:ext cx="7891272" cy="5756952"/>
            <a:chOff x="658368" y="1024128"/>
            <a:chExt cx="7891272" cy="5756952"/>
          </a:xfrm>
        </p:grpSpPr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0A2108DA-B222-474C-B512-3E9ED441583C}"/>
                </a:ext>
              </a:extLst>
            </p:cNvPr>
            <p:cNvGrpSpPr/>
            <p:nvPr/>
          </p:nvGrpSpPr>
          <p:grpSpPr>
            <a:xfrm>
              <a:off x="658368" y="1024128"/>
              <a:ext cx="7891272" cy="5016758"/>
              <a:chOff x="813816" y="1097280"/>
              <a:chExt cx="7891272" cy="5016758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74CABCA-1423-4F80-8596-3065C205E141}"/>
                  </a:ext>
                </a:extLst>
              </p:cNvPr>
              <p:cNvSpPr txBox="1"/>
              <p:nvPr/>
            </p:nvSpPr>
            <p:spPr>
              <a:xfrm>
                <a:off x="813816" y="1097280"/>
                <a:ext cx="7891272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:r>
                  <a:rPr lang="en-US" sz="15000" dirty="0">
                    <a:ln w="25400">
                      <a:solidFill>
                        <a:srgbClr val="002060">
                          <a:alpha val="50000"/>
                        </a:srgbClr>
                      </a:solidFill>
                    </a:ln>
                    <a:noFill/>
                    <a:latin typeface="Pragmatica Black" panose="020B0903040502020204" pitchFamily="34" charset="-52"/>
                  </a:rPr>
                  <a:t>PRO</a:t>
                </a:r>
                <a:endParaRPr lang="uk-UA" sz="15000" dirty="0">
                  <a:ln w="25400">
                    <a:solidFill>
                      <a:srgbClr val="002060">
                        <a:alpha val="50000"/>
                      </a:srgbClr>
                    </a:solidFill>
                  </a:ln>
                  <a:noFill/>
                  <a:latin typeface="Pragmatica Black" panose="020B0903040502020204" pitchFamily="34" charset="-52"/>
                </a:endParaRPr>
              </a:p>
              <a:p>
                <a:pPr>
                  <a:spcAft>
                    <a:spcPts val="2400"/>
                  </a:spcAft>
                </a:pPr>
                <a:r>
                  <a:rPr lang="en-US" sz="15000" dirty="0">
                    <a:ln w="25400">
                      <a:solidFill>
                        <a:srgbClr val="002060">
                          <a:alpha val="50000"/>
                        </a:srgbClr>
                      </a:solidFill>
                    </a:ln>
                    <a:noFill/>
                    <a:latin typeface="Pragmatica Black" panose="020B0903040502020204" pitchFamily="34" charset="-52"/>
                  </a:rPr>
                  <a:t>BONO</a:t>
                </a:r>
                <a:endParaRPr lang="uk-UA" sz="15000" dirty="0">
                  <a:ln w="25400">
                    <a:solidFill>
                      <a:srgbClr val="002060">
                        <a:alpha val="50000"/>
                      </a:srgbClr>
                    </a:solidFill>
                  </a:ln>
                  <a:noFill/>
                  <a:latin typeface="Pragmatica Black" panose="020B0903040502020204" pitchFamily="34" charset="-52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039A28E-C54B-4B33-955B-A07CB3EEFD86}"/>
                  </a:ext>
                </a:extLst>
              </p:cNvPr>
              <p:cNvSpPr txBox="1"/>
              <p:nvPr/>
            </p:nvSpPr>
            <p:spPr>
              <a:xfrm>
                <a:off x="1435608" y="2596896"/>
                <a:ext cx="7196328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0000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ПРАКТИКА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4D40CC8-4EE1-414E-A5FF-B1D689352E7E}"/>
                </a:ext>
              </a:extLst>
            </p:cNvPr>
            <p:cNvSpPr txBox="1"/>
            <p:nvPr/>
          </p:nvSpPr>
          <p:spPr>
            <a:xfrm>
              <a:off x="1353312" y="5149864"/>
              <a:ext cx="719632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0000" spc="75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У БУТИКУ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D2C84AD-C424-4900-9EF5-5C5E6A6260C1}"/>
              </a:ext>
            </a:extLst>
          </p:cNvPr>
          <p:cNvSpPr txBox="1"/>
          <p:nvPr/>
        </p:nvSpPr>
        <p:spPr>
          <a:xfrm>
            <a:off x="8615946" y="2994058"/>
            <a:ext cx="3202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500" dirty="0">
                <a:latin typeface="Century Gothic" panose="020B0502020202020204" pitchFamily="34" charset="0"/>
              </a:rPr>
              <a:t>Андріана</a:t>
            </a:r>
          </a:p>
          <a:p>
            <a:pPr algn="ctr"/>
            <a:r>
              <a:rPr lang="uk-UA" sz="2500" dirty="0" err="1">
                <a:latin typeface="Century Gothic" panose="020B0502020202020204" pitchFamily="34" charset="0"/>
              </a:rPr>
              <a:t>Фозекош</a:t>
            </a:r>
            <a:endParaRPr lang="uk-UA" sz="2500" dirty="0">
              <a:latin typeface="Century Gothic" panose="020B0502020202020204" pitchFamily="34" charset="0"/>
            </a:endParaRPr>
          </a:p>
          <a:p>
            <a:pPr algn="ctr"/>
            <a:endParaRPr lang="uk-UA" sz="2500" dirty="0">
              <a:latin typeface="Century Gothic" panose="020B0502020202020204" pitchFamily="34" charset="0"/>
            </a:endParaRPr>
          </a:p>
          <a:p>
            <a:pPr algn="ctr"/>
            <a:endParaRPr lang="uk-UA" sz="2500" dirty="0">
              <a:latin typeface="Century Gothic" panose="020B0502020202020204" pitchFamily="34" charset="0"/>
            </a:endParaRPr>
          </a:p>
          <a:p>
            <a:pPr algn="ctr"/>
            <a:r>
              <a:rPr lang="uk-UA" sz="1600" dirty="0">
                <a:latin typeface="Century Gothic" panose="020B0502020202020204" pitchFamily="34" charset="0"/>
              </a:rPr>
              <a:t>керівник</a:t>
            </a:r>
          </a:p>
          <a:p>
            <a:pPr algn="ctr"/>
            <a:r>
              <a:rPr lang="uk-UA" sz="1600" dirty="0">
                <a:latin typeface="Century Gothic" panose="020B0502020202020204" pitchFamily="34" charset="0"/>
              </a:rPr>
              <a:t>практики захисту військовослужбовців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FD09885-8320-4DFF-8512-6069A1132169}"/>
              </a:ext>
            </a:extLst>
          </p:cNvPr>
          <p:cNvSpPr/>
          <p:nvPr/>
        </p:nvSpPr>
        <p:spPr>
          <a:xfrm>
            <a:off x="0" y="6684264"/>
            <a:ext cx="12192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E34B654E-541E-4E64-9631-019053C2E70D}"/>
              </a:ext>
            </a:extLst>
          </p:cNvPr>
          <p:cNvCxnSpPr/>
          <p:nvPr/>
        </p:nvCxnSpPr>
        <p:spPr>
          <a:xfrm>
            <a:off x="8540496" y="877824"/>
            <a:ext cx="0" cy="5112000"/>
          </a:xfrm>
          <a:prstGeom prst="line">
            <a:avLst/>
          </a:prstGeom>
          <a:ln w="889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22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3A82F0-6F0D-4F96-8FDE-D6F549BA1F3E}"/>
              </a:ext>
            </a:extLst>
          </p:cNvPr>
          <p:cNvSpPr/>
          <p:nvPr/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tx2">
                  <a:lumMod val="34000"/>
                  <a:lumOff val="66000"/>
                </a:schemeClr>
              </a:gs>
              <a:gs pos="60000">
                <a:schemeClr val="tx2">
                  <a:lumMod val="45000"/>
                  <a:lumOff val="55000"/>
                </a:schemeClr>
              </a:gs>
              <a:gs pos="100000">
                <a:schemeClr val="tx2">
                  <a:lumMod val="71000"/>
                  <a:lumOff val="29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63302E-BCDD-40F1-9579-F7DC1FE87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760" y="603860"/>
            <a:ext cx="1640768" cy="18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38B63A-A643-4232-B203-1CD85F4EEE45}"/>
              </a:ext>
            </a:extLst>
          </p:cNvPr>
          <p:cNvSpPr txBox="1"/>
          <p:nvPr/>
        </p:nvSpPr>
        <p:spPr>
          <a:xfrm>
            <a:off x="0" y="352973"/>
            <a:ext cx="609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dirty="0">
                <a:ln w="19050">
                  <a:solidFill>
                    <a:srgbClr val="002060">
                      <a:alpha val="50000"/>
                    </a:srgbClr>
                  </a:solidFill>
                </a:ln>
                <a:noFill/>
                <a:latin typeface="Pragmatica Black" panose="020B0903040502020204" pitchFamily="34" charset="-52"/>
              </a:rPr>
              <a:t>ПЕРЕДУМОВИ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DF95BDA-95A6-41A7-BC67-B8C1098B761F}"/>
              </a:ext>
            </a:extLst>
          </p:cNvPr>
          <p:cNvSpPr/>
          <p:nvPr/>
        </p:nvSpPr>
        <p:spPr>
          <a:xfrm>
            <a:off x="0" y="6684264"/>
            <a:ext cx="12192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C597AEF-437F-4EC2-B1A2-943FE51C5A6B}"/>
              </a:ext>
            </a:extLst>
          </p:cNvPr>
          <p:cNvSpPr/>
          <p:nvPr/>
        </p:nvSpPr>
        <p:spPr>
          <a:xfrm>
            <a:off x="722376" y="1627632"/>
            <a:ext cx="4764024" cy="105156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000" dirty="0">
                <a:ln w="19050">
                  <a:solidFill>
                    <a:schemeClr val="bg1">
                      <a:alpha val="70000"/>
                    </a:schemeClr>
                  </a:solidFill>
                </a:ln>
                <a:noFill/>
                <a:latin typeface="Pragmatica Black" panose="020B0903040502020204" pitchFamily="34" charset="-52"/>
              </a:rPr>
              <a:t>ЗОВНІШНІ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36DA9457-20FF-4AAB-915D-B4AB1856621E}"/>
              </a:ext>
            </a:extLst>
          </p:cNvPr>
          <p:cNvSpPr/>
          <p:nvPr/>
        </p:nvSpPr>
        <p:spPr>
          <a:xfrm>
            <a:off x="722376" y="3182077"/>
            <a:ext cx="4764024" cy="1051560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Приєднання до волонтерського руху «Адвокати ЗСУ»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A9B2C8E-75FA-4087-8D64-656A83DC5A7E}"/>
              </a:ext>
            </a:extLst>
          </p:cNvPr>
          <p:cNvSpPr/>
          <p:nvPr/>
        </p:nvSpPr>
        <p:spPr>
          <a:xfrm>
            <a:off x="722376" y="4736522"/>
            <a:ext cx="4764024" cy="1051560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Долучення до діяльності</a:t>
            </a:r>
          </a:p>
          <a:p>
            <a:pPr algn="ctr"/>
            <a:r>
              <a:rPr lang="uk-U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Гарячої лінії АПУ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DF429A01-78C2-48F8-B636-C251D6BFF81B}"/>
              </a:ext>
            </a:extLst>
          </p:cNvPr>
          <p:cNvSpPr/>
          <p:nvPr/>
        </p:nvSpPr>
        <p:spPr>
          <a:xfrm>
            <a:off x="6705602" y="1627632"/>
            <a:ext cx="4764024" cy="1051560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Надходження перших звернень від родин полонених військових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6E21D67D-38DE-40D1-A915-D421A6AC2FD0}"/>
              </a:ext>
            </a:extLst>
          </p:cNvPr>
          <p:cNvSpPr/>
          <p:nvPr/>
        </p:nvSpPr>
        <p:spPr>
          <a:xfrm>
            <a:off x="6705602" y="3182077"/>
            <a:ext cx="4764024" cy="1051560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Співпраця з Координаційним штабом з питань поводження з військовополоненими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5C32344-7E82-4D37-A97E-D7248BD89634}"/>
              </a:ext>
            </a:extLst>
          </p:cNvPr>
          <p:cNvSpPr/>
          <p:nvPr/>
        </p:nvSpPr>
        <p:spPr>
          <a:xfrm>
            <a:off x="6705600" y="4736522"/>
            <a:ext cx="4764024" cy="1051560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Поширеність надходження звернень шляхом рекомендацій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F1A96BB-80CF-4939-9C99-35F8D9720D98}"/>
              </a:ext>
            </a:extLst>
          </p:cNvPr>
          <p:cNvCxnSpPr/>
          <p:nvPr/>
        </p:nvCxnSpPr>
        <p:spPr>
          <a:xfrm>
            <a:off x="6105144" y="1655064"/>
            <a:ext cx="0" cy="4212000"/>
          </a:xfrm>
          <a:prstGeom prst="line">
            <a:avLst/>
          </a:prstGeom>
          <a:ln w="889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26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3A82F0-6F0D-4F96-8FDE-D6F549BA1F3E}"/>
              </a:ext>
            </a:extLst>
          </p:cNvPr>
          <p:cNvSpPr/>
          <p:nvPr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tx2">
                  <a:lumMod val="34000"/>
                  <a:lumOff val="66000"/>
                </a:schemeClr>
              </a:gs>
              <a:gs pos="60000">
                <a:schemeClr val="tx2">
                  <a:lumMod val="45000"/>
                  <a:lumOff val="55000"/>
                </a:schemeClr>
              </a:gs>
              <a:gs pos="100000">
                <a:schemeClr val="tx2">
                  <a:lumMod val="71000"/>
                  <a:lumOff val="29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63302E-BCDD-40F1-9579-F7DC1FE87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760" y="603860"/>
            <a:ext cx="1640768" cy="18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38B63A-A643-4232-B203-1CD85F4EEE45}"/>
              </a:ext>
            </a:extLst>
          </p:cNvPr>
          <p:cNvSpPr txBox="1"/>
          <p:nvPr/>
        </p:nvSpPr>
        <p:spPr>
          <a:xfrm>
            <a:off x="0" y="352973"/>
            <a:ext cx="609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dirty="0">
                <a:ln w="19050">
                  <a:solidFill>
                    <a:srgbClr val="002060">
                      <a:alpha val="50000"/>
                    </a:srgbClr>
                  </a:solidFill>
                </a:ln>
                <a:noFill/>
                <a:latin typeface="Pragmatica Black" panose="020B0903040502020204" pitchFamily="34" charset="-52"/>
              </a:rPr>
              <a:t>ПЕРЕДУМОВИ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DF95BDA-95A6-41A7-BC67-B8C1098B761F}"/>
              </a:ext>
            </a:extLst>
          </p:cNvPr>
          <p:cNvSpPr/>
          <p:nvPr/>
        </p:nvSpPr>
        <p:spPr>
          <a:xfrm>
            <a:off x="0" y="6684264"/>
            <a:ext cx="12192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C597AEF-437F-4EC2-B1A2-943FE51C5A6B}"/>
              </a:ext>
            </a:extLst>
          </p:cNvPr>
          <p:cNvSpPr/>
          <p:nvPr/>
        </p:nvSpPr>
        <p:spPr>
          <a:xfrm>
            <a:off x="722376" y="1627632"/>
            <a:ext cx="4764024" cy="1051560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PRO BONO </a:t>
            </a:r>
            <a:r>
              <a:rPr lang="uk-U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допомога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36DA9457-20FF-4AAB-915D-B4AB1856621E}"/>
              </a:ext>
            </a:extLst>
          </p:cNvPr>
          <p:cNvSpPr/>
          <p:nvPr/>
        </p:nvSpPr>
        <p:spPr>
          <a:xfrm>
            <a:off x="722376" y="3182077"/>
            <a:ext cx="4764024" cy="1051560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Збільшення кількості запитів та залучених членів команди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A9B2C8E-75FA-4087-8D64-656A83DC5A7E}"/>
              </a:ext>
            </a:extLst>
          </p:cNvPr>
          <p:cNvSpPr/>
          <p:nvPr/>
        </p:nvSpPr>
        <p:spPr>
          <a:xfrm>
            <a:off x="722376" y="4736522"/>
            <a:ext cx="4764024" cy="1051560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Виокремлення категорій звернень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DF429A01-78C2-48F8-B636-C251D6BFF81B}"/>
              </a:ext>
            </a:extLst>
          </p:cNvPr>
          <p:cNvSpPr/>
          <p:nvPr/>
        </p:nvSpPr>
        <p:spPr>
          <a:xfrm>
            <a:off x="6705602" y="1627632"/>
            <a:ext cx="4764024" cy="105156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000" dirty="0">
                <a:ln w="19050">
                  <a:solidFill>
                    <a:schemeClr val="bg1">
                      <a:alpha val="70000"/>
                    </a:schemeClr>
                  </a:solidFill>
                </a:ln>
                <a:noFill/>
                <a:latin typeface="Pragmatica Black" panose="020B0903040502020204" pitchFamily="34" charset="-52"/>
              </a:rPr>
              <a:t>ВНУТРІШНІ</a:t>
            </a:r>
            <a:endParaRPr lang="uk-UA" sz="5000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6E21D67D-38DE-40D1-A915-D421A6AC2FD0}"/>
              </a:ext>
            </a:extLst>
          </p:cNvPr>
          <p:cNvSpPr/>
          <p:nvPr/>
        </p:nvSpPr>
        <p:spPr>
          <a:xfrm>
            <a:off x="6705602" y="3182077"/>
            <a:ext cx="4764024" cy="1051560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Збільшення робочого та неробочого часу, приділеного правничій допомозі військовим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5C32344-7E82-4D37-A97E-D7248BD89634}"/>
              </a:ext>
            </a:extLst>
          </p:cNvPr>
          <p:cNvSpPr/>
          <p:nvPr/>
        </p:nvSpPr>
        <p:spPr>
          <a:xfrm>
            <a:off x="6705600" y="4736522"/>
            <a:ext cx="4764024" cy="1051560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Комплексність справ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F1A96BB-80CF-4939-9C99-35F8D9720D98}"/>
              </a:ext>
            </a:extLst>
          </p:cNvPr>
          <p:cNvCxnSpPr/>
          <p:nvPr/>
        </p:nvCxnSpPr>
        <p:spPr>
          <a:xfrm>
            <a:off x="6105144" y="1655064"/>
            <a:ext cx="0" cy="4212000"/>
          </a:xfrm>
          <a:prstGeom prst="line">
            <a:avLst/>
          </a:prstGeom>
          <a:ln w="889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089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3A82F0-6F0D-4F96-8FDE-D6F549BA1F3E}"/>
              </a:ext>
            </a:extLst>
          </p:cNvPr>
          <p:cNvSpPr/>
          <p:nvPr/>
        </p:nvSpPr>
        <p:spPr>
          <a:xfrm flipV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tx2">
                  <a:lumMod val="34000"/>
                  <a:lumOff val="66000"/>
                </a:schemeClr>
              </a:gs>
              <a:gs pos="60000">
                <a:schemeClr val="tx2">
                  <a:lumMod val="45000"/>
                  <a:lumOff val="55000"/>
                </a:schemeClr>
              </a:gs>
              <a:gs pos="100000">
                <a:schemeClr val="tx2">
                  <a:lumMod val="71000"/>
                  <a:lumOff val="29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63302E-BCDD-40F1-9579-F7DC1FE87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760" y="603860"/>
            <a:ext cx="1640768" cy="18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38B63A-A643-4232-B203-1CD85F4EEE45}"/>
              </a:ext>
            </a:extLst>
          </p:cNvPr>
          <p:cNvSpPr txBox="1"/>
          <p:nvPr/>
        </p:nvSpPr>
        <p:spPr>
          <a:xfrm>
            <a:off x="0" y="352973"/>
            <a:ext cx="609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dirty="0">
                <a:ln w="19050">
                  <a:solidFill>
                    <a:srgbClr val="002060">
                      <a:alpha val="50000"/>
                    </a:srgbClr>
                  </a:solidFill>
                </a:ln>
                <a:noFill/>
                <a:latin typeface="Pragmatica Black" panose="020B0903040502020204" pitchFamily="34" charset="-52"/>
              </a:rPr>
              <a:t>ОСОБЛИВОСТІ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DF95BDA-95A6-41A7-BC67-B8C1098B761F}"/>
              </a:ext>
            </a:extLst>
          </p:cNvPr>
          <p:cNvSpPr/>
          <p:nvPr/>
        </p:nvSpPr>
        <p:spPr>
          <a:xfrm>
            <a:off x="0" y="6684264"/>
            <a:ext cx="12192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F1A96BB-80CF-4939-9C99-35F8D9720D98}"/>
              </a:ext>
            </a:extLst>
          </p:cNvPr>
          <p:cNvCxnSpPr/>
          <p:nvPr/>
        </p:nvCxnSpPr>
        <p:spPr>
          <a:xfrm>
            <a:off x="6105144" y="1655064"/>
            <a:ext cx="0" cy="4212000"/>
          </a:xfrm>
          <a:prstGeom prst="line">
            <a:avLst/>
          </a:prstGeom>
          <a:ln w="889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0297039E-C1E6-4B1C-9049-3C47A2C074BB}"/>
              </a:ext>
            </a:extLst>
          </p:cNvPr>
          <p:cNvGrpSpPr/>
          <p:nvPr/>
        </p:nvGrpSpPr>
        <p:grpSpPr>
          <a:xfrm>
            <a:off x="722374" y="3160925"/>
            <a:ext cx="4782314" cy="1093863"/>
            <a:chOff x="722374" y="1585329"/>
            <a:chExt cx="4782314" cy="1093863"/>
          </a:xfrm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949DD4F8-5A0E-421F-88F6-B64302018B88}"/>
                </a:ext>
              </a:extLst>
            </p:cNvPr>
            <p:cNvSpPr/>
            <p:nvPr/>
          </p:nvSpPr>
          <p:spPr>
            <a:xfrm>
              <a:off x="1773574" y="1627632"/>
              <a:ext cx="3731114" cy="1051560"/>
            </a:xfrm>
            <a:prstGeom prst="roundRect">
              <a:avLst>
                <a:gd name="adj" fmla="val 50000"/>
              </a:avLst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Відсутність диференціації заробітної плати</a:t>
              </a:r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AA3BC9A5-C473-466D-886D-98A56A2285D5}"/>
                </a:ext>
              </a:extLst>
            </p:cNvPr>
            <p:cNvSpPr/>
            <p:nvPr/>
          </p:nvSpPr>
          <p:spPr>
            <a:xfrm>
              <a:off x="722374" y="1585329"/>
              <a:ext cx="1051200" cy="10512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5000" dirty="0"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1700AE0F-2450-4E06-B599-F60045E3D5BA}"/>
              </a:ext>
            </a:extLst>
          </p:cNvPr>
          <p:cNvGrpSpPr/>
          <p:nvPr/>
        </p:nvGrpSpPr>
        <p:grpSpPr>
          <a:xfrm>
            <a:off x="722374" y="4739813"/>
            <a:ext cx="4782314" cy="1093863"/>
            <a:chOff x="722374" y="1585329"/>
            <a:chExt cx="4782314" cy="1093863"/>
          </a:xfrm>
        </p:grpSpPr>
        <p:sp>
          <p:nvSpPr>
            <p:cNvPr id="19" name="Прямоугольник: скругленные углы 18">
              <a:extLst>
                <a:ext uri="{FF2B5EF4-FFF2-40B4-BE49-F238E27FC236}">
                  <a16:creationId xmlns:a16="http://schemas.microsoft.com/office/drawing/2014/main" id="{CC2F669B-8DC1-4316-AE7C-67334D46073D}"/>
                </a:ext>
              </a:extLst>
            </p:cNvPr>
            <p:cNvSpPr/>
            <p:nvPr/>
          </p:nvSpPr>
          <p:spPr>
            <a:xfrm>
              <a:off x="1773574" y="1627632"/>
              <a:ext cx="3731114" cy="1051560"/>
            </a:xfrm>
            <a:prstGeom prst="roundRect">
              <a:avLst>
                <a:gd name="adj" fmla="val 50000"/>
              </a:avLst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Однакова формула визначення бонусів</a:t>
              </a:r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90650423-8250-4ACC-A99A-276E96AFB61A}"/>
                </a:ext>
              </a:extLst>
            </p:cNvPr>
            <p:cNvSpPr/>
            <p:nvPr/>
          </p:nvSpPr>
          <p:spPr>
            <a:xfrm>
              <a:off x="722374" y="1585329"/>
              <a:ext cx="1051200" cy="10512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5000" dirty="0"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CD19AEC2-11C3-41CE-B196-E97840740D91}"/>
              </a:ext>
            </a:extLst>
          </p:cNvPr>
          <p:cNvGrpSpPr/>
          <p:nvPr/>
        </p:nvGrpSpPr>
        <p:grpSpPr>
          <a:xfrm>
            <a:off x="6723888" y="1630979"/>
            <a:ext cx="4782314" cy="1093863"/>
            <a:chOff x="722374" y="1585329"/>
            <a:chExt cx="4782314" cy="1093863"/>
          </a:xfrm>
        </p:grpSpPr>
        <p:sp>
          <p:nvSpPr>
            <p:cNvPr id="22" name="Прямоугольник: скругленные углы 21">
              <a:extLst>
                <a:ext uri="{FF2B5EF4-FFF2-40B4-BE49-F238E27FC236}">
                  <a16:creationId xmlns:a16="http://schemas.microsoft.com/office/drawing/2014/main" id="{646DC82E-96DC-4746-A9F0-D96F85265CF6}"/>
                </a:ext>
              </a:extLst>
            </p:cNvPr>
            <p:cNvSpPr/>
            <p:nvPr/>
          </p:nvSpPr>
          <p:spPr>
            <a:xfrm>
              <a:off x="1773574" y="1627632"/>
              <a:ext cx="3731114" cy="1051560"/>
            </a:xfrm>
            <a:prstGeom prst="roundRect">
              <a:avLst>
                <a:gd name="adj" fmla="val 50000"/>
              </a:avLst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Оптимізація рівня завантаження команди</a:t>
              </a:r>
            </a:p>
          </p:txBody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id="{1574387E-191F-4DD1-B67F-740970A2E73C}"/>
                </a:ext>
              </a:extLst>
            </p:cNvPr>
            <p:cNvSpPr/>
            <p:nvPr/>
          </p:nvSpPr>
          <p:spPr>
            <a:xfrm>
              <a:off x="722374" y="1585329"/>
              <a:ext cx="1051200" cy="10512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5000" dirty="0"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6F566A1B-F2B2-4E4D-B8E6-91670B797DD5}"/>
              </a:ext>
            </a:extLst>
          </p:cNvPr>
          <p:cNvGrpSpPr/>
          <p:nvPr/>
        </p:nvGrpSpPr>
        <p:grpSpPr>
          <a:xfrm>
            <a:off x="6705600" y="3176692"/>
            <a:ext cx="4782314" cy="1093863"/>
            <a:chOff x="722374" y="1585329"/>
            <a:chExt cx="4782314" cy="1093863"/>
          </a:xfrm>
        </p:grpSpPr>
        <p:sp>
          <p:nvSpPr>
            <p:cNvPr id="25" name="Прямоугольник: скругленные углы 24">
              <a:extLst>
                <a:ext uri="{FF2B5EF4-FFF2-40B4-BE49-F238E27FC236}">
                  <a16:creationId xmlns:a16="http://schemas.microsoft.com/office/drawing/2014/main" id="{9C85B097-D515-4564-ADCA-58457C44A94F}"/>
                </a:ext>
              </a:extLst>
            </p:cNvPr>
            <p:cNvSpPr/>
            <p:nvPr/>
          </p:nvSpPr>
          <p:spPr>
            <a:xfrm>
              <a:off x="1773574" y="1627632"/>
              <a:ext cx="3731114" cy="1051560"/>
            </a:xfrm>
            <a:prstGeom prst="roundRect">
              <a:avLst>
                <a:gd name="adj" fmla="val 50000"/>
              </a:avLst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Розподіл звернень по категоріям</a:t>
              </a:r>
            </a:p>
          </p:txBody>
        </p: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FAC5DFC2-CDE6-4A63-81E4-8799EA6985B0}"/>
                </a:ext>
              </a:extLst>
            </p:cNvPr>
            <p:cNvSpPr/>
            <p:nvPr/>
          </p:nvSpPr>
          <p:spPr>
            <a:xfrm>
              <a:off x="722374" y="1585329"/>
              <a:ext cx="1051200" cy="10512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5000" dirty="0"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C4708768-EB88-4B81-BE63-D2348E94CD5C}"/>
              </a:ext>
            </a:extLst>
          </p:cNvPr>
          <p:cNvGrpSpPr/>
          <p:nvPr/>
        </p:nvGrpSpPr>
        <p:grpSpPr>
          <a:xfrm>
            <a:off x="6696455" y="4722045"/>
            <a:ext cx="4782314" cy="1093863"/>
            <a:chOff x="722374" y="1585329"/>
            <a:chExt cx="4782314" cy="1093863"/>
          </a:xfrm>
        </p:grpSpPr>
        <p:sp>
          <p:nvSpPr>
            <p:cNvPr id="28" name="Прямоугольник: скругленные углы 27">
              <a:extLst>
                <a:ext uri="{FF2B5EF4-FFF2-40B4-BE49-F238E27FC236}">
                  <a16:creationId xmlns:a16="http://schemas.microsoft.com/office/drawing/2014/main" id="{5A7A70E6-0E0A-4C10-A92F-27E1E3AD7A4F}"/>
                </a:ext>
              </a:extLst>
            </p:cNvPr>
            <p:cNvSpPr/>
            <p:nvPr/>
          </p:nvSpPr>
          <p:spPr>
            <a:xfrm>
              <a:off x="1773574" y="1627632"/>
              <a:ext cx="3731114" cy="1051560"/>
            </a:xfrm>
            <a:prstGeom prst="roundRect">
              <a:avLst>
                <a:gd name="adj" fmla="val 50000"/>
              </a:avLst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Розробка робочих механізмів</a:t>
              </a:r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id="{46E89127-204B-46D8-BB95-60D6215ADB42}"/>
                </a:ext>
              </a:extLst>
            </p:cNvPr>
            <p:cNvSpPr/>
            <p:nvPr/>
          </p:nvSpPr>
          <p:spPr>
            <a:xfrm>
              <a:off x="722374" y="1585329"/>
              <a:ext cx="1051200" cy="10512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5000" dirty="0"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1E0B12A-133D-4737-935D-47CB8C475524}"/>
              </a:ext>
            </a:extLst>
          </p:cNvPr>
          <p:cNvGrpSpPr/>
          <p:nvPr/>
        </p:nvGrpSpPr>
        <p:grpSpPr>
          <a:xfrm>
            <a:off x="722374" y="1585329"/>
            <a:ext cx="4782314" cy="1093863"/>
            <a:chOff x="722374" y="1585329"/>
            <a:chExt cx="4782314" cy="1093863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DC597AEF-437F-4EC2-B1A2-943FE51C5A6B}"/>
                </a:ext>
              </a:extLst>
            </p:cNvPr>
            <p:cNvSpPr/>
            <p:nvPr/>
          </p:nvSpPr>
          <p:spPr>
            <a:xfrm>
              <a:off x="1773574" y="1627632"/>
              <a:ext cx="3731114" cy="1051560"/>
            </a:xfrm>
            <a:prstGeom prst="roundRect">
              <a:avLst>
                <a:gd name="adj" fmla="val 50000"/>
              </a:avLst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Структурування участі команди в </a:t>
              </a:r>
              <a:r>
                <a:rPr lang="en-US" sz="2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pro bono</a:t>
              </a:r>
              <a:r>
                <a:rPr lang="uk-UA" sz="2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та оплатних справах</a:t>
              </a:r>
            </a:p>
          </p:txBody>
        </p:sp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3B9C2DBA-8BC3-4896-96DB-330F4B86CF71}"/>
                </a:ext>
              </a:extLst>
            </p:cNvPr>
            <p:cNvSpPr/>
            <p:nvPr/>
          </p:nvSpPr>
          <p:spPr>
            <a:xfrm>
              <a:off x="722374" y="1585329"/>
              <a:ext cx="1051200" cy="10512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5000" dirty="0">
                  <a:latin typeface="Century Gothic" panose="020B050202020202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936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3A82F0-6F0D-4F96-8FDE-D6F549BA1F3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tx2">
                  <a:lumMod val="34000"/>
                  <a:lumOff val="66000"/>
                </a:schemeClr>
              </a:gs>
              <a:gs pos="60000">
                <a:schemeClr val="tx2">
                  <a:lumMod val="45000"/>
                  <a:lumOff val="55000"/>
                </a:schemeClr>
              </a:gs>
              <a:gs pos="100000">
                <a:schemeClr val="tx2">
                  <a:lumMod val="71000"/>
                  <a:lumOff val="29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63302E-BCDD-40F1-9579-F7DC1FE87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760" y="603860"/>
            <a:ext cx="1640768" cy="180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F31E7B-FFCE-41C6-BE2B-7A222D742211}"/>
              </a:ext>
            </a:extLst>
          </p:cNvPr>
          <p:cNvSpPr/>
          <p:nvPr/>
        </p:nvSpPr>
        <p:spPr>
          <a:xfrm>
            <a:off x="0" y="6684264"/>
            <a:ext cx="12192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04065C-5882-4760-8111-7EFFF5B04479}"/>
              </a:ext>
            </a:extLst>
          </p:cNvPr>
          <p:cNvSpPr txBox="1"/>
          <p:nvPr/>
        </p:nvSpPr>
        <p:spPr>
          <a:xfrm>
            <a:off x="0" y="352973"/>
            <a:ext cx="77266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dirty="0">
                <a:ln w="19050">
                  <a:solidFill>
                    <a:srgbClr val="002060">
                      <a:alpha val="50000"/>
                    </a:srgbClr>
                  </a:solidFill>
                </a:ln>
                <a:noFill/>
                <a:latin typeface="Pragmatica Black" panose="020B0903040502020204" pitchFamily="34" charset="-52"/>
              </a:rPr>
              <a:t>ФУНКЦІОНУВАННЯ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06814C7-0CB9-4FE6-A126-65DFEB931E59}"/>
              </a:ext>
            </a:extLst>
          </p:cNvPr>
          <p:cNvCxnSpPr>
            <a:cxnSpLocks/>
          </p:cNvCxnSpPr>
          <p:nvPr/>
        </p:nvCxnSpPr>
        <p:spPr>
          <a:xfrm flipH="1">
            <a:off x="6096000" y="1655064"/>
            <a:ext cx="9144" cy="4681728"/>
          </a:xfrm>
          <a:prstGeom prst="line">
            <a:avLst/>
          </a:prstGeom>
          <a:ln w="889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B1D8FEA7-E399-45D0-8A9A-6FAA4DA453EE}"/>
              </a:ext>
            </a:extLst>
          </p:cNvPr>
          <p:cNvGrpSpPr/>
          <p:nvPr/>
        </p:nvGrpSpPr>
        <p:grpSpPr>
          <a:xfrm>
            <a:off x="238752" y="3187512"/>
            <a:ext cx="2633472" cy="1269332"/>
            <a:chOff x="238752" y="1655064"/>
            <a:chExt cx="2633472" cy="1269332"/>
          </a:xfrm>
        </p:grpSpPr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CD88A5DF-CAE3-42BB-92E0-9A8552C91DFE}"/>
                </a:ext>
              </a:extLst>
            </p:cNvPr>
            <p:cNvSpPr/>
            <p:nvPr/>
          </p:nvSpPr>
          <p:spPr>
            <a:xfrm>
              <a:off x="475488" y="1655064"/>
              <a:ext cx="2160000" cy="9000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5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13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0D58FE5-68AE-4AC0-8E64-BFB12290ABA7}"/>
                </a:ext>
              </a:extLst>
            </p:cNvPr>
            <p:cNvSpPr txBox="1"/>
            <p:nvPr/>
          </p:nvSpPr>
          <p:spPr>
            <a:xfrm>
              <a:off x="238752" y="2555064"/>
              <a:ext cx="2633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>
                  <a:latin typeface="Century Gothic" panose="020B0502020202020204" pitchFamily="34" charset="0"/>
                </a:rPr>
                <a:t>членів команди</a:t>
              </a: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0A1A87AB-E213-4604-A779-939FE2B22F07}"/>
              </a:ext>
            </a:extLst>
          </p:cNvPr>
          <p:cNvGrpSpPr/>
          <p:nvPr/>
        </p:nvGrpSpPr>
        <p:grpSpPr>
          <a:xfrm>
            <a:off x="3023616" y="1490472"/>
            <a:ext cx="2633472" cy="1546331"/>
            <a:chOff x="3023616" y="1655064"/>
            <a:chExt cx="2633472" cy="1546331"/>
          </a:xfrm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C9073B70-3CE1-4691-92C8-AE8D23C8AFEF}"/>
                </a:ext>
              </a:extLst>
            </p:cNvPr>
            <p:cNvSpPr/>
            <p:nvPr/>
          </p:nvSpPr>
          <p:spPr>
            <a:xfrm>
              <a:off x="3260352" y="1655064"/>
              <a:ext cx="2160000" cy="9000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117</a:t>
              </a:r>
              <a:endParaRPr lang="uk-UA" sz="50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97BBB5F-5BDD-4381-A325-B2918A96449D}"/>
                </a:ext>
              </a:extLst>
            </p:cNvPr>
            <p:cNvSpPr txBox="1"/>
            <p:nvPr/>
          </p:nvSpPr>
          <p:spPr>
            <a:xfrm>
              <a:off x="3023616" y="2555064"/>
              <a:ext cx="2633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>
                  <a:latin typeface="Century Gothic" panose="020B0502020202020204" pitchFamily="34" charset="0"/>
                </a:rPr>
                <a:t>полонених</a:t>
              </a:r>
            </a:p>
            <a:p>
              <a:pPr algn="ctr"/>
              <a:r>
                <a:rPr lang="uk-UA" dirty="0">
                  <a:latin typeface="Century Gothic" panose="020B0502020202020204" pitchFamily="34" charset="0"/>
                </a:rPr>
                <a:t>військовослужбовців</a:t>
              </a: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FD2AF6BB-C917-4904-94C6-C80EA5ECF778}"/>
              </a:ext>
            </a:extLst>
          </p:cNvPr>
          <p:cNvGrpSpPr/>
          <p:nvPr/>
        </p:nvGrpSpPr>
        <p:grpSpPr>
          <a:xfrm>
            <a:off x="3023616" y="3187512"/>
            <a:ext cx="2633472" cy="1546331"/>
            <a:chOff x="3023616" y="1655064"/>
            <a:chExt cx="2633472" cy="1546331"/>
          </a:xfrm>
        </p:grpSpPr>
        <p:sp>
          <p:nvSpPr>
            <p:cNvPr id="22" name="Прямоугольник: скругленные углы 21">
              <a:extLst>
                <a:ext uri="{FF2B5EF4-FFF2-40B4-BE49-F238E27FC236}">
                  <a16:creationId xmlns:a16="http://schemas.microsoft.com/office/drawing/2014/main" id="{673C7EB4-91A5-41E1-BBCA-0246A6104A35}"/>
                </a:ext>
              </a:extLst>
            </p:cNvPr>
            <p:cNvSpPr/>
            <p:nvPr/>
          </p:nvSpPr>
          <p:spPr>
            <a:xfrm>
              <a:off x="3260352" y="1655064"/>
              <a:ext cx="2160000" cy="9000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&gt;</a:t>
              </a:r>
              <a:r>
                <a:rPr lang="uk-UA" sz="5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700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8AB2BAE-A733-42BC-B86B-5A7586C71F92}"/>
                </a:ext>
              </a:extLst>
            </p:cNvPr>
            <p:cNvSpPr txBox="1"/>
            <p:nvPr/>
          </p:nvSpPr>
          <p:spPr>
            <a:xfrm>
              <a:off x="3023616" y="2555064"/>
              <a:ext cx="2633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>
                  <a:latin typeface="Century Gothic" panose="020B0502020202020204" pitchFamily="34" charset="0"/>
                </a:rPr>
                <a:t>підготовлених документів</a:t>
              </a: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20100ED2-A7DE-40B6-A912-6CA4DB97A317}"/>
              </a:ext>
            </a:extLst>
          </p:cNvPr>
          <p:cNvGrpSpPr/>
          <p:nvPr/>
        </p:nvGrpSpPr>
        <p:grpSpPr>
          <a:xfrm>
            <a:off x="238752" y="4890633"/>
            <a:ext cx="2633472" cy="1546331"/>
            <a:chOff x="238752" y="1655064"/>
            <a:chExt cx="2633472" cy="1546331"/>
          </a:xfrm>
        </p:grpSpPr>
        <p:sp>
          <p:nvSpPr>
            <p:cNvPr id="25" name="Прямоугольник: скругленные углы 24">
              <a:extLst>
                <a:ext uri="{FF2B5EF4-FFF2-40B4-BE49-F238E27FC236}">
                  <a16:creationId xmlns:a16="http://schemas.microsoft.com/office/drawing/2014/main" id="{2DC06838-FABC-4FAF-A660-9B695DD53481}"/>
                </a:ext>
              </a:extLst>
            </p:cNvPr>
            <p:cNvSpPr/>
            <p:nvPr/>
          </p:nvSpPr>
          <p:spPr>
            <a:xfrm>
              <a:off x="475488" y="1655064"/>
              <a:ext cx="2160000" cy="9000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~</a:t>
              </a:r>
              <a:r>
                <a:rPr lang="ru-RU" sz="5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50</a:t>
              </a:r>
              <a:endParaRPr lang="uk-UA" sz="50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2F7FAF6-ED5F-41E6-80C9-94C89028C6EF}"/>
                </a:ext>
              </a:extLst>
            </p:cNvPr>
            <p:cNvSpPr txBox="1"/>
            <p:nvPr/>
          </p:nvSpPr>
          <p:spPr>
            <a:xfrm>
              <a:off x="238752" y="2555064"/>
              <a:ext cx="2633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>
                  <a:latin typeface="Century Gothic" panose="020B0502020202020204" pitchFamily="34" charset="0"/>
                </a:rPr>
                <a:t>годин відпрацьовано в тиждень</a:t>
              </a: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BD32649E-FB8B-40D1-8804-E9F68D64F28D}"/>
              </a:ext>
            </a:extLst>
          </p:cNvPr>
          <p:cNvGrpSpPr/>
          <p:nvPr/>
        </p:nvGrpSpPr>
        <p:grpSpPr>
          <a:xfrm>
            <a:off x="3023616" y="4890633"/>
            <a:ext cx="2633472" cy="1546331"/>
            <a:chOff x="3023616" y="1655064"/>
            <a:chExt cx="2633472" cy="1546331"/>
          </a:xfrm>
        </p:grpSpPr>
        <p:sp>
          <p:nvSpPr>
            <p:cNvPr id="28" name="Прямоугольник: скругленные углы 27">
              <a:extLst>
                <a:ext uri="{FF2B5EF4-FFF2-40B4-BE49-F238E27FC236}">
                  <a16:creationId xmlns:a16="http://schemas.microsoft.com/office/drawing/2014/main" id="{A08FC50E-96F1-4DAD-8FC9-60321B67294D}"/>
                </a:ext>
              </a:extLst>
            </p:cNvPr>
            <p:cNvSpPr/>
            <p:nvPr/>
          </p:nvSpPr>
          <p:spPr>
            <a:xfrm>
              <a:off x="3260352" y="1655064"/>
              <a:ext cx="2160000" cy="9000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5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24 / 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AB6206A-502C-4532-9405-F703AE8B33CA}"/>
                </a:ext>
              </a:extLst>
            </p:cNvPr>
            <p:cNvSpPr txBox="1"/>
            <p:nvPr/>
          </p:nvSpPr>
          <p:spPr>
            <a:xfrm>
              <a:off x="3023616" y="2555064"/>
              <a:ext cx="2633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>
                  <a:latin typeface="Century Gothic" panose="020B0502020202020204" pitchFamily="34" charset="0"/>
                </a:rPr>
                <a:t>телефонне консультування</a:t>
              </a:r>
            </a:p>
          </p:txBody>
        </p:sp>
      </p:grp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EA9416E0-B09A-4EFD-A735-AC47C08BF948}"/>
              </a:ext>
            </a:extLst>
          </p:cNvPr>
          <p:cNvSpPr/>
          <p:nvPr/>
        </p:nvSpPr>
        <p:spPr>
          <a:xfrm>
            <a:off x="6870194" y="1490472"/>
            <a:ext cx="4764024" cy="9000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Century Gothic" panose="020B0502020202020204" pitchFamily="34" charset="0"/>
              </a:rPr>
              <a:t>Правнича допомога надається: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F0B8A0-7ABF-463A-B3C0-76957A53F408}"/>
              </a:ext>
            </a:extLst>
          </p:cNvPr>
          <p:cNvSpPr txBox="1"/>
          <p:nvPr/>
        </p:nvSpPr>
        <p:spPr>
          <a:xfrm>
            <a:off x="6615686" y="2651312"/>
            <a:ext cx="52730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002060"/>
              </a:buClr>
              <a:buSzPct val="105000"/>
              <a:buFont typeface="Courier New" panose="02070309020205020404" pitchFamily="49" charset="0"/>
              <a:buChar char="o"/>
            </a:pPr>
            <a:r>
              <a:rPr lang="uk-UA" sz="2000" dirty="0">
                <a:latin typeface="Century Gothic" panose="020B0502020202020204" pitchFamily="34" charset="0"/>
              </a:rPr>
              <a:t>Сім’ям полонених / зниклих безвісти / загиблих військовослужбовців;</a:t>
            </a:r>
          </a:p>
          <a:p>
            <a:pPr marL="342900" indent="-342900">
              <a:spcAft>
                <a:spcPts val="600"/>
              </a:spcAft>
              <a:buClr>
                <a:srgbClr val="002060"/>
              </a:buClr>
              <a:buSzPct val="105000"/>
              <a:buFont typeface="Courier New" panose="02070309020205020404" pitchFamily="49" charset="0"/>
              <a:buChar char="o"/>
            </a:pPr>
            <a:r>
              <a:rPr lang="uk-UA" sz="2000" dirty="0">
                <a:latin typeface="Century Gothic" panose="020B0502020202020204" pitchFamily="34" charset="0"/>
              </a:rPr>
              <a:t>Щодо порядку проходження та оскарження висновків ВЛК;</a:t>
            </a:r>
          </a:p>
          <a:p>
            <a:pPr marL="342900" indent="-342900">
              <a:spcAft>
                <a:spcPts val="600"/>
              </a:spcAft>
              <a:buClr>
                <a:srgbClr val="002060"/>
              </a:buClr>
              <a:buSzPct val="105000"/>
              <a:buFont typeface="Courier New" panose="02070309020205020404" pitchFamily="49" charset="0"/>
              <a:buChar char="o"/>
            </a:pPr>
            <a:r>
              <a:rPr lang="uk-UA" sz="2000" dirty="0">
                <a:latin typeface="Century Gothic" panose="020B0502020202020204" pitchFamily="34" charset="0"/>
              </a:rPr>
              <a:t>Щодо проходження військової служби</a:t>
            </a:r>
          </a:p>
          <a:p>
            <a:pPr marL="342900" indent="-342900">
              <a:spcAft>
                <a:spcPts val="600"/>
              </a:spcAft>
              <a:buClr>
                <a:srgbClr val="002060"/>
              </a:buClr>
              <a:buSzPct val="105000"/>
              <a:buFont typeface="Courier New" panose="02070309020205020404" pitchFamily="49" charset="0"/>
              <a:buChar char="o"/>
            </a:pPr>
            <a:r>
              <a:rPr lang="uk-UA" sz="2000" dirty="0">
                <a:latin typeface="Century Gothic" panose="020B0502020202020204" pitchFamily="34" charset="0"/>
              </a:rPr>
              <a:t>Щодо встановлення юридично значимих фактів у судовому порядку</a:t>
            </a:r>
          </a:p>
          <a:p>
            <a:pPr marL="342900" indent="-342900">
              <a:spcAft>
                <a:spcPts val="600"/>
              </a:spcAft>
              <a:buClr>
                <a:srgbClr val="002060"/>
              </a:buClr>
              <a:buSzPct val="105000"/>
              <a:buFont typeface="Courier New" panose="02070309020205020404" pitchFamily="49" charset="0"/>
              <a:buChar char="o"/>
            </a:pPr>
            <a:r>
              <a:rPr lang="uk-UA" sz="2000" dirty="0">
                <a:latin typeface="Century Gothic" panose="020B0502020202020204" pitchFamily="34" charset="0"/>
              </a:rPr>
              <a:t>У рамках кримінального провадження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1EA2047E-0713-4F7A-9C43-0FCCCC7F253C}"/>
              </a:ext>
            </a:extLst>
          </p:cNvPr>
          <p:cNvGrpSpPr/>
          <p:nvPr/>
        </p:nvGrpSpPr>
        <p:grpSpPr>
          <a:xfrm>
            <a:off x="238752" y="1490472"/>
            <a:ext cx="2633472" cy="1546331"/>
            <a:chOff x="238752" y="1655064"/>
            <a:chExt cx="2633472" cy="1546331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BDC73781-94BF-4253-B583-8ECB2BC50A10}"/>
                </a:ext>
              </a:extLst>
            </p:cNvPr>
            <p:cNvSpPr/>
            <p:nvPr/>
          </p:nvSpPr>
          <p:spPr>
            <a:xfrm>
              <a:off x="475488" y="1655064"/>
              <a:ext cx="2160000" cy="9000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&gt; 610</a:t>
              </a:r>
              <a:endParaRPr lang="uk-UA" sz="50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AEE9A58-ECD4-4BB3-89B4-315B21FA9023}"/>
                </a:ext>
              </a:extLst>
            </p:cNvPr>
            <p:cNvSpPr txBox="1"/>
            <p:nvPr/>
          </p:nvSpPr>
          <p:spPr>
            <a:xfrm>
              <a:off x="238752" y="2555064"/>
              <a:ext cx="2633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>
                  <a:latin typeface="Century Gothic" panose="020B0502020202020204" pitchFamily="34" charset="0"/>
                </a:rPr>
                <a:t>військовослужбовців та їх родин</a:t>
              </a:r>
            </a:p>
          </p:txBody>
        </p:sp>
      </p:grpSp>
      <p:pic>
        <p:nvPicPr>
          <p:cNvPr id="39" name="Рисунок 38" descr="Справа налево (обратно)">
            <a:extLst>
              <a:ext uri="{FF2B5EF4-FFF2-40B4-BE49-F238E27FC236}">
                <a16:creationId xmlns:a16="http://schemas.microsoft.com/office/drawing/2014/main" id="{7C00DAD4-862E-4885-9AC1-07557B1FA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2153" y="1620952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08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3A82F0-6F0D-4F96-8FDE-D6F549BA1F3E}"/>
              </a:ext>
            </a:extLst>
          </p:cNvPr>
          <p:cNvSpPr/>
          <p:nvPr/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tx2">
                  <a:lumMod val="34000"/>
                  <a:lumOff val="66000"/>
                </a:schemeClr>
              </a:gs>
              <a:gs pos="60000">
                <a:schemeClr val="tx2">
                  <a:lumMod val="45000"/>
                  <a:lumOff val="55000"/>
                </a:schemeClr>
              </a:gs>
              <a:gs pos="100000">
                <a:schemeClr val="tx2">
                  <a:lumMod val="71000"/>
                  <a:lumOff val="29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63302E-BCDD-40F1-9579-F7DC1FE87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760" y="603860"/>
            <a:ext cx="1640768" cy="18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4DF0C6-F9C3-48E3-9D94-2674ED13C16C}"/>
              </a:ext>
            </a:extLst>
          </p:cNvPr>
          <p:cNvSpPr txBox="1"/>
          <p:nvPr/>
        </p:nvSpPr>
        <p:spPr>
          <a:xfrm>
            <a:off x="0" y="352973"/>
            <a:ext cx="609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dirty="0">
                <a:ln w="19050">
                  <a:solidFill>
                    <a:srgbClr val="002060">
                      <a:alpha val="50000"/>
                    </a:srgbClr>
                  </a:solidFill>
                </a:ln>
                <a:noFill/>
                <a:latin typeface="Pragmatica Black" panose="020B0903040502020204" pitchFamily="34" charset="-52"/>
              </a:rPr>
              <a:t>ВИКЛИКИ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A92878F-8373-4766-9C66-CB57E73F7CA0}"/>
              </a:ext>
            </a:extLst>
          </p:cNvPr>
          <p:cNvSpPr/>
          <p:nvPr/>
        </p:nvSpPr>
        <p:spPr>
          <a:xfrm>
            <a:off x="0" y="6684264"/>
            <a:ext cx="12192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FEEAA5A0-9C5A-43B0-98F4-8D56012DD696}"/>
              </a:ext>
            </a:extLst>
          </p:cNvPr>
          <p:cNvGrpSpPr/>
          <p:nvPr/>
        </p:nvGrpSpPr>
        <p:grpSpPr>
          <a:xfrm>
            <a:off x="567869" y="1745796"/>
            <a:ext cx="4960261" cy="1440000"/>
            <a:chOff x="955907" y="1503712"/>
            <a:chExt cx="4960261" cy="1440000"/>
          </a:xfrm>
        </p:grpSpPr>
        <p:pic>
          <p:nvPicPr>
            <p:cNvPr id="9" name="Рисунок 8" descr="Шестеренки">
              <a:extLst>
                <a:ext uri="{FF2B5EF4-FFF2-40B4-BE49-F238E27FC236}">
                  <a16:creationId xmlns:a16="http://schemas.microsoft.com/office/drawing/2014/main" id="{A53FAF33-24EA-4BD2-A310-DAEC5A6DDD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55907" y="1503712"/>
              <a:ext cx="1440000" cy="14400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FD5E9FF-2415-4ECA-AE0E-6D2E74998C00}"/>
                </a:ext>
              </a:extLst>
            </p:cNvPr>
            <p:cNvSpPr txBox="1"/>
            <p:nvPr/>
          </p:nvSpPr>
          <p:spPr>
            <a:xfrm>
              <a:off x="2313432" y="1786230"/>
              <a:ext cx="360273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>
                  <a:latin typeface="Century Gothic" panose="020B0502020202020204" pitchFamily="34" charset="0"/>
                </a:rPr>
                <a:t>Відсутність розмежування пріоритетності </a:t>
              </a:r>
              <a:r>
                <a:rPr lang="en-US" sz="2000" dirty="0">
                  <a:latin typeface="Century Gothic" panose="020B0502020202020204" pitchFamily="34" charset="0"/>
                </a:rPr>
                <a:t>pro bono </a:t>
              </a:r>
              <a:r>
                <a:rPr lang="uk-UA" sz="2000" dirty="0">
                  <a:latin typeface="Century Gothic" panose="020B0502020202020204" pitchFamily="34" charset="0"/>
                </a:rPr>
                <a:t>і оплачуваних справ</a:t>
              </a: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2805C52B-1D6E-4777-B6A9-CE4A87A0F3F4}"/>
              </a:ext>
            </a:extLst>
          </p:cNvPr>
          <p:cNvGrpSpPr/>
          <p:nvPr/>
        </p:nvGrpSpPr>
        <p:grpSpPr>
          <a:xfrm>
            <a:off x="7055178" y="1848502"/>
            <a:ext cx="4960261" cy="1296000"/>
            <a:chOff x="567869" y="2903107"/>
            <a:chExt cx="4960261" cy="1296000"/>
          </a:xfrm>
        </p:grpSpPr>
        <p:pic>
          <p:nvPicPr>
            <p:cNvPr id="11" name="Рисунок 10" descr="Целевая аудитория">
              <a:extLst>
                <a:ext uri="{FF2B5EF4-FFF2-40B4-BE49-F238E27FC236}">
                  <a16:creationId xmlns:a16="http://schemas.microsoft.com/office/drawing/2014/main" id="{BDAF8826-C6F3-4B0E-BB77-DA9DC5A12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7869" y="2903107"/>
              <a:ext cx="1296000" cy="12960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8298D2-DC5E-4DAE-B3C1-5EA3CBFFBBD6}"/>
                </a:ext>
              </a:extLst>
            </p:cNvPr>
            <p:cNvSpPr txBox="1"/>
            <p:nvPr/>
          </p:nvSpPr>
          <p:spPr>
            <a:xfrm>
              <a:off x="1925394" y="3403302"/>
              <a:ext cx="36027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>
                  <a:latin typeface="Century Gothic" panose="020B0502020202020204" pitchFamily="34" charset="0"/>
                </a:rPr>
                <a:t>Некласичний адвокат</a:t>
              </a: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B91D448E-47BB-485E-95A2-8DE1C17BC250}"/>
              </a:ext>
            </a:extLst>
          </p:cNvPr>
          <p:cNvGrpSpPr/>
          <p:nvPr/>
        </p:nvGrpSpPr>
        <p:grpSpPr>
          <a:xfrm>
            <a:off x="567869" y="4387614"/>
            <a:ext cx="4960261" cy="1296000"/>
            <a:chOff x="955907" y="3973802"/>
            <a:chExt cx="4960261" cy="1296000"/>
          </a:xfrm>
        </p:grpSpPr>
        <p:pic>
          <p:nvPicPr>
            <p:cNvPr id="13" name="Рисунок 12" descr="Контрольный список (справа налево)">
              <a:extLst>
                <a:ext uri="{FF2B5EF4-FFF2-40B4-BE49-F238E27FC236}">
                  <a16:creationId xmlns:a16="http://schemas.microsoft.com/office/drawing/2014/main" id="{AB91DCB4-5B7F-49CE-9BAF-BD3D33F3CE5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55907" y="3973802"/>
              <a:ext cx="1296000" cy="12960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457769E-C72E-409C-9A65-9342798F53FB}"/>
                </a:ext>
              </a:extLst>
            </p:cNvPr>
            <p:cNvSpPr txBox="1"/>
            <p:nvPr/>
          </p:nvSpPr>
          <p:spPr>
            <a:xfrm>
              <a:off x="2313432" y="4339859"/>
              <a:ext cx="36027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>
                  <a:latin typeface="Century Gothic" panose="020B0502020202020204" pitchFamily="34" charset="0"/>
                </a:rPr>
                <a:t>Першочергові питання діяльності практики</a:t>
              </a:r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389CD995-0C64-4561-B908-321E5B011C32}"/>
              </a:ext>
            </a:extLst>
          </p:cNvPr>
          <p:cNvGrpSpPr/>
          <p:nvPr/>
        </p:nvGrpSpPr>
        <p:grpSpPr>
          <a:xfrm>
            <a:off x="7115196" y="4393194"/>
            <a:ext cx="4898736" cy="1296000"/>
            <a:chOff x="639869" y="2899461"/>
            <a:chExt cx="4898736" cy="1296000"/>
          </a:xfrm>
        </p:grpSpPr>
        <p:pic>
          <p:nvPicPr>
            <p:cNvPr id="15" name="Рисунок 14" descr="Справка">
              <a:extLst>
                <a:ext uri="{FF2B5EF4-FFF2-40B4-BE49-F238E27FC236}">
                  <a16:creationId xmlns:a16="http://schemas.microsoft.com/office/drawing/2014/main" id="{72189A65-3C33-4688-9F4D-8EED93047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39869" y="2899461"/>
              <a:ext cx="1296000" cy="12960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3FDCE80-E2F7-43A5-9E06-388F5DCEE75C}"/>
                </a:ext>
              </a:extLst>
            </p:cNvPr>
            <p:cNvSpPr txBox="1"/>
            <p:nvPr/>
          </p:nvSpPr>
          <p:spPr>
            <a:xfrm>
              <a:off x="1935869" y="3354691"/>
              <a:ext cx="36027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>
                  <a:latin typeface="Century Gothic" panose="020B0502020202020204" pitchFamily="34" charset="0"/>
                </a:rPr>
                <a:t>Майбутні виклики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9525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845BF1-C623-4A8C-8BE2-31329D600FAB}"/>
              </a:ext>
            </a:extLst>
          </p:cNvPr>
          <p:cNvSpPr/>
          <p:nvPr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tx2">
                  <a:lumMod val="34000"/>
                  <a:lumOff val="66000"/>
                </a:schemeClr>
              </a:gs>
              <a:gs pos="60000">
                <a:schemeClr val="tx2">
                  <a:lumMod val="45000"/>
                  <a:lumOff val="55000"/>
                </a:schemeClr>
              </a:gs>
              <a:gs pos="100000">
                <a:schemeClr val="tx2">
                  <a:lumMod val="71000"/>
                  <a:lumOff val="29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6C7753B-86AF-4782-B2B7-691F23D794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005" y="1115290"/>
            <a:ext cx="3281537" cy="3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4CABCA-1423-4F80-8596-3065C205E141}"/>
              </a:ext>
            </a:extLst>
          </p:cNvPr>
          <p:cNvSpPr txBox="1"/>
          <p:nvPr/>
        </p:nvSpPr>
        <p:spPr>
          <a:xfrm>
            <a:off x="679126" y="545952"/>
            <a:ext cx="78912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15000" dirty="0">
                <a:ln w="25400">
                  <a:solidFill>
                    <a:srgbClr val="002060">
                      <a:alpha val="20000"/>
                    </a:srgbClr>
                  </a:solidFill>
                </a:ln>
                <a:noFill/>
                <a:latin typeface="Pragmatica Black" panose="020B0903040502020204" pitchFamily="34" charset="-52"/>
              </a:rPr>
              <a:t>PRO</a:t>
            </a:r>
            <a:endParaRPr lang="uk-UA" sz="15000" dirty="0">
              <a:ln w="25400">
                <a:solidFill>
                  <a:srgbClr val="002060">
                    <a:alpha val="20000"/>
                  </a:srgbClr>
                </a:solidFill>
              </a:ln>
              <a:noFill/>
              <a:latin typeface="Pragmatica Black" panose="020B0903040502020204" pitchFamily="34" charset="-52"/>
            </a:endParaRPr>
          </a:p>
          <a:p>
            <a:pPr>
              <a:spcAft>
                <a:spcPts val="2400"/>
              </a:spcAft>
            </a:pPr>
            <a:r>
              <a:rPr lang="en-US" sz="15000" dirty="0">
                <a:ln w="25400">
                  <a:solidFill>
                    <a:srgbClr val="002060">
                      <a:alpha val="20000"/>
                    </a:srgbClr>
                  </a:solidFill>
                </a:ln>
                <a:noFill/>
                <a:latin typeface="Pragmatica Black" panose="020B0903040502020204" pitchFamily="34" charset="-52"/>
              </a:rPr>
              <a:t>BONO</a:t>
            </a:r>
            <a:endParaRPr lang="uk-UA" sz="15000" dirty="0">
              <a:ln w="25400">
                <a:solidFill>
                  <a:srgbClr val="002060">
                    <a:alpha val="20000"/>
                  </a:srgbClr>
                </a:solidFill>
              </a:ln>
              <a:noFill/>
              <a:latin typeface="Pragmatica Black" panose="020B0903040502020204" pitchFamily="34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2C84AD-C424-4900-9EF5-5C5E6A6260C1}"/>
              </a:ext>
            </a:extLst>
          </p:cNvPr>
          <p:cNvSpPr txBox="1"/>
          <p:nvPr/>
        </p:nvSpPr>
        <p:spPr>
          <a:xfrm>
            <a:off x="7558674" y="2626253"/>
            <a:ext cx="3954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500" dirty="0">
                <a:latin typeface="Century Gothic" panose="020B0502020202020204" pitchFamily="34" charset="0"/>
              </a:rPr>
              <a:t>Андріана</a:t>
            </a:r>
            <a:r>
              <a:rPr lang="en-US" sz="2500" dirty="0">
                <a:latin typeface="Century Gothic" panose="020B0502020202020204" pitchFamily="34" charset="0"/>
              </a:rPr>
              <a:t> </a:t>
            </a:r>
            <a:r>
              <a:rPr lang="uk-UA" sz="2500" dirty="0" err="1">
                <a:latin typeface="Century Gothic" panose="020B0502020202020204" pitchFamily="34" charset="0"/>
              </a:rPr>
              <a:t>Фозекош</a:t>
            </a:r>
            <a:endParaRPr lang="uk-UA" sz="2500" dirty="0">
              <a:latin typeface="Century Gothic" panose="020B0502020202020204" pitchFamily="34" charset="0"/>
            </a:endParaRPr>
          </a:p>
          <a:p>
            <a:pPr algn="ctr"/>
            <a:endParaRPr lang="en-US" sz="2500" dirty="0">
              <a:latin typeface="Century Gothic" panose="020B0502020202020204" pitchFamily="34" charset="0"/>
            </a:endParaRPr>
          </a:p>
          <a:p>
            <a:pPr algn="ctr"/>
            <a:endParaRPr lang="en-US" sz="2500" dirty="0">
              <a:latin typeface="Century Gothic" panose="020B0502020202020204" pitchFamily="34" charset="0"/>
            </a:endParaRPr>
          </a:p>
          <a:p>
            <a:pPr algn="ctr"/>
            <a:endParaRPr lang="en-US" sz="2500" dirty="0">
              <a:latin typeface="Century Gothic" panose="020B0502020202020204" pitchFamily="34" charset="0"/>
            </a:endParaRPr>
          </a:p>
          <a:p>
            <a:pPr algn="ctr"/>
            <a:r>
              <a:rPr lang="en-US" sz="2500" dirty="0">
                <a:latin typeface="Century Gothic" panose="020B0502020202020204" pitchFamily="34" charset="0"/>
              </a:rPr>
              <a:t>fozekosh@averlex.com</a:t>
            </a:r>
            <a:endParaRPr lang="uk-UA" sz="1600" dirty="0">
              <a:latin typeface="Century Gothic" panose="020B0502020202020204" pitchFamily="34" charset="0"/>
            </a:endParaRPr>
          </a:p>
          <a:p>
            <a:pPr algn="ctr"/>
            <a:r>
              <a:rPr lang="en-US" sz="2500" dirty="0">
                <a:latin typeface="Century Gothic" panose="020B0502020202020204" pitchFamily="34" charset="0"/>
              </a:rPr>
              <a:t>www.averlex.com</a:t>
            </a:r>
            <a:endParaRPr lang="uk-UA" sz="2500" dirty="0"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FD09885-8320-4DFF-8512-6069A1132169}"/>
              </a:ext>
            </a:extLst>
          </p:cNvPr>
          <p:cNvSpPr/>
          <p:nvPr/>
        </p:nvSpPr>
        <p:spPr>
          <a:xfrm>
            <a:off x="0" y="6684264"/>
            <a:ext cx="12192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2710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209</Words>
  <Application>Microsoft Office PowerPoint</Application>
  <PresentationFormat>Широкоэкранный</PresentationFormat>
  <Paragraphs>74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Courier New</vt:lpstr>
      <vt:lpstr>Pragmatica Black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Name</cp:lastModifiedBy>
  <cp:revision>20</cp:revision>
  <dcterms:created xsi:type="dcterms:W3CDTF">2023-12-18T13:12:54Z</dcterms:created>
  <dcterms:modified xsi:type="dcterms:W3CDTF">2023-12-18T16:28:09Z</dcterms:modified>
</cp:coreProperties>
</file>