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ovelace Text" charset="1" panose="00000500000000000000"/>
      <p:regular r:id="rId10"/>
    </p:embeddedFont>
    <p:embeddedFont>
      <p:font typeface="Lovelace Text Bold" charset="1" panose="00000700000000000000"/>
      <p:regular r:id="rId11"/>
    </p:embeddedFont>
    <p:embeddedFont>
      <p:font typeface="Lovelace Text Italics" charset="1" panose="00000500000000000000"/>
      <p:regular r:id="rId12"/>
    </p:embeddedFont>
    <p:embeddedFont>
      <p:font typeface="Lovelace Text Bold Italics" charset="1" panose="000007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3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2" Target="../media/image3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21876" y="3883868"/>
            <a:ext cx="4666124" cy="2471822"/>
            <a:chOff x="0" y="0"/>
            <a:chExt cx="1578417" cy="8361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78417" cy="836147"/>
            </a:xfrm>
            <a:custGeom>
              <a:avLst/>
              <a:gdLst/>
              <a:ahLst/>
              <a:cxnLst/>
              <a:rect r="r" b="b" t="t" l="l"/>
              <a:pathLst>
                <a:path h="836147" w="1578417">
                  <a:moveTo>
                    <a:pt x="0" y="0"/>
                  </a:moveTo>
                  <a:lnTo>
                    <a:pt x="1578417" y="0"/>
                  </a:lnTo>
                  <a:lnTo>
                    <a:pt x="1578417" y="836147"/>
                  </a:lnTo>
                  <a:lnTo>
                    <a:pt x="0" y="836147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974934" y="2922943"/>
            <a:ext cx="6816075" cy="4970015"/>
          </a:xfrm>
          <a:custGeom>
            <a:avLst/>
            <a:gdLst/>
            <a:ahLst/>
            <a:cxnLst/>
            <a:rect r="r" b="b" t="t" l="l"/>
            <a:pathLst>
              <a:path h="4970015" w="6816075">
                <a:moveTo>
                  <a:pt x="0" y="0"/>
                </a:moveTo>
                <a:lnTo>
                  <a:pt x="6816075" y="0"/>
                </a:lnTo>
                <a:lnTo>
                  <a:pt x="6816075" y="4970015"/>
                </a:lnTo>
                <a:lnTo>
                  <a:pt x="0" y="497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901" t="-9577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223370" y="6499133"/>
            <a:ext cx="5254823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ovelace Text"/>
              </a:rPr>
              <a:t>Сергій Савинський </a:t>
            </a:r>
          </a:p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ovelace Text"/>
              </a:rPr>
              <a:t>адвокат GRACERS</a:t>
            </a:r>
            <a:r>
              <a:rPr lang="en-US" sz="3999">
                <a:solidFill>
                  <a:srgbClr val="FFFFFF"/>
                </a:solidFill>
                <a:latin typeface="Lovelace Text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992" y="4282849"/>
            <a:ext cx="13441202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Lovelace Text"/>
              </a:rPr>
              <a:t>Стратегія і тактика захисту ТОП-менеджменту у кримінальних провадженнях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5" t="-70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80998" y="4726695"/>
            <a:ext cx="2065648" cy="2678312"/>
          </a:xfrm>
          <a:custGeom>
            <a:avLst/>
            <a:gdLst/>
            <a:ahLst/>
            <a:cxnLst/>
            <a:rect r="r" b="b" t="t" l="l"/>
            <a:pathLst>
              <a:path h="2678312" w="2065648">
                <a:moveTo>
                  <a:pt x="0" y="0"/>
                </a:moveTo>
                <a:lnTo>
                  <a:pt x="2065648" y="0"/>
                </a:lnTo>
                <a:lnTo>
                  <a:pt x="2065648" y="2678312"/>
                </a:lnTo>
                <a:lnTo>
                  <a:pt x="0" y="2678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13495" y="4726695"/>
            <a:ext cx="3109796" cy="2678312"/>
          </a:xfrm>
          <a:custGeom>
            <a:avLst/>
            <a:gdLst/>
            <a:ahLst/>
            <a:cxnLst/>
            <a:rect r="r" b="b" t="t" l="l"/>
            <a:pathLst>
              <a:path h="2678312" w="3109796">
                <a:moveTo>
                  <a:pt x="0" y="0"/>
                </a:moveTo>
                <a:lnTo>
                  <a:pt x="3109796" y="0"/>
                </a:lnTo>
                <a:lnTo>
                  <a:pt x="3109796" y="2678312"/>
                </a:lnTo>
                <a:lnTo>
                  <a:pt x="0" y="267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85566" y="4726695"/>
            <a:ext cx="3405003" cy="2558009"/>
          </a:xfrm>
          <a:custGeom>
            <a:avLst/>
            <a:gdLst/>
            <a:ahLst/>
            <a:cxnLst/>
            <a:rect r="r" b="b" t="t" l="l"/>
            <a:pathLst>
              <a:path h="2558009" w="3405003">
                <a:moveTo>
                  <a:pt x="0" y="0"/>
                </a:moveTo>
                <a:lnTo>
                  <a:pt x="3405003" y="0"/>
                </a:lnTo>
                <a:lnTo>
                  <a:pt x="3405003" y="2558009"/>
                </a:lnTo>
                <a:lnTo>
                  <a:pt x="0" y="25580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15542" y="1417910"/>
            <a:ext cx="12570916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"/>
              </a:rPr>
              <a:t>Про стратегію, тактику та долю людини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5" t="-705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10979" y="3958953"/>
            <a:ext cx="16015713" cy="132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Привласнення чи розтрата чужого майна, яке було ввірене особі чи перебувало в її віданні </a:t>
            </a:r>
            <a:r>
              <a:rPr lang="en-US" sz="3800">
                <a:solidFill>
                  <a:srgbClr val="000000"/>
                </a:solidFill>
                <a:latin typeface="Lovelace Text Bold"/>
              </a:rPr>
              <a:t>(ч. 1 ст. 191 КК України)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10979" y="5944870"/>
            <a:ext cx="15976146" cy="3322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Продаж товарів (предметів) гуманітарної допомоги або використання благодійних пожертв, безоплатної допомоги або укладання інших правочинів щодо розпорядження таким майном, з метою отримання прибутку, вчинені у значному розмірі </a:t>
            </a:r>
            <a:r>
              <a:rPr lang="en-US" sz="3800">
                <a:solidFill>
                  <a:srgbClr val="000000"/>
                </a:solidFill>
                <a:latin typeface="Lovelace Text Bold"/>
              </a:rPr>
              <a:t>(ч. 1 ст. 201-2 КК України)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37968" y="1417910"/>
            <a:ext cx="6126063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"/>
              </a:rPr>
              <a:t>Тренди сьогодення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5" t="-70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058" y="3520511"/>
            <a:ext cx="748121" cy="1554537"/>
          </a:xfrm>
          <a:custGeom>
            <a:avLst/>
            <a:gdLst/>
            <a:ahLst/>
            <a:cxnLst/>
            <a:rect r="r" b="b" t="t" l="l"/>
            <a:pathLst>
              <a:path h="1554537" w="748121">
                <a:moveTo>
                  <a:pt x="0" y="0"/>
                </a:moveTo>
                <a:lnTo>
                  <a:pt x="748121" y="0"/>
                </a:lnTo>
                <a:lnTo>
                  <a:pt x="748121" y="1554537"/>
                </a:lnTo>
                <a:lnTo>
                  <a:pt x="0" y="1554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55456" y="4516486"/>
            <a:ext cx="1029323" cy="1821810"/>
          </a:xfrm>
          <a:custGeom>
            <a:avLst/>
            <a:gdLst/>
            <a:ahLst/>
            <a:cxnLst/>
            <a:rect r="r" b="b" t="t" l="l"/>
            <a:pathLst>
              <a:path h="1821810" w="1029323">
                <a:moveTo>
                  <a:pt x="0" y="0"/>
                </a:moveTo>
                <a:lnTo>
                  <a:pt x="1029322" y="0"/>
                </a:lnTo>
                <a:lnTo>
                  <a:pt x="1029322" y="1821810"/>
                </a:lnTo>
                <a:lnTo>
                  <a:pt x="0" y="1821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7058" y="7014746"/>
            <a:ext cx="821430" cy="1346606"/>
          </a:xfrm>
          <a:custGeom>
            <a:avLst/>
            <a:gdLst/>
            <a:ahLst/>
            <a:cxnLst/>
            <a:rect r="r" b="b" t="t" l="l"/>
            <a:pathLst>
              <a:path h="1346606" w="821430">
                <a:moveTo>
                  <a:pt x="0" y="0"/>
                </a:moveTo>
                <a:lnTo>
                  <a:pt x="821429" y="0"/>
                </a:lnTo>
                <a:lnTo>
                  <a:pt x="821429" y="1346606"/>
                </a:lnTo>
                <a:lnTo>
                  <a:pt x="0" y="13466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55456" y="8361352"/>
            <a:ext cx="1213111" cy="1370747"/>
          </a:xfrm>
          <a:custGeom>
            <a:avLst/>
            <a:gdLst/>
            <a:ahLst/>
            <a:cxnLst/>
            <a:rect r="r" b="b" t="t" l="l"/>
            <a:pathLst>
              <a:path h="1370747" w="1213111">
                <a:moveTo>
                  <a:pt x="0" y="0"/>
                </a:moveTo>
                <a:lnTo>
                  <a:pt x="1213111" y="0"/>
                </a:lnTo>
                <a:lnTo>
                  <a:pt x="1213111" y="1370747"/>
                </a:lnTo>
                <a:lnTo>
                  <a:pt x="0" y="13707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25873" y="1417910"/>
            <a:ext cx="12464504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"/>
              </a:rPr>
              <a:t>Вибір правової позиції сторони захисту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62324" y="3870056"/>
            <a:ext cx="6512719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Визнання вини повністю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11126" y="5209233"/>
            <a:ext cx="6437412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Визнання вини частково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23567" y="7266645"/>
            <a:ext cx="6285458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Повне невизнання вини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11126" y="8564312"/>
            <a:ext cx="483914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Позиція мовчання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5" t="-70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1886" y="3354796"/>
            <a:ext cx="1788704" cy="1788704"/>
          </a:xfrm>
          <a:custGeom>
            <a:avLst/>
            <a:gdLst/>
            <a:ahLst/>
            <a:cxnLst/>
            <a:rect r="r" b="b" t="t" l="l"/>
            <a:pathLst>
              <a:path h="1788704" w="1788704">
                <a:moveTo>
                  <a:pt x="0" y="0"/>
                </a:moveTo>
                <a:lnTo>
                  <a:pt x="1788704" y="0"/>
                </a:lnTo>
                <a:lnTo>
                  <a:pt x="1788704" y="1788704"/>
                </a:lnTo>
                <a:lnTo>
                  <a:pt x="0" y="1788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91886" y="5721259"/>
            <a:ext cx="1869621" cy="1869621"/>
          </a:xfrm>
          <a:custGeom>
            <a:avLst/>
            <a:gdLst/>
            <a:ahLst/>
            <a:cxnLst/>
            <a:rect r="r" b="b" t="t" l="l"/>
            <a:pathLst>
              <a:path h="1869621" w="1869621">
                <a:moveTo>
                  <a:pt x="0" y="0"/>
                </a:moveTo>
                <a:lnTo>
                  <a:pt x="1869621" y="0"/>
                </a:lnTo>
                <a:lnTo>
                  <a:pt x="1869621" y="1869622"/>
                </a:lnTo>
                <a:lnTo>
                  <a:pt x="0" y="1869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4368" y="8019506"/>
            <a:ext cx="1657139" cy="1675994"/>
          </a:xfrm>
          <a:custGeom>
            <a:avLst/>
            <a:gdLst/>
            <a:ahLst/>
            <a:cxnLst/>
            <a:rect r="r" b="b" t="t" l="l"/>
            <a:pathLst>
              <a:path h="1675994" w="1657139">
                <a:moveTo>
                  <a:pt x="0" y="0"/>
                </a:moveTo>
                <a:lnTo>
                  <a:pt x="1657139" y="0"/>
                </a:lnTo>
                <a:lnTo>
                  <a:pt x="1657139" y="1675994"/>
                </a:lnTo>
                <a:lnTo>
                  <a:pt x="0" y="1675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94214" y="8162813"/>
            <a:ext cx="13695589" cy="1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підготувати найближче оточення (клієнтів, бізнес-партнерів, кредиторів)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801171" y="1417910"/>
            <a:ext cx="4399657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"/>
              </a:rPr>
              <a:t>Перші кроки: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94214" y="3278596"/>
            <a:ext cx="15279461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підготувати компанію (провести необхідні нотаріальні дії, перевірку документів/звітів, підготуватись до обшуків/вилучення документів)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94214" y="5610951"/>
            <a:ext cx="13884920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підготувати сімʼю ТОП-менеджера (підготувати довіреності на вчиння нотаріальних дій, вирішити питання щодо майна/грошових коштів)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5" t="-70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7702" y="3209857"/>
            <a:ext cx="1104220" cy="1104220"/>
          </a:xfrm>
          <a:custGeom>
            <a:avLst/>
            <a:gdLst/>
            <a:ahLst/>
            <a:cxnLst/>
            <a:rect r="r" b="b" t="t" l="l"/>
            <a:pathLst>
              <a:path h="1104220" w="1104220">
                <a:moveTo>
                  <a:pt x="0" y="0"/>
                </a:moveTo>
                <a:lnTo>
                  <a:pt x="1104220" y="0"/>
                </a:lnTo>
                <a:lnTo>
                  <a:pt x="1104220" y="1104220"/>
                </a:lnTo>
                <a:lnTo>
                  <a:pt x="0" y="1104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7965" y="4755379"/>
            <a:ext cx="1167810" cy="1167810"/>
          </a:xfrm>
          <a:custGeom>
            <a:avLst/>
            <a:gdLst/>
            <a:ahLst/>
            <a:cxnLst/>
            <a:rect r="r" b="b" t="t" l="l"/>
            <a:pathLst>
              <a:path h="1167810" w="1167810">
                <a:moveTo>
                  <a:pt x="0" y="0"/>
                </a:moveTo>
                <a:lnTo>
                  <a:pt x="1167811" y="0"/>
                </a:lnTo>
                <a:lnTo>
                  <a:pt x="1167811" y="1167810"/>
                </a:lnTo>
                <a:lnTo>
                  <a:pt x="0" y="1167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1976" y="6584014"/>
            <a:ext cx="1243540" cy="1243540"/>
          </a:xfrm>
          <a:custGeom>
            <a:avLst/>
            <a:gdLst/>
            <a:ahLst/>
            <a:cxnLst/>
            <a:rect r="r" b="b" t="t" l="l"/>
            <a:pathLst>
              <a:path h="1243540" w="1243540">
                <a:moveTo>
                  <a:pt x="0" y="0"/>
                </a:moveTo>
                <a:lnTo>
                  <a:pt x="1243540" y="0"/>
                </a:lnTo>
                <a:lnTo>
                  <a:pt x="1243540" y="1243540"/>
                </a:lnTo>
                <a:lnTo>
                  <a:pt x="0" y="12435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7965" y="8425594"/>
            <a:ext cx="1111562" cy="1111562"/>
          </a:xfrm>
          <a:custGeom>
            <a:avLst/>
            <a:gdLst/>
            <a:ahLst/>
            <a:cxnLst/>
            <a:rect r="r" b="b" t="t" l="l"/>
            <a:pathLst>
              <a:path h="1111562" w="1111562">
                <a:moveTo>
                  <a:pt x="0" y="0"/>
                </a:moveTo>
                <a:lnTo>
                  <a:pt x="1111562" y="0"/>
                </a:lnTo>
                <a:lnTo>
                  <a:pt x="1111562" y="1111562"/>
                </a:lnTo>
                <a:lnTo>
                  <a:pt x="0" y="1111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8915" y="1111749"/>
            <a:ext cx="14983718" cy="1607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"/>
              </a:rPr>
              <a:t>Тактика захисту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"/>
              </a:rPr>
              <a:t>(на прикладі КП за ст. 191 та ст. 369 КК України)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32307" y="3143182"/>
            <a:ext cx="14917915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velace Text"/>
              </a:rPr>
              <a:t>Перевірка дотримання процедури проведення публічної закупівлі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32307" y="4742724"/>
            <a:ext cx="13241685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velace Text"/>
              </a:rPr>
              <a:t>Перевірка дотримання приниципів публічних закупівель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velace Text"/>
              </a:rPr>
              <a:t>“максимальна економія, ефективність та пропорційність”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41385" y="6582214"/>
            <a:ext cx="15946615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velace Text"/>
              </a:rPr>
              <a:t>Висвітлення оцінки ситуації, що була на певному ринку товарів/послуг на момент проведення закупівлі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32307" y="8358919"/>
            <a:ext cx="13250763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velace Text"/>
              </a:rPr>
              <a:t>Гра на випередження (проведення необхідних експертиз,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ovelace Text"/>
              </a:rPr>
              <a:t>підготовка свідків тощо)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5" t="-70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8850" y="3661141"/>
            <a:ext cx="1754726" cy="1607708"/>
          </a:xfrm>
          <a:custGeom>
            <a:avLst/>
            <a:gdLst/>
            <a:ahLst/>
            <a:cxnLst/>
            <a:rect r="r" b="b" t="t" l="l"/>
            <a:pathLst>
              <a:path h="1607708" w="1754726">
                <a:moveTo>
                  <a:pt x="0" y="0"/>
                </a:moveTo>
                <a:lnTo>
                  <a:pt x="1754725" y="0"/>
                </a:lnTo>
                <a:lnTo>
                  <a:pt x="1754725" y="1607708"/>
                </a:lnTo>
                <a:lnTo>
                  <a:pt x="0" y="1607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5172" y="5906320"/>
            <a:ext cx="1482080" cy="1728373"/>
          </a:xfrm>
          <a:custGeom>
            <a:avLst/>
            <a:gdLst/>
            <a:ahLst/>
            <a:cxnLst/>
            <a:rect r="r" b="b" t="t" l="l"/>
            <a:pathLst>
              <a:path h="1728373" w="1482080">
                <a:moveTo>
                  <a:pt x="0" y="0"/>
                </a:moveTo>
                <a:lnTo>
                  <a:pt x="1482081" y="0"/>
                </a:lnTo>
                <a:lnTo>
                  <a:pt x="1482081" y="1728373"/>
                </a:lnTo>
                <a:lnTo>
                  <a:pt x="0" y="17283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8850" y="8272868"/>
            <a:ext cx="1614868" cy="1662670"/>
          </a:xfrm>
          <a:custGeom>
            <a:avLst/>
            <a:gdLst/>
            <a:ahLst/>
            <a:cxnLst/>
            <a:rect r="r" b="b" t="t" l="l"/>
            <a:pathLst>
              <a:path h="1662670" w="1614868">
                <a:moveTo>
                  <a:pt x="0" y="0"/>
                </a:moveTo>
                <a:lnTo>
                  <a:pt x="1614868" y="0"/>
                </a:lnTo>
                <a:lnTo>
                  <a:pt x="1614868" y="1662670"/>
                </a:lnTo>
                <a:lnTo>
                  <a:pt x="0" y="16626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00442" y="1044306"/>
            <a:ext cx="10256341" cy="161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"/>
              </a:rPr>
              <a:t>Amat victoria curam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Lovelace Text Italics"/>
              </a:rPr>
              <a:t>Перемога любить підготовлених</a:t>
            </a:r>
            <a:r>
              <a:rPr lang="en-US" sz="4600">
                <a:solidFill>
                  <a:srgbClr val="FFFFFF"/>
                </a:solidFill>
                <a:latin typeface="Lovelace Text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97540" y="4103680"/>
            <a:ext cx="13307318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впізнаваність бренду компанії та ТОП-менеджменту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97540" y="5742441"/>
            <a:ext cx="15090460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регулярна періодична перевірка статутних документів, </a:t>
            </a: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фінансової та бухгалтерської звітності, настроїв працівників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97540" y="8409513"/>
            <a:ext cx="14061760" cy="1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Lovelace Text"/>
              </a:rPr>
              <a:t>розуміння того, що ніщо не вічне, особливо публічний інтерес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5" t="-70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702168"/>
            <a:ext cx="5272744" cy="4534560"/>
          </a:xfrm>
          <a:custGeom>
            <a:avLst/>
            <a:gdLst/>
            <a:ahLst/>
            <a:cxnLst/>
            <a:rect r="r" b="b" t="t" l="l"/>
            <a:pathLst>
              <a:path h="4534560" w="5272744">
                <a:moveTo>
                  <a:pt x="0" y="0"/>
                </a:moveTo>
                <a:lnTo>
                  <a:pt x="5272744" y="0"/>
                </a:lnTo>
                <a:lnTo>
                  <a:pt x="5272744" y="4534559"/>
                </a:lnTo>
                <a:lnTo>
                  <a:pt x="0" y="45345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2172" y="4991100"/>
            <a:ext cx="8063657" cy="1269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39"/>
              </a:lnSpc>
            </a:pPr>
            <a:r>
              <a:rPr lang="en-US" sz="7385">
                <a:solidFill>
                  <a:srgbClr val="020202"/>
                </a:solidFill>
                <a:latin typeface="Lovelace Text"/>
              </a:rPr>
              <a:t>In Law We Trust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DAEyBwmw0bc</dc:identifier>
  <dcterms:modified xsi:type="dcterms:W3CDTF">2011-08-01T06:04:30Z</dcterms:modified>
  <cp:revision>1</cp:revision>
  <dc:title>1</dc:title>
</cp:coreProperties>
</file>