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8" r:id="rId2"/>
    <p:sldId id="260" r:id="rId3"/>
    <p:sldId id="261" r:id="rId4"/>
    <p:sldId id="262" r:id="rId5"/>
    <p:sldId id="263" r:id="rId6"/>
    <p:sldId id="273" r:id="rId7"/>
    <p:sldId id="264" r:id="rId8"/>
    <p:sldId id="265" r:id="rId9"/>
    <p:sldId id="272" r:id="rId10"/>
    <p:sldId id="266" r:id="rId11"/>
    <p:sldId id="267" r:id="rId12"/>
    <p:sldId id="274" r:id="rId13"/>
    <p:sldId id="268" r:id="rId14"/>
    <p:sldId id="270" r:id="rId15"/>
  </p:sldIdLst>
  <p:sldSz cx="12192000" cy="6858000"/>
  <p:notesSz cx="6797675" cy="9928225"/>
  <p:defaultTextStyle>
    <a:defPPr>
      <a:defRPr lang="en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43"/>
    <p:restoredTop sz="96197"/>
  </p:normalViewPr>
  <p:slideViewPr>
    <p:cSldViewPr snapToGrid="0">
      <p:cViewPr varScale="1">
        <p:scale>
          <a:sx n="114" d="100"/>
          <a:sy n="114" d="100"/>
        </p:scale>
        <p:origin x="624" y="132"/>
      </p:cViewPr>
      <p:guideLst/>
    </p:cSldViewPr>
  </p:slideViewPr>
  <p:outlineViewPr>
    <p:cViewPr>
      <p:scale>
        <a:sx n="33" d="100"/>
        <a:sy n="33" d="100"/>
      </p:scale>
      <p:origin x="0" y="-96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0E38A-D152-A140-85DD-0A573E16F6B0}" type="datetimeFigureOut">
              <a:rPr lang="uk-UA" smtClean="0"/>
              <a:t>15.08.2023</a:t>
            </a:fld>
            <a:endParaRPr lang="uk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780E2-23B7-654A-8105-CB255809E80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40639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E780E2-23B7-654A-8105-CB255809E80D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9334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84AF1-4044-A267-243F-9B5BC03D8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uk-U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48867-32F3-3F17-FAFB-688BFE987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1A0E-AA55-8F42-A4B9-0E4427F70597}" type="datetimeFigureOut">
              <a:rPr lang="uk-UA" smtClean="0"/>
              <a:t>15.08.2023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5718B-8E23-EED4-1661-3BE7C3C0F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25A4B-4B5D-DF11-F50C-94B34ACE2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295F-BC5C-7740-93AB-2E725A71C69D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B10040B0-DF20-180E-70D5-9B3A9739C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098" y="2374688"/>
            <a:ext cx="3402746" cy="33020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1858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119DF-D7A0-DC84-9E4A-778E2C07DD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53023" y="177009"/>
            <a:ext cx="7554802" cy="5989876"/>
          </a:xfrm>
        </p:spPr>
        <p:txBody>
          <a:bodyPr anchor="ctr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uk-UA" dirty="0"/>
              <a:t>Текст - </a:t>
            </a:r>
            <a:r>
              <a:rPr lang="uk-UA" dirty="0" err="1"/>
              <a:t>загаловок</a:t>
            </a:r>
            <a:endParaRPr lang="uk-U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38DDA-9320-AE11-A141-6393D770C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1A0E-AA55-8F42-A4B9-0E4427F70597}" type="datetimeFigureOut">
              <a:rPr lang="uk-UA" smtClean="0"/>
              <a:t>15.08.2023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C28E4-5C83-94BC-F669-F9DCE8FA0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686566-5AA8-3F21-61A4-E889F786A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295F-BC5C-7740-93AB-2E725A71C6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2216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56580-F70E-9813-7827-D5778DA9A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A9EA11-4AD9-CE78-3217-882B70BD9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1A0E-AA55-8F42-A4B9-0E4427F70597}" type="datetimeFigureOut">
              <a:rPr lang="uk-UA" smtClean="0"/>
              <a:t>15.08.2023</a:t>
            </a:fld>
            <a:endParaRPr lang="uk-U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01B6D4-EA59-FC0E-630F-54BFF956A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1FEA03-86F9-27C7-4705-2912429FB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295F-BC5C-7740-93AB-2E725A71C6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0794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282B86-2C03-241C-FE0A-2562F614E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1A0E-AA55-8F42-A4B9-0E4427F70597}" type="datetimeFigureOut">
              <a:rPr lang="uk-UA" smtClean="0"/>
              <a:t>15.08.2023</a:t>
            </a:fld>
            <a:endParaRPr lang="uk-U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8F6D92-BA48-102A-0609-37D073305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73E9CB-C9BA-8035-9D9D-2E77C7CE3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295F-BC5C-7740-93AB-2E725A71C6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3125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F0D23-B277-AB05-E402-353E16D31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022AD-F884-8BFD-78FB-F7D44034D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B5CFF1-6852-4DAC-36E6-7FD9C2009C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C5D62E-A45C-8DE3-BAFD-59ECB0C24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1A0E-AA55-8F42-A4B9-0E4427F70597}" type="datetimeFigureOut">
              <a:rPr lang="uk-UA" smtClean="0"/>
              <a:t>15.08.2023</a:t>
            </a:fld>
            <a:endParaRPr lang="uk-U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0A2E93-8596-ABD8-9E91-1A34C9661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F7AF01-1FBF-8518-896F-27C19A56B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295F-BC5C-7740-93AB-2E725A71C6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95900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F234B-957F-CE29-87C8-590D0C706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065A95-383E-0A6C-D890-75AA611385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548B5B-0FD8-2DBE-42DC-C5F832DE82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705941-F78A-0E63-F9A1-CA5887BDD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1A0E-AA55-8F42-A4B9-0E4427F70597}" type="datetimeFigureOut">
              <a:rPr lang="uk-UA" smtClean="0"/>
              <a:t>15.08.2023</a:t>
            </a:fld>
            <a:endParaRPr lang="uk-U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EA625C-A426-9A22-D062-6BD9F443D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E96F31-B625-4B10-A052-748D71AF7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295F-BC5C-7740-93AB-2E725A71C6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5339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F30B7-E6B7-9EEF-18FB-84601FBD2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CDDCEC-A3A1-16A6-A927-6FF0F0DDA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BAB32-0FD6-77B2-D5BE-400898016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1A0E-AA55-8F42-A4B9-0E4427F70597}" type="datetimeFigureOut">
              <a:rPr lang="uk-UA" smtClean="0"/>
              <a:t>15.08.2023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41BB6-2BFF-D8CF-2D44-85DBF5DE3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21E827-9BDD-C8BA-76CD-E38015CFE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295F-BC5C-7740-93AB-2E725A71C6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62476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70867A-68BC-8CF7-C62E-F5037D9E44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0A26D0-EF8F-EF2F-2303-8FC2E4509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219EB-F6E3-5305-3BDF-DC942C96E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1A0E-AA55-8F42-A4B9-0E4427F70597}" type="datetimeFigureOut">
              <a:rPr lang="uk-UA" smtClean="0"/>
              <a:t>15.08.2023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8BFFD-9F22-370D-A4EE-2D7CCBEC4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FD60C-0FAE-5E76-D29C-C0DE3404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295F-BC5C-7740-93AB-2E725A71C6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8796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79403A8-17C6-E0F1-A867-FEE38CF000E4}"/>
              </a:ext>
            </a:extLst>
          </p:cNvPr>
          <p:cNvSpPr/>
          <p:nvPr userDrawn="1"/>
        </p:nvSpPr>
        <p:spPr>
          <a:xfrm>
            <a:off x="4038600" y="0"/>
            <a:ext cx="8153400" cy="6858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611EDD-6E79-532B-B7BB-86F4A3EAA7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03058" y="311971"/>
            <a:ext cx="7050741" cy="58649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uk-UA" dirty="0"/>
          </a:p>
        </p:txBody>
      </p:sp>
      <p:pic>
        <p:nvPicPr>
          <p:cNvPr id="8" name="Picture 7" descr="A blue circle with a white circle in the middle&#10;&#10;Description automatically generated">
            <a:extLst>
              <a:ext uri="{FF2B5EF4-FFF2-40B4-BE49-F238E27FC236}">
                <a16:creationId xmlns:a16="http://schemas.microsoft.com/office/drawing/2014/main" id="{3E70E588-7D5B-C43C-13D7-C8BB1DC33C8B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7658" y="0"/>
            <a:ext cx="4020942" cy="68580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0A080-76E1-5019-B0A4-3F4DF6AA29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F1A0E-AA55-8F42-A4B9-0E4427F70597}" type="datetimeFigureOut">
              <a:rPr lang="uk-UA" smtClean="0"/>
              <a:t>15.08.2023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6C227-2227-62A0-CAC1-5E2BFA6C02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CC8EE4-0910-57D0-54B1-A6727ACC8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91" y="2374688"/>
            <a:ext cx="3584253" cy="33020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uk-U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E405D-2CDE-1A0A-85C2-E7A7E7238C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8295F-BC5C-7740-93AB-2E725A71C69D}" type="slidenum">
              <a:rPr lang="uk-UA" smtClean="0"/>
              <a:t>‹№›</a:t>
            </a:fld>
            <a:endParaRPr lang="uk-UA"/>
          </a:p>
        </p:txBody>
      </p:sp>
      <p:pic>
        <p:nvPicPr>
          <p:cNvPr id="9" name="Рисунок 1">
            <a:extLst>
              <a:ext uri="{FF2B5EF4-FFF2-40B4-BE49-F238E27FC236}">
                <a16:creationId xmlns:a16="http://schemas.microsoft.com/office/drawing/2014/main" id="{93A3C584-5DD8-89AA-0AF7-5EF558FE43B5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99" y="83862"/>
            <a:ext cx="1689100" cy="195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969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bg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earch.ligazakon.ua/l_doc2.nsf/link1/ed_2023_03_20/pravo1/T182597.html?pravo=1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53023" y="177008"/>
            <a:ext cx="7554802" cy="6680991"/>
          </a:xfrm>
        </p:spPr>
        <p:txBody>
          <a:bodyPr/>
          <a:lstStyle/>
          <a:p>
            <a:pPr algn="l"/>
            <a:r>
              <a:rPr lang="ru-RU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Судова</a:t>
            </a:r>
            <a:r>
              <a:rPr lang="ru-RU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практика </a:t>
            </a:r>
            <a:r>
              <a:rPr lang="uk-UA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щодо санкцій і мораторію </a:t>
            </a:r>
            <a:br>
              <a:rPr lang="uk-UA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</a:br>
            <a:r>
              <a:rPr lang="uk-UA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 час війни</a:t>
            </a:r>
            <a:endParaRPr lang="ru-RU" dirty="0">
              <a:solidFill>
                <a:srgbClr val="00206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4175" y="5839096"/>
            <a:ext cx="33310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Конференція</a:t>
            </a:r>
          </a:p>
          <a:p>
            <a:r>
              <a:rPr lang="uk-UA" sz="20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Бізнес</a:t>
            </a:r>
            <a:r>
              <a:rPr lang="en-US" sz="20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vs </a:t>
            </a:r>
            <a:r>
              <a:rPr lang="uk-UA" sz="20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Санкції, 16.08.2023</a:t>
            </a:r>
            <a:endParaRPr lang="ru-RU" sz="2000" dirty="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79053" y="5839096"/>
            <a:ext cx="7626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Олег ВАСЬКОВСЬКИЙ,</a:t>
            </a:r>
          </a:p>
          <a:p>
            <a:r>
              <a:rPr lang="uk-UA" sz="20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секретар судової палати з розгляду справ про банкрутство КГС ВС</a:t>
            </a:r>
            <a:endParaRPr lang="ru-RU" sz="2000" dirty="0">
              <a:solidFill>
                <a:srgbClr val="00206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78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357D996-99E7-50E0-3512-611873815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9184" y="325034"/>
            <a:ext cx="7050741" cy="5864991"/>
          </a:xfrm>
        </p:spPr>
        <p:txBody>
          <a:bodyPr/>
          <a:lstStyle/>
          <a:p>
            <a:endParaRPr lang="uk-UA" sz="1700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endParaRPr lang="uk-UA" sz="1700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endParaRPr lang="uk-UA" sz="1700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endParaRPr lang="uk-UA" sz="1700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Одним з нових аспектів публічного порядку в Україні є </a:t>
            </a:r>
            <a:r>
              <a:rPr lang="uk-UA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санкційне</a:t>
            </a:r>
            <a:r>
              <a:rPr lang="uk-UA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регулювання, яке з`явилося із прийняттям Закону України "Про санкції" внаслідок збройної агресії російської федерації щодо України. </a:t>
            </a:r>
          </a:p>
          <a:p>
            <a:pPr marL="0" indent="0" algn="just">
              <a:spcAft>
                <a:spcPts val="600"/>
              </a:spcAft>
              <a:buNone/>
            </a:pPr>
            <a:endParaRPr lang="uk-UA" sz="1800" dirty="0">
              <a:solidFill>
                <a:srgbClr val="00206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Застосовані щодо ОСОБА_2 </a:t>
            </a:r>
            <a:r>
              <a:rPr lang="uk-UA" sz="18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санкції введені в дію в день укладення договору</a:t>
            </a:r>
            <a:r>
              <a:rPr lang="uk-UA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 поділ майна та актів приймання-передачі, Фролова Р. В. як приватний нотаріус повинна була </a:t>
            </a:r>
            <a:r>
              <a:rPr lang="uk-UA" sz="18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встановити дійсні наміри сторін </a:t>
            </a:r>
            <a:r>
              <a:rPr lang="uk-UA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договору про поділ майна, </a:t>
            </a:r>
            <a:r>
              <a:rPr lang="uk-UA" sz="18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беручи до уваги вид та дату застосування персональних санкцій</a:t>
            </a:r>
            <a:r>
              <a:rPr lang="uk-UA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чи не укладений договір </a:t>
            </a:r>
            <a:r>
              <a:rPr lang="uk-UA" sz="18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 метою уникнення введених санкцій, добросовісність сторін, </a:t>
            </a:r>
            <a:r>
              <a:rPr lang="uk-UA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та врахувати такі обставини під час вчинення реєстраційних дій як державний реєстратор.</a:t>
            </a:r>
          </a:p>
          <a:p>
            <a:endParaRPr lang="uk-UA" sz="1700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endParaRPr lang="uk-UA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EFF9070-9CA6-8A7D-D02D-31FEE0A77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ВС звернув увагу на:</a:t>
            </a:r>
          </a:p>
        </p:txBody>
      </p:sp>
    </p:spTree>
    <p:extLst>
      <p:ext uri="{BB962C8B-B14F-4D97-AF65-F5344CB8AC3E}">
        <p14:creationId xmlns:p14="http://schemas.microsoft.com/office/powerpoint/2010/main" val="2237159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C06472A-A1DC-24DB-2D91-B2AAA3995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>
              <a:buFont typeface="Wingdings" panose="05000000000000000000" pitchFamily="2" charset="2"/>
              <a:buChar char="Ø"/>
            </a:pPr>
            <a:endParaRPr lang="uk-UA" sz="1800" dirty="0">
              <a:solidFill>
                <a:srgbClr val="00206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uk-UA" sz="1800" dirty="0">
              <a:solidFill>
                <a:srgbClr val="00206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uk-UA" sz="1800" dirty="0">
              <a:solidFill>
                <a:srgbClr val="00206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800" dirty="0">
                <a:solidFill>
                  <a:schemeClr val="accent1">
                    <a:lumMod val="50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</a:t>
            </a:r>
            <a:r>
              <a:rPr lang="en-UA" sz="1800" dirty="0">
                <a:solidFill>
                  <a:schemeClr val="accent1">
                    <a:lumMod val="50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омилковими є висновки судів попередніх інстанцій про те, що реєстраційні дії проведені без порушення вимог Закону</a:t>
            </a:r>
            <a:r>
              <a:rPr lang="uk-UA" sz="1800" dirty="0">
                <a:solidFill>
                  <a:schemeClr val="accent1">
                    <a:lumMod val="50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України</a:t>
            </a:r>
            <a:r>
              <a:rPr lang="en-UA" sz="1800" dirty="0">
                <a:solidFill>
                  <a:schemeClr val="accent1">
                    <a:lumMod val="50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uk-UA" sz="1800" dirty="0">
                <a:solidFill>
                  <a:schemeClr val="accent1">
                    <a:lumMod val="50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«Про державну реєстрацію юридичних осіб, фізичних осіб-підприємців та громадських формувань"</a:t>
            </a:r>
            <a:r>
              <a:rPr lang="en-UA" sz="1800" dirty="0">
                <a:solidFill>
                  <a:schemeClr val="accent1">
                    <a:lumMod val="50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а у державного реєстратора не було правових підстав для відмови у вчиненні реєстраційних дій на підставі </a:t>
            </a:r>
            <a:r>
              <a:rPr lang="uk-UA" sz="1800" dirty="0">
                <a:solidFill>
                  <a:schemeClr val="accent1">
                    <a:lumMod val="50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Закону України "Про санкції".</a:t>
            </a:r>
            <a:endParaRPr lang="en-UA" sz="1800" dirty="0">
              <a:solidFill>
                <a:schemeClr val="accent1">
                  <a:lumMod val="50000"/>
                </a:schemeClr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endParaRPr lang="uk-UA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716E7B10-EE49-6160-C784-C9A36628C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Висновки</a:t>
            </a:r>
            <a:r>
              <a:rPr lang="uk-UA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uk-UA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ВС</a:t>
            </a:r>
          </a:p>
        </p:txBody>
      </p:sp>
    </p:spTree>
    <p:extLst>
      <p:ext uri="{BB962C8B-B14F-4D97-AF65-F5344CB8AC3E}">
        <p14:creationId xmlns:p14="http://schemas.microsoft.com/office/powerpoint/2010/main" val="1883080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9E08960-60C1-697D-30C8-DA9ED33AA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>
              <a:buFont typeface="Wingdings" panose="05000000000000000000" pitchFamily="2" charset="2"/>
              <a:buChar char="Ø"/>
            </a:pPr>
            <a:endParaRPr lang="ru-RU" dirty="0">
              <a:solidFill>
                <a:srgbClr val="00206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dirty="0">
              <a:solidFill>
                <a:srgbClr val="00206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Створення</a:t>
            </a:r>
            <a:r>
              <a:rPr lang="ru-RU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Державного </a:t>
            </a:r>
            <a:r>
              <a:rPr lang="ru-RU" b="1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реєстру</a:t>
            </a:r>
            <a:r>
              <a:rPr lang="ru-RU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санкцій</a:t>
            </a:r>
            <a:r>
              <a:rPr lang="ru-RU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 метою </a:t>
            </a:r>
            <a:r>
              <a:rPr lang="ru-RU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надання</a:t>
            </a:r>
            <a:r>
              <a:rPr lang="ru-RU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публічного</a:t>
            </a:r>
            <a:r>
              <a:rPr lang="ru-RU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доступу до </a:t>
            </a:r>
            <a:r>
              <a:rPr lang="ru-RU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актуальної</a:t>
            </a:r>
            <a:r>
              <a:rPr lang="ru-RU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достовірної</a:t>
            </a:r>
            <a:r>
              <a:rPr lang="ru-RU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інформації</a:t>
            </a:r>
            <a:r>
              <a:rPr lang="ru-RU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 </a:t>
            </a:r>
            <a:r>
              <a:rPr lang="ru-RU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всіх</a:t>
            </a:r>
            <a:r>
              <a:rPr lang="ru-RU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суб’єктів</a:t>
            </a:r>
            <a:r>
              <a:rPr lang="ru-RU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щодо</a:t>
            </a:r>
            <a:r>
              <a:rPr lang="ru-RU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яких</a:t>
            </a:r>
            <a:r>
              <a:rPr lang="ru-RU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застосовано</a:t>
            </a:r>
            <a:r>
              <a:rPr lang="ru-RU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персональні</a:t>
            </a:r>
            <a:r>
              <a:rPr lang="ru-RU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санкції</a:t>
            </a:r>
            <a:r>
              <a:rPr lang="ru-RU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відповідно</a:t>
            </a:r>
            <a:r>
              <a:rPr lang="ru-RU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 </a:t>
            </a:r>
            <a:r>
              <a:rPr lang="ru-RU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цього</a:t>
            </a:r>
            <a:r>
              <a:rPr lang="ru-RU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Закону.</a:t>
            </a:r>
          </a:p>
          <a:p>
            <a:endParaRPr lang="uk-UA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EAB43E7-2154-D9E7-04A0-B1BC85E5B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Закон України від 13.07.2023 № 3223-ІХ                </a:t>
            </a:r>
            <a:r>
              <a:rPr lang="uk-UA" sz="2800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"</a:t>
            </a:r>
            <a:r>
              <a:rPr lang="uk-UA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Про внесення змін до деяких законодавчих актів щодо застосування санкцій</a:t>
            </a:r>
            <a:r>
              <a:rPr lang="uk-UA" sz="2800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"</a:t>
            </a:r>
            <a:br>
              <a:rPr lang="en-UA" sz="2800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</a:br>
            <a:r>
              <a:rPr lang="uk-UA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9808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9E08960-60C1-697D-30C8-DA9ED33AA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uk-UA" sz="1700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uk-UA" sz="1800" b="1" dirty="0">
              <a:solidFill>
                <a:srgbClr val="00206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uk-UA" sz="1800" b="1" dirty="0">
              <a:solidFill>
                <a:srgbClr val="00206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uk-UA" sz="1800" b="1" dirty="0">
              <a:solidFill>
                <a:srgbClr val="00206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uk-UA" sz="1800" b="1" dirty="0">
              <a:solidFill>
                <a:srgbClr val="00206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uk-UA" sz="1800" b="1" dirty="0">
              <a:solidFill>
                <a:srgbClr val="00206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8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Обмеження прав кредиторів, щодо яких вжито санкції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ru-RU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 </a:t>
            </a:r>
            <a:r>
              <a:rPr lang="ru-RU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разі</a:t>
            </a:r>
            <a:r>
              <a:rPr lang="ru-RU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застосування</a:t>
            </a:r>
            <a:r>
              <a:rPr lang="ru-RU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 кредитора </a:t>
            </a:r>
            <a:r>
              <a:rPr lang="ru-RU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або</a:t>
            </a:r>
            <a:r>
              <a:rPr lang="ru-RU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 </a:t>
            </a:r>
            <a:r>
              <a:rPr lang="ru-RU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заінтересованої</a:t>
            </a:r>
            <a:r>
              <a:rPr lang="ru-RU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особи </a:t>
            </a:r>
            <a:r>
              <a:rPr lang="ru-RU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стосовно</a:t>
            </a:r>
            <a:r>
              <a:rPr lang="ru-RU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кредитора </a:t>
            </a:r>
            <a:r>
              <a:rPr lang="ru-RU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спеціальних</a:t>
            </a:r>
            <a:r>
              <a:rPr lang="ru-RU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економічних</a:t>
            </a:r>
            <a:r>
              <a:rPr lang="ru-RU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інших</a:t>
            </a:r>
            <a:r>
              <a:rPr lang="ru-RU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обмежувальних</a:t>
            </a:r>
            <a:r>
              <a:rPr lang="ru-RU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заходів</a:t>
            </a:r>
            <a:r>
              <a:rPr lang="ru-RU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(</a:t>
            </a:r>
            <a:r>
              <a:rPr lang="ru-RU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санкцій</a:t>
            </a:r>
            <a:r>
              <a:rPr lang="ru-RU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), </a:t>
            </a:r>
            <a:r>
              <a:rPr lang="ru-RU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які</a:t>
            </a:r>
            <a:r>
              <a:rPr lang="ru-RU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передбачають</a:t>
            </a:r>
            <a:r>
              <a:rPr lang="ru-RU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блокування</a:t>
            </a:r>
            <a:r>
              <a:rPr lang="ru-RU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активів</a:t>
            </a:r>
            <a:r>
              <a:rPr lang="ru-RU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такий</a:t>
            </a:r>
            <a:r>
              <a:rPr lang="ru-RU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кредитор з моменту </a:t>
            </a:r>
            <a:r>
              <a:rPr lang="ru-RU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застосування</a:t>
            </a:r>
            <a:r>
              <a:rPr lang="ru-RU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і на </a:t>
            </a:r>
            <a:r>
              <a:rPr lang="ru-RU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період</a:t>
            </a:r>
            <a:r>
              <a:rPr lang="ru-RU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застосування</a:t>
            </a:r>
            <a:r>
              <a:rPr lang="ru-RU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санкцій</a:t>
            </a:r>
            <a:r>
              <a:rPr lang="ru-RU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має</a:t>
            </a:r>
            <a:r>
              <a:rPr lang="ru-RU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право </a:t>
            </a:r>
            <a:r>
              <a:rPr lang="ru-RU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брати</a:t>
            </a:r>
            <a:r>
              <a:rPr lang="ru-RU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участь у </a:t>
            </a:r>
            <a:r>
              <a:rPr lang="ru-RU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зборах</a:t>
            </a:r>
            <a:r>
              <a:rPr lang="ru-RU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кредиторів</a:t>
            </a:r>
            <a:r>
              <a:rPr lang="ru-RU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лише</a:t>
            </a:r>
            <a:r>
              <a:rPr lang="ru-RU" sz="18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 правом </a:t>
            </a:r>
            <a:r>
              <a:rPr lang="ru-RU" sz="1800" b="1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дорадчого</a:t>
            </a:r>
            <a:r>
              <a:rPr lang="ru-RU" sz="18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голосу.</a:t>
            </a:r>
            <a:endParaRPr lang="uk-UA" sz="1800" b="1" dirty="0">
              <a:solidFill>
                <a:srgbClr val="00206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marL="0" indent="0">
              <a:buNone/>
            </a:pPr>
            <a:endParaRPr lang="uk-UA" sz="1700" dirty="0"/>
          </a:p>
          <a:p>
            <a:endParaRPr lang="uk-UA" sz="1700" dirty="0"/>
          </a:p>
          <a:p>
            <a:endParaRPr lang="uk-UA" sz="1700" dirty="0"/>
          </a:p>
          <a:p>
            <a:endParaRPr lang="uk-UA" sz="17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EAB43E7-2154-D9E7-04A0-B1BC85E5B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Закон України                          від 13.07.2023 </a:t>
            </a:r>
            <a:r>
              <a:rPr lang="uk-UA" sz="2400" b="0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№</a:t>
            </a:r>
            <a:r>
              <a:rPr lang="en-UA" sz="2400" b="0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3249-IX </a:t>
            </a:r>
            <a:r>
              <a:rPr lang="uk-UA" sz="2400" b="0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             </a:t>
            </a:r>
            <a:r>
              <a:rPr lang="uk-UA" sz="2400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"П</a:t>
            </a:r>
            <a:r>
              <a:rPr lang="uk-UA" b="0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ро внесення змін до деяких законодавчих актів України щодо окремих питань провадження та застосування процедур банкрутства у період дії воєнного стану</a:t>
            </a:r>
            <a:r>
              <a:rPr lang="uk-UA" sz="2800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"</a:t>
            </a:r>
            <a:endParaRPr lang="uk-UA" b="0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171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E62B0-555E-C50F-2145-F70107710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Дякую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3123812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5CE3D123-B549-BE02-C25F-DD8FAF162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571494" indent="-285750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виконання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у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тому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числі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 </a:t>
            </a:r>
            <a:r>
              <a:rPr lang="en-US" sz="1800" b="1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примусовому</a:t>
            </a:r>
            <a:r>
              <a:rPr lang="en-US" sz="18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порядку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en-US" sz="1800" b="1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грошових</a:t>
            </a:r>
            <a:r>
              <a:rPr lang="en-US" sz="18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та</a:t>
            </a:r>
            <a:r>
              <a:rPr lang="en-US" sz="18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інших</a:t>
            </a:r>
            <a:r>
              <a:rPr lang="en-US" sz="18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зобов’язань</a:t>
            </a:r>
            <a:r>
              <a:rPr lang="en-US" sz="18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кредиторами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(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стягувачами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)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якими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є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рф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або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такі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особи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(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далі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–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особи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пов’язані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державою-агресором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)</a:t>
            </a:r>
            <a:r>
              <a:rPr lang="uk-UA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відповідно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зазначеного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переліку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;                                                            </a:t>
            </a:r>
            <a:b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</a:br>
            <a:endParaRPr lang="en-US" sz="1800" dirty="0">
              <a:solidFill>
                <a:srgbClr val="00206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marL="571494" indent="-285750"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відчуження</a:t>
            </a:r>
            <a:r>
              <a:rPr lang="en-US" sz="18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en-US" sz="1800" b="1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передачу</a:t>
            </a:r>
            <a:r>
              <a:rPr lang="en-US" sz="18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</a:t>
            </a:r>
            <a:r>
              <a:rPr lang="en-US" sz="18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заставу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будь-які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інші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дії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які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мають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чи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можуть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мати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наслідком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відчуження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нерухомого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майна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цінних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паперів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en-US" sz="1800" b="1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корпоративних</a:t>
            </a:r>
            <a:r>
              <a:rPr lang="en-US" sz="18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транспортних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засобів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повітряних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та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морських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суден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суден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внутрішнього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плавання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рф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або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особами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пов’язаними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державою-агресором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окрім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зазначених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винятків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;</a:t>
            </a:r>
          </a:p>
          <a:p>
            <a:pPr marL="571494" indent="-285750"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відчуження</a:t>
            </a:r>
            <a:r>
              <a:rPr lang="en-US" sz="18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en-US" sz="1800" b="1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передачу</a:t>
            </a:r>
            <a:r>
              <a:rPr lang="en-US" sz="18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</a:t>
            </a:r>
            <a:r>
              <a:rPr lang="en-US" sz="18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b="1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заставу</a:t>
            </a:r>
            <a:r>
              <a:rPr lang="en-US" sz="18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будь-які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інші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дії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які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мають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чи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можуть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мати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наслідком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відчуження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нерухомого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майна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цінних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паперів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корпоративних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транспортних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засобів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повітряних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та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морських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суден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суден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внутрішнього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плавання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користь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осіб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пов’язаних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державою-агресором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або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рф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крім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набуття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ними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права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власності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такі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об’єкти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підставі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рішення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суду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або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свідоцтва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про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спадщину</a:t>
            </a:r>
            <a:r>
              <a:rPr lang="en-US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</a:t>
            </a:r>
          </a:p>
          <a:p>
            <a:endParaRPr lang="en-US" sz="17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EB9E07-1D6A-A09E-D490-71F41EB5A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b="0" kern="1200" dirty="0" err="1">
                <a:solidFill>
                  <a:srgbClr val="FFFFFF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Постановою</a:t>
            </a:r>
            <a:r>
              <a:rPr lang="en-US" b="0" kern="1200" dirty="0">
                <a:solidFill>
                  <a:srgbClr val="FFFFFF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КМУ</a:t>
            </a:r>
            <a:br>
              <a:rPr lang="uk-UA" b="0" kern="1200" dirty="0">
                <a:solidFill>
                  <a:srgbClr val="FFFFFF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</a:br>
            <a:r>
              <a:rPr lang="en-US" b="0" kern="1200" dirty="0" err="1">
                <a:solidFill>
                  <a:srgbClr val="FFFFFF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en-US" b="0" kern="1200" dirty="0">
                <a:solidFill>
                  <a:srgbClr val="FFFFFF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03.03.2022 № 187 </a:t>
            </a:r>
            <a:br>
              <a:rPr lang="en-US" b="0" kern="1200" dirty="0">
                <a:solidFill>
                  <a:srgbClr val="FFFFFF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</a:br>
            <a:r>
              <a:rPr lang="en-US" b="0" kern="1200" dirty="0" err="1">
                <a:solidFill>
                  <a:srgbClr val="FFFFFF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установлено</a:t>
            </a:r>
            <a:r>
              <a:rPr lang="en-US" b="0" kern="1200" dirty="0">
                <a:solidFill>
                  <a:srgbClr val="FFFFFF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en-US" kern="1200" dirty="0" err="1">
                <a:solidFill>
                  <a:srgbClr val="FFFFFF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мораторій</a:t>
            </a:r>
            <a:r>
              <a:rPr lang="en-US" b="0" kern="1200" dirty="0">
                <a:solidFill>
                  <a:srgbClr val="FFFFFF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(</a:t>
            </a:r>
            <a:r>
              <a:rPr lang="en-US" b="0" kern="1200" dirty="0" err="1">
                <a:solidFill>
                  <a:srgbClr val="FFFFFF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заборону</a:t>
            </a:r>
            <a:r>
              <a:rPr lang="en-US" b="0" kern="1200" dirty="0">
                <a:solidFill>
                  <a:srgbClr val="FFFFFF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) </a:t>
            </a:r>
            <a:r>
              <a:rPr lang="en-US" b="0" kern="1200" dirty="0" err="1">
                <a:solidFill>
                  <a:srgbClr val="FFFFFF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</a:t>
            </a:r>
            <a:r>
              <a:rPr lang="en-US" b="0" kern="1200" dirty="0">
                <a:solidFill>
                  <a:srgbClr val="FFFFFF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:</a:t>
            </a:r>
            <a:endParaRPr lang="en-US" kern="1200" dirty="0">
              <a:solidFill>
                <a:srgbClr val="FFFFFF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273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D0B2D-5D2D-E9DF-7E35-D5CDB0C1B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83" y="2279006"/>
            <a:ext cx="3402746" cy="3302085"/>
          </a:xfrm>
        </p:spPr>
        <p:txBody>
          <a:bodyPr/>
          <a:lstStyle/>
          <a:p>
            <a:r>
              <a:rPr lang="uk-UA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Постанова КМУ від 03.03.2023</a:t>
            </a:r>
            <a:r>
              <a:rPr lang="ru-RU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№ 187</a:t>
            </a:r>
            <a:br>
              <a:rPr lang="ru-RU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</a:br>
            <a:r>
              <a:rPr lang="en-US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&amp;</a:t>
            </a:r>
            <a:br>
              <a:rPr lang="uk-UA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</a:br>
            <a:r>
              <a:rPr lang="uk-UA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Судова практика</a:t>
            </a:r>
          </a:p>
        </p:txBody>
      </p:sp>
      <p:pic>
        <p:nvPicPr>
          <p:cNvPr id="8" name="Content Placeholder 7" descr="A qr code with black squares&#10;&#10;Description automatically generated">
            <a:extLst>
              <a:ext uri="{FF2B5EF4-FFF2-40B4-BE49-F238E27FC236}">
                <a16:creationId xmlns:a16="http://schemas.microsoft.com/office/drawing/2014/main" id="{D6DC5B52-14AE-48D1-35F0-7EEA64E144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1566316"/>
            <a:ext cx="3725367" cy="3725367"/>
          </a:xfrm>
        </p:spPr>
      </p:pic>
    </p:spTree>
    <p:extLst>
      <p:ext uri="{BB962C8B-B14F-4D97-AF65-F5344CB8AC3E}">
        <p14:creationId xmlns:p14="http://schemas.microsoft.com/office/powerpoint/2010/main" val="785362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8071D-6389-1129-FB90-F394C8AEF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uk-UA" sz="1800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>
              <a:buFont typeface="Wingdings" pitchFamily="2" charset="2"/>
              <a:buChar char="Ø"/>
            </a:pPr>
            <a:endParaRPr lang="uk-UA" sz="1800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uk-UA" sz="18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 межах справи про банкрутство </a:t>
            </a:r>
            <a:r>
              <a:rPr lang="uk-UA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АТ НВП «Смілянський електромеханічний завод» надійшла заява від ТОВ «Представництво «Смілянський електромеханічний завод» (м. </a:t>
            </a:r>
            <a:r>
              <a:rPr lang="uk-UA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москва</a:t>
            </a:r>
            <a:r>
              <a:rPr lang="uk-UA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) з грошовими вимогами до боржника на суму 18 147 851,79 грн. </a:t>
            </a:r>
          </a:p>
          <a:p>
            <a:pPr algn="just">
              <a:buFont typeface="Wingdings" pitchFamily="2" charset="2"/>
              <a:buChar char="Ø"/>
            </a:pPr>
            <a:r>
              <a:rPr lang="uk-UA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Суд І інстанції, з висновками якого погодився суд ІІ інстанції, </a:t>
            </a:r>
            <a:r>
              <a:rPr lang="uk-UA" sz="18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залишив заяву без розгляду</a:t>
            </a:r>
            <a:r>
              <a:rPr lang="uk-UA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 Суди виходили з того, що з урахуванням положень статті 17 Конституції України, </a:t>
            </a:r>
            <a:r>
              <a:rPr lang="uk-UA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пп</a:t>
            </a:r>
            <a:r>
              <a:rPr lang="uk-UA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 1 </a:t>
            </a:r>
            <a:r>
              <a:rPr lang="uk-UA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</a:t>
            </a:r>
            <a:r>
              <a:rPr lang="uk-UA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 1 постанови КМУ № 187 вимоги ТОВ  "Представництво "НВП  Смілянський електромеханічний завод" – юридичної особи, створеної та зареєстрованої відповідно до законодавства </a:t>
            </a:r>
            <a:r>
              <a:rPr lang="uk-UA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рф</a:t>
            </a:r>
            <a:r>
              <a:rPr lang="uk-UA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не можуть бути виконані та визнані з огляду на наявність мораторію (заборони) на їх виконання.</a:t>
            </a:r>
          </a:p>
          <a:p>
            <a:pPr algn="just">
              <a:buFont typeface="Wingdings" pitchFamily="2" charset="2"/>
              <a:buChar char="Ø"/>
            </a:pPr>
            <a:endParaRPr lang="uk-UA" sz="1800" dirty="0">
              <a:solidFill>
                <a:srgbClr val="00206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uk-UA" sz="18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ВС </a:t>
            </a:r>
            <a:r>
              <a:rPr lang="uk-UA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постановою від 30.05.2023 </a:t>
            </a:r>
            <a:r>
              <a:rPr lang="uk-UA" sz="18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судові рішення </a:t>
            </a:r>
            <a:r>
              <a:rPr lang="uk-UA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 та ІІ інстанцій про залишення без розгляду заяви ТОВ «Представництво «Смілянський електромеханічний завод» (м. </a:t>
            </a:r>
            <a:r>
              <a:rPr lang="uk-UA" sz="18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москва</a:t>
            </a:r>
            <a:r>
              <a:rPr lang="uk-UA" sz="18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) про визнання грошових вимог до боржника </a:t>
            </a:r>
            <a:r>
              <a:rPr lang="uk-UA" sz="18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скасував і ухвалив нове, яким відмовив у задоволенні заяви ТОВ «Представництво «Смілянський електромеханічний завод» (м. </a:t>
            </a:r>
            <a:r>
              <a:rPr lang="uk-UA" sz="1800" b="1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москва</a:t>
            </a:r>
            <a:r>
              <a:rPr lang="uk-UA" sz="18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).</a:t>
            </a:r>
          </a:p>
          <a:p>
            <a:pPr marL="0" indent="0">
              <a:buNone/>
            </a:pPr>
            <a:endParaRPr lang="uk-UA" sz="1700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A2202-8356-709D-D2F2-0AF91741F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600" b="0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Кейс «НВП Смілянський електромеханічний завод»  </a:t>
            </a:r>
            <a:br>
              <a:rPr lang="uk-UA" sz="2600" b="0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</a:br>
            <a:r>
              <a:rPr lang="uk-UA" sz="2600" b="0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(справа                                          № 925/1248/21)</a:t>
            </a:r>
          </a:p>
        </p:txBody>
      </p:sp>
    </p:spTree>
    <p:extLst>
      <p:ext uri="{BB962C8B-B14F-4D97-AF65-F5344CB8AC3E}">
        <p14:creationId xmlns:p14="http://schemas.microsoft.com/office/powerpoint/2010/main" val="3140056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B71CB-4B5D-BF5A-CE31-08C5837AE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83" y="2279006"/>
            <a:ext cx="3402746" cy="3302085"/>
          </a:xfrm>
        </p:spPr>
        <p:txBody>
          <a:bodyPr/>
          <a:lstStyle/>
          <a:p>
            <a:r>
              <a:rPr lang="uk-UA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Висновки ВС:</a:t>
            </a:r>
          </a:p>
        </p:txBody>
      </p:sp>
      <p:sp>
        <p:nvSpPr>
          <p:cNvPr id="5" name="Місце для вмісту 2">
            <a:extLst>
              <a:ext uri="{FF2B5EF4-FFF2-40B4-BE49-F238E27FC236}">
                <a16:creationId xmlns:a16="http://schemas.microsoft.com/office/drawing/2014/main" id="{9FB711AF-9E81-0C85-5DE4-99F9A5175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endParaRPr lang="ru-RU" sz="1700" b="1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700" b="1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дія</a:t>
            </a:r>
            <a:r>
              <a:rPr lang="ru-RU" sz="17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мораторію</a:t>
            </a:r>
            <a:r>
              <a:rPr lang="ru-RU" sz="17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передбачає</a:t>
            </a:r>
            <a:r>
              <a:rPr lang="ru-RU" sz="17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заборону</a:t>
            </a:r>
            <a:r>
              <a:rPr lang="ru-RU" sz="17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7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 </a:t>
            </a:r>
            <a:r>
              <a:rPr lang="ru-RU" sz="17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вчинення</a:t>
            </a:r>
            <a:r>
              <a:rPr lang="ru-RU" sz="17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конкретно </a:t>
            </a:r>
            <a:r>
              <a:rPr lang="ru-RU" sz="17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визначеного</a:t>
            </a:r>
            <a:r>
              <a:rPr lang="ru-RU" sz="17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переліку</a:t>
            </a:r>
            <a:r>
              <a:rPr lang="ru-RU" sz="17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дій</a:t>
            </a:r>
            <a:r>
              <a:rPr lang="ru-RU" sz="17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між</a:t>
            </a:r>
            <a:r>
              <a:rPr lang="ru-RU" sz="17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учасниками</a:t>
            </a:r>
            <a:r>
              <a:rPr lang="ru-RU" sz="17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правовідносин</a:t>
            </a:r>
            <a:r>
              <a:rPr lang="ru-RU" sz="17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17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встановлює</a:t>
            </a:r>
            <a:r>
              <a:rPr lang="ru-RU" sz="17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певний</a:t>
            </a:r>
            <a:r>
              <a:rPr lang="ru-RU" sz="17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правовий</a:t>
            </a:r>
            <a:r>
              <a:rPr lang="ru-RU" sz="17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режим для </a:t>
            </a:r>
            <a:r>
              <a:rPr lang="ru-RU" sz="17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цих</a:t>
            </a:r>
            <a:r>
              <a:rPr lang="ru-RU" sz="17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правовідносин</a:t>
            </a:r>
            <a:r>
              <a:rPr lang="ru-RU" sz="17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і </a:t>
            </a:r>
            <a:r>
              <a:rPr lang="ru-RU" sz="17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впливає</a:t>
            </a:r>
            <a:r>
              <a:rPr lang="ru-RU" sz="17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 </a:t>
            </a:r>
            <a:r>
              <a:rPr lang="ru-RU" sz="17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перебіг</a:t>
            </a:r>
            <a:r>
              <a:rPr lang="ru-RU" sz="17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грошових</a:t>
            </a:r>
            <a:r>
              <a:rPr lang="ru-RU" sz="17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17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інших</a:t>
            </a:r>
            <a:r>
              <a:rPr lang="ru-RU" sz="17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зобов</a:t>
            </a:r>
            <a:r>
              <a:rPr lang="en-US" sz="17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’</a:t>
            </a:r>
            <a:r>
              <a:rPr lang="ru-RU" sz="17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язань</a:t>
            </a:r>
            <a:r>
              <a:rPr lang="ru-RU" sz="17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 З моменту </a:t>
            </a:r>
            <a:r>
              <a:rPr lang="ru-RU" sz="17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запровадження</a:t>
            </a:r>
            <a:r>
              <a:rPr lang="ru-RU" sz="17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зазначеного</a:t>
            </a:r>
            <a:r>
              <a:rPr lang="ru-RU" sz="17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мораторію</a:t>
            </a:r>
            <a:r>
              <a:rPr lang="ru-RU" sz="17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суб</a:t>
            </a:r>
            <a:r>
              <a:rPr lang="en-US" sz="17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’</a:t>
            </a:r>
            <a:r>
              <a:rPr lang="ru-RU" sz="1700" b="1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єктивне</a:t>
            </a:r>
            <a:r>
              <a:rPr lang="ru-RU" sz="17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право </a:t>
            </a:r>
            <a:r>
              <a:rPr lang="ru-RU" sz="1700" b="1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осіб</a:t>
            </a:r>
            <a:r>
              <a:rPr lang="ru-RU" sz="17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uk-UA" sz="17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–</a:t>
            </a:r>
            <a:r>
              <a:rPr lang="ru-RU" sz="17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кредиторів</a:t>
            </a:r>
            <a:r>
              <a:rPr lang="ru-RU" sz="17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(</a:t>
            </a:r>
            <a:r>
              <a:rPr lang="ru-RU" sz="1700" b="1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стягувачів</a:t>
            </a:r>
            <a:r>
              <a:rPr lang="ru-RU" sz="17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), </a:t>
            </a:r>
            <a:r>
              <a:rPr lang="ru-RU" sz="17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перелік</a:t>
            </a:r>
            <a:r>
              <a:rPr lang="ru-RU" sz="17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яких</a:t>
            </a:r>
            <a:r>
              <a:rPr lang="ru-RU" sz="17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наведений у </a:t>
            </a:r>
            <a:r>
              <a:rPr lang="ru-RU" sz="17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постанові</a:t>
            </a:r>
            <a:r>
              <a:rPr lang="ru-RU" sz="17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КМУ № 187</a:t>
            </a:r>
            <a:r>
              <a:rPr lang="ru-RU" sz="17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1700" b="1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зазнає</a:t>
            </a:r>
            <a:r>
              <a:rPr lang="ru-RU" sz="17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обмежень</a:t>
            </a:r>
            <a:r>
              <a:rPr lang="ru-RU" sz="17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</a:t>
            </a:r>
            <a:r>
              <a:rPr lang="ru-RU" sz="1700" b="1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можливості</a:t>
            </a:r>
            <a:r>
              <a:rPr lang="ru-RU" sz="17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реалізувати</a:t>
            </a:r>
            <a:r>
              <a:rPr lang="ru-RU" sz="17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ними право </a:t>
            </a:r>
            <a:r>
              <a:rPr lang="ru-RU" sz="1700" b="1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вимоги</a:t>
            </a:r>
            <a:r>
              <a:rPr lang="ru-RU" sz="17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 зобов</a:t>
            </a:r>
            <a:r>
              <a:rPr lang="en-US" sz="17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’</a:t>
            </a:r>
            <a:r>
              <a:rPr lang="ru-RU" sz="1700" b="1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язаної</a:t>
            </a:r>
            <a:r>
              <a:rPr lang="ru-RU" sz="17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сторони</a:t>
            </a:r>
            <a:r>
              <a:rPr lang="ru-RU" sz="17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у тому </a:t>
            </a:r>
            <a:r>
              <a:rPr lang="ru-RU" sz="1700" b="1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числі</a:t>
            </a:r>
            <a:r>
              <a:rPr lang="ru-RU" sz="17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шляхом </a:t>
            </a:r>
            <a:r>
              <a:rPr lang="ru-RU" sz="1700" b="1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звернення</a:t>
            </a:r>
            <a:r>
              <a:rPr lang="ru-RU" sz="17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 </a:t>
            </a:r>
            <a:r>
              <a:rPr lang="ru-RU" sz="1700" b="1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судовим</a:t>
            </a:r>
            <a:r>
              <a:rPr lang="ru-RU" sz="17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захистом</a:t>
            </a:r>
            <a:r>
              <a:rPr lang="ru-RU" sz="17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 </a:t>
            </a:r>
          </a:p>
          <a:p>
            <a:pPr marL="0" indent="0" algn="just">
              <a:buNone/>
            </a:pPr>
            <a:endParaRPr lang="ru-RU" sz="1700" b="1" dirty="0">
              <a:solidFill>
                <a:srgbClr val="00206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7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установлений в </a:t>
            </a:r>
            <a:r>
              <a:rPr lang="uk-UA" sz="1700" b="1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пп</a:t>
            </a:r>
            <a:r>
              <a:rPr lang="uk-UA" sz="17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 1 </a:t>
            </a:r>
            <a:r>
              <a:rPr lang="uk-UA" sz="1700" b="1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</a:t>
            </a:r>
            <a:r>
              <a:rPr lang="uk-UA" sz="17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 1 постанови КМУ № 187 мораторій </a:t>
            </a:r>
            <a:r>
              <a:rPr lang="uk-UA" sz="17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(заборона) на виконання грошових та інших </a:t>
            </a:r>
            <a:r>
              <a:rPr lang="uk-UA" sz="17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зобов</a:t>
            </a:r>
            <a:r>
              <a:rPr lang="en-US" sz="17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’</a:t>
            </a:r>
            <a:r>
              <a:rPr lang="uk-UA" sz="17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язань</a:t>
            </a:r>
            <a:r>
              <a:rPr lang="uk-UA" sz="17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кредиторами (стягувачами) за якими є юридичні особи, створені та зареєстровані відповідно до законодавства </a:t>
            </a:r>
            <a:r>
              <a:rPr lang="uk-UA" sz="17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рф</a:t>
            </a:r>
            <a:r>
              <a:rPr lang="uk-UA" sz="17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у співвідношенні з положеннями </a:t>
            </a:r>
            <a:r>
              <a:rPr lang="uk-UA" sz="17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hlinkClick r:id="rId2" tooltip="Кодекс України з процедур банкрутства; нормативно-правовий акт № 2597-VIII від 18.10.2018, ВР Україн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КУзПБ</a:t>
            </a:r>
            <a:r>
              <a:rPr lang="uk-UA" sz="17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 щодо правил і наслідків звернення та визнання грошових вимог кредитора до боржника у справі про банкрутство </a:t>
            </a:r>
            <a:r>
              <a:rPr lang="uk-UA" sz="1700" b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виключає можливість </a:t>
            </a:r>
            <a:r>
              <a:rPr lang="uk-UA" sz="17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визнання за правилами </a:t>
            </a:r>
            <a:r>
              <a:rPr lang="uk-UA" sz="1700" b="1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КУзПБ</a:t>
            </a:r>
            <a:r>
              <a:rPr lang="uk-UA" sz="17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грошових вимог</a:t>
            </a:r>
            <a:r>
              <a:rPr lang="uk-UA" sz="17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тих кредиторів, які є особами, визначеними у постанові КМУ № 187, зокрема юридичними особами, створеними та зареєстрованими відповідно до законодавства </a:t>
            </a:r>
            <a:r>
              <a:rPr lang="uk-UA" sz="1700" dirty="0" err="1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рф</a:t>
            </a:r>
            <a:r>
              <a:rPr lang="uk-UA" sz="17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яким є ТОВ.</a:t>
            </a:r>
          </a:p>
          <a:p>
            <a:pPr marL="0" indent="0" algn="just">
              <a:buNone/>
            </a:pPr>
            <a:r>
              <a:rPr lang="ru-RU" sz="17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4483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B71CB-4B5D-BF5A-CE31-08C5837AE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83" y="2279006"/>
            <a:ext cx="3402746" cy="3302085"/>
          </a:xfrm>
        </p:spPr>
        <p:txBody>
          <a:bodyPr>
            <a:normAutofit/>
          </a:bodyPr>
          <a:lstStyle/>
          <a:p>
            <a:r>
              <a:rPr lang="uk-UA" b="1" kern="100" dirty="0">
                <a:effectLst/>
                <a:latin typeface="Roboto Condensed Light" panose="020000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Проблемні питання щодо застосування            КМУ № 187</a:t>
            </a:r>
            <a:br>
              <a:rPr lang="uk-UA" kern="100" dirty="0">
                <a:effectLst/>
                <a:latin typeface="Roboto Condensed Light" panose="020000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uk-UA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5" name="Місце для вмісту 2">
            <a:extLst>
              <a:ext uri="{FF2B5EF4-FFF2-40B4-BE49-F238E27FC236}">
                <a16:creationId xmlns:a16="http://schemas.microsoft.com/office/drawing/2014/main" id="{9FB711AF-9E81-0C85-5DE4-99F9A5175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uk-UA" sz="1800" kern="100" dirty="0">
              <a:solidFill>
                <a:srgbClr val="002060"/>
              </a:solidFill>
              <a:effectLst/>
              <a:latin typeface="Roboto Condensed Light" panose="020000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uk-UA" sz="1800" kern="100" dirty="0">
              <a:solidFill>
                <a:srgbClr val="002060"/>
              </a:solidFill>
              <a:effectLst/>
              <a:latin typeface="Roboto Condensed Light" panose="020000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uk-UA" sz="1800" kern="100" dirty="0">
                <a:solidFill>
                  <a:srgbClr val="002060"/>
                </a:solidFill>
                <a:effectLst/>
                <a:latin typeface="Roboto Condensed Light" panose="020000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Стадійність застосування постанови КМУ (застосовувати і відмовляти в позові/застосовувати, задовольняти позов і відстрочувати виконання рішення/задовольняти позов, а застосовувати постанову на стадії примусового виконання рішення суду);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uk-UA" sz="1800" kern="100" dirty="0">
                <a:solidFill>
                  <a:srgbClr val="002060"/>
                </a:solidFill>
                <a:latin typeface="Roboto Condensed Light" panose="020000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з</a:t>
            </a:r>
            <a:r>
              <a:rPr lang="uk-UA" sz="1800" kern="100" dirty="0">
                <a:solidFill>
                  <a:srgbClr val="002060"/>
                </a:solidFill>
                <a:effectLst/>
                <a:latin typeface="Roboto Condensed Light" panose="020000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астосування щодо розрахунків за договорами, якщо контрагент/товар є пов'язаною із країною-агресором (можливість виконання зобов'язання/здійснення розрахунків/зарахування коштів на рахунок особи, яка є резидентом України);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uk-UA" sz="1800" kern="100" dirty="0">
                <a:solidFill>
                  <a:srgbClr val="002060"/>
                </a:solidFill>
                <a:latin typeface="Roboto Condensed Light" panose="020000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з</a:t>
            </a:r>
            <a:r>
              <a:rPr lang="uk-UA" sz="1800" kern="100" dirty="0">
                <a:solidFill>
                  <a:srgbClr val="002060"/>
                </a:solidFill>
                <a:effectLst/>
                <a:latin typeface="Roboto Condensed Light" panose="020000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астосування постанови КМУ, якщо контрагент - суб’єкт республіки </a:t>
            </a:r>
            <a:r>
              <a:rPr lang="uk-UA" sz="1800" kern="100" dirty="0" err="1">
                <a:solidFill>
                  <a:srgbClr val="002060"/>
                </a:solidFill>
                <a:effectLst/>
                <a:latin typeface="Roboto Condensed Light" panose="020000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білорусь</a:t>
            </a:r>
            <a:r>
              <a:rPr lang="uk-UA" sz="1800" kern="100" dirty="0">
                <a:solidFill>
                  <a:srgbClr val="002060"/>
                </a:solidFill>
                <a:latin typeface="Roboto Condensed Light" panose="020000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uk-UA" sz="1800" kern="100" dirty="0">
              <a:solidFill>
                <a:srgbClr val="002060"/>
              </a:solidFill>
              <a:effectLst/>
              <a:latin typeface="Roboto Condensed Light" panose="020000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sz="1700" b="1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marL="0" indent="0" algn="just">
              <a:buNone/>
            </a:pPr>
            <a:r>
              <a:rPr lang="ru-RU" sz="17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8622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9F594-60CB-B3B4-4996-F70D5CF40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83" y="2279006"/>
            <a:ext cx="3402746" cy="3302085"/>
          </a:xfrm>
        </p:spPr>
        <p:txBody>
          <a:bodyPr/>
          <a:lstStyle/>
          <a:p>
            <a:r>
              <a:rPr lang="uk-UA" b="0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Добросовісність </a:t>
            </a:r>
            <a:r>
              <a:rPr lang="uk-UA" b="0" dirty="0" err="1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підсанкційних</a:t>
            </a:r>
            <a:r>
              <a:rPr lang="uk-UA" b="0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осіб</a:t>
            </a:r>
          </a:p>
        </p:txBody>
      </p:sp>
      <p:pic>
        <p:nvPicPr>
          <p:cNvPr id="4" name="Content Placeholder 4" descr="A qr code with a black and white background&#10;&#10;Description automatically generated">
            <a:extLst>
              <a:ext uri="{FF2B5EF4-FFF2-40B4-BE49-F238E27FC236}">
                <a16:creationId xmlns:a16="http://schemas.microsoft.com/office/drawing/2014/main" id="{8385A7EC-1EAE-6F8A-40B3-601FBE5983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2056606"/>
            <a:ext cx="3726000" cy="3726000"/>
          </a:xfrm>
        </p:spPr>
      </p:pic>
    </p:spTree>
    <p:extLst>
      <p:ext uri="{BB962C8B-B14F-4D97-AF65-F5344CB8AC3E}">
        <p14:creationId xmlns:p14="http://schemas.microsoft.com/office/powerpoint/2010/main" val="3434186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201F74-7B37-2523-64DB-B8AD2C1FF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uk-UA" sz="1700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marL="0" indent="0">
              <a:buNone/>
            </a:pPr>
            <a:endParaRPr lang="en-UA" sz="1700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uk-UA" sz="17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02.04.2021 РНБО ухвалила рішення про застосування </a:t>
            </a:r>
            <a:r>
              <a:rPr lang="uk-UA" sz="17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 ОСОБА_2</a:t>
            </a:r>
            <a:r>
              <a:rPr lang="uk-UA" sz="17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санкцій, зокрема у вигляді </a:t>
            </a:r>
            <a:r>
              <a:rPr lang="uk-UA" sz="17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блокування активів</a:t>
            </a:r>
            <a:r>
              <a:rPr lang="uk-UA" sz="17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 </a:t>
            </a:r>
            <a:r>
              <a:rPr lang="en-UA" sz="17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Президент України ввів в дію це рішення Указом від 03.04.2021.</a:t>
            </a:r>
            <a:endParaRPr lang="uk-UA" sz="1700" dirty="0">
              <a:solidFill>
                <a:srgbClr val="00206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algn="just">
              <a:buFont typeface="Wingdings" pitchFamily="2" charset="2"/>
              <a:buChar char="Ø"/>
            </a:pPr>
            <a:endParaRPr lang="en-UA" sz="1700" dirty="0">
              <a:solidFill>
                <a:srgbClr val="00206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A" sz="17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Цього ж дня ОСОБА_2 укла</a:t>
            </a:r>
            <a:r>
              <a:rPr lang="uk-UA" sz="17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ла</a:t>
            </a:r>
            <a:r>
              <a:rPr lang="en-UA" sz="17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 ОСОБА_1 договір про поділ майна</a:t>
            </a:r>
            <a:r>
              <a:rPr lang="en-UA" sz="17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набутого у шлюбі, за умовами якого належні </a:t>
            </a:r>
            <a:r>
              <a:rPr lang="en-UA" sz="1700" b="1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ОСОБА_2 частки у статутних капіталах трьох товариств перейшли ОСОБА_1</a:t>
            </a:r>
            <a:r>
              <a:rPr lang="en-UA" sz="17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а наступного дня (04.04.2021) приватний нотаріус провела відповідні реєстраційні дії.</a:t>
            </a:r>
            <a:endParaRPr lang="uk-UA" sz="1700" dirty="0">
              <a:solidFill>
                <a:srgbClr val="00206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algn="just">
              <a:buFont typeface="Wingdings" pitchFamily="2" charset="2"/>
              <a:buChar char="Ø"/>
            </a:pPr>
            <a:endParaRPr lang="en-UA" sz="1700" dirty="0">
              <a:solidFill>
                <a:srgbClr val="00206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A" sz="17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 У грудні 2021 Департамент СБУ подав до Мін`юсту скаргу, в якій просив скасувати вказані реєстраційні дії. Мін`юст цю скаргу задовольнив.</a:t>
            </a:r>
            <a:endParaRPr lang="uk-UA" sz="1700" dirty="0">
              <a:solidFill>
                <a:srgbClr val="00206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algn="just">
              <a:buFont typeface="Wingdings" pitchFamily="2" charset="2"/>
              <a:buChar char="Ø"/>
            </a:pPr>
            <a:endParaRPr lang="en-UA" sz="1700" dirty="0">
              <a:solidFill>
                <a:srgbClr val="00206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A" sz="1700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ОСОБА_1 звернулася до суду з позовом, в якому просила скасувати наказ Мін`юсту.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42CB2BC-A4CD-3397-0A98-0D3608FA2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Постанова КГС ВС             від 21.06.2023 у справі № 910/2529/22</a:t>
            </a:r>
            <a:endParaRPr lang="uk-UA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731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id="{AF20877C-89E7-96F6-13C1-ADCDBB133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endParaRPr lang="uk-UA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uk-UA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uk-UA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uk-UA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uk-UA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Суд першої інстанції, з висновками якого погодився суд апеляційної інстанції, позов задовольнив.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uk-UA" dirty="0">
              <a:solidFill>
                <a:srgbClr val="00206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uk-UA" dirty="0">
              <a:solidFill>
                <a:srgbClr val="00206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dirty="0">
                <a:solidFill>
                  <a:srgbClr val="00206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ВС постановою від 21.06.2023 судові рішення скасував і ухвалив нове рішення, яким відмовив у задоволенні позову ОСОБА_1 до Міністерства юстиції України про часткове скасування наказу. 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BAC9598-0939-36D4-5037-C764CEE3F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</a:t>
            </a:r>
            <a:r>
              <a:rPr lang="uk-UA" b="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останова КГС ВС             від 21.06.2023 у справі № 910/2529/22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80352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1175</Words>
  <Application>Microsoft Office PowerPoint</Application>
  <PresentationFormat>Широкий екран</PresentationFormat>
  <Paragraphs>82</Paragraphs>
  <Slides>14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20" baseType="lpstr">
      <vt:lpstr>Arial</vt:lpstr>
      <vt:lpstr>Calibri</vt:lpstr>
      <vt:lpstr>Roboto</vt:lpstr>
      <vt:lpstr>Roboto Condensed Light</vt:lpstr>
      <vt:lpstr>Wingdings</vt:lpstr>
      <vt:lpstr>Office Theme</vt:lpstr>
      <vt:lpstr>Судова практика щодо санкцій і мораторію  під час війни</vt:lpstr>
      <vt:lpstr>Постановою КМУ від 03.03.2022 № 187  установлено мораторій (заборону) на:</vt:lpstr>
      <vt:lpstr>Постанова КМУ від 03.03.2023 № 187 &amp; Судова практика</vt:lpstr>
      <vt:lpstr>Кейс «НВП Смілянський електромеханічний завод»   (справа                                          № 925/1248/21)</vt:lpstr>
      <vt:lpstr>Висновки ВС:</vt:lpstr>
      <vt:lpstr>Проблемні питання щодо застосування            КМУ № 187 </vt:lpstr>
      <vt:lpstr>Добросовісність підсанкційних осіб</vt:lpstr>
      <vt:lpstr>Постанова КГС ВС             від 21.06.2023 у справі № 910/2529/22</vt:lpstr>
      <vt:lpstr>Постанова КГС ВС             від 21.06.2023 у справі № 910/2529/22</vt:lpstr>
      <vt:lpstr>ВС звернув увагу на:</vt:lpstr>
      <vt:lpstr>Висновки ВС</vt:lpstr>
      <vt:lpstr>Закон України від 13.07.2023 № 3223-ІХ                "Про внесення змін до деяких законодавчих актів щодо застосування санкцій"  </vt:lpstr>
      <vt:lpstr>Закон України                          від 13.07.2023 № 3249-IX               "Про внесення змін до деяких законодавчих актів України щодо окремих питань провадження та застосування процедур банкрутства у період дії воєнного стану"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Dmitriy Zagatsky</dc:creator>
  <cp:lastModifiedBy>Загацька О.О.</cp:lastModifiedBy>
  <cp:revision>18</cp:revision>
  <cp:lastPrinted>2023-08-15T08:24:59Z</cp:lastPrinted>
  <dcterms:created xsi:type="dcterms:W3CDTF">2023-08-13T15:47:12Z</dcterms:created>
  <dcterms:modified xsi:type="dcterms:W3CDTF">2023-08-15T17:07:35Z</dcterms:modified>
</cp:coreProperties>
</file>