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Helvetica Neue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gmLX9MXCRM4o7uZs9r2g16/qdD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HelveticaNeue-bold.fntdata"/><Relationship Id="rId12" Type="http://schemas.openxmlformats.org/officeDocument/2006/relationships/font" Target="fonts/HelveticaNeue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HelveticaNeue-boldItalic.fntdata"/><Relationship Id="rId14" Type="http://schemas.openxmlformats.org/officeDocument/2006/relationships/font" Target="fonts/HelveticaNeue-italic.fntdata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"/>
          <p:cNvSpPr txBox="1"/>
          <p:nvPr>
            <p:ph idx="4294967295" type="title"/>
          </p:nvPr>
        </p:nvSpPr>
        <p:spPr>
          <a:xfrm>
            <a:off x="1523999" y="1122362"/>
            <a:ext cx="9144002" cy="2387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" name="Google Shape;16;p1"/>
          <p:cNvSpPr txBox="1"/>
          <p:nvPr>
            <p:ph idx="4294967295" type="body"/>
          </p:nvPr>
        </p:nvSpPr>
        <p:spPr>
          <a:xfrm>
            <a:off x="1523999" y="3602037"/>
            <a:ext cx="9144002" cy="165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image.png" id="17" name="Google Shape;1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" name="Google Shape;1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17925" y="560387"/>
            <a:ext cx="5005388" cy="92233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"/>
          <p:cNvSpPr txBox="1"/>
          <p:nvPr/>
        </p:nvSpPr>
        <p:spPr>
          <a:xfrm>
            <a:off x="3462020" y="1731962"/>
            <a:ext cx="7620635" cy="3554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Calibri"/>
              <a:buNone/>
            </a:pPr>
            <a:r>
              <a:rPr b="1" i="0" lang="en-US" sz="4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ВІДШКОДУВАННЯ ЗБИТКІВ УКРАЇНІ КОШТОМ ПІДСАНКЦІЙНИХ </a:t>
            </a:r>
            <a:br>
              <a:rPr b="1" i="0" lang="en-US" sz="4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ТА ЗАМОРОЖЕНИХ АКТИВІВ РОСІЇ В ІНШИХ КРАЇНАХ </a:t>
            </a:r>
            <a:endParaRPr/>
          </a:p>
        </p:txBody>
      </p:sp>
      <p:pic>
        <p:nvPicPr>
          <p:cNvPr descr="image.png" id="20" name="Google Shape;2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4962" y="1895475"/>
            <a:ext cx="2590801" cy="5133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Google Shape;21;p1"/>
          <p:cNvCxnSpPr/>
          <p:nvPr/>
        </p:nvCxnSpPr>
        <p:spPr>
          <a:xfrm rot="10800000">
            <a:off x="3481387" y="5613399"/>
            <a:ext cx="5334001" cy="1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2" name="Google Shape;22;p1"/>
          <p:cNvSpPr txBox="1"/>
          <p:nvPr/>
        </p:nvSpPr>
        <p:spPr>
          <a:xfrm>
            <a:off x="844232" y="5861050"/>
            <a:ext cx="1060831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ВІТАЛІЙ НЕСТОР,</a:t>
            </a:r>
            <a:br>
              <a:rPr b="1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депутат Київради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jpeg" id="27" name="Google Shape;2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"/>
          <p:cNvSpPr/>
          <p:nvPr/>
        </p:nvSpPr>
        <p:spPr>
          <a:xfrm>
            <a:off x="6224587" y="2357437"/>
            <a:ext cx="2700338" cy="2862263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9161462" y="2357437"/>
            <a:ext cx="2700338" cy="2862263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3287712" y="2357437"/>
            <a:ext cx="2698751" cy="2862263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349250" y="2357437"/>
            <a:ext cx="2700338" cy="2862263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32" name="Google Shape;3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9725" y="185737"/>
            <a:ext cx="2984500" cy="4984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2"/>
          <p:cNvSpPr txBox="1"/>
          <p:nvPr/>
        </p:nvSpPr>
        <p:spPr>
          <a:xfrm>
            <a:off x="4198620" y="128587"/>
            <a:ext cx="794766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ВІДШКОДУВАННЯ ЗБИТКІВ УКРАЇНІ КОШТОМ ПІДСАНКЦІЙНИХ </a:t>
            </a:r>
            <a:b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ТА ЗАМОРОЖЕНИХ АКТИВІВ РОСІЇ В ІНШИХ КРАЇНАХ </a:t>
            </a:r>
            <a:endParaRPr/>
          </a:p>
        </p:txBody>
      </p:sp>
      <p:cxnSp>
        <p:nvCxnSpPr>
          <p:cNvPr id="34" name="Google Shape;34;p2"/>
          <p:cNvCxnSpPr/>
          <p:nvPr/>
        </p:nvCxnSpPr>
        <p:spPr>
          <a:xfrm>
            <a:off x="3556000" y="220662"/>
            <a:ext cx="0" cy="463551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35" name="Google Shape;35;p2"/>
          <p:cNvCxnSpPr/>
          <p:nvPr/>
        </p:nvCxnSpPr>
        <p:spPr>
          <a:xfrm rot="10800000">
            <a:off x="3324225" y="6362699"/>
            <a:ext cx="5334000" cy="1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6" name="Google Shape;36;p2"/>
          <p:cNvSpPr txBox="1"/>
          <p:nvPr/>
        </p:nvSpPr>
        <p:spPr>
          <a:xfrm>
            <a:off x="810894" y="6500812"/>
            <a:ext cx="1060831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ВІТАЛІЙ НЕСТОР, депутат Київради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 txBox="1"/>
          <p:nvPr/>
        </p:nvSpPr>
        <p:spPr>
          <a:xfrm>
            <a:off x="299719" y="1263650"/>
            <a:ext cx="1151636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ПОТЕРПІЛІ ВНАСЛІДОК ЗАПОДІЯННЯ ШКОДИ РОСІЄЮ ЦИВІЛЬНІЙ ІНФРАСТРУКТУРІ </a:t>
            </a:r>
            <a:endParaRPr/>
          </a:p>
        </p:txBody>
      </p:sp>
      <p:sp>
        <p:nvSpPr>
          <p:cNvPr id="38" name="Google Shape;38;p2"/>
          <p:cNvSpPr txBox="1"/>
          <p:nvPr/>
        </p:nvSpPr>
        <p:spPr>
          <a:xfrm>
            <a:off x="385445" y="2468562"/>
            <a:ext cx="2608898" cy="1793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ДЕРЖАВА УКРАЇНА, ТЕРИТОРІАЛЬНА ГРОМАДА </a:t>
            </a:r>
            <a:b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І КОМУНАЛЬНЕ МАЙНО: 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політичні, економічні 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та соціальні наслідки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"/>
          <p:cNvSpPr txBox="1"/>
          <p:nvPr/>
        </p:nvSpPr>
        <p:spPr>
          <a:xfrm>
            <a:off x="3357245" y="2468562"/>
            <a:ext cx="258349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ФІЗИЧНІ ОСОБИ:  </a:t>
            </a:r>
            <a:b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втрата життя, здоров'я, майна, переселенці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"/>
          <p:cNvSpPr txBox="1"/>
          <p:nvPr/>
        </p:nvSpPr>
        <p:spPr>
          <a:xfrm>
            <a:off x="6314757" y="2468562"/>
            <a:ext cx="2518411" cy="917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ЮРИДИЧНІ ОСОБИ: 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збитки для бізнесу, інфраструктури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"/>
          <p:cNvSpPr txBox="1"/>
          <p:nvPr/>
        </p:nvSpPr>
        <p:spPr>
          <a:xfrm>
            <a:off x="9257982" y="2468562"/>
            <a:ext cx="2518411" cy="1501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ІНОЗЕМНІ ЮРИДИЧНІ ТА ФІЗИЧНІ ОСОБИ:  </a:t>
            </a:r>
            <a:b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збитки внаслідок переривання торгівлі 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та інвестицій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jpeg" id="46" name="Google Shape;4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7" name="Google Shape;4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9725" y="185737"/>
            <a:ext cx="2984500" cy="49847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3"/>
          <p:cNvSpPr txBox="1"/>
          <p:nvPr/>
        </p:nvSpPr>
        <p:spPr>
          <a:xfrm>
            <a:off x="4198620" y="128587"/>
            <a:ext cx="794766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ВІДШКОДУВАННЯ ЗБИТКІВ УКРАЇНІ КОШТОМ ПІДСАНКЦІЙНИХ </a:t>
            </a:r>
            <a:b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ТА ЗАМОРОЖЕНИХ АКТИВІВ РОСІЇ В ІНШИХ КРАЇНАХ </a:t>
            </a:r>
            <a:endParaRPr/>
          </a:p>
        </p:txBody>
      </p:sp>
      <p:cxnSp>
        <p:nvCxnSpPr>
          <p:cNvPr id="49" name="Google Shape;49;p3"/>
          <p:cNvCxnSpPr/>
          <p:nvPr/>
        </p:nvCxnSpPr>
        <p:spPr>
          <a:xfrm>
            <a:off x="3556000" y="220662"/>
            <a:ext cx="0" cy="463551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50" name="Google Shape;50;p3"/>
          <p:cNvCxnSpPr/>
          <p:nvPr/>
        </p:nvCxnSpPr>
        <p:spPr>
          <a:xfrm rot="10800000">
            <a:off x="3324225" y="6362699"/>
            <a:ext cx="5334000" cy="1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51" name="Google Shape;51;p3"/>
          <p:cNvSpPr txBox="1"/>
          <p:nvPr/>
        </p:nvSpPr>
        <p:spPr>
          <a:xfrm>
            <a:off x="810894" y="6500812"/>
            <a:ext cx="1060831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ВІТАЛІЙ НЕСТОР, депутат Київради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3"/>
          <p:cNvSpPr txBox="1"/>
          <p:nvPr/>
        </p:nvSpPr>
        <p:spPr>
          <a:xfrm>
            <a:off x="299719" y="1263650"/>
            <a:ext cx="1151636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СПОСОБИ ВІДШКОДУВАННЯ ШКОДИ, ЗАПОДІЯНОЇ ВІЙНОЮ: </a:t>
            </a:r>
            <a:endParaRPr/>
          </a:p>
        </p:txBody>
      </p:sp>
      <p:sp>
        <p:nvSpPr>
          <p:cNvPr id="53" name="Google Shape;53;p3"/>
          <p:cNvSpPr txBox="1"/>
          <p:nvPr/>
        </p:nvSpPr>
        <p:spPr>
          <a:xfrm>
            <a:off x="433757" y="2137374"/>
            <a:ext cx="86097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 КОНФІСКАЦІЯ ТА ПЕРЕДАННЯ АКТИВІВ УКРАЇНІ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 ПЕРЕДАННЯ ДОХОДІВ ВІД РОСІЙСЬКИХ АКТИВІВ </a:t>
            </a:r>
            <a:endParaRPr/>
          </a:p>
          <a:p>
            <a:pPr indent="0" lvl="0" marL="0" marR="0" rtl="0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 ПЕРЕДАННЯ ПОДАТКІВ, НАРАХОВАНИХ НА ДОХОДИ ВІД РОСІЙСЬКИХ АКТИВІВ </a:t>
            </a:r>
            <a:endParaRPr/>
          </a:p>
          <a:p>
            <a:pPr indent="0" lvl="0" marL="0" marR="0" rtl="0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 ВИЗНАННЯ ТА ВИКОНАННЯ РІШЕНЬ УКРАЇНСЬКИХ СУДІВ КОШТОМ АКТИВІВ РФ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jpeg" id="58" name="Google Shape;5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59" name="Google Shape;5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9725" y="185737"/>
            <a:ext cx="2984500" cy="498476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"/>
          <p:cNvSpPr txBox="1"/>
          <p:nvPr/>
        </p:nvSpPr>
        <p:spPr>
          <a:xfrm>
            <a:off x="4198620" y="128587"/>
            <a:ext cx="794766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ВІДШКОДУВАННЯ ЗБИТКІВ УКРАЇНІ КОШТОМ ПІДСАНКЦІЙНИХ </a:t>
            </a:r>
            <a:b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ТА ЗАМОРОЖЕНИХ АКТИВІВ РОСІЇ В ІНШИХ КРАЇНАХ </a:t>
            </a:r>
            <a:endParaRPr/>
          </a:p>
        </p:txBody>
      </p:sp>
      <p:cxnSp>
        <p:nvCxnSpPr>
          <p:cNvPr id="61" name="Google Shape;61;p4"/>
          <p:cNvCxnSpPr/>
          <p:nvPr/>
        </p:nvCxnSpPr>
        <p:spPr>
          <a:xfrm>
            <a:off x="3556000" y="220662"/>
            <a:ext cx="0" cy="463551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62" name="Google Shape;62;p4"/>
          <p:cNvCxnSpPr/>
          <p:nvPr/>
        </p:nvCxnSpPr>
        <p:spPr>
          <a:xfrm rot="10800000">
            <a:off x="3324225" y="6362699"/>
            <a:ext cx="5334000" cy="1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63" name="Google Shape;63;p4"/>
          <p:cNvSpPr txBox="1"/>
          <p:nvPr/>
        </p:nvSpPr>
        <p:spPr>
          <a:xfrm>
            <a:off x="810894" y="6500812"/>
            <a:ext cx="1060831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ВІТАЛІЙ НЕСТОР, депутат Київради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4"/>
          <p:cNvSpPr txBox="1"/>
          <p:nvPr/>
        </p:nvSpPr>
        <p:spPr>
          <a:xfrm>
            <a:off x="299719" y="1263650"/>
            <a:ext cx="1151636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ОСНОВНІ ПРИЧИНИ ТРИВАЛОСТІ ПРОЦЕСУ ОТРИМАННЯ КОМПЕНСАЦІЙ: </a:t>
            </a:r>
            <a:endParaRPr/>
          </a:p>
        </p:txBody>
      </p:sp>
      <p:sp>
        <p:nvSpPr>
          <p:cNvPr id="65" name="Google Shape;65;p4"/>
          <p:cNvSpPr txBox="1"/>
          <p:nvPr/>
        </p:nvSpPr>
        <p:spPr>
          <a:xfrm>
            <a:off x="2514282" y="2182812"/>
            <a:ext cx="8609648" cy="3254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alibri"/>
              <a:buAutoNum type="arabicPeriod"/>
            </a:pP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СУВЕРЕННИЙ ІМУНІТЕТ ДЕРЖАВИ:  </a:t>
            </a:r>
            <a:b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НЕМАЄ ЧІТКОГО СПОСОБУ СТЯГНУТИ АКТИВИ БЕЗ ГОЛОСУВАННЯ В РАДІ БЕЗПЕКИ ООН, РІШЕННЯ МІЖНАРОДНОГО СУДУ ООН АБО ПІСЛЯВОЄННОГО ВРЕГУЛЮВАННЯ. КОЖЕН ІЗ ЦИХ СПОСОБІВ ВИМАГАЄ ЗГОДИ РОСІЇ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alibri"/>
              <a:buAutoNum type="arabicPeriod"/>
            </a:pP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ВИМОГИ ЄВРОПЕЙСЬКОГО ЗАКОНОДАВСТВА:  </a:t>
            </a:r>
            <a:b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НЕОБХІДНІСТЬ НАЯВНОСТІ ВИРОКУ СУДУ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alibri"/>
              <a:buAutoNum type="arabicPeriod"/>
            </a:pP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ПОТЕНЦІЙНА ВІДПОВІДЬ РОСІЇ:</a:t>
            </a: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b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МОЖЛИВІСТЬ ЕКОНОМІЧНИХ АБО ПОЛІТИЧНИХ ЗАХОДІВ У ВІДПОВІДЬ ЩОДО ПРЕДСТАВНИКІВ БІЗНЕСУ ЄС У РОСІЇ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jpeg" id="70" name="Google Shape;7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71" name="Google Shape;7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9725" y="185737"/>
            <a:ext cx="2984500" cy="49847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5"/>
          <p:cNvSpPr txBox="1"/>
          <p:nvPr/>
        </p:nvSpPr>
        <p:spPr>
          <a:xfrm>
            <a:off x="4198620" y="128587"/>
            <a:ext cx="794766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ВІДШКОДУВАННЯ ЗБИТКІВ УКРАЇНІ КОШТОМ ПІДСАНКЦІЙНИХ </a:t>
            </a:r>
            <a:b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ТА ЗАМОРОЖЕНИХ АКТИВІВ РОСІЇ В ІНШИХ КРАЇНАХ </a:t>
            </a:r>
            <a:endParaRPr/>
          </a:p>
        </p:txBody>
      </p:sp>
      <p:cxnSp>
        <p:nvCxnSpPr>
          <p:cNvPr id="73" name="Google Shape;73;p5"/>
          <p:cNvCxnSpPr/>
          <p:nvPr/>
        </p:nvCxnSpPr>
        <p:spPr>
          <a:xfrm>
            <a:off x="3556000" y="220662"/>
            <a:ext cx="0" cy="463551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74" name="Google Shape;74;p5"/>
          <p:cNvCxnSpPr/>
          <p:nvPr/>
        </p:nvCxnSpPr>
        <p:spPr>
          <a:xfrm rot="10800000">
            <a:off x="3324225" y="6362699"/>
            <a:ext cx="5334000" cy="1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75" name="Google Shape;75;p5"/>
          <p:cNvSpPr txBox="1"/>
          <p:nvPr/>
        </p:nvSpPr>
        <p:spPr>
          <a:xfrm>
            <a:off x="810894" y="6500812"/>
            <a:ext cx="1060831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ВІТАЛІЙ НЕСТОР, депутат Київради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5"/>
          <p:cNvSpPr txBox="1"/>
          <p:nvPr/>
        </p:nvSpPr>
        <p:spPr>
          <a:xfrm>
            <a:off x="299719" y="1263650"/>
            <a:ext cx="11516362" cy="3924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ОСНОВНІ ЗАМОРОЖЕНІ АКТИВИ РОСІЇ В ЄВРОПІ: </a:t>
            </a:r>
            <a:endParaRPr/>
          </a:p>
        </p:txBody>
      </p:sp>
      <p:sp>
        <p:nvSpPr>
          <p:cNvPr id="77" name="Google Shape;77;p5"/>
          <p:cNvSpPr txBox="1"/>
          <p:nvPr/>
        </p:nvSpPr>
        <p:spPr>
          <a:xfrm>
            <a:off x="2514282" y="2182812"/>
            <a:ext cx="8609648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АКТИВИ РОСІЙСЬКОГО ЦЕНТРОБАНКУ:  </a:t>
            </a:r>
            <a:b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30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~ 350 млрд доларів (Euroclear Ltd.)</a:t>
            </a:r>
            <a:endParaRPr/>
          </a:p>
          <a:p>
            <a:pPr indent="-1524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ПРИВАТНА ВЛАСНІСТЬ РОСІЯН:  </a:t>
            </a:r>
            <a:b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30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~ 7 млрд доларів</a:t>
            </a:r>
            <a:endParaRPr b="0" i="0" sz="30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24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МОРСЬКІ ТА ПОВІТРЯНІ СУДНА:  </a:t>
            </a:r>
            <a:b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30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~ 1 млрд доларів</a:t>
            </a:r>
            <a:endParaRPr b="0" i="0" sz="30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24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КОРПОРАТИВНІ ПРАВА, МАЙНОВІ ПРАВА, ІНШЕ МАЙНО ДЕРЖАВИ РОСІЇ </a:t>
            </a:r>
            <a:b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ТА РОСІЯН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jpeg" id="82" name="Google Shape;8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3" name="Google Shape;8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9725" y="185737"/>
            <a:ext cx="2984500" cy="498476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6"/>
          <p:cNvSpPr txBox="1"/>
          <p:nvPr/>
        </p:nvSpPr>
        <p:spPr>
          <a:xfrm>
            <a:off x="4198620" y="128587"/>
            <a:ext cx="794766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ВІДШКОДУВАННЯ ЗБИТКІВ УКРАЇНІ КОШТОМ ПІДСАНКЦІЙНИХ </a:t>
            </a:r>
            <a:b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ТА ЗАМОРОЖЕНИХ АКТИВІВ РОСІЇ В ІНШИХ КРАЇНАХ </a:t>
            </a:r>
            <a:endParaRPr/>
          </a:p>
        </p:txBody>
      </p:sp>
      <p:cxnSp>
        <p:nvCxnSpPr>
          <p:cNvPr id="85" name="Google Shape;85;p6"/>
          <p:cNvCxnSpPr/>
          <p:nvPr/>
        </p:nvCxnSpPr>
        <p:spPr>
          <a:xfrm>
            <a:off x="3556000" y="220662"/>
            <a:ext cx="0" cy="463551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86" name="Google Shape;86;p6"/>
          <p:cNvCxnSpPr/>
          <p:nvPr/>
        </p:nvCxnSpPr>
        <p:spPr>
          <a:xfrm rot="10800000">
            <a:off x="3324225" y="6362699"/>
            <a:ext cx="5334000" cy="1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87" name="Google Shape;87;p6"/>
          <p:cNvSpPr txBox="1"/>
          <p:nvPr/>
        </p:nvSpPr>
        <p:spPr>
          <a:xfrm>
            <a:off x="810894" y="6500812"/>
            <a:ext cx="1060831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ВІТАЛІЙ НЕСТОР, депутат Київради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6"/>
          <p:cNvSpPr txBox="1"/>
          <p:nvPr/>
        </p:nvSpPr>
        <p:spPr>
          <a:xfrm>
            <a:off x="299719" y="1263650"/>
            <a:ext cx="1151636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ВИСНОВОК </a:t>
            </a:r>
            <a:endParaRPr/>
          </a:p>
        </p:txBody>
      </p:sp>
      <p:sp>
        <p:nvSpPr>
          <p:cNvPr id="89" name="Google Shape;89;p6"/>
          <p:cNvSpPr txBox="1"/>
          <p:nvPr/>
        </p:nvSpPr>
        <p:spPr>
          <a:xfrm>
            <a:off x="1790382" y="2543175"/>
            <a:ext cx="861123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ОТРИМАННЯ КОМПЕНСАЦІЙ ЗА ЗАПОДІЯНУ УКРАЇНІ ШКОДУ ВИМАГАЄ ДИПЛОМАТИЧНИХ ЗУСИЛЬ, ЮРИДИЧНОЇ РОБОТИ </a:t>
            </a:r>
            <a:br>
              <a:rPr b="1" i="0" lang="en-US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ТА ПІДТРИМКИ МІЖНАРОДНОЇ СПІЛЬНОТИ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jpeg" id="94" name="Google Shape;9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5" name="Google Shape;9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29075" y="828675"/>
            <a:ext cx="3919538" cy="7785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6" name="Google Shape;96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03750" y="185737"/>
            <a:ext cx="2984500" cy="49847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7"/>
          <p:cNvSpPr txBox="1"/>
          <p:nvPr/>
        </p:nvSpPr>
        <p:spPr>
          <a:xfrm>
            <a:off x="2141220" y="4732337"/>
            <a:ext cx="7947660" cy="876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ДЯКУЮ ЗА УВАГУ!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ВІТАЛІЙ НЕСТОР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8" name="Google Shape;98;p7"/>
          <p:cNvCxnSpPr/>
          <p:nvPr/>
        </p:nvCxnSpPr>
        <p:spPr>
          <a:xfrm rot="10800000">
            <a:off x="3324225" y="5695949"/>
            <a:ext cx="5334000" cy="1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99" name="Google Shape;99;p7"/>
          <p:cNvSpPr txBox="1"/>
          <p:nvPr/>
        </p:nvSpPr>
        <p:spPr>
          <a:xfrm>
            <a:off x="810894" y="5764212"/>
            <a:ext cx="10608312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депутат Київради,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перший заступник голови комісії з питань регламенту, етики та запобігання корупції,</a:t>
            </a:r>
            <a:br>
              <a:rPr b="1" i="0" lang="en-US" sz="16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6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член комісії з оцінки корупційних ризиків у діяльності Київської міської ради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https://www.facebook.com/Vitalii.Nestor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D9A78"/>
      </a:accent1>
      <a:accent2>
        <a:srgbClr val="8BC145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D9A78"/>
      </a:accent1>
      <a:accent2>
        <a:srgbClr val="8BC145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Марьяна Скорук</dc:creator>
</cp:coreProperties>
</file>