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305" r:id="rId3"/>
    <p:sldId id="314" r:id="rId4"/>
    <p:sldId id="322" r:id="rId5"/>
    <p:sldId id="317" r:id="rId6"/>
    <p:sldId id="326" r:id="rId7"/>
    <p:sldId id="320" r:id="rId8"/>
    <p:sldId id="318" r:id="rId9"/>
    <p:sldId id="304" r:id="rId10"/>
    <p:sldId id="323" r:id="rId11"/>
    <p:sldId id="308" r:id="rId12"/>
  </p:sldIdLst>
  <p:sldSz cx="9144000" cy="68453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B45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 autoAdjust="0"/>
  </p:normalViewPr>
  <p:slideViewPr>
    <p:cSldViewPr>
      <p:cViewPr varScale="1">
        <p:scale>
          <a:sx n="85" d="100"/>
          <a:sy n="85" d="100"/>
        </p:scale>
        <p:origin x="1392" y="53"/>
      </p:cViewPr>
      <p:guideLst>
        <p:guide orient="horz" pos="119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16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732" cy="496179"/>
          </a:xfrm>
          <a:prstGeom prst="rect">
            <a:avLst/>
          </a:prstGeom>
        </p:spPr>
        <p:txBody>
          <a:bodyPr vert="horz" lIns="91387" tIns="45695" rIns="91387" bIns="45695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60" y="4"/>
            <a:ext cx="2945732" cy="496179"/>
          </a:xfrm>
          <a:prstGeom prst="rect">
            <a:avLst/>
          </a:prstGeom>
        </p:spPr>
        <p:txBody>
          <a:bodyPr vert="horz" lIns="91387" tIns="45695" rIns="91387" bIns="45695" rtlCol="0"/>
          <a:lstStyle>
            <a:lvl1pPr algn="r">
              <a:defRPr sz="1200"/>
            </a:lvl1pPr>
          </a:lstStyle>
          <a:p>
            <a:fld id="{C51EED4C-CC6F-449D-8284-0D25CB7DF57C}" type="datetimeFigureOut">
              <a:rPr lang="uk-UA" smtClean="0"/>
              <a:t>14.08.2023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9731"/>
            <a:ext cx="2945732" cy="496179"/>
          </a:xfrm>
          <a:prstGeom prst="rect">
            <a:avLst/>
          </a:prstGeom>
        </p:spPr>
        <p:txBody>
          <a:bodyPr vert="horz" lIns="91387" tIns="45695" rIns="91387" bIns="45695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60" y="9429731"/>
            <a:ext cx="2945732" cy="496179"/>
          </a:xfrm>
          <a:prstGeom prst="rect">
            <a:avLst/>
          </a:prstGeom>
        </p:spPr>
        <p:txBody>
          <a:bodyPr vert="horz" lIns="91387" tIns="45695" rIns="91387" bIns="45695" rtlCol="0" anchor="b"/>
          <a:lstStyle>
            <a:lvl1pPr algn="r">
              <a:defRPr sz="1200"/>
            </a:lvl1pPr>
          </a:lstStyle>
          <a:p>
            <a:fld id="{4B205414-CA36-46DA-BFE1-80B2F31DDF7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097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659" cy="497332"/>
          </a:xfrm>
          <a:prstGeom prst="rect">
            <a:avLst/>
          </a:prstGeom>
        </p:spPr>
        <p:txBody>
          <a:bodyPr vert="horz" lIns="91382" tIns="45693" rIns="91382" bIns="4569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40" y="4"/>
            <a:ext cx="2945659" cy="497332"/>
          </a:xfrm>
          <a:prstGeom prst="rect">
            <a:avLst/>
          </a:prstGeom>
        </p:spPr>
        <p:txBody>
          <a:bodyPr vert="horz" lIns="91382" tIns="45693" rIns="91382" bIns="45693" rtlCol="0"/>
          <a:lstStyle>
            <a:lvl1pPr algn="r">
              <a:defRPr sz="1200"/>
            </a:lvl1pPr>
          </a:lstStyle>
          <a:p>
            <a:fld id="{57904283-208E-418F-88C3-2EDE7F2B2896}" type="datetimeFigureOut">
              <a:rPr lang="ru-RU" smtClean="0"/>
              <a:t>14.08.2023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752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2" tIns="45693" rIns="91382" bIns="4569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448"/>
            <a:ext cx="5438140" cy="4469083"/>
          </a:xfrm>
          <a:prstGeom prst="rect">
            <a:avLst/>
          </a:prstGeom>
        </p:spPr>
        <p:txBody>
          <a:bodyPr vert="horz" lIns="91382" tIns="45693" rIns="91382" bIns="456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893"/>
            <a:ext cx="2945659" cy="495030"/>
          </a:xfrm>
          <a:prstGeom prst="rect">
            <a:avLst/>
          </a:prstGeom>
        </p:spPr>
        <p:txBody>
          <a:bodyPr vert="horz" lIns="91382" tIns="45693" rIns="91382" bIns="4569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40" y="9430893"/>
            <a:ext cx="2945659" cy="495030"/>
          </a:xfrm>
          <a:prstGeom prst="rect">
            <a:avLst/>
          </a:prstGeom>
        </p:spPr>
        <p:txBody>
          <a:bodyPr vert="horz" lIns="91382" tIns="45693" rIns="91382" bIns="45693" rtlCol="0" anchor="b"/>
          <a:lstStyle>
            <a:lvl1pPr algn="r">
              <a:defRPr sz="1200"/>
            </a:lvl1pPr>
          </a:lstStyle>
          <a:p>
            <a:fld id="{EEC9A871-3B9B-4404-B211-65EA66061BA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0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A871-3B9B-4404-B211-65EA66061BA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88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5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5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441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5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983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99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5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799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wolf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04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1" y="2586662"/>
            <a:ext cx="2265027" cy="607955"/>
          </a:xfrm>
          <a:prstGeom prst="rect">
            <a:avLst/>
          </a:prstGeom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457200" y="3596375"/>
            <a:ext cx="5246511" cy="1140883"/>
          </a:xfrm>
        </p:spPr>
        <p:txBody>
          <a:bodyPr anchor="t">
            <a:noAutofit/>
          </a:bodyPr>
          <a:lstStyle>
            <a:lvl1pPr>
              <a:defRPr sz="3200" b="0"/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655985" y="6080930"/>
            <a:ext cx="3130924" cy="53503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Спикер</a:t>
            </a:r>
            <a:endParaRPr lang="en-US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990" y="6166112"/>
            <a:ext cx="101600" cy="449854"/>
          </a:xfrm>
          <a:prstGeom prst="rect">
            <a:avLst/>
          </a:prstGeom>
        </p:spPr>
      </p:pic>
      <p:pic>
        <p:nvPicPr>
          <p:cNvPr id="21" name="Изображение 20" descr="WCC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5" y="6364555"/>
            <a:ext cx="2942591" cy="1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2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0982" y="1146634"/>
            <a:ext cx="608203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357" y="2200604"/>
            <a:ext cx="7865285" cy="146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7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3708082"/>
            <a:ext cx="5246511" cy="1140883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2" y="448945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A50021"/>
                </a:solidFill>
                <a:latin typeface="Trebuchet MS" pitchFamily="34" charset="0"/>
              </a:rPr>
              <a:t>ВАКС та </a:t>
            </a:r>
            <a:r>
              <a:rPr lang="uk-UA" sz="2800" b="1" dirty="0" err="1">
                <a:solidFill>
                  <a:srgbClr val="A50021"/>
                </a:solidFill>
                <a:latin typeface="Trebuchet MS" pitchFamily="34" charset="0"/>
              </a:rPr>
              <a:t>санкційне</a:t>
            </a:r>
            <a:r>
              <a:rPr lang="uk-UA" sz="2800" b="1" dirty="0">
                <a:solidFill>
                  <a:srgbClr val="A50021"/>
                </a:solidFill>
                <a:latin typeface="Trebuchet MS" pitchFamily="34" charset="0"/>
              </a:rPr>
              <a:t> судочинство </a:t>
            </a:r>
            <a:endParaRPr lang="ru-RU" sz="2800" b="1" dirty="0">
              <a:solidFill>
                <a:srgbClr val="A50021"/>
              </a:solidFill>
              <a:latin typeface="Trebuchet MS" pitchFamily="34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758098" y="6164215"/>
            <a:ext cx="4652102" cy="53503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400" b="1" i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uk-UA" sz="13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Володимир Ващенко</a:t>
            </a:r>
            <a:r>
              <a:rPr lang="uk-UA" sz="1300" b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, </a:t>
            </a:r>
          </a:p>
          <a:p>
            <a:r>
              <a:rPr lang="uk-UA" sz="1300" b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Партнер VB PARTNERS, керівник практики </a:t>
            </a:r>
            <a:r>
              <a:rPr lang="en-US" sz="1300" b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Dispute Resolution</a:t>
            </a:r>
            <a:endParaRPr lang="ru-RU" sz="13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2250"/>
            <a:ext cx="636349" cy="7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3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353" y="673042"/>
            <a:ext cx="7309903" cy="677108"/>
          </a:xfrm>
        </p:spPr>
        <p:txBody>
          <a:bodyPr anchor="ctr"/>
          <a:lstStyle/>
          <a:p>
            <a:r>
              <a:rPr lang="uk-UA" sz="2200" dirty="0"/>
              <a:t>Право на апеляційне оскарження (283-1 КАС України, ч.8)</a:t>
            </a:r>
            <a:endParaRPr lang="ru-RU" sz="2200" dirty="0"/>
          </a:p>
        </p:txBody>
      </p:sp>
      <p:sp>
        <p:nvSpPr>
          <p:cNvPr id="4" name="object 5"/>
          <p:cNvSpPr/>
          <p:nvPr/>
        </p:nvSpPr>
        <p:spPr>
          <a:xfrm>
            <a:off x="1295400" y="-49203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893748"/>
              </p:ext>
            </p:extLst>
          </p:nvPr>
        </p:nvGraphicFramePr>
        <p:xfrm>
          <a:off x="1396553" y="1831454"/>
          <a:ext cx="7162800" cy="245364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Закон № 2257-ІХ*</a:t>
                      </a:r>
                      <a:endParaRPr lang="ru-RU" sz="1400" b="1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398" marR="57398" marT="0" marB="0" anchor="ctr">
                    <a:solidFill>
                      <a:srgbClr val="A92B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Закон № 3223-ІХ*</a:t>
                      </a:r>
                      <a:endParaRPr lang="ru-RU" sz="1500" b="1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398" marR="57398" marT="0" marB="0" anchor="ctr">
                    <a:solidFill>
                      <a:srgbClr val="A92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79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Апеляційна скарга на рішення ВАКС може бути подана </a:t>
                      </a:r>
                      <a:r>
                        <a:rPr lang="uk-UA" sz="1400" b="1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стороною</a:t>
                      </a:r>
                      <a:r>
                        <a:rPr lang="uk-UA" sz="1400" b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до АП ВАКС протягом 5 днів з дня його проголошення.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Особи, </a:t>
                      </a:r>
                      <a:r>
                        <a:rPr lang="uk-UA" sz="1400" b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які не були присутні при проголошенні зазначеного рішення, мають право його оскаржити протягом 5 днів із дня публікації рішення на офіційному веб-сайті ВАКС.</a:t>
                      </a:r>
                      <a:endParaRPr lang="ru-RU" sz="1400" b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398" marR="57398" marT="0" marB="0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Апеляційна скарга на рішення ВАКС може бути подана </a:t>
                      </a:r>
                      <a:r>
                        <a:rPr lang="uk-UA" sz="1400" b="1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учасником справи та/чи її представником… </a:t>
                      </a:r>
                      <a:endParaRPr lang="ru-RU" sz="1400" b="1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Учасники справи</a:t>
                      </a:r>
                      <a:r>
                        <a:rPr lang="uk-UA" sz="1400" b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 які не були присутні при проголошенні зазначеного рішення, мають право його оскаржити…</a:t>
                      </a:r>
                      <a:endParaRPr lang="ru-RU" sz="1400" b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  <a:endParaRPr lang="ru-RU" sz="1400" b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57398" marR="573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B6DAEB-9043-498E-701E-1107C0D8E99B}"/>
              </a:ext>
            </a:extLst>
          </p:cNvPr>
          <p:cNvSpPr txBox="1"/>
          <p:nvPr/>
        </p:nvSpPr>
        <p:spPr>
          <a:xfrm>
            <a:off x="1392071" y="4633632"/>
            <a:ext cx="7032335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uk-UA" sz="15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uk-UA" sz="1500" u="sng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Правова позиція КАС, ухвала від 05.01.2023 р. у справі № 991/5572/22</a:t>
            </a:r>
            <a:r>
              <a:rPr lang="uk-UA" sz="15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 із ч. 1 ст. 46 КАС України сторонами в адміністративному процесі є позивач та відповідач. Оскільки заявники та їхній адвокат не були стороною в адміністративній справі, </a:t>
            </a:r>
            <a:r>
              <a:rPr lang="uk-UA" sz="15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таких</a:t>
            </a: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відповідно до ч. 8 ст. 283-1 КАС України відсутнє право на подання апеляційної скарги на рішення суду</a:t>
            </a:r>
            <a:r>
              <a:rPr lang="uk-UA" sz="15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12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Изображение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18759"/>
            <a:ext cx="2723207" cy="73229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33932" y="2972653"/>
            <a:ext cx="676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юридичний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бутик зі спеціалізацією 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в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White-Collar Crime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та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Dispute Resolution. 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17E442-CBC3-0930-8864-4A3FCCE20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2250"/>
            <a:ext cx="7757668" cy="10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7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702786"/>
            <a:ext cx="601324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uk-UA" sz="2200" dirty="0" err="1"/>
              <a:t>Санкційні</a:t>
            </a:r>
            <a:r>
              <a:rPr lang="uk-UA" sz="2200" dirty="0"/>
              <a:t> справи – адміністративні справи незначної складності?</a:t>
            </a:r>
            <a:endParaRPr lang="ru-RU" sz="2200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447800" y="1898630"/>
            <a:ext cx="71395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Позовна заява розглядається в судовому засіданні з повідомленням про дату, час та місце судового засідання позивача, відповідача, інших учасників справи та їх представників (ч. 5 ст. </a:t>
            </a:r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283-1</a:t>
            </a:r>
            <a:r>
              <a:rPr lang="uk-UA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КАС України).</a:t>
            </a:r>
          </a:p>
          <a:p>
            <a:pPr algn="just"/>
            <a:endParaRPr lang="ru-RU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За правилами спрощеного позовного провадження розглядаються справи незначної складності (ч. 1 ст. 257 КАС).</a:t>
            </a:r>
          </a:p>
          <a:p>
            <a:pPr algn="just"/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ВАКС: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Оскільки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справи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застосування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санкцій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відносяться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15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категорії</a:t>
            </a:r>
            <a:r>
              <a:rPr lang="ru-RU" sz="15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термінових</a:t>
            </a:r>
            <a:r>
              <a:rPr lang="ru-RU" sz="15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адміністративних</a:t>
            </a:r>
            <a:r>
              <a:rPr lang="ru-RU" sz="1500" b="1" i="1" dirty="0">
                <a:latin typeface="Cambria" panose="02040503050406030204" pitchFamily="18" charset="0"/>
                <a:ea typeface="Cambria" panose="02040503050406030204" pitchFamily="18" charset="0"/>
              </a:rPr>
              <a:t> справ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та не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підпадають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перелік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справ,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розглядаються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виключно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за правилами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загального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позовного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провадження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цю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справу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належить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розглядати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за правилами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спрощеного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позовного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провадження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повідомленням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викликом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сторін</a:t>
            </a:r>
            <a:r>
              <a:rPr 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4398" r="11038" b="25510"/>
          <a:stretch/>
        </p:blipFill>
        <p:spPr>
          <a:xfrm>
            <a:off x="589280" y="3956050"/>
            <a:ext cx="7823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060450"/>
            <a:ext cx="715581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>
                <a:latin typeface="Trebuchet MS" panose="020B0603020202020204" pitchFamily="34" charset="0"/>
              </a:rPr>
              <a:t>Строк розгляду справи </a:t>
            </a:r>
            <a:r>
              <a:rPr lang="uk-UA" sz="2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(ст. </a:t>
            </a:r>
            <a:r>
              <a:rPr lang="uk-UA" sz="2400" dirty="0">
                <a:latin typeface="Trebuchet MS" panose="020B0603020202020204" pitchFamily="34" charset="0"/>
                <a:ea typeface="Cambria" panose="02040503050406030204" pitchFamily="18" charset="0"/>
              </a:rPr>
              <a:t>283-1</a:t>
            </a:r>
            <a:r>
              <a:rPr lang="uk-UA" sz="2400" baseline="30000" dirty="0">
                <a:latin typeface="Trebuchet MS" panose="020B0603020202020204" pitchFamily="34" charset="0"/>
                <a:ea typeface="Cambria" panose="02040503050406030204" pitchFamily="18" charset="0"/>
              </a:rPr>
              <a:t> </a:t>
            </a:r>
            <a:r>
              <a:rPr lang="uk-UA" sz="2200" b="1" baseline="30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uk-UA" sz="2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КАС України) </a:t>
            </a:r>
            <a:endParaRPr lang="ru-RU" sz="2200" dirty="0">
              <a:latin typeface="Trebuchet MS" panose="020B0603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39105"/>
              </p:ext>
            </p:extLst>
          </p:nvPr>
        </p:nvGraphicFramePr>
        <p:xfrm>
          <a:off x="1559673" y="2279650"/>
          <a:ext cx="7127127" cy="224028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774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Закон від 12.05.2022 р. № 2257-ІХ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92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Закон від 13.07.2023 р. № 3223-ІХ*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92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Вирішується протягом </a:t>
                      </a:r>
                      <a:r>
                        <a:rPr lang="uk-UA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днів </a:t>
                      </a:r>
                      <a:r>
                        <a:rPr lang="uk-UA" sz="15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 дня надходження позовної заяви до суду.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 протягом </a:t>
                      </a:r>
                      <a:r>
                        <a:rPr lang="uk-UA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 днів </a:t>
                      </a:r>
                      <a:r>
                        <a:rPr lang="uk-UA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Розгляд апеляційної скарги здійснюється протягом </a:t>
                      </a:r>
                      <a:r>
                        <a:rPr lang="uk-UA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днів </a:t>
                      </a:r>
                      <a:r>
                        <a:rPr lang="uk-UA" sz="15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 дня надходження до суду.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 протягом </a:t>
                      </a:r>
                      <a:r>
                        <a:rPr lang="uk-UA" sz="1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днів</a:t>
                      </a:r>
                      <a:r>
                        <a:rPr lang="uk-UA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…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F7333E-DE6E-4DBF-E9F0-611FA71B8E9B}"/>
              </a:ext>
            </a:extLst>
          </p:cNvPr>
          <p:cNvSpPr txBox="1"/>
          <p:nvPr/>
        </p:nvSpPr>
        <p:spPr>
          <a:xfrm>
            <a:off x="1530982" y="4641850"/>
            <a:ext cx="588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Cambria" panose="02040503050406030204" pitchFamily="18" charset="0"/>
                <a:ea typeface="Cambria" panose="02040503050406030204" pitchFamily="18" charset="0"/>
              </a:rPr>
              <a:t>* Набрав чинності з 29.07.2023 року</a:t>
            </a:r>
          </a:p>
        </p:txBody>
      </p:sp>
    </p:spTree>
    <p:extLst>
      <p:ext uri="{BB962C8B-B14F-4D97-AF65-F5344CB8AC3E}">
        <p14:creationId xmlns:p14="http://schemas.microsoft.com/office/powerpoint/2010/main" val="59931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060450"/>
            <a:ext cx="715581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Відступ від законодавчо встановленого строку</a:t>
            </a:r>
            <a:endParaRPr lang="ru-RU" sz="2200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428079" y="1898650"/>
            <a:ext cx="709888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ВАКС: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Відступ від законодавчо встановленого строку обумовлений об’єктивними факторами, які пов’язані з:</a:t>
            </a:r>
          </a:p>
          <a:p>
            <a:pPr marL="285750" indent="-285750" algn="just">
              <a:buClr>
                <a:srgbClr val="A50021"/>
              </a:buClr>
              <a:buFont typeface="Arial" panose="020B0604020202020204" pitchFamily="34" charset="0"/>
              <a:buChar char="•"/>
            </a:pPr>
            <a:endParaRPr lang="ru-RU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значною кількістю учасників справи;</a:t>
            </a:r>
          </a:p>
          <a:p>
            <a:pPr marL="285750" indent="-285750" algn="just"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складністю справи;</a:t>
            </a:r>
          </a:p>
          <a:p>
            <a:pPr marL="285750" indent="-285750" algn="just"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кількістю матеріалів, які мав дослідити суд;</a:t>
            </a:r>
          </a:p>
          <a:p>
            <a:pPr marL="285750" indent="-285750" algn="just"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кількістю і природою активів, щодо яких позивач просить застосувати стягнення у дохід держави;</a:t>
            </a:r>
            <a:endParaRPr lang="ru-RU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часу для ознайомлення учасників справи з уточненими позовними вимогами, додатково долученими доказами та поясненнями;</a:t>
            </a:r>
            <a:endParaRPr lang="ru-RU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значенням питання, порушеного у позові.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Суд вважає, що законодавчо визначений строк для розгляду цієї справи такої категорії не зміг би забезпечити повноту і об’єктивність судового розгляду, повноцінну змагальність</a:t>
            </a:r>
            <a:r>
              <a:rPr lang="uk-UA" i="1" dirty="0"/>
              <a:t>.</a:t>
            </a:r>
            <a:endParaRPr lang="ru-RU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4398" r="11038" b="25510"/>
          <a:stretch/>
        </p:blipFill>
        <p:spPr>
          <a:xfrm>
            <a:off x="568027" y="1621294"/>
            <a:ext cx="7823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764342"/>
            <a:ext cx="715581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Сукупність умов та підстав для застосування санкції</a:t>
            </a:r>
            <a:endParaRPr lang="ru-RU" sz="2200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C7174-0972-F66D-CFFF-334725A70939}"/>
              </a:ext>
            </a:extLst>
          </p:cNvPr>
          <p:cNvSpPr txBox="1"/>
          <p:nvPr/>
        </p:nvSpPr>
        <p:spPr>
          <a:xfrm>
            <a:off x="1405667" y="2358625"/>
            <a:ext cx="71558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92B45"/>
              </a:buClr>
              <a:buSzPct val="120000"/>
              <a:buFont typeface="+mj-lt"/>
              <a:buAutoNum type="arabicPeriod"/>
            </a:pP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Дія правового режиму воєнного стану.</a:t>
            </a:r>
          </a:p>
          <a:p>
            <a:pPr marL="342900" indent="-342900">
              <a:buClr>
                <a:srgbClr val="A92B45"/>
              </a:buClr>
              <a:buSzPct val="120000"/>
              <a:buFont typeface="+mj-lt"/>
              <a:buAutoNum type="arabicPeriod"/>
            </a:pP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Застосування РНБО до особи санкції «блокування активів» після 24.05.2022 року.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B4335-B7D7-882D-5934-0CA70BB5400A}"/>
              </a:ext>
            </a:extLst>
          </p:cNvPr>
          <p:cNvSpPr txBox="1"/>
          <p:nvPr/>
        </p:nvSpPr>
        <p:spPr>
          <a:xfrm>
            <a:off x="1757633" y="3616185"/>
            <a:ext cx="692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17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Підстави:</a:t>
            </a:r>
          </a:p>
          <a:p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C0FD9-E611-FDE9-49C0-2A6F4215514B}"/>
              </a:ext>
            </a:extLst>
          </p:cNvPr>
          <p:cNvSpPr txBox="1"/>
          <p:nvPr/>
        </p:nvSpPr>
        <p:spPr>
          <a:xfrm>
            <a:off x="1740312" y="2018017"/>
            <a:ext cx="28316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Умови: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330BA-C487-A443-8D00-B6D607102FF3}"/>
              </a:ext>
            </a:extLst>
          </p:cNvPr>
          <p:cNvSpPr txBox="1"/>
          <p:nvPr/>
        </p:nvSpPr>
        <p:spPr>
          <a:xfrm>
            <a:off x="1508570" y="4014927"/>
            <a:ext cx="72871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Спеціальні підстави, передбачені ст. </a:t>
            </a: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5-1</a:t>
            </a:r>
            <a:r>
              <a:rPr lang="uk-UA" sz="1700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7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Закону України «Про санкції».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247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377C0D16-F709-D8A3-6C52-B5B28706DA82}"/>
              </a:ext>
            </a:extLst>
          </p:cNvPr>
          <p:cNvSpPr/>
          <p:nvPr/>
        </p:nvSpPr>
        <p:spPr>
          <a:xfrm>
            <a:off x="1405667" y="1898650"/>
            <a:ext cx="703615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just"/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ВАКС, 2022 рік</a:t>
            </a:r>
            <a:r>
              <a:rPr lang="uk-UA" sz="15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 Оскільки положення ст. 58 Конституції України поширюються і на п. 1-1 ч. 1 ст. 4 Закону України «Про санкції», суду необхідно перевірити, чи вбачаються у діях відповідача підстави, які виникли або існували та продовжили існувати після набуття змін до цього Закону, а саме станом на 24.05.2022.</a:t>
            </a:r>
          </a:p>
          <a:p>
            <a:pPr algn="just"/>
            <a:endParaRPr lang="ru-RU" dirty="0"/>
          </a:p>
          <a:p>
            <a:pPr algn="just">
              <a:spcBef>
                <a:spcPts val="600"/>
              </a:spcBef>
            </a:pP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ВАКС, 2023 рік: </a:t>
            </a: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Збройний конфлікт в Україні триває з лютого 2014 року</a:t>
            </a:r>
            <a:r>
              <a:rPr lang="uk-UA" sz="15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Положення міжнародного права щодо категоричної заборони збройної агресії діяли задовго до внесення змін Закону «Про санкції» до нього, якими 24.05.2022 р. було лише запроваджено конкретний обмежувальний захід у виді стягнення активів у дохід держави. </a:t>
            </a:r>
          </a:p>
          <a:p>
            <a:pPr algn="just">
              <a:spcBef>
                <a:spcPts val="600"/>
              </a:spcBef>
            </a:pP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таких обставин, колегія суддів вважає, що санкція у виді стягнення активів може бути застосована до особи, яка вчинила або розпочала вчинення діяння до 24.05.2022 р.</a:t>
            </a:r>
            <a:endParaRPr lang="uk-UA" sz="15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783FDF-37F2-B875-C9E7-C73533401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4398" r="11038" b="25510"/>
          <a:stretch/>
        </p:blipFill>
        <p:spPr>
          <a:xfrm>
            <a:off x="576992" y="2051050"/>
            <a:ext cx="782320" cy="5334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093B1D1-05C5-F746-EF34-F9B3BF369E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0982" y="764342"/>
            <a:ext cx="715581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Виникнення та існування підстав – до чи після 24.05.2022 року?</a:t>
            </a:r>
            <a:endParaRPr lang="ru-RU" sz="220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02DC5B7-4125-13BE-00FE-7B3795A6F7C8}"/>
              </a:ext>
            </a:extLst>
          </p:cNvPr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093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060450"/>
            <a:ext cx="715581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Оцінка доказів</a:t>
            </a:r>
            <a:endParaRPr lang="ru-RU" sz="2200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342011" y="2146459"/>
            <a:ext cx="754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uk-UA" dirty="0">
              <a:latin typeface="Cambria" pitchFamily="18" charset="0"/>
            </a:endParaRPr>
          </a:p>
          <a:p>
            <a:pPr marL="342900" lvl="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39807"/>
              </p:ext>
            </p:extLst>
          </p:nvPr>
        </p:nvGraphicFramePr>
        <p:xfrm>
          <a:off x="1530982" y="1952619"/>
          <a:ext cx="7003418" cy="226679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65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7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Стаття 90 КАС України</a:t>
                      </a:r>
                      <a:endParaRPr lang="ru-RU" sz="1500" b="1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92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Стаття </a:t>
                      </a:r>
                      <a:r>
                        <a:rPr lang="uk-UA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283-1</a:t>
                      </a:r>
                      <a:r>
                        <a:rPr lang="uk-UA" sz="1500" b="1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 КАС України, ч. 6</a:t>
                      </a:r>
                      <a:endParaRPr lang="ru-RU" sz="1500" b="1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92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60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Суд оцінює докази, які є у справі, за своїм внутрішнім переконанням, що ґрунтується на їх безпосередньому, всебічному, повному та об'єктивному дослідженні.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1400" b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Жодні докази не мають для суду наперед встановленої сили.</a:t>
                      </a:r>
                      <a:endParaRPr lang="ru-RU" sz="1400" b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Суд ухвалює рішення на користь тієї сторони, сукупність доказів </a:t>
                      </a:r>
                      <a:r>
                        <a:rPr lang="uk-UA" sz="1400" b="1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якої є більш переконливою </a:t>
                      </a:r>
                      <a:r>
                        <a:rPr lang="uk-UA" sz="1400" b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порівняно із сукупністю доказів іншої сторони.</a:t>
                      </a:r>
                      <a:endParaRPr lang="ru-RU" sz="1400" b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A65FB-B689-933F-40ED-050E79D5D6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4398" r="11038" b="25510"/>
          <a:stretch/>
        </p:blipFill>
        <p:spPr>
          <a:xfrm>
            <a:off x="716665" y="4641850"/>
            <a:ext cx="782320" cy="533400"/>
          </a:xfrm>
          <a:prstGeom prst="rect">
            <a:avLst/>
          </a:prstGeom>
        </p:spPr>
      </p:pic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2423E958-F034-CB23-8541-A9C6E52C09F1}"/>
              </a:ext>
            </a:extLst>
          </p:cNvPr>
          <p:cNvSpPr/>
          <p:nvPr/>
        </p:nvSpPr>
        <p:spPr>
          <a:xfrm>
            <a:off x="1503467" y="4599225"/>
            <a:ext cx="7036153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ВАКС</a:t>
            </a:r>
            <a:r>
              <a:rPr lang="uk-UA" sz="15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розгляді таких справ застосовується стандарт доказування «переваги більш вагомих доказів» (</a:t>
            </a:r>
            <a:r>
              <a:rPr lang="uk-UA" sz="1500" i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preponderance</a:t>
            </a: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i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i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i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або так званий баланс імовірностей (</a:t>
            </a:r>
            <a:r>
              <a:rPr lang="uk-UA" sz="1500" i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</a:t>
            </a: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i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i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probabilities</a:t>
            </a:r>
            <a:r>
              <a:rPr lang="uk-UA" sz="15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Тягар доведення факту вважається виконаним, якщо на підставі поданих доказів можна зробити висновок, що факт швидше мав місце, ніж ні</a:t>
            </a:r>
            <a:r>
              <a:rPr lang="uk-UA" sz="15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6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060450"/>
            <a:ext cx="715581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Строк  </a:t>
            </a:r>
            <a:r>
              <a:rPr lang="ru-RU" sz="2200" dirty="0" err="1"/>
              <a:t>звернення</a:t>
            </a:r>
            <a:r>
              <a:rPr lang="ru-RU" sz="2200" dirty="0"/>
              <a:t> до </a:t>
            </a:r>
            <a:r>
              <a:rPr lang="ru-RU" sz="2200" dirty="0" err="1"/>
              <a:t>адміністративного</a:t>
            </a:r>
            <a:r>
              <a:rPr lang="ru-RU" sz="2200" dirty="0"/>
              <a:t> суду</a:t>
            </a:r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342011" y="2146459"/>
            <a:ext cx="754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uk-UA" dirty="0">
              <a:latin typeface="Cambria" pitchFamily="18" charset="0"/>
            </a:endParaRPr>
          </a:p>
          <a:p>
            <a:pPr marL="342900" lvl="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307707"/>
              </p:ext>
            </p:extLst>
          </p:nvPr>
        </p:nvGraphicFramePr>
        <p:xfrm>
          <a:off x="1499606" y="1898650"/>
          <a:ext cx="6981006" cy="37338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39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Стаття 122</a:t>
                      </a:r>
                      <a:r>
                        <a:rPr lang="uk-UA" sz="1500" baseline="30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 </a:t>
                      </a:r>
                      <a:r>
                        <a:rPr lang="uk-UA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КАС України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15" marR="41515" marT="0" marB="0" anchor="ctr">
                    <a:solidFill>
                      <a:srgbClr val="A92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Закон № 3223-ІХ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15" marR="41515" marT="0" marB="0" anchor="ctr">
                    <a:solidFill>
                      <a:srgbClr val="A92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75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Для звернення до адміністративного суду суб'єкта владних повноважень встановлюється тримісячний строк, який, якщо не встановлено інше, обчислюється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 дня виникнення підстав, що дають суб'єкту владних повноважень право на пред'явлення визначених законом вимог.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Цим Кодексом та іншими законами </a:t>
                      </a: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можуть також встановлюватися </a:t>
                      </a: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інші строки </a:t>
                      </a: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 звернення до адміністративного суду суб'єкта владних повноважень.</a:t>
                      </a:r>
                      <a:endParaRPr lang="ru-RU" sz="1400" b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1515" marR="41515" marT="0" marB="0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Позовна заява про застосування санкції подається до Вищого антикорупційного суду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протягом строку дії правового режиму воєнного стану.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41515" marR="4151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09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048052"/>
            <a:ext cx="7309903" cy="338554"/>
          </a:xfrm>
        </p:spPr>
        <p:txBody>
          <a:bodyPr anchor="ctr"/>
          <a:lstStyle/>
          <a:p>
            <a:r>
              <a:rPr lang="uk-UA" sz="2200" dirty="0"/>
              <a:t>Практика ВАКС до Закону №3223-ІХ</a:t>
            </a:r>
            <a:endParaRPr lang="ru-RU" sz="2200" dirty="0"/>
          </a:p>
        </p:txBody>
      </p:sp>
      <p:sp>
        <p:nvSpPr>
          <p:cNvPr id="4" name="object 5"/>
          <p:cNvSpPr/>
          <p:nvPr/>
        </p:nvSpPr>
        <p:spPr>
          <a:xfrm>
            <a:off x="1295400" y="-49203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2337B1-612C-4982-9B5F-74356AF43641}"/>
              </a:ext>
            </a:extLst>
          </p:cNvPr>
          <p:cNvSpPr txBox="1"/>
          <p:nvPr/>
        </p:nvSpPr>
        <p:spPr>
          <a:xfrm>
            <a:off x="1318577" y="2051050"/>
            <a:ext cx="73050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ВАКС, 2022 рік</a:t>
            </a: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: Отже, для позивача тримісячний строк на звернення до суду розпочався із дати накладання РНБО санкції у виді безстрокового блокування активів відповідача, тобто з 09.06.2022.  Причини пропуску строку звернення до суду визнані поважними та ухвалою цей строк поновлено.</a:t>
            </a:r>
          </a:p>
          <a:p>
            <a:pPr algn="just"/>
            <a:endParaRPr lang="uk-UA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ВАКС, 2023 рік</a:t>
            </a:r>
            <a:r>
              <a:rPr lang="uk-UA" sz="1500" i="1" dirty="0">
                <a:latin typeface="Cambria" panose="02040503050406030204" pitchFamily="18" charset="0"/>
                <a:ea typeface="Cambria" panose="02040503050406030204" pitchFamily="18" charset="0"/>
              </a:rPr>
              <a:t>: У суб’єкта звернення виникає право на пред’явлення визначених законом позовних вимог не з моменту винесення указу Президента України про введення у дію відповідного рішення РНБО, </a:t>
            </a:r>
            <a:r>
              <a:rPr lang="uk-UA" sz="1500" b="1" i="1" dirty="0">
                <a:latin typeface="Cambria" panose="02040503050406030204" pitchFamily="18" charset="0"/>
                <a:ea typeface="Cambria" panose="02040503050406030204" pitchFamily="18" charset="0"/>
              </a:rPr>
              <a:t>а з моменту виявлення активів </a:t>
            </a:r>
            <a:r>
              <a:rPr lang="uk-UA" sz="15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підсанкційних</a:t>
            </a:r>
            <a:r>
              <a:rPr lang="uk-UA" sz="1500" b="1" i="1" dirty="0">
                <a:latin typeface="Cambria" panose="02040503050406030204" pitchFamily="18" charset="0"/>
                <a:ea typeface="Cambria" panose="02040503050406030204" pitchFamily="18" charset="0"/>
              </a:rPr>
              <a:t> осіб, (що, в свою чергу, залежить від інших державних органів), а також встановлення належності їм цих активів.</a:t>
            </a:r>
            <a:endParaRPr lang="ru-RU" sz="15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4398" r="11038" b="25510"/>
          <a:stretch/>
        </p:blipFill>
        <p:spPr>
          <a:xfrm>
            <a:off x="490668" y="1784350"/>
            <a:ext cx="782320" cy="5334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4398" r="11038" b="25510"/>
          <a:stretch/>
        </p:blipFill>
        <p:spPr>
          <a:xfrm>
            <a:off x="477221" y="3270250"/>
            <a:ext cx="7823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4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6356</TotalTime>
  <Words>995</Words>
  <Application>Microsoft Office PowerPoint</Application>
  <PresentationFormat>Довільний</PresentationFormat>
  <Paragraphs>79</Paragraphs>
  <Slides>11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Trebuchet MS</vt:lpstr>
      <vt:lpstr>Office Theme</vt:lpstr>
      <vt:lpstr> </vt:lpstr>
      <vt:lpstr>Санкційні справи – адміністративні справи незначної складності?</vt:lpstr>
      <vt:lpstr>Строк розгляду справи (ст. 283-1   КАС України) </vt:lpstr>
      <vt:lpstr>Відступ від законодавчо встановленого строку</vt:lpstr>
      <vt:lpstr>Сукупність умов та підстав для застосування санкції</vt:lpstr>
      <vt:lpstr>Виникнення та існування підстав – до чи після 24.05.2022 року?</vt:lpstr>
      <vt:lpstr>Оцінка доказів</vt:lpstr>
      <vt:lpstr>Строк  звернення до адміністративного суду</vt:lpstr>
      <vt:lpstr>Практика ВАКС до Закону №3223-ІХ</vt:lpstr>
      <vt:lpstr>Право на апеляційне оскарження (283-1 КАС України, ч.8)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Presentation_v3 копія</dc:title>
  <dc:creator>k.nikitenko</dc:creator>
  <cp:lastModifiedBy> </cp:lastModifiedBy>
  <cp:revision>239</cp:revision>
  <cp:lastPrinted>2023-08-08T08:31:57Z</cp:lastPrinted>
  <dcterms:created xsi:type="dcterms:W3CDTF">2017-09-26T14:27:42Z</dcterms:created>
  <dcterms:modified xsi:type="dcterms:W3CDTF">2023-08-14T09:40:05Z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2017-09-26T00:00:00Z</vt:filetime>
  </property>
  <property fmtid="{D5CDD505-2E9C-101B-9397-08002B2CF9AE}" pid="3" name="LastSaved">
    <vt:filetime>2017-09-26T00:00:00Z</vt:filetime>
  </property>
</Properties>
</file>