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0" roundtripDataSignature="AMtx7mgHMYjurCLuu7SlbTPR2RG2pMK6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2" name="Google Shape;5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9" name="Google Shape;5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9" name="Google Shape;6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3" name="Google Shape;8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facebook.com/spfu.gov.ua/?__cft__%5b0%5d=AZWCHVWAESXhsjAD2Jz7xy4l6RAntlaGTvMLzu2ZIOBjmM77zrkNgUKnEnt_TeNJy9lMGGOZhvHdoNVEFcMeBYI9EHn_9PJm3ZQYHNunxOCqbdbiTuDOdK9U40SX3zzILaGoDht8krc4yGtMOO4pVtwT&amp;__tn__=kK-R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340073"/>
            </a:gs>
            <a:gs pos="38000">
              <a:schemeClr val="dk1"/>
            </a:gs>
            <a:gs pos="100000">
              <a:schemeClr val="dk1"/>
            </a:gs>
          </a:gsLst>
          <a:lin ang="2399891" scaled="0"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810000" y="1561900"/>
            <a:ext cx="7875600" cy="25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235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Продаж NPL з використанням системи Прозорро.Продажі як інструмент оживлення банківської системи: аналіз результатів продажу NPL ФГВФО під час вторгнення </a:t>
            </a:r>
            <a:endParaRPr b="1" i="0" sz="235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t/>
            </a:r>
            <a:endParaRPr b="1" i="0" sz="52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0000" y="551906"/>
            <a:ext cx="2765156" cy="7593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573325" y="3589500"/>
            <a:ext cx="32385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ru" sz="13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Марія Захаренко</a:t>
            </a:r>
            <a:r>
              <a:rPr b="0" i="0" lang="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ахар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ru" sz="13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керівниця відділу взаємодії з органами державної влади </a:t>
            </a:r>
            <a:endParaRPr b="0" i="0" sz="13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ru" sz="13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АТ «Прозорро.Продажі»</a:t>
            </a:r>
            <a:endParaRPr b="0" i="0" sz="13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340073"/>
            </a:gs>
            <a:gs pos="50000">
              <a:schemeClr val="dk1"/>
            </a:gs>
            <a:gs pos="100000">
              <a:srgbClr val="422504"/>
            </a:gs>
          </a:gsLst>
          <a:lin ang="2399891" scaled="0"/>
        </a:gra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/>
          <p:nvPr>
            <p:ph type="ctrTitle"/>
          </p:nvPr>
        </p:nvSpPr>
        <p:spPr>
          <a:xfrm>
            <a:off x="461300" y="521225"/>
            <a:ext cx="6387300" cy="3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ru" sz="2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Рівень НПЛ і прогнози по їхньому зростанню </a:t>
            </a:r>
            <a:endParaRPr b="1" sz="21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1" sz="2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2" name="Google Shape;6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13395" y="200419"/>
            <a:ext cx="1973765" cy="54204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"/>
          <p:cNvSpPr txBox="1"/>
          <p:nvPr/>
        </p:nvSpPr>
        <p:spPr>
          <a:xfrm>
            <a:off x="461300" y="1397700"/>
            <a:ext cx="38994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ru" sz="2500" u="none" cap="none" strike="noStrike">
                <a:solidFill>
                  <a:srgbClr val="D01B78"/>
                </a:solidFill>
                <a:latin typeface="Arial"/>
                <a:ea typeface="Arial"/>
                <a:cs typeface="Arial"/>
                <a:sym typeface="Arial"/>
              </a:rPr>
              <a:t>435 млрд грн</a:t>
            </a:r>
            <a:r>
              <a:rPr b="1" i="0" lang="ru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ru" sz="1400" u="none" cap="none" strike="noStrik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сума непрацюючих кредитів у банківському секторі</a:t>
            </a:r>
            <a:endParaRPr b="0" i="0" sz="1400" u="none" cap="none" strike="noStrike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222222"/>
              </a:solidFill>
              <a:highlight>
                <a:srgbClr val="D9EAD3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"/>
          <p:cNvSpPr txBox="1"/>
          <p:nvPr/>
        </p:nvSpPr>
        <p:spPr>
          <a:xfrm>
            <a:off x="5045725" y="2029975"/>
            <a:ext cx="38994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" sz="1400" u="none" cap="none" strike="noStrik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частка непрацюючих кредитів (NPL) у банківському секторі станом на 1 травня</a:t>
            </a:r>
            <a:r>
              <a:rPr b="0" i="0" lang="ru" sz="2200" u="none" cap="none" strike="noStrik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b="1" i="0" lang="ru" sz="2400" u="none" cap="none" strike="noStrike">
                <a:solidFill>
                  <a:srgbClr val="F8890D"/>
                </a:solidFill>
                <a:latin typeface="Montserrat"/>
                <a:ea typeface="Montserrat"/>
                <a:cs typeface="Montserrat"/>
                <a:sym typeface="Montserrat"/>
              </a:rPr>
              <a:t>З</a:t>
            </a:r>
            <a:r>
              <a:rPr b="1" i="0" lang="ru" sz="2300" u="none" cap="none" strike="noStrike">
                <a:solidFill>
                  <a:srgbClr val="F8890D"/>
                </a:solidFill>
                <a:latin typeface="Montserrat"/>
                <a:ea typeface="Montserrat"/>
                <a:cs typeface="Montserrat"/>
                <a:sym typeface="Montserrat"/>
              </a:rPr>
              <a:t>РОСЛА — 39,3%</a:t>
            </a:r>
            <a:r>
              <a:rPr b="0" i="0" lang="ru" sz="1400" u="none" cap="none" strike="noStrik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порівняно з</a:t>
            </a:r>
            <a:r>
              <a:rPr b="0" i="0" lang="ru" sz="2000" u="none" cap="none" strike="noStrik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b="0" i="0" lang="ru" sz="2000" u="none" cap="none" strike="noStrike">
                <a:solidFill>
                  <a:srgbClr val="F8890D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38,8%</a:t>
            </a:r>
            <a:r>
              <a:rPr b="0" i="0" lang="ru" sz="1400" u="none" cap="none" strike="noStrike">
                <a:solidFill>
                  <a:srgbClr val="F8890D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b="0" i="0" lang="ru" sz="1400" u="none" cap="none" strike="noStrik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на 1 квітня. </a:t>
            </a:r>
            <a:endParaRPr b="0" i="0" sz="1400" u="none" cap="none" strike="noStrike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5" name="Google Shape;65;p2"/>
          <p:cNvSpPr txBox="1"/>
          <p:nvPr/>
        </p:nvSpPr>
        <p:spPr>
          <a:xfrm>
            <a:off x="237675" y="2905875"/>
            <a:ext cx="42630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ru" sz="2200" u="none" cap="none" strike="noStrike">
                <a:solidFill>
                  <a:srgbClr val="7401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Тенденція до зростання: </a:t>
            </a:r>
            <a:r>
              <a:rPr b="0" i="0" lang="ru" sz="1400" u="none" cap="none" strike="noStrik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31.8% — на 2022 рік, 38% — вже на початок лютого 2023.</a:t>
            </a:r>
            <a:r>
              <a:rPr b="0" i="0" lang="ru" sz="1100" u="none" cap="none" strike="noStrik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100" u="none" cap="none" strike="noStrik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1048300" y="4121450"/>
            <a:ext cx="68829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ru" sz="1700" u="none" cap="none" strike="noStrike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Вторгнення переломило сталу тенденцію поступового скорочення частки непрацюючих кредитів (NPL), яке тривало з 2018 року.</a:t>
            </a:r>
            <a:endParaRPr b="0" i="0" sz="2000" u="none" cap="none" strike="noStrike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340073"/>
            </a:gs>
            <a:gs pos="50000">
              <a:schemeClr val="dk1"/>
            </a:gs>
            <a:gs pos="100000">
              <a:srgbClr val="422504"/>
            </a:gs>
          </a:gsLst>
          <a:lin ang="2399891" scaled="0"/>
        </a:gra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/>
          <p:nvPr/>
        </p:nvSpPr>
        <p:spPr>
          <a:xfrm>
            <a:off x="324125" y="1693950"/>
            <a:ext cx="2564733" cy="1281264"/>
          </a:xfrm>
          <a:custGeom>
            <a:rect b="b" l="l" r="r" t="t"/>
            <a:pathLst>
              <a:path extrusionOk="0" h="3972912" w="3599625">
                <a:moveTo>
                  <a:pt x="239992" y="0"/>
                </a:moveTo>
                <a:lnTo>
                  <a:pt x="3353920" y="0"/>
                </a:lnTo>
                <a:cubicBezTo>
                  <a:pt x="3486463" y="0"/>
                  <a:pt x="3593911" y="107448"/>
                  <a:pt x="3593911" y="239991"/>
                </a:cubicBezTo>
                <a:lnTo>
                  <a:pt x="3593911" y="563127"/>
                </a:lnTo>
                <a:lnTo>
                  <a:pt x="3595788" y="993010"/>
                </a:lnTo>
                <a:cubicBezTo>
                  <a:pt x="3597067" y="1431124"/>
                  <a:pt x="3596998" y="1887233"/>
                  <a:pt x="3599625" y="2307352"/>
                </a:cubicBezTo>
                <a:lnTo>
                  <a:pt x="3595713" y="2356020"/>
                </a:lnTo>
                <a:lnTo>
                  <a:pt x="3595788" y="2373369"/>
                </a:lnTo>
                <a:cubicBezTo>
                  <a:pt x="3597067" y="2811483"/>
                  <a:pt x="3596998" y="3267592"/>
                  <a:pt x="3599625" y="3687711"/>
                </a:cubicBezTo>
                <a:cubicBezTo>
                  <a:pt x="3599625" y="3839926"/>
                  <a:pt x="3501849" y="3972911"/>
                  <a:pt x="3349634" y="3972911"/>
                </a:cubicBezTo>
                <a:lnTo>
                  <a:pt x="268975" y="3972912"/>
                </a:lnTo>
                <a:cubicBezTo>
                  <a:pt x="116760" y="3972912"/>
                  <a:pt x="0" y="3893397"/>
                  <a:pt x="0" y="3741182"/>
                </a:cubicBezTo>
                <a:lnTo>
                  <a:pt x="0" y="1943252"/>
                </a:lnTo>
                <a:lnTo>
                  <a:pt x="0" y="1943252"/>
                </a:lnTo>
                <a:lnTo>
                  <a:pt x="0" y="562893"/>
                </a:lnTo>
                <a:lnTo>
                  <a:pt x="1" y="562883"/>
                </a:lnTo>
                <a:lnTo>
                  <a:pt x="1" y="239991"/>
                </a:lnTo>
                <a:cubicBezTo>
                  <a:pt x="1" y="107448"/>
                  <a:pt x="107449" y="0"/>
                  <a:pt x="23999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135000" lIns="135000" spcFirstLastPara="1" rIns="135000" wrap="square" tIns="1350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" sz="18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1.Термін</a:t>
            </a:r>
            <a:br>
              <a:rPr b="0" i="0" lang="ru" sz="18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</a:br>
            <a:r>
              <a:rPr b="0" i="0" lang="ru" sz="18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  </a:t>
            </a:r>
            <a:br>
              <a:rPr b="0" i="0" lang="ru" sz="18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</a:br>
            <a:r>
              <a:rPr b="0" i="0" lang="ru" sz="18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   </a:t>
            </a:r>
            <a:r>
              <a:rPr b="1" i="0" lang="ru" sz="2700" u="none" cap="none" strike="noStrike">
                <a:solidFill>
                  <a:srgbClr val="340073"/>
                </a:solidFill>
                <a:latin typeface="Montserrat"/>
                <a:ea typeface="Montserrat"/>
                <a:cs typeface="Montserrat"/>
                <a:sym typeface="Montserrat"/>
              </a:rPr>
              <a:t>7 років</a:t>
            </a:r>
            <a:endParaRPr b="1" i="0" sz="4500" u="none" cap="none" strike="noStrike">
              <a:solidFill>
                <a:srgbClr val="34007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3"/>
          <p:cNvSpPr/>
          <p:nvPr/>
        </p:nvSpPr>
        <p:spPr>
          <a:xfrm>
            <a:off x="3289638" y="1693950"/>
            <a:ext cx="2564733" cy="1281264"/>
          </a:xfrm>
          <a:custGeom>
            <a:rect b="b" l="l" r="r" t="t"/>
            <a:pathLst>
              <a:path extrusionOk="0" h="3972912" w="3599625">
                <a:moveTo>
                  <a:pt x="245706" y="0"/>
                </a:moveTo>
                <a:lnTo>
                  <a:pt x="3359634" y="0"/>
                </a:lnTo>
                <a:cubicBezTo>
                  <a:pt x="3492177" y="0"/>
                  <a:pt x="3599625" y="107448"/>
                  <a:pt x="3599625" y="239991"/>
                </a:cubicBezTo>
                <a:lnTo>
                  <a:pt x="3599625" y="1199927"/>
                </a:lnTo>
                <a:lnTo>
                  <a:pt x="3595051" y="1245304"/>
                </a:lnTo>
                <a:lnTo>
                  <a:pt x="3595788" y="1414221"/>
                </a:lnTo>
                <a:cubicBezTo>
                  <a:pt x="3597067" y="1852335"/>
                  <a:pt x="3596998" y="2308444"/>
                  <a:pt x="3599625" y="2728563"/>
                </a:cubicBezTo>
                <a:lnTo>
                  <a:pt x="3596657" y="2765485"/>
                </a:lnTo>
                <a:lnTo>
                  <a:pt x="3596768" y="2815482"/>
                </a:lnTo>
                <a:cubicBezTo>
                  <a:pt x="3597321" y="3111557"/>
                  <a:pt x="3597874" y="3407632"/>
                  <a:pt x="3599625" y="3687711"/>
                </a:cubicBezTo>
                <a:cubicBezTo>
                  <a:pt x="3599625" y="3839926"/>
                  <a:pt x="3501849" y="3972911"/>
                  <a:pt x="3349634" y="3972911"/>
                </a:cubicBezTo>
                <a:lnTo>
                  <a:pt x="268975" y="3972912"/>
                </a:lnTo>
                <a:cubicBezTo>
                  <a:pt x="116760" y="3972912"/>
                  <a:pt x="0" y="3893397"/>
                  <a:pt x="0" y="3741182"/>
                </a:cubicBezTo>
                <a:lnTo>
                  <a:pt x="0" y="2782034"/>
                </a:lnTo>
                <a:lnTo>
                  <a:pt x="0" y="1943252"/>
                </a:lnTo>
                <a:lnTo>
                  <a:pt x="0" y="984104"/>
                </a:lnTo>
                <a:cubicBezTo>
                  <a:pt x="0" y="965077"/>
                  <a:pt x="1928" y="946501"/>
                  <a:pt x="5600" y="928559"/>
                </a:cubicBezTo>
                <a:lnTo>
                  <a:pt x="5715" y="928187"/>
                </a:lnTo>
                <a:lnTo>
                  <a:pt x="5715" y="239991"/>
                </a:lnTo>
                <a:cubicBezTo>
                  <a:pt x="5715" y="107448"/>
                  <a:pt x="113163" y="0"/>
                  <a:pt x="24570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135000" lIns="135000" spcFirstLastPara="1" rIns="135000" wrap="square" tIns="1350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" sz="18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2.</a:t>
            </a:r>
            <a:r>
              <a:rPr b="0" i="0" lang="ru" sz="1800" u="none" cap="none" strike="noStrike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b="0" i="0" lang="ru" sz="18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Успішних торгів</a:t>
            </a:r>
            <a:br>
              <a:rPr b="0" i="0" lang="ru" sz="18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</a:br>
            <a:r>
              <a:rPr b="0" i="0" lang="ru" sz="18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       </a:t>
            </a:r>
            <a:br>
              <a:rPr b="0" i="0" lang="ru" sz="18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</a:br>
            <a:r>
              <a:rPr b="1" i="0" lang="ru" sz="2500" u="none" cap="none" strike="noStrike">
                <a:solidFill>
                  <a:srgbClr val="340073"/>
                </a:solidFill>
                <a:latin typeface="Montserrat"/>
                <a:ea typeface="Montserrat"/>
                <a:cs typeface="Montserrat"/>
                <a:sym typeface="Montserrat"/>
              </a:rPr>
              <a:t>    9 тисяч</a:t>
            </a:r>
            <a:endParaRPr b="1" i="0" sz="4300" u="none" cap="none" strike="noStrike">
              <a:solidFill>
                <a:srgbClr val="340073"/>
              </a:solidFill>
              <a:uFill>
                <a:noFill/>
              </a:uFill>
              <a:latin typeface="Montserrat"/>
              <a:ea typeface="Montserrat"/>
              <a:cs typeface="Montserrat"/>
              <a:sym typeface="Montserrat"/>
              <a:hlinkClick r:id="rId3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</p:txBody>
      </p:sp>
      <p:sp>
        <p:nvSpPr>
          <p:cNvPr id="73" name="Google Shape;73;p3"/>
          <p:cNvSpPr txBox="1"/>
          <p:nvPr>
            <p:ph type="ctrTitle"/>
          </p:nvPr>
        </p:nvSpPr>
        <p:spPr>
          <a:xfrm>
            <a:off x="324125" y="590775"/>
            <a:ext cx="59457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1" lang="ru" sz="2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NPL від ФГВО на Прозорро.Продажі. </a:t>
            </a:r>
            <a:endParaRPr b="1" sz="21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4" name="Google Shape;7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90395" y="208069"/>
            <a:ext cx="1973765" cy="54204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3"/>
          <p:cNvSpPr/>
          <p:nvPr/>
        </p:nvSpPr>
        <p:spPr>
          <a:xfrm>
            <a:off x="6191425" y="1693950"/>
            <a:ext cx="2672722" cy="1281264"/>
          </a:xfrm>
          <a:custGeom>
            <a:rect b="b" l="l" r="r" t="t"/>
            <a:pathLst>
              <a:path extrusionOk="0" h="3972912" w="3599625">
                <a:moveTo>
                  <a:pt x="245706" y="0"/>
                </a:moveTo>
                <a:lnTo>
                  <a:pt x="3359634" y="0"/>
                </a:lnTo>
                <a:cubicBezTo>
                  <a:pt x="3492177" y="0"/>
                  <a:pt x="3599625" y="107448"/>
                  <a:pt x="3599625" y="239991"/>
                </a:cubicBezTo>
                <a:lnTo>
                  <a:pt x="3599625" y="1199927"/>
                </a:lnTo>
                <a:lnTo>
                  <a:pt x="3595051" y="1245304"/>
                </a:lnTo>
                <a:lnTo>
                  <a:pt x="3595788" y="1414221"/>
                </a:lnTo>
                <a:cubicBezTo>
                  <a:pt x="3597067" y="1852335"/>
                  <a:pt x="3596998" y="2308444"/>
                  <a:pt x="3599625" y="2728563"/>
                </a:cubicBezTo>
                <a:lnTo>
                  <a:pt x="3596657" y="2765485"/>
                </a:lnTo>
                <a:lnTo>
                  <a:pt x="3596768" y="2815482"/>
                </a:lnTo>
                <a:cubicBezTo>
                  <a:pt x="3597321" y="3111557"/>
                  <a:pt x="3597874" y="3407632"/>
                  <a:pt x="3599625" y="3687711"/>
                </a:cubicBezTo>
                <a:cubicBezTo>
                  <a:pt x="3599625" y="3839926"/>
                  <a:pt x="3501849" y="3972911"/>
                  <a:pt x="3349634" y="3972911"/>
                </a:cubicBezTo>
                <a:lnTo>
                  <a:pt x="268975" y="3972912"/>
                </a:lnTo>
                <a:cubicBezTo>
                  <a:pt x="116760" y="3972912"/>
                  <a:pt x="0" y="3893397"/>
                  <a:pt x="0" y="3741182"/>
                </a:cubicBezTo>
                <a:lnTo>
                  <a:pt x="0" y="2782034"/>
                </a:lnTo>
                <a:lnTo>
                  <a:pt x="0" y="1943252"/>
                </a:lnTo>
                <a:lnTo>
                  <a:pt x="0" y="984104"/>
                </a:lnTo>
                <a:cubicBezTo>
                  <a:pt x="0" y="965077"/>
                  <a:pt x="1928" y="946501"/>
                  <a:pt x="5600" y="928559"/>
                </a:cubicBezTo>
                <a:lnTo>
                  <a:pt x="5715" y="928187"/>
                </a:lnTo>
                <a:lnTo>
                  <a:pt x="5715" y="239991"/>
                </a:lnTo>
                <a:cubicBezTo>
                  <a:pt x="5715" y="107448"/>
                  <a:pt x="113163" y="0"/>
                  <a:pt x="24570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135000" lIns="135000" spcFirstLastPara="1" rIns="135000" wrap="square" tIns="1350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" sz="18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3.</a:t>
            </a:r>
            <a:r>
              <a:rPr b="0" i="0" lang="ru" sz="1800" u="none" cap="none" strike="noStrike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b="0" i="0" lang="ru" sz="18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Дохід </a:t>
            </a:r>
            <a:br>
              <a:rPr b="0" i="0" lang="ru" sz="14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</a:br>
            <a:br>
              <a:rPr b="0" i="0" lang="ru" sz="14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</a:br>
            <a:r>
              <a:rPr b="0" i="0" lang="ru" sz="14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b="1" i="0" lang="ru" sz="2500" u="none" cap="none" strike="noStrike">
                <a:solidFill>
                  <a:srgbClr val="340073"/>
                </a:solidFill>
                <a:latin typeface="Montserrat"/>
                <a:ea typeface="Montserrat"/>
                <a:cs typeface="Montserrat"/>
                <a:sym typeface="Montserrat"/>
              </a:rPr>
              <a:t>14,6 млрд</a:t>
            </a:r>
            <a:endParaRPr b="1" i="0" sz="2600" u="none" cap="none" strike="noStrike">
              <a:solidFill>
                <a:srgbClr val="34007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76" name="Google Shape;76;p3"/>
          <p:cNvGrpSpPr/>
          <p:nvPr/>
        </p:nvGrpSpPr>
        <p:grpSpPr>
          <a:xfrm>
            <a:off x="368101" y="3335302"/>
            <a:ext cx="8495638" cy="1556560"/>
            <a:chOff x="299263" y="1375500"/>
            <a:chExt cx="8545200" cy="2392500"/>
          </a:xfrm>
        </p:grpSpPr>
        <p:sp>
          <p:nvSpPr>
            <p:cNvPr id="77" name="Google Shape;77;p3"/>
            <p:cNvSpPr/>
            <p:nvPr/>
          </p:nvSpPr>
          <p:spPr>
            <a:xfrm>
              <a:off x="299263" y="1375500"/>
              <a:ext cx="8545200" cy="2392500"/>
            </a:xfrm>
            <a:prstGeom prst="roundRect">
              <a:avLst>
                <a:gd fmla="val 9300" name="adj"/>
              </a:avLst>
            </a:prstGeom>
            <a:gradFill>
              <a:gsLst>
                <a:gs pos="0">
                  <a:srgbClr val="6900E9"/>
                </a:gs>
                <a:gs pos="10000">
                  <a:srgbClr val="6900E9"/>
                </a:gs>
                <a:gs pos="50000">
                  <a:srgbClr val="E8215D"/>
                </a:gs>
                <a:gs pos="90000">
                  <a:srgbClr val="F88B0E"/>
                </a:gs>
                <a:gs pos="100000">
                  <a:srgbClr val="F88B0E"/>
                </a:gs>
              </a:gsLst>
              <a:lin ang="2399891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br>
                <a:rPr b="1" i="0" lang="ru" sz="1800" u="none" cap="none" strike="noStrik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</a:br>
              <a:r>
                <a:rPr b="1" i="0" lang="ru" sz="1800" u="none" cap="none" strike="noStrik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Під час повномасштабної війни від реалізації активів банків-банкрутів через державні аукціони ФГВ залучили 3.7 млрд гривень, з яких 1.6 млрд грн — це права вимоги за кредитами. </a:t>
              </a:r>
              <a:endParaRPr b="1" i="0" sz="1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200"/>
                <a:buFont typeface="Arial"/>
                <a:buNone/>
              </a:pPr>
              <a:r>
                <a:t/>
              </a:r>
              <a:endParaRPr b="0" i="0" sz="17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78" name="Google Shape;78;p3"/>
            <p:cNvGrpSpPr/>
            <p:nvPr/>
          </p:nvGrpSpPr>
          <p:grpSpPr>
            <a:xfrm>
              <a:off x="2273044" y="1561512"/>
              <a:ext cx="5904281" cy="1664988"/>
              <a:chOff x="2273044" y="1561512"/>
              <a:chExt cx="5904281" cy="1664988"/>
            </a:xfrm>
          </p:grpSpPr>
          <p:sp>
            <p:nvSpPr>
              <p:cNvPr id="79" name="Google Shape;79;p3"/>
              <p:cNvSpPr txBox="1"/>
              <p:nvPr/>
            </p:nvSpPr>
            <p:spPr>
              <a:xfrm rot="-5400000">
                <a:off x="1691494" y="2143062"/>
                <a:ext cx="1426200" cy="26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68575" lIns="68575" spcFirstLastPara="1" rIns="68575" wrap="square" tIns="68575">
                <a:spAutoFit/>
              </a:bodyPr>
              <a:lstStyle/>
              <a:p>
                <a:pPr indent="0" lvl="0" marL="0" marR="0" rtl="0" algn="ctr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t/>
                </a:r>
                <a:endParaRPr b="1" i="0" sz="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80;p3"/>
              <p:cNvSpPr txBox="1"/>
              <p:nvPr/>
            </p:nvSpPr>
            <p:spPr>
              <a:xfrm>
                <a:off x="6506625" y="1594200"/>
                <a:ext cx="1670700" cy="1632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68575" lIns="68575" spcFirstLastPara="1" rIns="68575" wrap="square" tIns="68575">
                <a:spAutoFit/>
              </a:bodyPr>
              <a:lstStyle/>
              <a:p>
                <a:pPr indent="0" lvl="0" marL="0" marR="0" rtl="0" algn="ctr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000"/>
                  <a:buFont typeface="Arial"/>
                  <a:buNone/>
                </a:pPr>
                <a:r>
                  <a:t/>
                </a:r>
                <a:endParaRPr b="1" i="0" sz="6000" u="none" cap="none" strike="noStrike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340073"/>
            </a:gs>
            <a:gs pos="50000">
              <a:schemeClr val="dk1"/>
            </a:gs>
            <a:gs pos="100000">
              <a:srgbClr val="422504"/>
            </a:gs>
          </a:gsLst>
          <a:lin ang="2399891" scaled="0"/>
        </a:gra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/>
          <p:nvPr>
            <p:ph type="ctrTitle"/>
          </p:nvPr>
        </p:nvSpPr>
        <p:spPr>
          <a:xfrm>
            <a:off x="461300" y="521225"/>
            <a:ext cx="4227300" cy="3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1" lang="ru" sz="2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NPL державних банків</a:t>
            </a:r>
            <a:endParaRPr b="1" sz="21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6" name="Google Shape;8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13395" y="200419"/>
            <a:ext cx="1973765" cy="54204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4"/>
          <p:cNvSpPr txBox="1"/>
          <p:nvPr/>
        </p:nvSpPr>
        <p:spPr>
          <a:xfrm>
            <a:off x="877925" y="1551450"/>
            <a:ext cx="78576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●"/>
            </a:pPr>
            <a:r>
              <a:rPr b="1" i="0" lang="ru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Близько 75% NPL сектору сконцентровано в державних банках, зокрема понад 40% припадає на Приватбанк.</a:t>
            </a:r>
            <a:endParaRPr b="1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●"/>
            </a:pPr>
            <a:r>
              <a:rPr b="0" i="0" lang="ru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 24.02.2022 року обсяги NPL у трьох державних банках стрімко збільшились: </a:t>
            </a:r>
            <a:br>
              <a:rPr b="0" i="0" lang="ru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Ощадбанк - на 67%; </a:t>
            </a:r>
            <a:br>
              <a:rPr b="1" i="0" lang="ru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Укрексім - на 37%; </a:t>
            </a:r>
            <a:br>
              <a:rPr b="1" i="0" lang="ru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Укргазбанк - на 234%.</a:t>
            </a:r>
            <a:endParaRPr b="1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340073"/>
            </a:gs>
            <a:gs pos="50000">
              <a:schemeClr val="dk1"/>
            </a:gs>
            <a:gs pos="100000">
              <a:srgbClr val="422504"/>
            </a:gs>
          </a:gsLst>
          <a:lin ang="2399891" scaled="0"/>
        </a:gra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"/>
          <p:cNvSpPr/>
          <p:nvPr/>
        </p:nvSpPr>
        <p:spPr>
          <a:xfrm>
            <a:off x="324125" y="1693950"/>
            <a:ext cx="2699719" cy="1926862"/>
          </a:xfrm>
          <a:custGeom>
            <a:rect b="b" l="l" r="r" t="t"/>
            <a:pathLst>
              <a:path extrusionOk="0" h="3972912" w="3599625">
                <a:moveTo>
                  <a:pt x="239992" y="0"/>
                </a:moveTo>
                <a:lnTo>
                  <a:pt x="3353920" y="0"/>
                </a:lnTo>
                <a:cubicBezTo>
                  <a:pt x="3486463" y="0"/>
                  <a:pt x="3593911" y="107448"/>
                  <a:pt x="3593911" y="239991"/>
                </a:cubicBezTo>
                <a:lnTo>
                  <a:pt x="3593911" y="563127"/>
                </a:lnTo>
                <a:lnTo>
                  <a:pt x="3595788" y="993010"/>
                </a:lnTo>
                <a:cubicBezTo>
                  <a:pt x="3597067" y="1431124"/>
                  <a:pt x="3596998" y="1887233"/>
                  <a:pt x="3599625" y="2307352"/>
                </a:cubicBezTo>
                <a:lnTo>
                  <a:pt x="3595713" y="2356020"/>
                </a:lnTo>
                <a:lnTo>
                  <a:pt x="3595788" y="2373369"/>
                </a:lnTo>
                <a:cubicBezTo>
                  <a:pt x="3597067" y="2811483"/>
                  <a:pt x="3596998" y="3267592"/>
                  <a:pt x="3599625" y="3687711"/>
                </a:cubicBezTo>
                <a:cubicBezTo>
                  <a:pt x="3599625" y="3839926"/>
                  <a:pt x="3501849" y="3972911"/>
                  <a:pt x="3349634" y="3972911"/>
                </a:cubicBezTo>
                <a:lnTo>
                  <a:pt x="268975" y="3972912"/>
                </a:lnTo>
                <a:cubicBezTo>
                  <a:pt x="116760" y="3972912"/>
                  <a:pt x="0" y="3893397"/>
                  <a:pt x="0" y="3741182"/>
                </a:cubicBezTo>
                <a:lnTo>
                  <a:pt x="0" y="1943252"/>
                </a:lnTo>
                <a:lnTo>
                  <a:pt x="0" y="1943252"/>
                </a:lnTo>
                <a:lnTo>
                  <a:pt x="0" y="562893"/>
                </a:lnTo>
                <a:lnTo>
                  <a:pt x="1" y="562883"/>
                </a:lnTo>
                <a:lnTo>
                  <a:pt x="1" y="239991"/>
                </a:lnTo>
                <a:cubicBezTo>
                  <a:pt x="1" y="107448"/>
                  <a:pt x="107449" y="0"/>
                  <a:pt x="23999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135000" lIns="135000" spcFirstLastPara="1" rIns="135000" wrap="square" tIns="1350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ru" sz="3600" u="none" cap="none" strike="noStrike">
                <a:solidFill>
                  <a:srgbClr val="351C75"/>
                </a:solidFill>
                <a:latin typeface="Montserrat"/>
                <a:ea typeface="Montserrat"/>
                <a:cs typeface="Montserrat"/>
                <a:sym typeface="Montserrat"/>
              </a:rPr>
              <a:t>15 млрд</a:t>
            </a:r>
            <a:r>
              <a:rPr b="1" i="0" lang="ru" sz="1800" u="none" cap="none" strike="noStrike">
                <a:solidFill>
                  <a:srgbClr val="351C75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i="0" lang="ru" sz="17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при оголошеній вартості </a:t>
            </a:r>
            <a:r>
              <a:rPr b="1" i="0" lang="ru" sz="2300" u="none" cap="none" strike="noStrike">
                <a:solidFill>
                  <a:srgbClr val="340073"/>
                </a:solidFill>
                <a:latin typeface="Montserrat"/>
                <a:ea typeface="Montserrat"/>
                <a:cs typeface="Montserrat"/>
                <a:sym typeface="Montserrat"/>
              </a:rPr>
              <a:t>12 млрд</a:t>
            </a:r>
            <a:endParaRPr b="1" i="0" sz="2300" u="none" cap="none" strike="noStrike">
              <a:solidFill>
                <a:srgbClr val="34007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5"/>
          <p:cNvSpPr/>
          <p:nvPr/>
        </p:nvSpPr>
        <p:spPr>
          <a:xfrm>
            <a:off x="3190375" y="1693950"/>
            <a:ext cx="2699719" cy="1926862"/>
          </a:xfrm>
          <a:custGeom>
            <a:rect b="b" l="l" r="r" t="t"/>
            <a:pathLst>
              <a:path extrusionOk="0" h="3972912" w="3599625">
                <a:moveTo>
                  <a:pt x="245706" y="0"/>
                </a:moveTo>
                <a:lnTo>
                  <a:pt x="3359634" y="0"/>
                </a:lnTo>
                <a:cubicBezTo>
                  <a:pt x="3492177" y="0"/>
                  <a:pt x="3599625" y="107448"/>
                  <a:pt x="3599625" y="239991"/>
                </a:cubicBezTo>
                <a:lnTo>
                  <a:pt x="3599625" y="1199927"/>
                </a:lnTo>
                <a:lnTo>
                  <a:pt x="3595051" y="1245304"/>
                </a:lnTo>
                <a:lnTo>
                  <a:pt x="3595788" y="1414221"/>
                </a:lnTo>
                <a:cubicBezTo>
                  <a:pt x="3597067" y="1852335"/>
                  <a:pt x="3596998" y="2308444"/>
                  <a:pt x="3599625" y="2728563"/>
                </a:cubicBezTo>
                <a:lnTo>
                  <a:pt x="3596657" y="2765485"/>
                </a:lnTo>
                <a:lnTo>
                  <a:pt x="3596768" y="2815482"/>
                </a:lnTo>
                <a:cubicBezTo>
                  <a:pt x="3597321" y="3111557"/>
                  <a:pt x="3597874" y="3407632"/>
                  <a:pt x="3599625" y="3687711"/>
                </a:cubicBezTo>
                <a:cubicBezTo>
                  <a:pt x="3599625" y="3839926"/>
                  <a:pt x="3501849" y="3972911"/>
                  <a:pt x="3349634" y="3972911"/>
                </a:cubicBezTo>
                <a:lnTo>
                  <a:pt x="268975" y="3972912"/>
                </a:lnTo>
                <a:cubicBezTo>
                  <a:pt x="116760" y="3972912"/>
                  <a:pt x="0" y="3893397"/>
                  <a:pt x="0" y="3741182"/>
                </a:cubicBezTo>
                <a:lnTo>
                  <a:pt x="0" y="2782034"/>
                </a:lnTo>
                <a:lnTo>
                  <a:pt x="0" y="1943252"/>
                </a:lnTo>
                <a:lnTo>
                  <a:pt x="0" y="984104"/>
                </a:lnTo>
                <a:cubicBezTo>
                  <a:pt x="0" y="965077"/>
                  <a:pt x="1928" y="946501"/>
                  <a:pt x="5600" y="928559"/>
                </a:cubicBezTo>
                <a:lnTo>
                  <a:pt x="5715" y="928187"/>
                </a:lnTo>
                <a:lnTo>
                  <a:pt x="5715" y="239991"/>
                </a:lnTo>
                <a:cubicBezTo>
                  <a:pt x="5715" y="107448"/>
                  <a:pt x="113163" y="0"/>
                  <a:pt x="24570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135000" lIns="135000" spcFirstLastPara="1" rIns="135000" wrap="square" tIns="1350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" sz="18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Кількість аукціонів</a:t>
            </a:r>
            <a:endParaRPr b="0" i="0" sz="1400" u="none" cap="none" strike="noStrike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ru" sz="3600" u="none" cap="none" strike="noStrike">
                <a:solidFill>
                  <a:srgbClr val="351C75"/>
                </a:solidFill>
                <a:latin typeface="Montserrat"/>
                <a:ea typeface="Montserrat"/>
                <a:cs typeface="Montserrat"/>
                <a:sym typeface="Montserrat"/>
              </a:rPr>
              <a:t>10 тисяч</a:t>
            </a:r>
            <a:endParaRPr b="1" i="0" sz="3600" u="none" cap="none" strike="noStrike">
              <a:solidFill>
                <a:srgbClr val="351C7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ru" sz="18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Кількість учасників     </a:t>
            </a:r>
            <a:r>
              <a:rPr b="1" i="0" lang="ru" sz="3600" u="none" cap="none" strike="noStrike">
                <a:solidFill>
                  <a:srgbClr val="351C75"/>
                </a:solidFill>
                <a:latin typeface="Montserrat"/>
                <a:ea typeface="Montserrat"/>
                <a:cs typeface="Montserrat"/>
                <a:sym typeface="Montserrat"/>
              </a:rPr>
              <a:t>6400</a:t>
            </a:r>
            <a:endParaRPr b="1" i="0" sz="3600" u="none" cap="none" strike="noStrike">
              <a:solidFill>
                <a:srgbClr val="351C7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5"/>
          <p:cNvSpPr/>
          <p:nvPr/>
        </p:nvSpPr>
        <p:spPr>
          <a:xfrm>
            <a:off x="6090050" y="1693947"/>
            <a:ext cx="2699719" cy="1926862"/>
          </a:xfrm>
          <a:custGeom>
            <a:rect b="b" l="l" r="r" t="t"/>
            <a:pathLst>
              <a:path extrusionOk="0" h="3972912" w="3599625">
                <a:moveTo>
                  <a:pt x="245706" y="0"/>
                </a:moveTo>
                <a:lnTo>
                  <a:pt x="3359634" y="0"/>
                </a:lnTo>
                <a:cubicBezTo>
                  <a:pt x="3492177" y="0"/>
                  <a:pt x="3599625" y="107448"/>
                  <a:pt x="3599625" y="239991"/>
                </a:cubicBezTo>
                <a:lnTo>
                  <a:pt x="3599625" y="1199927"/>
                </a:lnTo>
                <a:lnTo>
                  <a:pt x="3595051" y="1245304"/>
                </a:lnTo>
                <a:lnTo>
                  <a:pt x="3595788" y="1414221"/>
                </a:lnTo>
                <a:cubicBezTo>
                  <a:pt x="3597067" y="1852335"/>
                  <a:pt x="3596998" y="2308444"/>
                  <a:pt x="3599625" y="2728563"/>
                </a:cubicBezTo>
                <a:lnTo>
                  <a:pt x="3596657" y="2765485"/>
                </a:lnTo>
                <a:lnTo>
                  <a:pt x="3596768" y="2815482"/>
                </a:lnTo>
                <a:cubicBezTo>
                  <a:pt x="3597321" y="3111557"/>
                  <a:pt x="3597874" y="3407632"/>
                  <a:pt x="3599625" y="3687711"/>
                </a:cubicBezTo>
                <a:cubicBezTo>
                  <a:pt x="3599625" y="3839926"/>
                  <a:pt x="3501849" y="3972911"/>
                  <a:pt x="3349634" y="3972911"/>
                </a:cubicBezTo>
                <a:lnTo>
                  <a:pt x="268975" y="3972912"/>
                </a:lnTo>
                <a:cubicBezTo>
                  <a:pt x="116760" y="3972912"/>
                  <a:pt x="0" y="3893397"/>
                  <a:pt x="0" y="3741182"/>
                </a:cubicBezTo>
                <a:lnTo>
                  <a:pt x="0" y="2782034"/>
                </a:lnTo>
                <a:lnTo>
                  <a:pt x="0" y="1943252"/>
                </a:lnTo>
                <a:lnTo>
                  <a:pt x="0" y="984104"/>
                </a:lnTo>
                <a:cubicBezTo>
                  <a:pt x="0" y="965077"/>
                  <a:pt x="1928" y="946501"/>
                  <a:pt x="5600" y="928559"/>
                </a:cubicBezTo>
                <a:lnTo>
                  <a:pt x="5715" y="928187"/>
                </a:lnTo>
                <a:lnTo>
                  <a:pt x="5715" y="239991"/>
                </a:lnTo>
                <a:cubicBezTo>
                  <a:pt x="5715" y="107448"/>
                  <a:pt x="113163" y="0"/>
                  <a:pt x="24570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135000" lIns="135000" spcFirstLastPara="1" rIns="135000" wrap="square" tIns="135000">
            <a:noAutofit/>
          </a:bodyPr>
          <a:lstStyle/>
          <a:p>
            <a:pPr indent="0" lvl="0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ru" sz="3600" u="none" cap="none" strike="noStrike">
                <a:solidFill>
                  <a:srgbClr val="340073"/>
                </a:solidFill>
                <a:latin typeface="Montserrat"/>
                <a:ea typeface="Montserrat"/>
                <a:cs typeface="Montserrat"/>
                <a:sym typeface="Montserrat"/>
              </a:rPr>
              <a:t>22 %</a:t>
            </a:r>
            <a:r>
              <a:rPr b="0" i="0" lang="ru" sz="33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b="0" i="0" lang="ru" sz="1800" u="none" cap="none" strike="noStrik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відсоток зростання ціни, при конкуренції </a:t>
            </a:r>
            <a:r>
              <a:rPr b="1" i="0" lang="ru" sz="3600" u="none" cap="none" strike="noStrike">
                <a:solidFill>
                  <a:srgbClr val="340073"/>
                </a:solidFill>
                <a:latin typeface="Montserrat"/>
                <a:ea typeface="Montserrat"/>
                <a:cs typeface="Montserrat"/>
                <a:sym typeface="Montserrat"/>
              </a:rPr>
              <a:t>1,18</a:t>
            </a:r>
            <a:endParaRPr b="1" i="0" sz="3300" u="none" cap="none" strike="noStrike">
              <a:solidFill>
                <a:srgbClr val="34007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5"/>
          <p:cNvSpPr txBox="1"/>
          <p:nvPr>
            <p:ph type="ctrTitle"/>
          </p:nvPr>
        </p:nvSpPr>
        <p:spPr>
          <a:xfrm>
            <a:off x="491850" y="460475"/>
            <a:ext cx="5252700" cy="5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1" lang="ru" sz="2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Ключові цифри по NPL (</a:t>
            </a:r>
            <a:r>
              <a:rPr b="1" lang="ru" sz="2100">
                <a:solidFill>
                  <a:schemeClr val="lt1"/>
                </a:solidFill>
              </a:rPr>
              <a:t>права вимоги за кредитними договорами)</a:t>
            </a:r>
            <a:r>
              <a:rPr b="1" lang="ru" sz="2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21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6" name="Google Shape;9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52620" y="445344"/>
            <a:ext cx="1973765" cy="542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340073"/>
            </a:gs>
            <a:gs pos="38000">
              <a:schemeClr val="dk1"/>
            </a:gs>
            <a:gs pos="100000">
              <a:schemeClr val="dk1"/>
            </a:gs>
          </a:gsLst>
          <a:lin ang="2399891" scaled="0"/>
        </a:gra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40413" y="1948294"/>
            <a:ext cx="2270269" cy="623456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6"/>
          <p:cNvSpPr txBox="1"/>
          <p:nvPr/>
        </p:nvSpPr>
        <p:spPr>
          <a:xfrm>
            <a:off x="2282288" y="3068719"/>
            <a:ext cx="4922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ru" sz="27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Будуємо ринки та довіру</a:t>
            </a:r>
            <a:endParaRPr b="0" i="0" sz="27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