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336" r:id="rId2"/>
    <p:sldId id="382" r:id="rId3"/>
    <p:sldId id="372" r:id="rId4"/>
    <p:sldId id="376" r:id="rId5"/>
    <p:sldId id="375" r:id="rId6"/>
    <p:sldId id="400" r:id="rId7"/>
    <p:sldId id="380" r:id="rId8"/>
    <p:sldId id="381" r:id="rId9"/>
    <p:sldId id="383" r:id="rId10"/>
  </p:sldIdLst>
  <p:sldSz cx="12187238" cy="6859588"/>
  <p:notesSz cx="6858000" cy="9144000"/>
  <p:defaultTextStyle>
    <a:defPPr>
      <a:defRPr lang="en-US"/>
    </a:defPPr>
    <a:lvl1pPr marL="0" algn="l" defTabSz="60771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7710" algn="l" defTabSz="60771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5420" algn="l" defTabSz="60771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3131" algn="l" defTabSz="60771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0841" algn="l" defTabSz="60771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38551" algn="l" defTabSz="60771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46261" algn="l" defTabSz="60771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53972" algn="l" defTabSz="60771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61682" algn="l" defTabSz="60771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  <a:srgbClr val="8FAADC"/>
    <a:srgbClr val="CFCDC9"/>
    <a:srgbClr val="004FB8"/>
    <a:srgbClr val="A7C6ED"/>
    <a:srgbClr val="BA0C2F"/>
    <a:srgbClr val="6099DE"/>
    <a:srgbClr val="002F6C"/>
    <a:srgbClr val="8C8985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9841" autoAdjust="0"/>
  </p:normalViewPr>
  <p:slideViewPr>
    <p:cSldViewPr snapToGrid="0" snapToObjects="1">
      <p:cViewPr varScale="1">
        <p:scale>
          <a:sx n="67" d="100"/>
          <a:sy n="67" d="100"/>
        </p:scale>
        <p:origin x="644" y="44"/>
      </p:cViewPr>
      <p:guideLst>
        <p:guide orient="horz" pos="2161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ulia Vitka" userId="9fabbf98-6f82-447f-927f-b017e0c70ae5" providerId="ADAL" clId="{D575731D-9DAA-438D-9FC8-299614B6BFCD}"/>
    <pc:docChg chg="custSel addSld delSld modSld">
      <pc:chgData name="Yulia Vitka" userId="9fabbf98-6f82-447f-927f-b017e0c70ae5" providerId="ADAL" clId="{D575731D-9DAA-438D-9FC8-299614B6BFCD}" dt="2023-02-22T12:44:51.911" v="1026" actId="20577"/>
      <pc:docMkLst>
        <pc:docMk/>
      </pc:docMkLst>
      <pc:sldChg chg="modSp mod">
        <pc:chgData name="Yulia Vitka" userId="9fabbf98-6f82-447f-927f-b017e0c70ae5" providerId="ADAL" clId="{D575731D-9DAA-438D-9FC8-299614B6BFCD}" dt="2023-02-22T10:10:31.524" v="13" actId="1076"/>
        <pc:sldMkLst>
          <pc:docMk/>
          <pc:sldMk cId="3257355185" sldId="336"/>
        </pc:sldMkLst>
        <pc:spChg chg="mod">
          <ac:chgData name="Yulia Vitka" userId="9fabbf98-6f82-447f-927f-b017e0c70ae5" providerId="ADAL" clId="{D575731D-9DAA-438D-9FC8-299614B6BFCD}" dt="2023-02-22T10:10:09.770" v="0" actId="6549"/>
          <ac:spMkLst>
            <pc:docMk/>
            <pc:sldMk cId="3257355185" sldId="336"/>
            <ac:spMk id="5" creationId="{00000000-0000-0000-0000-000000000000}"/>
          </ac:spMkLst>
        </pc:spChg>
        <pc:spChg chg="mod">
          <ac:chgData name="Yulia Vitka" userId="9fabbf98-6f82-447f-927f-b017e0c70ae5" providerId="ADAL" clId="{D575731D-9DAA-438D-9FC8-299614B6BFCD}" dt="2023-02-22T10:10:15.136" v="1" actId="6549"/>
          <ac:spMkLst>
            <pc:docMk/>
            <pc:sldMk cId="3257355185" sldId="336"/>
            <ac:spMk id="8" creationId="{00000000-0000-0000-0000-000000000000}"/>
          </ac:spMkLst>
        </pc:spChg>
        <pc:spChg chg="mod">
          <ac:chgData name="Yulia Vitka" userId="9fabbf98-6f82-447f-927f-b017e0c70ae5" providerId="ADAL" clId="{D575731D-9DAA-438D-9FC8-299614B6BFCD}" dt="2023-02-22T10:10:31.524" v="13" actId="1076"/>
          <ac:spMkLst>
            <pc:docMk/>
            <pc:sldMk cId="3257355185" sldId="336"/>
            <ac:spMk id="10" creationId="{00000000-0000-0000-0000-000000000000}"/>
          </ac:spMkLst>
        </pc:spChg>
      </pc:sldChg>
      <pc:sldChg chg="modSp mod">
        <pc:chgData name="Yulia Vitka" userId="9fabbf98-6f82-447f-927f-b017e0c70ae5" providerId="ADAL" clId="{D575731D-9DAA-438D-9FC8-299614B6BFCD}" dt="2023-02-22T10:31:59.966" v="371" actId="115"/>
        <pc:sldMkLst>
          <pc:docMk/>
          <pc:sldMk cId="1061409426" sldId="376"/>
        </pc:sldMkLst>
        <pc:spChg chg="mod">
          <ac:chgData name="Yulia Vitka" userId="9fabbf98-6f82-447f-927f-b017e0c70ae5" providerId="ADAL" clId="{D575731D-9DAA-438D-9FC8-299614B6BFCD}" dt="2023-02-22T10:11:42.335" v="57" actId="20577"/>
          <ac:spMkLst>
            <pc:docMk/>
            <pc:sldMk cId="1061409426" sldId="376"/>
            <ac:spMk id="5" creationId="{00000000-0000-0000-0000-000000000000}"/>
          </ac:spMkLst>
        </pc:spChg>
        <pc:spChg chg="mod">
          <ac:chgData name="Yulia Vitka" userId="9fabbf98-6f82-447f-927f-b017e0c70ae5" providerId="ADAL" clId="{D575731D-9DAA-438D-9FC8-299614B6BFCD}" dt="2023-02-22T10:11:47.663" v="62" actId="20577"/>
          <ac:spMkLst>
            <pc:docMk/>
            <pc:sldMk cId="1061409426" sldId="376"/>
            <ac:spMk id="9" creationId="{2FDA5A68-1FD5-FCEA-AA04-45722256E2B6}"/>
          </ac:spMkLst>
        </pc:spChg>
        <pc:spChg chg="mod">
          <ac:chgData name="Yulia Vitka" userId="9fabbf98-6f82-447f-927f-b017e0c70ae5" providerId="ADAL" clId="{D575731D-9DAA-438D-9FC8-299614B6BFCD}" dt="2023-02-22T10:31:59.966" v="371" actId="115"/>
          <ac:spMkLst>
            <pc:docMk/>
            <pc:sldMk cId="1061409426" sldId="376"/>
            <ac:spMk id="29" creationId="{9D797234-09EE-E56B-FECE-5659F50E64E4}"/>
          </ac:spMkLst>
        </pc:spChg>
      </pc:sldChg>
      <pc:sldChg chg="modSp mod">
        <pc:chgData name="Yulia Vitka" userId="9fabbf98-6f82-447f-927f-b017e0c70ae5" providerId="ADAL" clId="{D575731D-9DAA-438D-9FC8-299614B6BFCD}" dt="2023-02-22T12:44:51.911" v="1026" actId="20577"/>
        <pc:sldMkLst>
          <pc:docMk/>
          <pc:sldMk cId="665095555" sldId="380"/>
        </pc:sldMkLst>
        <pc:spChg chg="mod">
          <ac:chgData name="Yulia Vitka" userId="9fabbf98-6f82-447f-927f-b017e0c70ae5" providerId="ADAL" clId="{D575731D-9DAA-438D-9FC8-299614B6BFCD}" dt="2023-02-22T12:44:45.670" v="1024" actId="1076"/>
          <ac:spMkLst>
            <pc:docMk/>
            <pc:sldMk cId="665095555" sldId="380"/>
            <ac:spMk id="5" creationId="{00000000-0000-0000-0000-000000000000}"/>
          </ac:spMkLst>
        </pc:spChg>
        <pc:spChg chg="mod">
          <ac:chgData name="Yulia Vitka" userId="9fabbf98-6f82-447f-927f-b017e0c70ae5" providerId="ADAL" clId="{D575731D-9DAA-438D-9FC8-299614B6BFCD}" dt="2023-02-22T12:44:31.471" v="1021" actId="108"/>
          <ac:spMkLst>
            <pc:docMk/>
            <pc:sldMk cId="665095555" sldId="380"/>
            <ac:spMk id="6" creationId="{2DB2344E-6007-07F5-FB6E-11E9D9D86DB5}"/>
          </ac:spMkLst>
        </pc:spChg>
        <pc:spChg chg="mod">
          <ac:chgData name="Yulia Vitka" userId="9fabbf98-6f82-447f-927f-b017e0c70ae5" providerId="ADAL" clId="{D575731D-9DAA-438D-9FC8-299614B6BFCD}" dt="2023-02-22T12:44:51.911" v="1026" actId="20577"/>
          <ac:spMkLst>
            <pc:docMk/>
            <pc:sldMk cId="665095555" sldId="380"/>
            <ac:spMk id="15" creationId="{6E58EF00-9D5B-2C07-D8C5-FA8D89AB7E6E}"/>
          </ac:spMkLst>
        </pc:spChg>
      </pc:sldChg>
      <pc:sldChg chg="modSp mod">
        <pc:chgData name="Yulia Vitka" userId="9fabbf98-6f82-447f-927f-b017e0c70ae5" providerId="ADAL" clId="{D575731D-9DAA-438D-9FC8-299614B6BFCD}" dt="2023-02-22T10:33:19.223" v="466" actId="20577"/>
        <pc:sldMkLst>
          <pc:docMk/>
          <pc:sldMk cId="580069719" sldId="381"/>
        </pc:sldMkLst>
        <pc:spChg chg="mod">
          <ac:chgData name="Yulia Vitka" userId="9fabbf98-6f82-447f-927f-b017e0c70ae5" providerId="ADAL" clId="{D575731D-9DAA-438D-9FC8-299614B6BFCD}" dt="2023-02-22T10:33:13.394" v="465" actId="20577"/>
          <ac:spMkLst>
            <pc:docMk/>
            <pc:sldMk cId="580069719" sldId="381"/>
            <ac:spMk id="8" creationId="{84E1F92D-DD2D-110C-3AD4-9D2A6A401B6C}"/>
          </ac:spMkLst>
        </pc:spChg>
        <pc:spChg chg="mod">
          <ac:chgData name="Yulia Vitka" userId="9fabbf98-6f82-447f-927f-b017e0c70ae5" providerId="ADAL" clId="{D575731D-9DAA-438D-9FC8-299614B6BFCD}" dt="2023-02-22T10:33:19.223" v="466" actId="20577"/>
          <ac:spMkLst>
            <pc:docMk/>
            <pc:sldMk cId="580069719" sldId="381"/>
            <ac:spMk id="11" creationId="{B14C6CDF-7787-9A26-9555-041A245832F7}"/>
          </ac:spMkLst>
        </pc:spChg>
      </pc:sldChg>
      <pc:sldChg chg="modSp mod">
        <pc:chgData name="Yulia Vitka" userId="9fabbf98-6f82-447f-927f-b017e0c70ae5" providerId="ADAL" clId="{D575731D-9DAA-438D-9FC8-299614B6BFCD}" dt="2023-02-22T12:43:28.209" v="1009" actId="6549"/>
        <pc:sldMkLst>
          <pc:docMk/>
          <pc:sldMk cId="2409124248" sldId="382"/>
        </pc:sldMkLst>
        <pc:spChg chg="mod">
          <ac:chgData name="Yulia Vitka" userId="9fabbf98-6f82-447f-927f-b017e0c70ae5" providerId="ADAL" clId="{D575731D-9DAA-438D-9FC8-299614B6BFCD}" dt="2023-02-22T12:43:28.209" v="1009" actId="6549"/>
          <ac:spMkLst>
            <pc:docMk/>
            <pc:sldMk cId="2409124248" sldId="382"/>
            <ac:spMk id="6" creationId="{F98EC8B9-6C58-2005-A848-03620044FB69}"/>
          </ac:spMkLst>
        </pc:spChg>
        <pc:spChg chg="mod">
          <ac:chgData name="Yulia Vitka" userId="9fabbf98-6f82-447f-927f-b017e0c70ae5" providerId="ADAL" clId="{D575731D-9DAA-438D-9FC8-299614B6BFCD}" dt="2023-02-22T10:10:42.483" v="15" actId="20577"/>
          <ac:spMkLst>
            <pc:docMk/>
            <pc:sldMk cId="2409124248" sldId="382"/>
            <ac:spMk id="8" creationId="{3BF0B265-4AEF-B65E-5A6E-26E88E9D352F}"/>
          </ac:spMkLst>
        </pc:spChg>
      </pc:sldChg>
      <pc:sldChg chg="modSp mod">
        <pc:chgData name="Yulia Vitka" userId="9fabbf98-6f82-447f-927f-b017e0c70ae5" providerId="ADAL" clId="{D575731D-9DAA-438D-9FC8-299614B6BFCD}" dt="2023-02-22T10:36:37.690" v="603" actId="20577"/>
        <pc:sldMkLst>
          <pc:docMk/>
          <pc:sldMk cId="3123746921" sldId="383"/>
        </pc:sldMkLst>
        <pc:spChg chg="mod">
          <ac:chgData name="Yulia Vitka" userId="9fabbf98-6f82-447f-927f-b017e0c70ae5" providerId="ADAL" clId="{D575731D-9DAA-438D-9FC8-299614B6BFCD}" dt="2023-02-22T10:36:37.690" v="603" actId="20577"/>
          <ac:spMkLst>
            <pc:docMk/>
            <pc:sldMk cId="3123746921" sldId="383"/>
            <ac:spMk id="2" creationId="{2F68D582-3301-32B9-B740-90C903BAD467}"/>
          </ac:spMkLst>
        </pc:spChg>
      </pc:sldChg>
      <pc:sldChg chg="modSp mod">
        <pc:chgData name="Yulia Vitka" userId="9fabbf98-6f82-447f-927f-b017e0c70ae5" providerId="ADAL" clId="{D575731D-9DAA-438D-9FC8-299614B6BFCD}" dt="2023-02-22T10:37:34.755" v="653" actId="313"/>
        <pc:sldMkLst>
          <pc:docMk/>
          <pc:sldMk cId="1065197297" sldId="397"/>
        </pc:sldMkLst>
        <pc:spChg chg="mod">
          <ac:chgData name="Yulia Vitka" userId="9fabbf98-6f82-447f-927f-b017e0c70ae5" providerId="ADAL" clId="{D575731D-9DAA-438D-9FC8-299614B6BFCD}" dt="2023-02-22T10:37:34.755" v="653" actId="313"/>
          <ac:spMkLst>
            <pc:docMk/>
            <pc:sldMk cId="1065197297" sldId="397"/>
            <ac:spMk id="12" creationId="{68E0E8F3-C4E6-AE29-517C-6A9CB1F9E498}"/>
          </ac:spMkLst>
        </pc:spChg>
      </pc:sldChg>
      <pc:sldChg chg="del">
        <pc:chgData name="Yulia Vitka" userId="9fabbf98-6f82-447f-927f-b017e0c70ae5" providerId="ADAL" clId="{D575731D-9DAA-438D-9FC8-299614B6BFCD}" dt="2023-02-22T10:34:51.295" v="474" actId="47"/>
        <pc:sldMkLst>
          <pc:docMk/>
          <pc:sldMk cId="553029797" sldId="399"/>
        </pc:sldMkLst>
      </pc:sldChg>
      <pc:sldChg chg="modSp mod">
        <pc:chgData name="Yulia Vitka" userId="9fabbf98-6f82-447f-927f-b017e0c70ae5" providerId="ADAL" clId="{D575731D-9DAA-438D-9FC8-299614B6BFCD}" dt="2023-02-22T10:32:12.318" v="372" actId="6549"/>
        <pc:sldMkLst>
          <pc:docMk/>
          <pc:sldMk cId="3322816088" sldId="400"/>
        </pc:sldMkLst>
        <pc:spChg chg="mod">
          <ac:chgData name="Yulia Vitka" userId="9fabbf98-6f82-447f-927f-b017e0c70ae5" providerId="ADAL" clId="{D575731D-9DAA-438D-9FC8-299614B6BFCD}" dt="2023-02-22T10:32:12.318" v="372" actId="6549"/>
          <ac:spMkLst>
            <pc:docMk/>
            <pc:sldMk cId="3322816088" sldId="400"/>
            <ac:spMk id="9" creationId="{4AC0107C-B109-DE70-13DF-870C68AB4ECF}"/>
          </ac:spMkLst>
        </pc:spChg>
      </pc:sldChg>
      <pc:sldChg chg="addSp delSp modSp new mod">
        <pc:chgData name="Yulia Vitka" userId="9fabbf98-6f82-447f-927f-b017e0c70ae5" providerId="ADAL" clId="{D575731D-9DAA-438D-9FC8-299614B6BFCD}" dt="2023-02-22T10:41:17.986" v="969" actId="1076"/>
        <pc:sldMkLst>
          <pc:docMk/>
          <pc:sldMk cId="1396770869" sldId="401"/>
        </pc:sldMkLst>
        <pc:spChg chg="del">
          <ac:chgData name="Yulia Vitka" userId="9fabbf98-6f82-447f-927f-b017e0c70ae5" providerId="ADAL" clId="{D575731D-9DAA-438D-9FC8-299614B6BFCD}" dt="2023-02-22T10:38:30.497" v="658" actId="478"/>
          <ac:spMkLst>
            <pc:docMk/>
            <pc:sldMk cId="1396770869" sldId="401"/>
            <ac:spMk id="2" creationId="{E8EC89BE-A8AF-6186-9CE8-22771D885460}"/>
          </ac:spMkLst>
        </pc:spChg>
        <pc:spChg chg="del">
          <ac:chgData name="Yulia Vitka" userId="9fabbf98-6f82-447f-927f-b017e0c70ae5" providerId="ADAL" clId="{D575731D-9DAA-438D-9FC8-299614B6BFCD}" dt="2023-02-22T10:38:17.094" v="657"/>
          <ac:spMkLst>
            <pc:docMk/>
            <pc:sldMk cId="1396770869" sldId="401"/>
            <ac:spMk id="3" creationId="{2832783B-1E83-BDCF-D43B-A3A2F3BE0855}"/>
          </ac:spMkLst>
        </pc:spChg>
        <pc:spChg chg="add mod">
          <ac:chgData name="Yulia Vitka" userId="9fabbf98-6f82-447f-927f-b017e0c70ae5" providerId="ADAL" clId="{D575731D-9DAA-438D-9FC8-299614B6BFCD}" dt="2023-02-22T10:39:34.346" v="777" actId="20577"/>
          <ac:spMkLst>
            <pc:docMk/>
            <pc:sldMk cId="1396770869" sldId="401"/>
            <ac:spMk id="5" creationId="{9FB501EA-5D93-DB54-494F-2D2C16E22C51}"/>
          </ac:spMkLst>
        </pc:spChg>
        <pc:spChg chg="add mod">
          <ac:chgData name="Yulia Vitka" userId="9fabbf98-6f82-447f-927f-b017e0c70ae5" providerId="ADAL" clId="{D575731D-9DAA-438D-9FC8-299614B6BFCD}" dt="2023-02-22T10:38:17.094" v="657"/>
          <ac:spMkLst>
            <pc:docMk/>
            <pc:sldMk cId="1396770869" sldId="401"/>
            <ac:spMk id="7" creationId="{F3CCD90A-3DB2-A5AE-27CE-BD6CDF0F423A}"/>
          </ac:spMkLst>
        </pc:spChg>
        <pc:spChg chg="add mod">
          <ac:chgData name="Yulia Vitka" userId="9fabbf98-6f82-447f-927f-b017e0c70ae5" providerId="ADAL" clId="{D575731D-9DAA-438D-9FC8-299614B6BFCD}" dt="2023-02-22T10:41:17.986" v="969" actId="1076"/>
          <ac:spMkLst>
            <pc:docMk/>
            <pc:sldMk cId="1396770869" sldId="401"/>
            <ac:spMk id="9" creationId="{1BB6C11E-BFEE-9054-1422-3175E0D71CC0}"/>
          </ac:spMkLst>
        </pc:spChg>
        <pc:cxnChg chg="add mod">
          <ac:chgData name="Yulia Vitka" userId="9fabbf98-6f82-447f-927f-b017e0c70ae5" providerId="ADAL" clId="{D575731D-9DAA-438D-9FC8-299614B6BFCD}" dt="2023-02-22T10:38:07.679" v="656"/>
          <ac:cxnSpMkLst>
            <pc:docMk/>
            <pc:sldMk cId="1396770869" sldId="401"/>
            <ac:cxnSpMk id="6" creationId="{092E4C8D-2765-3C5E-46D0-B299566332CC}"/>
          </ac:cxnSpMkLst>
        </pc:cxnChg>
      </pc:sldChg>
    </pc:docChg>
  </pc:docChgLst>
  <pc:docChgLst>
    <pc:chgData name="Yulia Vitka" userId="9fabbf98-6f82-447f-927f-b017e0c70ae5" providerId="ADAL" clId="{47E43FEE-7615-4C4B-A7C2-FF020EB5D934}"/>
    <pc:docChg chg="delSld">
      <pc:chgData name="Yulia Vitka" userId="9fabbf98-6f82-447f-927f-b017e0c70ae5" providerId="ADAL" clId="{47E43FEE-7615-4C4B-A7C2-FF020EB5D934}" dt="2023-02-23T14:14:36.587" v="0" actId="47"/>
      <pc:docMkLst>
        <pc:docMk/>
      </pc:docMkLst>
      <pc:sldChg chg="del">
        <pc:chgData name="Yulia Vitka" userId="9fabbf98-6f82-447f-927f-b017e0c70ae5" providerId="ADAL" clId="{47E43FEE-7615-4C4B-A7C2-FF020EB5D934}" dt="2023-02-23T14:14:36.587" v="0" actId="47"/>
        <pc:sldMkLst>
          <pc:docMk/>
          <pc:sldMk cId="1267284282" sldId="402"/>
        </pc:sldMkLst>
      </pc:sldChg>
    </pc:docChg>
  </pc:docChgLst>
  <pc:docChgLst>
    <pc:chgData name="Yulia Vitka" userId="9fabbf98-6f82-447f-927f-b017e0c70ae5" providerId="ADAL" clId="{43A59319-6CAB-4159-9A3D-EB2EE00A21FD}"/>
    <pc:docChg chg="delSld modSld">
      <pc:chgData name="Yulia Vitka" userId="9fabbf98-6f82-447f-927f-b017e0c70ae5" providerId="ADAL" clId="{43A59319-6CAB-4159-9A3D-EB2EE00A21FD}" dt="2023-06-06T06:31:12.285" v="30" actId="47"/>
      <pc:docMkLst>
        <pc:docMk/>
      </pc:docMkLst>
      <pc:sldChg chg="modSp mod">
        <pc:chgData name="Yulia Vitka" userId="9fabbf98-6f82-447f-927f-b017e0c70ae5" providerId="ADAL" clId="{43A59319-6CAB-4159-9A3D-EB2EE00A21FD}" dt="2023-06-06T06:30:00.734" v="18" actId="20577"/>
        <pc:sldMkLst>
          <pc:docMk/>
          <pc:sldMk cId="3257355185" sldId="336"/>
        </pc:sldMkLst>
        <pc:spChg chg="mod">
          <ac:chgData name="Yulia Vitka" userId="9fabbf98-6f82-447f-927f-b017e0c70ae5" providerId="ADAL" clId="{43A59319-6CAB-4159-9A3D-EB2EE00A21FD}" dt="2023-06-06T06:30:00.734" v="18" actId="20577"/>
          <ac:spMkLst>
            <pc:docMk/>
            <pc:sldMk cId="3257355185" sldId="336"/>
            <ac:spMk id="10" creationId="{00000000-0000-0000-0000-000000000000}"/>
          </ac:spMkLst>
        </pc:spChg>
      </pc:sldChg>
      <pc:sldChg chg="del">
        <pc:chgData name="Yulia Vitka" userId="9fabbf98-6f82-447f-927f-b017e0c70ae5" providerId="ADAL" clId="{43A59319-6CAB-4159-9A3D-EB2EE00A21FD}" dt="2023-06-06T06:31:12.285" v="30" actId="47"/>
        <pc:sldMkLst>
          <pc:docMk/>
          <pc:sldMk cId="1065197297" sldId="397"/>
        </pc:sldMkLst>
      </pc:sldChg>
      <pc:sldChg chg="modSp mod">
        <pc:chgData name="Yulia Vitka" userId="9fabbf98-6f82-447f-927f-b017e0c70ae5" providerId="ADAL" clId="{43A59319-6CAB-4159-9A3D-EB2EE00A21FD}" dt="2023-06-06T06:30:27.011" v="28" actId="20577"/>
        <pc:sldMkLst>
          <pc:docMk/>
          <pc:sldMk cId="3322816088" sldId="400"/>
        </pc:sldMkLst>
        <pc:spChg chg="mod">
          <ac:chgData name="Yulia Vitka" userId="9fabbf98-6f82-447f-927f-b017e0c70ae5" providerId="ADAL" clId="{43A59319-6CAB-4159-9A3D-EB2EE00A21FD}" dt="2023-06-06T06:30:27.011" v="28" actId="20577"/>
          <ac:spMkLst>
            <pc:docMk/>
            <pc:sldMk cId="3322816088" sldId="400"/>
            <ac:spMk id="2" creationId="{00000000-0000-0000-0000-000000000000}"/>
          </ac:spMkLst>
        </pc:spChg>
      </pc:sldChg>
      <pc:sldChg chg="del">
        <pc:chgData name="Yulia Vitka" userId="9fabbf98-6f82-447f-927f-b017e0c70ae5" providerId="ADAL" clId="{43A59319-6CAB-4159-9A3D-EB2EE00A21FD}" dt="2023-06-06T06:30:46.880" v="29" actId="47"/>
        <pc:sldMkLst>
          <pc:docMk/>
          <pc:sldMk cId="286310246" sldId="403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4D9E48-5E7F-D24C-87D5-695B18367D24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CB10C2-C6DD-5A4A-BF1B-B012B8BA4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975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6357CE-B3EB-1B4A-84E5-C1E2DF427ABD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4A558B-E4E9-A94A-B9C1-029E46A76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9379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60771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7710" algn="l" defTabSz="60771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5420" algn="l" defTabSz="60771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3131" algn="l" defTabSz="60771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0841" algn="l" defTabSz="60771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38551" algn="l" defTabSz="60771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46261" algn="l" defTabSz="60771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53972" algn="l" defTabSz="60771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61682" algn="l" defTabSz="60771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Full Photo">
    <p:bg>
      <p:bgPr>
        <a:solidFill>
          <a:srgbClr val="002F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203121" y="6409580"/>
            <a:ext cx="2843689" cy="246278"/>
          </a:xfrm>
          <a:prstGeom prst="rect">
            <a:avLst/>
          </a:prstGeom>
        </p:spPr>
        <p:txBody>
          <a:bodyPr vert="horz" lIns="121542" tIns="60771" rIns="121542" bIns="60771" rtlCol="0" anchor="ctr">
            <a:spAutoFit/>
          </a:bodyPr>
          <a:lstStyle>
            <a:lvl1pPr algn="l">
              <a:defRPr sz="8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84993990-6CAB-4B97-A1A7-CA6E1E265CD1}" type="datetime1">
              <a:rPr lang="en-US" smtClean="0"/>
              <a:t>6/6/2023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3973" y="6409580"/>
            <a:ext cx="3859292" cy="246278"/>
          </a:xfrm>
          <a:prstGeom prst="rect">
            <a:avLst/>
          </a:prstGeom>
        </p:spPr>
        <p:txBody>
          <a:bodyPr vert="horz" lIns="121542" tIns="60771" rIns="121542" bIns="60771" rtlCol="0" anchor="ctr">
            <a:spAutoFit/>
          </a:bodyPr>
          <a:lstStyle>
            <a:lvl1pPr algn="ctr">
              <a:defRPr sz="8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USAID FINANCIAL SECTOR REFORM ACTIVITY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40428" y="6409580"/>
            <a:ext cx="2843689" cy="246278"/>
          </a:xfrm>
          <a:prstGeom prst="rect">
            <a:avLst/>
          </a:prstGeom>
        </p:spPr>
        <p:txBody>
          <a:bodyPr vert="horz" lIns="121542" tIns="60771" rIns="121542" bIns="60771" rtlCol="0" anchor="ctr">
            <a:spAutoFit/>
          </a:bodyPr>
          <a:lstStyle>
            <a:lvl1pPr algn="r">
              <a:defRPr sz="8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914043" y="2119205"/>
            <a:ext cx="5179576" cy="1600571"/>
          </a:xfrm>
          <a:effectLst>
            <a:outerShdw blurRad="254000" dir="2700000" algn="tl" rotWithShape="0">
              <a:srgbClr val="000000">
                <a:alpha val="20000"/>
              </a:srgbClr>
            </a:outerShdw>
          </a:effectLst>
        </p:spPr>
        <p:txBody>
          <a:bodyPr anchor="b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043" y="4147957"/>
            <a:ext cx="4570214" cy="1600571"/>
          </a:xfrm>
          <a:effectLst>
            <a:outerShdw blurRad="254000" dir="5400000" algn="tl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 marL="0" indent="0" algn="l">
              <a:buNone/>
              <a:defRPr sz="2100">
                <a:solidFill>
                  <a:schemeClr val="bg1"/>
                </a:solidFill>
              </a:defRPr>
            </a:lvl1pPr>
            <a:lvl2pPr marL="607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54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08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38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46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53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616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10489137" y="1452584"/>
            <a:ext cx="2743835" cy="246125"/>
          </a:xfrm>
        </p:spPr>
        <p:txBody>
          <a:bodyPr>
            <a:spAutoFit/>
          </a:bodyPr>
          <a:lstStyle>
            <a:lvl1pPr marL="0" indent="0" algn="r">
              <a:buNone/>
              <a:defRPr sz="800" baseline="0">
                <a:solidFill>
                  <a:schemeClr val="bg1"/>
                </a:solidFill>
              </a:defRPr>
            </a:lvl1pPr>
            <a:lvl2pPr marL="305965" indent="0">
              <a:buNone/>
              <a:defRPr sz="2400">
                <a:solidFill>
                  <a:schemeClr val="bg1"/>
                </a:solidFill>
              </a:defRPr>
            </a:lvl2pPr>
            <a:lvl3pPr marL="611930" indent="0">
              <a:buNone/>
              <a:defRPr sz="2100">
                <a:solidFill>
                  <a:schemeClr val="bg1"/>
                </a:solidFill>
              </a:defRPr>
            </a:lvl3pPr>
            <a:lvl4pPr marL="909455" indent="0">
              <a:buNone/>
              <a:defRPr sz="1900">
                <a:solidFill>
                  <a:schemeClr val="bg1"/>
                </a:solidFill>
              </a:defRPr>
            </a:lvl4pPr>
            <a:lvl5pPr marL="1363128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883077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Gray Title Only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203121" y="203729"/>
            <a:ext cx="5890498" cy="6452128"/>
          </a:xfrm>
          <a:solidFill>
            <a:schemeClr val="bg1"/>
          </a:solidFill>
        </p:spPr>
        <p:txBody>
          <a:bodyPr>
            <a:normAutofit/>
          </a:bodyPr>
          <a:lstStyle>
            <a:lvl1pPr marL="0" marR="0" indent="0" algn="l" defTabSz="60771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203121" y="6409580"/>
            <a:ext cx="2843689" cy="246278"/>
          </a:xfrm>
          <a:prstGeom prst="rect">
            <a:avLst/>
          </a:prstGeom>
        </p:spPr>
        <p:txBody>
          <a:bodyPr vert="horz" lIns="121542" tIns="60771" rIns="121542" bIns="60771" rtlCol="0" anchor="ctr">
            <a:spAutoFit/>
          </a:bodyPr>
          <a:lstStyle>
            <a:lvl1pPr algn="l">
              <a:defRPr sz="800" b="0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fld id="{809A88A7-5DE6-4BEA-A2EF-672ABC6ABB34}" type="datetime1">
              <a:rPr lang="en-US" smtClean="0"/>
              <a:t>6/6/2023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40428" y="6409580"/>
            <a:ext cx="2843689" cy="246278"/>
          </a:xfrm>
          <a:prstGeom prst="rect">
            <a:avLst/>
          </a:prstGeom>
        </p:spPr>
        <p:txBody>
          <a:bodyPr vert="horz" lIns="121542" tIns="60771" rIns="121542" bIns="60771" rtlCol="0" anchor="ctr">
            <a:spAutoFit/>
          </a:bodyPr>
          <a:lstStyle>
            <a:lvl1pPr algn="r">
              <a:defRPr sz="8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4598640" y="1452584"/>
            <a:ext cx="2743835" cy="246125"/>
          </a:xfrm>
        </p:spPr>
        <p:txBody>
          <a:bodyPr>
            <a:spAutoFit/>
          </a:bodyPr>
          <a:lstStyle>
            <a:lvl1pPr marL="0" indent="0" algn="r">
              <a:buNone/>
              <a:defRPr sz="800" baseline="0">
                <a:solidFill>
                  <a:srgbClr val="FFFFFF"/>
                </a:solidFill>
              </a:defRPr>
            </a:lvl1pPr>
            <a:lvl2pPr marL="305965" indent="0">
              <a:buNone/>
              <a:defRPr sz="2400">
                <a:solidFill>
                  <a:schemeClr val="bg1"/>
                </a:solidFill>
              </a:defRPr>
            </a:lvl2pPr>
            <a:lvl3pPr marL="611930" indent="0">
              <a:buNone/>
              <a:defRPr sz="2100">
                <a:solidFill>
                  <a:schemeClr val="bg1"/>
                </a:solidFill>
              </a:defRPr>
            </a:lvl3pPr>
            <a:lvl4pPr marL="909455" indent="0">
              <a:buNone/>
              <a:defRPr sz="1900">
                <a:solidFill>
                  <a:schemeClr val="bg1"/>
                </a:solidFill>
              </a:defRPr>
            </a:lvl4pPr>
            <a:lvl5pPr marL="1363128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6500265" y="2895530"/>
            <a:ext cx="5179171" cy="1108252"/>
          </a:xfrm>
        </p:spPr>
        <p:txBody>
          <a:bodyPr wrap="square" anchor="ctr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39252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d/Gray 1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203121" y="6409580"/>
            <a:ext cx="2843689" cy="246278"/>
          </a:xfrm>
          <a:prstGeom prst="rect">
            <a:avLst/>
          </a:prstGeom>
        </p:spPr>
        <p:txBody>
          <a:bodyPr vert="horz" lIns="121542" tIns="60771" rIns="121542" bIns="60771" rtlCol="0" anchor="ctr">
            <a:spAutoFit/>
          </a:bodyPr>
          <a:lstStyle>
            <a:lvl1pPr algn="l">
              <a:defRPr sz="8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B2524E5F-3752-4A8C-9CDC-8F3108E57E71}" type="datetime1">
              <a:rPr lang="en-US" smtClean="0"/>
              <a:t>6/6/2023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3973" y="6409580"/>
            <a:ext cx="3859292" cy="246278"/>
          </a:xfrm>
          <a:prstGeom prst="rect">
            <a:avLst/>
          </a:prstGeom>
        </p:spPr>
        <p:txBody>
          <a:bodyPr vert="horz" lIns="121542" tIns="60771" rIns="121542" bIns="60771" rtlCol="0" anchor="ctr">
            <a:spAutoFit/>
          </a:bodyPr>
          <a:lstStyle>
            <a:lvl1pPr algn="ctr">
              <a:defRPr sz="8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USAID FINANCIAL SECTOR REFORM ACTIVITY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40428" y="6409580"/>
            <a:ext cx="2843689" cy="246278"/>
          </a:xfrm>
          <a:prstGeom prst="rect">
            <a:avLst/>
          </a:prstGeom>
        </p:spPr>
        <p:txBody>
          <a:bodyPr vert="horz" lIns="121542" tIns="60771" rIns="121542" bIns="60771" rtlCol="0" anchor="ctr">
            <a:spAutoFit/>
          </a:bodyPr>
          <a:lstStyle>
            <a:lvl1pPr algn="r">
              <a:defRPr sz="8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914448" y="903524"/>
            <a:ext cx="10359152" cy="610794"/>
          </a:xfrm>
          <a:prstGeom prst="rect">
            <a:avLst/>
          </a:prstGeom>
        </p:spPr>
        <p:txBody>
          <a:bodyPr vert="horz" lIns="121542" tIns="60771" rIns="121542" bIns="60771" rtlCol="0" anchor="b" anchorCtr="0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 hasCustomPrompt="1"/>
          </p:nvPr>
        </p:nvSpPr>
        <p:spPr>
          <a:xfrm>
            <a:off x="914043" y="1715946"/>
            <a:ext cx="10359152" cy="4234210"/>
          </a:xfrm>
          <a:prstGeom prst="rect">
            <a:avLst/>
          </a:prstGeom>
        </p:spPr>
        <p:txBody>
          <a:bodyPr vert="horz" lIns="121542" tIns="60771" rIns="121542" bIns="60771" rtlCol="0">
            <a:normAutofit/>
          </a:bodyPr>
          <a:lstStyle>
            <a:lvl1pPr marL="305966" marR="0" indent="-305966" algn="l" defTabSz="6077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63"/>
              </a:spcAft>
              <a:buClrTx/>
              <a:buSzTx/>
              <a:buFont typeface="Arial"/>
              <a:buChar char="•"/>
              <a:tabLst/>
              <a:defRPr/>
            </a:lvl1pPr>
          </a:lstStyle>
          <a:p>
            <a:pPr marL="305966" marR="0" lvl="0" indent="-305966" algn="l" defTabSz="6077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63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Click to edit Master text styles</a:t>
            </a:r>
          </a:p>
          <a:p>
            <a:pPr marL="909456" marR="0" lvl="1" indent="-305966" algn="l" defTabSz="6077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63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2070586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d/Gray 2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48" y="1715946"/>
            <a:ext cx="5077611" cy="4234210"/>
          </a:xfrm>
        </p:spPr>
        <p:txBody>
          <a:bodyPr>
            <a:normAutofit/>
          </a:bodyPr>
          <a:lstStyle>
            <a:lvl1pPr>
              <a:defRPr sz="2100">
                <a:solidFill>
                  <a:srgbClr val="6C6463"/>
                </a:solidFill>
              </a:defRPr>
            </a:lvl1pPr>
            <a:lvl2pPr>
              <a:defRPr sz="2100">
                <a:solidFill>
                  <a:srgbClr val="6C6463"/>
                </a:solidFill>
              </a:defRPr>
            </a:lvl2pPr>
            <a:lvl3pPr>
              <a:defRPr sz="2100">
                <a:solidFill>
                  <a:srgbClr val="6C6463"/>
                </a:solidFill>
              </a:defRPr>
            </a:lvl3pPr>
            <a:lvl4pPr>
              <a:defRPr sz="1900">
                <a:solidFill>
                  <a:srgbClr val="6C6463"/>
                </a:solidFill>
              </a:defRPr>
            </a:lvl4pPr>
            <a:lvl5pPr>
              <a:defRPr sz="2100">
                <a:solidFill>
                  <a:srgbClr val="6C6463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179" y="1715946"/>
            <a:ext cx="5078421" cy="4234210"/>
          </a:xfrm>
        </p:spPr>
        <p:txBody>
          <a:bodyPr>
            <a:normAutofit/>
          </a:bodyPr>
          <a:lstStyle>
            <a:lvl1pPr>
              <a:defRPr sz="2100">
                <a:solidFill>
                  <a:srgbClr val="6C6463"/>
                </a:solidFill>
              </a:defRPr>
            </a:lvl1pPr>
            <a:lvl2pPr>
              <a:defRPr sz="2100">
                <a:solidFill>
                  <a:srgbClr val="6C6463"/>
                </a:solidFill>
              </a:defRPr>
            </a:lvl2pPr>
            <a:lvl3pPr>
              <a:defRPr sz="2100">
                <a:solidFill>
                  <a:srgbClr val="6C6463"/>
                </a:solidFill>
              </a:defRPr>
            </a:lvl3pPr>
            <a:lvl4pPr>
              <a:defRPr sz="1900">
                <a:solidFill>
                  <a:srgbClr val="6C6463"/>
                </a:solidFill>
              </a:defRPr>
            </a:lvl4pPr>
            <a:lvl5pPr>
              <a:defRPr sz="2100">
                <a:solidFill>
                  <a:srgbClr val="6C6463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03121" y="6409580"/>
            <a:ext cx="2843689" cy="24627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CF00E18E-58E9-44BD-B202-5EE11C5FD8B3}" type="datetime1">
              <a:rPr lang="en-US" smtClean="0"/>
              <a:t>6/6/2023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3973" y="6409580"/>
            <a:ext cx="3859292" cy="24627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USAID FINANCIAL SECTOR REFORM ACTIVITY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40428" y="6409580"/>
            <a:ext cx="2843689" cy="24627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914448" y="898621"/>
            <a:ext cx="10359152" cy="615696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225650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d/Gray 3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48" y="1715946"/>
            <a:ext cx="3351085" cy="4234210"/>
          </a:xfrm>
        </p:spPr>
        <p:txBody>
          <a:bodyPr>
            <a:normAutofit/>
          </a:bodyPr>
          <a:lstStyle>
            <a:lvl1pPr>
              <a:defRPr sz="2100">
                <a:solidFill>
                  <a:srgbClr val="6C6463"/>
                </a:solidFill>
              </a:defRPr>
            </a:lvl1pPr>
            <a:lvl2pPr>
              <a:defRPr sz="2100">
                <a:solidFill>
                  <a:srgbClr val="6C6463"/>
                </a:solidFill>
              </a:defRPr>
            </a:lvl2pPr>
            <a:lvl3pPr>
              <a:defRPr sz="2100">
                <a:solidFill>
                  <a:srgbClr val="6C6463"/>
                </a:solidFill>
              </a:defRPr>
            </a:lvl3pPr>
            <a:lvl4pPr>
              <a:defRPr sz="1900">
                <a:solidFill>
                  <a:srgbClr val="6C6463"/>
                </a:solidFill>
              </a:defRPr>
            </a:lvl4pPr>
            <a:lvl5pPr>
              <a:defRPr sz="2100">
                <a:solidFill>
                  <a:srgbClr val="FFFFFF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21705" y="1715946"/>
            <a:ext cx="3351896" cy="4234210"/>
          </a:xfrm>
        </p:spPr>
        <p:txBody>
          <a:bodyPr>
            <a:normAutofit/>
          </a:bodyPr>
          <a:lstStyle>
            <a:lvl1pPr>
              <a:defRPr sz="2100">
                <a:solidFill>
                  <a:srgbClr val="6C6463"/>
                </a:solidFill>
              </a:defRPr>
            </a:lvl1pPr>
            <a:lvl2pPr>
              <a:defRPr sz="2100">
                <a:solidFill>
                  <a:srgbClr val="6C6463"/>
                </a:solidFill>
              </a:defRPr>
            </a:lvl2pPr>
            <a:lvl3pPr>
              <a:defRPr sz="2100">
                <a:solidFill>
                  <a:srgbClr val="6C6463"/>
                </a:solidFill>
              </a:defRPr>
            </a:lvl3pPr>
            <a:lvl4pPr>
              <a:defRPr sz="1900">
                <a:solidFill>
                  <a:srgbClr val="6C6463"/>
                </a:solidFill>
              </a:defRPr>
            </a:lvl4pPr>
            <a:lvl5pPr>
              <a:defRPr sz="2100">
                <a:solidFill>
                  <a:srgbClr val="FFFFFF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03121" y="6409580"/>
            <a:ext cx="2843689" cy="24627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E51D42FE-6BE4-4811-ADD7-CEB0AF72408B}" type="datetime1">
              <a:rPr lang="en-US" smtClean="0"/>
              <a:t>6/6/2023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3973" y="6409580"/>
            <a:ext cx="3859292" cy="24627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USAID FINANCIAL SECTOR REFORM ACTIVITY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40428" y="6409580"/>
            <a:ext cx="2843689" cy="24627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4417671" y="1715946"/>
            <a:ext cx="3351896" cy="4234210"/>
          </a:xfrm>
        </p:spPr>
        <p:txBody>
          <a:bodyPr>
            <a:normAutofit/>
          </a:bodyPr>
          <a:lstStyle>
            <a:lvl1pPr>
              <a:defRPr sz="2100">
                <a:solidFill>
                  <a:srgbClr val="6C6463"/>
                </a:solidFill>
              </a:defRPr>
            </a:lvl1pPr>
            <a:lvl2pPr>
              <a:defRPr sz="2100">
                <a:solidFill>
                  <a:srgbClr val="6C6463"/>
                </a:solidFill>
              </a:defRPr>
            </a:lvl2pPr>
            <a:lvl3pPr>
              <a:defRPr sz="2100">
                <a:solidFill>
                  <a:srgbClr val="6C6463"/>
                </a:solidFill>
              </a:defRPr>
            </a:lvl3pPr>
            <a:lvl4pPr>
              <a:defRPr sz="1900">
                <a:solidFill>
                  <a:srgbClr val="6C6463"/>
                </a:solidFill>
              </a:defRPr>
            </a:lvl4pPr>
            <a:lvl5pPr>
              <a:defRPr sz="2100">
                <a:solidFill>
                  <a:srgbClr val="FFFFFF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914448" y="898621"/>
            <a:ext cx="10359152" cy="615696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480107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d/Gray 1 Content + Bottom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203121" y="3429794"/>
            <a:ext cx="11780997" cy="3228967"/>
          </a:xfrm>
          <a:solidFill>
            <a:srgbClr val="E7E7E5"/>
          </a:solidFill>
        </p:spPr>
        <p:txBody>
          <a:bodyPr>
            <a:normAutofit/>
          </a:bodyPr>
          <a:lstStyle>
            <a:lvl1pPr marL="0" marR="0" indent="0" algn="l" defTabSz="60771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043" y="1715946"/>
            <a:ext cx="10359152" cy="151221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  <a:lvl2pPr>
              <a:defRPr>
                <a:solidFill>
                  <a:srgbClr val="6C6463"/>
                </a:solidFill>
              </a:defRPr>
            </a:lvl2pPr>
            <a:lvl3pPr>
              <a:defRPr>
                <a:solidFill>
                  <a:srgbClr val="6C6463"/>
                </a:solidFill>
              </a:defRPr>
            </a:lvl3pPr>
            <a:lvl4pPr>
              <a:defRPr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203121" y="6409580"/>
            <a:ext cx="2843689" cy="246278"/>
          </a:xfrm>
          <a:prstGeom prst="rect">
            <a:avLst/>
          </a:prstGeom>
        </p:spPr>
        <p:txBody>
          <a:bodyPr vert="horz" lIns="121542" tIns="60771" rIns="121542" bIns="60771" rtlCol="0" anchor="ctr">
            <a:spAutoFit/>
          </a:bodyPr>
          <a:lstStyle>
            <a:lvl1pPr algn="l">
              <a:defRPr sz="8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CF6AE4CC-246F-410D-BA6A-9128DDD7D408}" type="datetime1">
              <a:rPr lang="en-US" smtClean="0"/>
              <a:t>6/6/2023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3973" y="6409580"/>
            <a:ext cx="3859292" cy="246278"/>
          </a:xfrm>
          <a:prstGeom prst="rect">
            <a:avLst/>
          </a:prstGeom>
        </p:spPr>
        <p:txBody>
          <a:bodyPr vert="horz" lIns="121542" tIns="60771" rIns="121542" bIns="60771" rtlCol="0" anchor="ctr">
            <a:spAutoFit/>
          </a:bodyPr>
          <a:lstStyle>
            <a:lvl1pPr algn="ctr">
              <a:defRPr sz="8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USAID FINANCIAL SECTOR REFORM ACTIVITY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40428" y="6409580"/>
            <a:ext cx="2843689" cy="246278"/>
          </a:xfrm>
          <a:prstGeom prst="rect">
            <a:avLst/>
          </a:prstGeom>
        </p:spPr>
        <p:txBody>
          <a:bodyPr vert="horz" lIns="121542" tIns="60771" rIns="121542" bIns="60771" rtlCol="0" anchor="ctr">
            <a:spAutoFit/>
          </a:bodyPr>
          <a:lstStyle>
            <a:lvl1pPr algn="r">
              <a:defRPr sz="8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10489139" y="4678647"/>
            <a:ext cx="2743835" cy="246125"/>
          </a:xfrm>
        </p:spPr>
        <p:txBody>
          <a:bodyPr>
            <a:spAutoFit/>
          </a:bodyPr>
          <a:lstStyle>
            <a:lvl1pPr marL="0" indent="0" algn="r">
              <a:buNone/>
              <a:defRPr sz="800" baseline="0">
                <a:solidFill>
                  <a:srgbClr val="FFFFFF"/>
                </a:solidFill>
              </a:defRPr>
            </a:lvl1pPr>
            <a:lvl2pPr marL="305965" indent="0">
              <a:buNone/>
              <a:defRPr sz="2400">
                <a:solidFill>
                  <a:schemeClr val="bg1"/>
                </a:solidFill>
              </a:defRPr>
            </a:lvl2pPr>
            <a:lvl3pPr marL="611930" indent="0">
              <a:buNone/>
              <a:defRPr sz="2100">
                <a:solidFill>
                  <a:schemeClr val="bg1"/>
                </a:solidFill>
              </a:defRPr>
            </a:lvl3pPr>
            <a:lvl4pPr marL="909455" indent="0">
              <a:buNone/>
              <a:defRPr sz="1900">
                <a:solidFill>
                  <a:schemeClr val="bg1"/>
                </a:solidFill>
              </a:defRPr>
            </a:lvl4pPr>
            <a:lvl5pPr marL="1363128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914448" y="898621"/>
            <a:ext cx="10359152" cy="615696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508997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Red/Gray 1 Content + Bottom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203121" y="3429794"/>
            <a:ext cx="2772000" cy="3228967"/>
          </a:xfrm>
          <a:solidFill>
            <a:srgbClr val="E7E7E5"/>
          </a:solidFill>
        </p:spPr>
        <p:txBody>
          <a:bodyPr>
            <a:normAutofit/>
          </a:bodyPr>
          <a:lstStyle>
            <a:lvl1pPr marL="0" marR="0" indent="0" algn="l" defTabSz="60771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3190161" y="3445034"/>
            <a:ext cx="2772000" cy="3228967"/>
          </a:xfrm>
          <a:solidFill>
            <a:srgbClr val="E7E7E5"/>
          </a:solidFill>
        </p:spPr>
        <p:txBody>
          <a:bodyPr>
            <a:normAutofit/>
          </a:bodyPr>
          <a:lstStyle>
            <a:lvl1pPr marL="0" marR="0" indent="0" algn="l" defTabSz="60771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6161961" y="3475514"/>
            <a:ext cx="2772000" cy="3228967"/>
          </a:xfrm>
          <a:solidFill>
            <a:srgbClr val="E7E7E5"/>
          </a:solidFill>
        </p:spPr>
        <p:txBody>
          <a:bodyPr>
            <a:normAutofit/>
          </a:bodyPr>
          <a:lstStyle>
            <a:lvl1pPr marL="0" marR="0" indent="0" algn="l" defTabSz="60771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9179481" y="3475514"/>
            <a:ext cx="2772000" cy="3228967"/>
          </a:xfrm>
          <a:solidFill>
            <a:srgbClr val="E7E7E5"/>
          </a:solidFill>
        </p:spPr>
        <p:txBody>
          <a:bodyPr>
            <a:normAutofit/>
          </a:bodyPr>
          <a:lstStyle>
            <a:lvl1pPr marL="0" marR="0" indent="0" algn="l" defTabSz="60771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</p:spTree>
    <p:extLst>
      <p:ext uri="{BB962C8B-B14F-4D97-AF65-F5344CB8AC3E}">
        <p14:creationId xmlns:p14="http://schemas.microsoft.com/office/powerpoint/2010/main" val="40583964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Red/Gray 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3213619" y="203729"/>
            <a:ext cx="2880000" cy="313200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203121" y="203729"/>
            <a:ext cx="2880000" cy="313200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213619" y="3534897"/>
            <a:ext cx="2880000" cy="313200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203121" y="3534897"/>
            <a:ext cx="2880000" cy="3132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5357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d/Gray 1 Content + Right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6093619" y="203730"/>
            <a:ext cx="5890498" cy="6452129"/>
          </a:xfrm>
          <a:solidFill>
            <a:srgbClr val="E7E7E5"/>
          </a:solidFill>
        </p:spPr>
        <p:txBody>
          <a:bodyPr>
            <a:normAutofit/>
          </a:bodyPr>
          <a:lstStyle>
            <a:lvl1pPr marL="0" marR="0" indent="0" algn="l" defTabSz="60771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203121" y="6409580"/>
            <a:ext cx="2843689" cy="246278"/>
          </a:xfrm>
          <a:prstGeom prst="rect">
            <a:avLst/>
          </a:prstGeom>
        </p:spPr>
        <p:txBody>
          <a:bodyPr vert="horz" lIns="121542" tIns="60771" rIns="121542" bIns="60771" rtlCol="0" anchor="ctr">
            <a:spAutoFit/>
          </a:bodyPr>
          <a:lstStyle>
            <a:lvl1pPr algn="l">
              <a:defRPr sz="8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374FADD5-037B-48EE-8371-F61B0602C132}" type="datetime1">
              <a:rPr lang="en-US" smtClean="0"/>
              <a:t>6/6/2023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40428" y="6409580"/>
            <a:ext cx="2843689" cy="246278"/>
          </a:xfrm>
          <a:prstGeom prst="rect">
            <a:avLst/>
          </a:prstGeom>
        </p:spPr>
        <p:txBody>
          <a:bodyPr vert="horz" lIns="121542" tIns="60771" rIns="121542" bIns="60771" rtlCol="0" anchor="ctr">
            <a:spAutoFit/>
          </a:bodyPr>
          <a:lstStyle>
            <a:lvl1pPr algn="r">
              <a:defRPr sz="8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914043" y="2220019"/>
            <a:ext cx="4874895" cy="3730137"/>
          </a:xfrm>
        </p:spPr>
        <p:txBody>
          <a:bodyPr>
            <a:normAutofit/>
          </a:bodyPr>
          <a:lstStyle>
            <a:lvl1pPr>
              <a:defRPr sz="2100">
                <a:solidFill>
                  <a:srgbClr val="6C6463"/>
                </a:solidFill>
              </a:defRPr>
            </a:lvl1pPr>
            <a:lvl2pPr>
              <a:defRPr sz="2100">
                <a:solidFill>
                  <a:srgbClr val="6C6463"/>
                </a:solidFill>
              </a:defRPr>
            </a:lvl2pPr>
            <a:lvl3pPr>
              <a:defRPr sz="2100">
                <a:solidFill>
                  <a:srgbClr val="6C6463"/>
                </a:solidFill>
              </a:defRPr>
            </a:lvl3pPr>
            <a:lvl4pPr>
              <a:defRPr sz="1900"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10489137" y="1452584"/>
            <a:ext cx="2743835" cy="246125"/>
          </a:xfrm>
        </p:spPr>
        <p:txBody>
          <a:bodyPr>
            <a:spAutoFit/>
          </a:bodyPr>
          <a:lstStyle>
            <a:lvl1pPr marL="0" indent="0" algn="r">
              <a:buNone/>
              <a:defRPr sz="800" baseline="0">
                <a:solidFill>
                  <a:srgbClr val="FFFFFF"/>
                </a:solidFill>
              </a:defRPr>
            </a:lvl1pPr>
            <a:lvl2pPr marL="305965" indent="0">
              <a:buNone/>
              <a:defRPr sz="2400">
                <a:solidFill>
                  <a:schemeClr val="bg1"/>
                </a:solidFill>
              </a:defRPr>
            </a:lvl2pPr>
            <a:lvl3pPr marL="611930" indent="0">
              <a:buNone/>
              <a:defRPr sz="2100">
                <a:solidFill>
                  <a:schemeClr val="bg1"/>
                </a:solidFill>
              </a:defRPr>
            </a:lvl3pPr>
            <a:lvl4pPr marL="909455" indent="0">
              <a:buNone/>
              <a:defRPr sz="1900">
                <a:solidFill>
                  <a:schemeClr val="bg1"/>
                </a:solidFill>
              </a:defRPr>
            </a:lvl4pPr>
            <a:lvl5pPr marL="1363128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914043" y="897958"/>
            <a:ext cx="4874895" cy="1099430"/>
          </a:xfrm>
        </p:spPr>
        <p:txBody>
          <a:bodyPr wrap="square"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827033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d/Gray 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203121" y="203729"/>
            <a:ext cx="5890498" cy="6452128"/>
          </a:xfrm>
          <a:solidFill>
            <a:srgbClr val="E7E7E5"/>
          </a:solidFill>
        </p:spPr>
        <p:txBody>
          <a:bodyPr>
            <a:normAutofit/>
          </a:bodyPr>
          <a:lstStyle>
            <a:lvl1pPr marL="0" marR="0" indent="0" algn="l" defTabSz="60771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203121" y="6409580"/>
            <a:ext cx="2843689" cy="246278"/>
          </a:xfrm>
          <a:prstGeom prst="rect">
            <a:avLst/>
          </a:prstGeom>
        </p:spPr>
        <p:txBody>
          <a:bodyPr vert="horz" lIns="121542" tIns="60771" rIns="121542" bIns="60771" rtlCol="0" anchor="ctr">
            <a:spAutoFit/>
          </a:bodyPr>
          <a:lstStyle>
            <a:lvl1pPr algn="l">
              <a:defRPr sz="800" b="0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fld id="{601F4071-7887-4893-8024-9F64827E9297}" type="datetime1">
              <a:rPr lang="en-US" smtClean="0"/>
              <a:t>6/6/2023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40428" y="6409580"/>
            <a:ext cx="2843689" cy="246278"/>
          </a:xfrm>
          <a:prstGeom prst="rect">
            <a:avLst/>
          </a:prstGeom>
        </p:spPr>
        <p:txBody>
          <a:bodyPr vert="horz" lIns="121542" tIns="60771" rIns="121542" bIns="60771" rtlCol="0" anchor="ctr">
            <a:spAutoFit/>
          </a:bodyPr>
          <a:lstStyle>
            <a:lvl1pPr algn="r">
              <a:defRPr sz="8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4598640" y="1452584"/>
            <a:ext cx="2743835" cy="246125"/>
          </a:xfrm>
        </p:spPr>
        <p:txBody>
          <a:bodyPr>
            <a:spAutoFit/>
          </a:bodyPr>
          <a:lstStyle>
            <a:lvl1pPr marL="0" indent="0" algn="r">
              <a:buNone/>
              <a:defRPr sz="800" baseline="0">
                <a:solidFill>
                  <a:srgbClr val="FFFFFF"/>
                </a:solidFill>
              </a:defRPr>
            </a:lvl1pPr>
            <a:lvl2pPr marL="305965" indent="0">
              <a:buNone/>
              <a:defRPr sz="2400">
                <a:solidFill>
                  <a:schemeClr val="bg1"/>
                </a:solidFill>
              </a:defRPr>
            </a:lvl2pPr>
            <a:lvl3pPr marL="611930" indent="0">
              <a:buNone/>
              <a:defRPr sz="2100">
                <a:solidFill>
                  <a:schemeClr val="bg1"/>
                </a:solidFill>
              </a:defRPr>
            </a:lvl3pPr>
            <a:lvl4pPr marL="909455" indent="0">
              <a:buNone/>
              <a:defRPr sz="1900">
                <a:solidFill>
                  <a:schemeClr val="bg1"/>
                </a:solidFill>
              </a:defRPr>
            </a:lvl4pPr>
            <a:lvl5pPr marL="1363128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6500265" y="2895530"/>
            <a:ext cx="5179171" cy="1108252"/>
          </a:xfrm>
        </p:spPr>
        <p:txBody>
          <a:bodyPr wrap="square" anchor="ctr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208314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10489139" y="1452584"/>
            <a:ext cx="2743835" cy="246125"/>
          </a:xfrm>
        </p:spPr>
        <p:txBody>
          <a:bodyPr>
            <a:spAutoFit/>
          </a:bodyPr>
          <a:lstStyle>
            <a:lvl1pPr marL="0" indent="0" algn="r">
              <a:buNone/>
              <a:defRPr sz="800" baseline="0">
                <a:solidFill>
                  <a:srgbClr val="FFFFFF"/>
                </a:solidFill>
              </a:defRPr>
            </a:lvl1pPr>
            <a:lvl2pPr marL="305965" indent="0">
              <a:buNone/>
              <a:defRPr sz="2400">
                <a:solidFill>
                  <a:schemeClr val="bg1"/>
                </a:solidFill>
              </a:defRPr>
            </a:lvl2pPr>
            <a:lvl3pPr marL="611930" indent="0">
              <a:buNone/>
              <a:defRPr sz="2100">
                <a:solidFill>
                  <a:schemeClr val="bg1"/>
                </a:solidFill>
              </a:defRPr>
            </a:lvl3pPr>
            <a:lvl4pPr marL="909455" indent="0">
              <a:buNone/>
              <a:defRPr sz="1900">
                <a:solidFill>
                  <a:schemeClr val="bg1"/>
                </a:solidFill>
              </a:defRPr>
            </a:lvl4pPr>
            <a:lvl5pPr marL="1363128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203121" y="6409580"/>
            <a:ext cx="2843689" cy="246278"/>
          </a:xfrm>
          <a:prstGeom prst="rect">
            <a:avLst/>
          </a:prstGeom>
        </p:spPr>
        <p:txBody>
          <a:bodyPr vert="horz" lIns="121542" tIns="60771" rIns="121542" bIns="60771" rtlCol="0" anchor="ctr">
            <a:spAutoFit/>
          </a:bodyPr>
          <a:lstStyle>
            <a:lvl1pPr algn="l">
              <a:defRPr sz="8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3F46560E-A886-4E9E-9A44-017989323CB0}" type="datetime1">
              <a:rPr lang="en-US" smtClean="0"/>
              <a:t>6/6/2023</a:t>
            </a:fld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40428" y="6409580"/>
            <a:ext cx="2843689" cy="246278"/>
          </a:xfrm>
          <a:prstGeom prst="rect">
            <a:avLst/>
          </a:prstGeom>
        </p:spPr>
        <p:txBody>
          <a:bodyPr vert="horz" lIns="121542" tIns="60771" rIns="121542" bIns="60771" rtlCol="0" anchor="ctr">
            <a:spAutoFit/>
          </a:bodyPr>
          <a:lstStyle>
            <a:lvl1pPr algn="r">
              <a:defRPr sz="8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668" y="5748527"/>
            <a:ext cx="1825517" cy="543634"/>
          </a:xfrm>
          <a:prstGeom prst="rect">
            <a:avLst/>
          </a:prstGeom>
          <a:effectLst/>
        </p:spPr>
      </p:pic>
      <p:sp>
        <p:nvSpPr>
          <p:cNvPr id="1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043" y="4147957"/>
            <a:ext cx="4570214" cy="1600571"/>
          </a:xfrm>
          <a:effectLst>
            <a:outerShdw blurRad="254000" dir="5400000" algn="tl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 marL="0" indent="0" algn="l">
              <a:buNone/>
              <a:defRPr sz="2100">
                <a:solidFill>
                  <a:schemeClr val="bg1"/>
                </a:solidFill>
              </a:defRPr>
            </a:lvl1pPr>
            <a:lvl2pPr marL="607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54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08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38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46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53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616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995291" y="3933866"/>
            <a:ext cx="426553" cy="0"/>
          </a:xfrm>
          <a:prstGeom prst="line">
            <a:avLst/>
          </a:prstGeom>
          <a:ln w="19050">
            <a:solidFill>
              <a:srgbClr val="FFFFFF"/>
            </a:solidFill>
          </a:ln>
          <a:effectLst>
            <a:outerShdw blurRad="2540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1852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Full Red">
    <p:bg>
      <p:bgPr>
        <a:solidFill>
          <a:srgbClr val="BA0C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203121" y="6409580"/>
            <a:ext cx="2843689" cy="246278"/>
          </a:xfrm>
          <a:prstGeom prst="rect">
            <a:avLst/>
          </a:prstGeom>
        </p:spPr>
        <p:txBody>
          <a:bodyPr vert="horz" lIns="121542" tIns="60771" rIns="121542" bIns="60771" rtlCol="0" anchor="ctr">
            <a:spAutoFit/>
          </a:bodyPr>
          <a:lstStyle>
            <a:lvl1pPr algn="l">
              <a:defRPr sz="8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3746170B-D99D-40AB-8AC0-2B9B0CE67574}" type="datetime1">
              <a:rPr lang="en-US" smtClean="0"/>
              <a:t>6/6/2023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3973" y="6409580"/>
            <a:ext cx="3859292" cy="246278"/>
          </a:xfrm>
          <a:prstGeom prst="rect">
            <a:avLst/>
          </a:prstGeom>
        </p:spPr>
        <p:txBody>
          <a:bodyPr vert="horz" lIns="121542" tIns="60771" rIns="121542" bIns="60771" rtlCol="0" anchor="ctr">
            <a:spAutoFit/>
          </a:bodyPr>
          <a:lstStyle>
            <a:lvl1pPr algn="ctr">
              <a:defRPr sz="8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USAID FINANCIAL SECTOR REFORM ACTIVITY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40428" y="6409580"/>
            <a:ext cx="2843689" cy="246278"/>
          </a:xfrm>
          <a:prstGeom prst="rect">
            <a:avLst/>
          </a:prstGeom>
        </p:spPr>
        <p:txBody>
          <a:bodyPr vert="horz" lIns="121542" tIns="60771" rIns="121542" bIns="60771" rtlCol="0" anchor="ctr">
            <a:spAutoFit/>
          </a:bodyPr>
          <a:lstStyle>
            <a:lvl1pPr algn="r">
              <a:defRPr sz="8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914043" y="2119205"/>
            <a:ext cx="5179576" cy="1600571"/>
          </a:xfrm>
          <a:effectLst/>
        </p:spPr>
        <p:txBody>
          <a:bodyPr anchor="b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043" y="4147957"/>
            <a:ext cx="4570214" cy="1600571"/>
          </a:xfrm>
          <a:effectLst/>
        </p:spPr>
        <p:txBody>
          <a:bodyPr>
            <a:normAutofit/>
          </a:bodyPr>
          <a:lstStyle>
            <a:lvl1pPr marL="0" indent="0" algn="l">
              <a:buNone/>
              <a:defRPr sz="2100">
                <a:solidFill>
                  <a:schemeClr val="bg1"/>
                </a:solidFill>
              </a:defRPr>
            </a:lvl1pPr>
            <a:lvl2pPr marL="607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54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08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38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46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53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616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995291" y="3933866"/>
            <a:ext cx="426553" cy="0"/>
          </a:xfrm>
          <a:prstGeom prst="line">
            <a:avLst/>
          </a:prstGeom>
          <a:ln w="19050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668" y="754041"/>
            <a:ext cx="1825517" cy="543634"/>
          </a:xfrm>
          <a:prstGeom prst="rect">
            <a:avLst/>
          </a:prstGeom>
          <a:effectLst>
            <a:outerShdw blurRad="254000" dir="2700000" algn="tl" rotWithShape="0">
              <a:srgbClr val="000000">
                <a:alpha val="2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527712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- Full Red">
    <p:bg>
      <p:bgPr>
        <a:solidFill>
          <a:srgbClr val="002F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203121" y="6409580"/>
            <a:ext cx="2843689" cy="246278"/>
          </a:xfrm>
          <a:prstGeom prst="rect">
            <a:avLst/>
          </a:prstGeom>
        </p:spPr>
        <p:txBody>
          <a:bodyPr vert="horz" lIns="121542" tIns="60771" rIns="121542" bIns="60771" rtlCol="0" anchor="ctr">
            <a:spAutoFit/>
          </a:bodyPr>
          <a:lstStyle>
            <a:lvl1pPr algn="l">
              <a:defRPr sz="8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C9C6B3D4-1D35-48F8-813A-37F02B1DBE37}" type="datetime1">
              <a:rPr lang="en-US" smtClean="0"/>
              <a:t>6/6/2023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3973" y="6409580"/>
            <a:ext cx="3859292" cy="246278"/>
          </a:xfrm>
          <a:prstGeom prst="rect">
            <a:avLst/>
          </a:prstGeom>
        </p:spPr>
        <p:txBody>
          <a:bodyPr vert="horz" lIns="121542" tIns="60771" rIns="121542" bIns="60771" rtlCol="0" anchor="ctr">
            <a:spAutoFit/>
          </a:bodyPr>
          <a:lstStyle>
            <a:lvl1pPr algn="ctr">
              <a:defRPr sz="8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USAID FINANCIAL SECTOR REFORM ACTIVITY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40428" y="6409580"/>
            <a:ext cx="2843689" cy="246278"/>
          </a:xfrm>
          <a:prstGeom prst="rect">
            <a:avLst/>
          </a:prstGeom>
        </p:spPr>
        <p:txBody>
          <a:bodyPr vert="horz" lIns="121542" tIns="60771" rIns="121542" bIns="60771" rtlCol="0" anchor="ctr">
            <a:spAutoFit/>
          </a:bodyPr>
          <a:lstStyle>
            <a:lvl1pPr algn="r">
              <a:defRPr sz="8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914043" y="2119205"/>
            <a:ext cx="5179576" cy="1600571"/>
          </a:xfrm>
          <a:effectLst/>
        </p:spPr>
        <p:txBody>
          <a:bodyPr anchor="b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043" y="4147957"/>
            <a:ext cx="4570214" cy="1600571"/>
          </a:xfrm>
          <a:effectLst/>
        </p:spPr>
        <p:txBody>
          <a:bodyPr>
            <a:normAutofit/>
          </a:bodyPr>
          <a:lstStyle>
            <a:lvl1pPr marL="0" indent="0" algn="l">
              <a:buNone/>
              <a:defRPr sz="2100">
                <a:solidFill>
                  <a:schemeClr val="bg1"/>
                </a:solidFill>
              </a:defRPr>
            </a:lvl1pPr>
            <a:lvl2pPr marL="607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54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08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38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46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53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616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995291" y="3933866"/>
            <a:ext cx="426553" cy="0"/>
          </a:xfrm>
          <a:prstGeom prst="line">
            <a:avLst/>
          </a:prstGeom>
          <a:ln w="19050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668" y="754041"/>
            <a:ext cx="1825517" cy="543634"/>
          </a:xfrm>
          <a:prstGeom prst="rect">
            <a:avLst/>
          </a:prstGeom>
          <a:effectLst>
            <a:outerShdw blurRad="254000" dir="2700000" algn="tl" rotWithShape="0">
              <a:srgbClr val="000000">
                <a:alpha val="2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066321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- Full Red">
    <p:bg>
      <p:bgPr>
        <a:solidFill>
          <a:srgbClr val="002F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3405" y="707802"/>
            <a:ext cx="7312343" cy="610794"/>
          </a:xfrm>
        </p:spPr>
        <p:txBody>
          <a:bodyPr wrap="square" anchor="t" anchorCtr="0">
            <a:spAutoFit/>
          </a:bodyPr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03121" y="6409580"/>
            <a:ext cx="2843689" cy="24627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5D93AC1-BF26-4075-A0C2-E455D5175BD3}" type="datetime1">
              <a:rPr lang="en-US" smtClean="0"/>
              <a:t>6/6/2023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3973" y="6409580"/>
            <a:ext cx="3859292" cy="24627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USAID FINANCIAL SECTOR REFORM ACTIVITY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140428" y="6409580"/>
            <a:ext cx="2843689" cy="24627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668" y="5748527"/>
            <a:ext cx="1825517" cy="543634"/>
          </a:xfrm>
          <a:prstGeom prst="rect">
            <a:avLst/>
          </a:prstGeom>
          <a:effectLst/>
        </p:spPr>
      </p:pic>
      <p:cxnSp>
        <p:nvCxnSpPr>
          <p:cNvPr id="13" name="Straight Connector 12"/>
          <p:cNvCxnSpPr/>
          <p:nvPr userDrawn="1"/>
        </p:nvCxnSpPr>
        <p:spPr>
          <a:xfrm>
            <a:off x="995291" y="909430"/>
            <a:ext cx="426553" cy="0"/>
          </a:xfrm>
          <a:prstGeom prst="line">
            <a:avLst/>
          </a:prstGeom>
          <a:ln w="19050">
            <a:solidFill>
              <a:srgbClr val="FFFFFF"/>
            </a:solidFill>
          </a:ln>
          <a:effectLst>
            <a:outerShdw blurRad="2540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14659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d/Gray 1 Content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203121" y="6409580"/>
            <a:ext cx="2843689" cy="246278"/>
          </a:xfrm>
          <a:prstGeom prst="rect">
            <a:avLst/>
          </a:prstGeom>
        </p:spPr>
        <p:txBody>
          <a:bodyPr vert="horz" lIns="121542" tIns="60771" rIns="121542" bIns="60771" rtlCol="0" anchor="ctr">
            <a:spAutoFit/>
          </a:bodyPr>
          <a:lstStyle>
            <a:lvl1pPr algn="l">
              <a:defRPr sz="8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78A0F684-D162-49F6-9490-FFA28EA4A53B}" type="datetime1">
              <a:rPr lang="en-US" smtClean="0"/>
              <a:t>6/6/2023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3973" y="6409580"/>
            <a:ext cx="3859292" cy="246278"/>
          </a:xfrm>
          <a:prstGeom prst="rect">
            <a:avLst/>
          </a:prstGeom>
        </p:spPr>
        <p:txBody>
          <a:bodyPr vert="horz" lIns="121542" tIns="60771" rIns="121542" bIns="60771" rtlCol="0" anchor="ctr">
            <a:spAutoFit/>
          </a:bodyPr>
          <a:lstStyle>
            <a:lvl1pPr algn="ctr">
              <a:defRPr sz="8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USAID FINANCIAL SECTOR REFORM ACTIVITY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40428" y="6409580"/>
            <a:ext cx="2843689" cy="246278"/>
          </a:xfrm>
          <a:prstGeom prst="rect">
            <a:avLst/>
          </a:prstGeom>
        </p:spPr>
        <p:txBody>
          <a:bodyPr vert="horz" lIns="121542" tIns="60771" rIns="121542" bIns="60771" rtlCol="0" anchor="ctr">
            <a:spAutoFit/>
          </a:bodyPr>
          <a:lstStyle>
            <a:lvl1pPr algn="r">
              <a:defRPr sz="8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914448" y="903524"/>
            <a:ext cx="10359152" cy="610794"/>
          </a:xfrm>
          <a:prstGeom prst="rect">
            <a:avLst/>
          </a:prstGeom>
        </p:spPr>
        <p:txBody>
          <a:bodyPr vert="horz" lIns="121542" tIns="60771" rIns="121542" bIns="60771" rtlCol="0"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idx="1" hasCustomPrompt="1"/>
          </p:nvPr>
        </p:nvSpPr>
        <p:spPr>
          <a:xfrm>
            <a:off x="914043" y="1715946"/>
            <a:ext cx="10359152" cy="4234210"/>
          </a:xfrm>
          <a:prstGeom prst="rect">
            <a:avLst/>
          </a:prstGeom>
        </p:spPr>
        <p:txBody>
          <a:bodyPr vert="horz" lIns="121542" tIns="60771" rIns="121542" bIns="60771" rtlCol="0">
            <a:normAutofit/>
          </a:bodyPr>
          <a:lstStyle>
            <a:lvl1pPr marL="305966" marR="0" indent="-305966" algn="l" defTabSz="6077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63"/>
              </a:spcAft>
              <a:buClrTx/>
              <a:buSzTx/>
              <a:buFont typeface="Arial"/>
              <a:buChar char="•"/>
              <a:tabLst/>
              <a:defRPr/>
            </a:lvl1pPr>
          </a:lstStyle>
          <a:p>
            <a:pPr marL="305966" marR="0" lvl="0" indent="-305966" algn="l" defTabSz="6077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63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Click to edit Master text styles</a:t>
            </a:r>
          </a:p>
          <a:p>
            <a:pPr marL="909456" marR="0" lvl="1" indent="-305966" algn="l" defTabSz="6077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63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543250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d/Gray 2 Content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48" y="1715946"/>
            <a:ext cx="5077611" cy="4234210"/>
          </a:xfrm>
        </p:spPr>
        <p:txBody>
          <a:bodyPr>
            <a:normAutofit/>
          </a:bodyPr>
          <a:lstStyle>
            <a:lvl1pPr>
              <a:defRPr sz="2100">
                <a:solidFill>
                  <a:srgbClr val="6C6463"/>
                </a:solidFill>
              </a:defRPr>
            </a:lvl1pPr>
            <a:lvl2pPr>
              <a:defRPr sz="2100">
                <a:solidFill>
                  <a:srgbClr val="6C6463"/>
                </a:solidFill>
              </a:defRPr>
            </a:lvl2pPr>
            <a:lvl3pPr>
              <a:defRPr sz="2100">
                <a:solidFill>
                  <a:srgbClr val="6C6463"/>
                </a:solidFill>
              </a:defRPr>
            </a:lvl3pPr>
            <a:lvl4pPr>
              <a:defRPr sz="1900">
                <a:solidFill>
                  <a:srgbClr val="6C6463"/>
                </a:solidFill>
              </a:defRPr>
            </a:lvl4pPr>
            <a:lvl5pPr>
              <a:defRPr sz="2100">
                <a:solidFill>
                  <a:srgbClr val="6C6463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179" y="1715946"/>
            <a:ext cx="5078421" cy="4234210"/>
          </a:xfrm>
        </p:spPr>
        <p:txBody>
          <a:bodyPr>
            <a:normAutofit/>
          </a:bodyPr>
          <a:lstStyle>
            <a:lvl1pPr>
              <a:defRPr sz="2100">
                <a:solidFill>
                  <a:srgbClr val="6C6463"/>
                </a:solidFill>
              </a:defRPr>
            </a:lvl1pPr>
            <a:lvl2pPr>
              <a:defRPr sz="2100">
                <a:solidFill>
                  <a:srgbClr val="6C6463"/>
                </a:solidFill>
              </a:defRPr>
            </a:lvl2pPr>
            <a:lvl3pPr>
              <a:defRPr sz="2100">
                <a:solidFill>
                  <a:srgbClr val="6C6463"/>
                </a:solidFill>
              </a:defRPr>
            </a:lvl3pPr>
            <a:lvl4pPr>
              <a:defRPr sz="1900">
                <a:solidFill>
                  <a:srgbClr val="6C6463"/>
                </a:solidFill>
              </a:defRPr>
            </a:lvl4pPr>
            <a:lvl5pPr>
              <a:defRPr sz="2100">
                <a:solidFill>
                  <a:srgbClr val="6C6463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03121" y="6409580"/>
            <a:ext cx="2843689" cy="24627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F4707509-8FB7-432F-B4CB-55BF111C9EF1}" type="datetime1">
              <a:rPr lang="en-US" smtClean="0"/>
              <a:t>6/6/2023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3973" y="6409580"/>
            <a:ext cx="3859292" cy="24627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USAID FINANCIAL SECTOR REFORM ACTIVITY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40428" y="6409580"/>
            <a:ext cx="2843689" cy="24627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914448" y="898621"/>
            <a:ext cx="10359152" cy="615696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214077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d/Gray 3 Content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48" y="1715946"/>
            <a:ext cx="3351085" cy="4234210"/>
          </a:xfrm>
        </p:spPr>
        <p:txBody>
          <a:bodyPr>
            <a:normAutofit/>
          </a:bodyPr>
          <a:lstStyle>
            <a:lvl1pPr>
              <a:defRPr sz="2100">
                <a:solidFill>
                  <a:srgbClr val="6C6463"/>
                </a:solidFill>
              </a:defRPr>
            </a:lvl1pPr>
            <a:lvl2pPr>
              <a:defRPr sz="2100">
                <a:solidFill>
                  <a:srgbClr val="6C6463"/>
                </a:solidFill>
              </a:defRPr>
            </a:lvl2pPr>
            <a:lvl3pPr>
              <a:defRPr sz="2100">
                <a:solidFill>
                  <a:srgbClr val="6C6463"/>
                </a:solidFill>
              </a:defRPr>
            </a:lvl3pPr>
            <a:lvl4pPr>
              <a:defRPr sz="1900">
                <a:solidFill>
                  <a:srgbClr val="6C6463"/>
                </a:solidFill>
              </a:defRPr>
            </a:lvl4pPr>
            <a:lvl5pPr>
              <a:defRPr sz="2100">
                <a:solidFill>
                  <a:srgbClr val="FFFFFF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21705" y="1715946"/>
            <a:ext cx="3351896" cy="4234210"/>
          </a:xfrm>
        </p:spPr>
        <p:txBody>
          <a:bodyPr>
            <a:normAutofit/>
          </a:bodyPr>
          <a:lstStyle>
            <a:lvl1pPr>
              <a:defRPr sz="2100">
                <a:solidFill>
                  <a:srgbClr val="6C6463"/>
                </a:solidFill>
              </a:defRPr>
            </a:lvl1pPr>
            <a:lvl2pPr>
              <a:defRPr sz="2100">
                <a:solidFill>
                  <a:srgbClr val="6C6463"/>
                </a:solidFill>
              </a:defRPr>
            </a:lvl2pPr>
            <a:lvl3pPr>
              <a:defRPr sz="2100">
                <a:solidFill>
                  <a:srgbClr val="6C6463"/>
                </a:solidFill>
              </a:defRPr>
            </a:lvl3pPr>
            <a:lvl4pPr>
              <a:defRPr sz="1900">
                <a:solidFill>
                  <a:srgbClr val="6C6463"/>
                </a:solidFill>
              </a:defRPr>
            </a:lvl4pPr>
            <a:lvl5pPr>
              <a:defRPr sz="2100">
                <a:solidFill>
                  <a:srgbClr val="FFFFFF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03121" y="6409580"/>
            <a:ext cx="2843689" cy="24627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B13DAC57-B114-47CF-AEB8-3B59C6C595D2}" type="datetime1">
              <a:rPr lang="en-US" smtClean="0"/>
              <a:t>6/6/2023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3973" y="6409580"/>
            <a:ext cx="3859292" cy="24627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USAID FINANCIAL SECTOR REFORM ACTIVITY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40428" y="6409580"/>
            <a:ext cx="2843689" cy="24627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4417671" y="1715946"/>
            <a:ext cx="3351896" cy="4234210"/>
          </a:xfrm>
        </p:spPr>
        <p:txBody>
          <a:bodyPr>
            <a:normAutofit/>
          </a:bodyPr>
          <a:lstStyle>
            <a:lvl1pPr>
              <a:defRPr sz="2100">
                <a:solidFill>
                  <a:srgbClr val="6C6463"/>
                </a:solidFill>
              </a:defRPr>
            </a:lvl1pPr>
            <a:lvl2pPr>
              <a:defRPr sz="2100">
                <a:solidFill>
                  <a:srgbClr val="6C6463"/>
                </a:solidFill>
              </a:defRPr>
            </a:lvl2pPr>
            <a:lvl3pPr>
              <a:defRPr sz="2100">
                <a:solidFill>
                  <a:srgbClr val="6C6463"/>
                </a:solidFill>
              </a:defRPr>
            </a:lvl3pPr>
            <a:lvl4pPr>
              <a:defRPr sz="1900">
                <a:solidFill>
                  <a:srgbClr val="6C6463"/>
                </a:solidFill>
              </a:defRPr>
            </a:lvl4pPr>
            <a:lvl5pPr>
              <a:defRPr sz="2100">
                <a:solidFill>
                  <a:srgbClr val="FFFFFF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914448" y="898621"/>
            <a:ext cx="10359152" cy="615696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631923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d/Gray 1 Content + Bottom Photo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203121" y="3429794"/>
            <a:ext cx="11780997" cy="3228967"/>
          </a:xfrm>
          <a:solidFill>
            <a:schemeClr val="bg1"/>
          </a:solidFill>
        </p:spPr>
        <p:txBody>
          <a:bodyPr>
            <a:normAutofit/>
          </a:bodyPr>
          <a:lstStyle>
            <a:lvl1pPr marL="0" marR="0" indent="0" algn="l" defTabSz="60771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043" y="1715946"/>
            <a:ext cx="10359152" cy="151221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  <a:lvl2pPr>
              <a:defRPr>
                <a:solidFill>
                  <a:srgbClr val="6C6463"/>
                </a:solidFill>
              </a:defRPr>
            </a:lvl2pPr>
            <a:lvl3pPr>
              <a:defRPr>
                <a:solidFill>
                  <a:srgbClr val="6C6463"/>
                </a:solidFill>
              </a:defRPr>
            </a:lvl3pPr>
            <a:lvl4pPr>
              <a:defRPr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203121" y="6409580"/>
            <a:ext cx="2843689" cy="246278"/>
          </a:xfrm>
          <a:prstGeom prst="rect">
            <a:avLst/>
          </a:prstGeom>
        </p:spPr>
        <p:txBody>
          <a:bodyPr vert="horz" lIns="121542" tIns="60771" rIns="121542" bIns="60771" rtlCol="0" anchor="ctr">
            <a:spAutoFit/>
          </a:bodyPr>
          <a:lstStyle>
            <a:lvl1pPr algn="l">
              <a:defRPr sz="8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AD2D93EF-219B-4E92-90D2-CF9996255B2F}" type="datetime1">
              <a:rPr lang="en-US" smtClean="0"/>
              <a:t>6/6/2023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3973" y="6409580"/>
            <a:ext cx="3859292" cy="246278"/>
          </a:xfrm>
          <a:prstGeom prst="rect">
            <a:avLst/>
          </a:prstGeom>
        </p:spPr>
        <p:txBody>
          <a:bodyPr vert="horz" lIns="121542" tIns="60771" rIns="121542" bIns="60771" rtlCol="0" anchor="ctr">
            <a:spAutoFit/>
          </a:bodyPr>
          <a:lstStyle>
            <a:lvl1pPr algn="ctr">
              <a:defRPr sz="8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USAID FINANCIAL SECTOR REFORM ACTIVITY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40428" y="6409580"/>
            <a:ext cx="2843689" cy="246278"/>
          </a:xfrm>
          <a:prstGeom prst="rect">
            <a:avLst/>
          </a:prstGeom>
        </p:spPr>
        <p:txBody>
          <a:bodyPr vert="horz" lIns="121542" tIns="60771" rIns="121542" bIns="60771" rtlCol="0" anchor="ctr">
            <a:spAutoFit/>
          </a:bodyPr>
          <a:lstStyle>
            <a:lvl1pPr algn="r">
              <a:defRPr sz="8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10489139" y="4678647"/>
            <a:ext cx="2743835" cy="246125"/>
          </a:xfrm>
        </p:spPr>
        <p:txBody>
          <a:bodyPr>
            <a:spAutoFit/>
          </a:bodyPr>
          <a:lstStyle>
            <a:lvl1pPr marL="0" indent="0" algn="r">
              <a:buNone/>
              <a:defRPr sz="800" baseline="0">
                <a:solidFill>
                  <a:srgbClr val="FFFFFF"/>
                </a:solidFill>
              </a:defRPr>
            </a:lvl1pPr>
            <a:lvl2pPr marL="305965" indent="0">
              <a:buNone/>
              <a:defRPr sz="2400">
                <a:solidFill>
                  <a:schemeClr val="bg1"/>
                </a:solidFill>
              </a:defRPr>
            </a:lvl2pPr>
            <a:lvl3pPr marL="611930" indent="0">
              <a:buNone/>
              <a:defRPr sz="2100">
                <a:solidFill>
                  <a:schemeClr val="bg1"/>
                </a:solidFill>
              </a:defRPr>
            </a:lvl3pPr>
            <a:lvl4pPr marL="909455" indent="0">
              <a:buNone/>
              <a:defRPr sz="1900">
                <a:solidFill>
                  <a:schemeClr val="bg1"/>
                </a:solidFill>
              </a:defRPr>
            </a:lvl4pPr>
            <a:lvl5pPr marL="1363128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914448" y="898621"/>
            <a:ext cx="10359152" cy="615696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723587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d/Gray 1 Content + Right Photo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6093619" y="203730"/>
            <a:ext cx="5890498" cy="6452129"/>
          </a:xfrm>
          <a:solidFill>
            <a:srgbClr val="FFFFFF"/>
          </a:solidFill>
        </p:spPr>
        <p:txBody>
          <a:bodyPr>
            <a:normAutofit/>
          </a:bodyPr>
          <a:lstStyle>
            <a:lvl1pPr marL="0" marR="0" indent="0" algn="l" defTabSz="60771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203121" y="6409580"/>
            <a:ext cx="2843689" cy="246278"/>
          </a:xfrm>
          <a:prstGeom prst="rect">
            <a:avLst/>
          </a:prstGeom>
        </p:spPr>
        <p:txBody>
          <a:bodyPr vert="horz" lIns="121542" tIns="60771" rIns="121542" bIns="60771" rtlCol="0" anchor="ctr">
            <a:spAutoFit/>
          </a:bodyPr>
          <a:lstStyle>
            <a:lvl1pPr algn="l">
              <a:defRPr sz="8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28E3D081-4F0A-4C45-886F-FA67CF280098}" type="datetime1">
              <a:rPr lang="en-US" smtClean="0"/>
              <a:t>6/6/2023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40428" y="6409580"/>
            <a:ext cx="2843689" cy="246278"/>
          </a:xfrm>
          <a:prstGeom prst="rect">
            <a:avLst/>
          </a:prstGeom>
        </p:spPr>
        <p:txBody>
          <a:bodyPr vert="horz" lIns="121542" tIns="60771" rIns="121542" bIns="60771" rtlCol="0" anchor="ctr">
            <a:spAutoFit/>
          </a:bodyPr>
          <a:lstStyle>
            <a:lvl1pPr algn="r">
              <a:defRPr sz="8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914043" y="2220019"/>
            <a:ext cx="4874895" cy="3730137"/>
          </a:xfrm>
        </p:spPr>
        <p:txBody>
          <a:bodyPr>
            <a:normAutofit/>
          </a:bodyPr>
          <a:lstStyle>
            <a:lvl1pPr>
              <a:defRPr sz="2100">
                <a:solidFill>
                  <a:srgbClr val="6C6463"/>
                </a:solidFill>
              </a:defRPr>
            </a:lvl1pPr>
            <a:lvl2pPr>
              <a:defRPr sz="2100">
                <a:solidFill>
                  <a:srgbClr val="6C6463"/>
                </a:solidFill>
              </a:defRPr>
            </a:lvl2pPr>
            <a:lvl3pPr>
              <a:defRPr sz="2100">
                <a:solidFill>
                  <a:srgbClr val="6C6463"/>
                </a:solidFill>
              </a:defRPr>
            </a:lvl3pPr>
            <a:lvl4pPr>
              <a:defRPr sz="1900"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10489137" y="1452584"/>
            <a:ext cx="2743835" cy="246125"/>
          </a:xfrm>
        </p:spPr>
        <p:txBody>
          <a:bodyPr>
            <a:spAutoFit/>
          </a:bodyPr>
          <a:lstStyle>
            <a:lvl1pPr marL="0" indent="0" algn="r">
              <a:buNone/>
              <a:defRPr sz="800" baseline="0">
                <a:solidFill>
                  <a:srgbClr val="FFFFFF"/>
                </a:solidFill>
              </a:defRPr>
            </a:lvl1pPr>
            <a:lvl2pPr marL="305965" indent="0">
              <a:buNone/>
              <a:defRPr sz="2400">
                <a:solidFill>
                  <a:schemeClr val="bg1"/>
                </a:solidFill>
              </a:defRPr>
            </a:lvl2pPr>
            <a:lvl3pPr marL="611930" indent="0">
              <a:buNone/>
              <a:defRPr sz="2100">
                <a:solidFill>
                  <a:schemeClr val="bg1"/>
                </a:solidFill>
              </a:defRPr>
            </a:lvl3pPr>
            <a:lvl4pPr marL="909455" indent="0">
              <a:buNone/>
              <a:defRPr sz="1900">
                <a:solidFill>
                  <a:schemeClr val="bg1"/>
                </a:solidFill>
              </a:defRPr>
            </a:lvl4pPr>
            <a:lvl5pPr marL="1363128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914043" y="897958"/>
            <a:ext cx="4874895" cy="1099430"/>
          </a:xfrm>
        </p:spPr>
        <p:txBody>
          <a:bodyPr wrap="square"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053309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d/Gray Title Only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203121" y="203729"/>
            <a:ext cx="5890498" cy="6452128"/>
          </a:xfrm>
          <a:solidFill>
            <a:schemeClr val="bg1"/>
          </a:solidFill>
        </p:spPr>
        <p:txBody>
          <a:bodyPr>
            <a:normAutofit/>
          </a:bodyPr>
          <a:lstStyle>
            <a:lvl1pPr marL="0" marR="0" indent="0" algn="l" defTabSz="60771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203121" y="6409580"/>
            <a:ext cx="2843689" cy="246278"/>
          </a:xfrm>
          <a:prstGeom prst="rect">
            <a:avLst/>
          </a:prstGeom>
        </p:spPr>
        <p:txBody>
          <a:bodyPr vert="horz" lIns="121542" tIns="60771" rIns="121542" bIns="60771" rtlCol="0" anchor="ctr">
            <a:spAutoFit/>
          </a:bodyPr>
          <a:lstStyle>
            <a:lvl1pPr algn="l">
              <a:defRPr sz="800" b="0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fld id="{6152420C-CD58-4281-BF1D-E8B309DC13A6}" type="datetime1">
              <a:rPr lang="en-US" smtClean="0"/>
              <a:t>6/6/2023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40428" y="6409580"/>
            <a:ext cx="2843689" cy="246278"/>
          </a:xfrm>
          <a:prstGeom prst="rect">
            <a:avLst/>
          </a:prstGeom>
        </p:spPr>
        <p:txBody>
          <a:bodyPr vert="horz" lIns="121542" tIns="60771" rIns="121542" bIns="60771" rtlCol="0" anchor="ctr">
            <a:spAutoFit/>
          </a:bodyPr>
          <a:lstStyle>
            <a:lvl1pPr algn="r">
              <a:defRPr sz="8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4598640" y="1452584"/>
            <a:ext cx="2743835" cy="246125"/>
          </a:xfrm>
        </p:spPr>
        <p:txBody>
          <a:bodyPr>
            <a:spAutoFit/>
          </a:bodyPr>
          <a:lstStyle>
            <a:lvl1pPr marL="0" indent="0" algn="r">
              <a:buNone/>
              <a:defRPr sz="800" baseline="0">
                <a:solidFill>
                  <a:srgbClr val="FFFFFF"/>
                </a:solidFill>
              </a:defRPr>
            </a:lvl1pPr>
            <a:lvl2pPr marL="305965" indent="0">
              <a:buNone/>
              <a:defRPr sz="2400">
                <a:solidFill>
                  <a:schemeClr val="bg1"/>
                </a:solidFill>
              </a:defRPr>
            </a:lvl2pPr>
            <a:lvl3pPr marL="611930" indent="0">
              <a:buNone/>
              <a:defRPr sz="2100">
                <a:solidFill>
                  <a:schemeClr val="bg1"/>
                </a:solidFill>
              </a:defRPr>
            </a:lvl3pPr>
            <a:lvl4pPr marL="909455" indent="0">
              <a:buNone/>
              <a:defRPr sz="1900">
                <a:solidFill>
                  <a:schemeClr val="bg1"/>
                </a:solidFill>
              </a:defRPr>
            </a:lvl4pPr>
            <a:lvl5pPr marL="1363128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6500265" y="2895530"/>
            <a:ext cx="5179171" cy="1108252"/>
          </a:xfrm>
        </p:spPr>
        <p:txBody>
          <a:bodyPr wrap="square" anchor="ctr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342274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d/Gray 1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203121" y="6409580"/>
            <a:ext cx="2843689" cy="246278"/>
          </a:xfrm>
          <a:prstGeom prst="rect">
            <a:avLst/>
          </a:prstGeom>
        </p:spPr>
        <p:txBody>
          <a:bodyPr vert="horz" lIns="121542" tIns="60771" rIns="121542" bIns="60771" rtlCol="0" anchor="ctr">
            <a:spAutoFit/>
          </a:bodyPr>
          <a:lstStyle>
            <a:lvl1pPr algn="l">
              <a:defRPr sz="8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6DB96D12-A1A0-4381-86E1-804713643D2F}" type="datetime1">
              <a:rPr lang="en-US" smtClean="0"/>
              <a:t>6/6/2023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3973" y="6409580"/>
            <a:ext cx="3859292" cy="246278"/>
          </a:xfrm>
          <a:prstGeom prst="rect">
            <a:avLst/>
          </a:prstGeom>
        </p:spPr>
        <p:txBody>
          <a:bodyPr vert="horz" lIns="121542" tIns="60771" rIns="121542" bIns="60771" rtlCol="0" anchor="ctr">
            <a:spAutoFit/>
          </a:bodyPr>
          <a:lstStyle>
            <a:lvl1pPr algn="ctr">
              <a:defRPr sz="8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USAID FINANCIAL SECTOR REFORM ACTIVITY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40428" y="6409580"/>
            <a:ext cx="2843689" cy="246278"/>
          </a:xfrm>
          <a:prstGeom prst="rect">
            <a:avLst/>
          </a:prstGeom>
        </p:spPr>
        <p:txBody>
          <a:bodyPr vert="horz" lIns="121542" tIns="60771" rIns="121542" bIns="60771" rtlCol="0" anchor="ctr">
            <a:spAutoFit/>
          </a:bodyPr>
          <a:lstStyle>
            <a:lvl1pPr algn="r">
              <a:defRPr sz="8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914448" y="903524"/>
            <a:ext cx="10359152" cy="610794"/>
          </a:xfrm>
          <a:prstGeom prst="rect">
            <a:avLst/>
          </a:prstGeom>
        </p:spPr>
        <p:txBody>
          <a:bodyPr vert="horz" lIns="121542" tIns="60771" rIns="121542" bIns="60771" rtlCol="0"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 hasCustomPrompt="1"/>
          </p:nvPr>
        </p:nvSpPr>
        <p:spPr>
          <a:xfrm>
            <a:off x="914043" y="1715946"/>
            <a:ext cx="10359152" cy="4234210"/>
          </a:xfrm>
          <a:prstGeom prst="rect">
            <a:avLst/>
          </a:prstGeom>
        </p:spPr>
        <p:txBody>
          <a:bodyPr vert="horz" lIns="121542" tIns="60771" rIns="121542" bIns="60771" rtlCol="0">
            <a:normAutofit/>
          </a:bodyPr>
          <a:lstStyle>
            <a:lvl1pPr marL="305966" marR="0" indent="-305966" algn="l" defTabSz="6077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63"/>
              </a:spcAft>
              <a:buClrTx/>
              <a:buSzTx/>
              <a:buFont typeface="Arial"/>
              <a:buChar char="•"/>
              <a:tabLst/>
              <a:defRPr/>
            </a:lvl1pPr>
          </a:lstStyle>
          <a:p>
            <a:pPr marL="305966" marR="0" lvl="0" indent="-305966" algn="l" defTabSz="6077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63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Click to edit Master text styles</a:t>
            </a:r>
          </a:p>
          <a:p>
            <a:pPr marL="909456" marR="0" lvl="1" indent="-305966" algn="l" defTabSz="6077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63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062974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d/Gray 2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48" y="1715946"/>
            <a:ext cx="5077611" cy="4234210"/>
          </a:xfrm>
        </p:spPr>
        <p:txBody>
          <a:bodyPr>
            <a:normAutofit/>
          </a:bodyPr>
          <a:lstStyle>
            <a:lvl1pPr>
              <a:defRPr sz="2100">
                <a:solidFill>
                  <a:srgbClr val="6C6463"/>
                </a:solidFill>
              </a:defRPr>
            </a:lvl1pPr>
            <a:lvl2pPr>
              <a:defRPr sz="2100">
                <a:solidFill>
                  <a:srgbClr val="6C6463"/>
                </a:solidFill>
              </a:defRPr>
            </a:lvl2pPr>
            <a:lvl3pPr>
              <a:defRPr sz="2100">
                <a:solidFill>
                  <a:srgbClr val="6C6463"/>
                </a:solidFill>
              </a:defRPr>
            </a:lvl3pPr>
            <a:lvl4pPr>
              <a:defRPr sz="1900">
                <a:solidFill>
                  <a:srgbClr val="6C6463"/>
                </a:solidFill>
              </a:defRPr>
            </a:lvl4pPr>
            <a:lvl5pPr>
              <a:defRPr sz="2100">
                <a:solidFill>
                  <a:srgbClr val="6C6463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179" y="1715946"/>
            <a:ext cx="5078421" cy="4234210"/>
          </a:xfrm>
        </p:spPr>
        <p:txBody>
          <a:bodyPr>
            <a:normAutofit/>
          </a:bodyPr>
          <a:lstStyle>
            <a:lvl1pPr>
              <a:defRPr sz="2100">
                <a:solidFill>
                  <a:srgbClr val="6C6463"/>
                </a:solidFill>
              </a:defRPr>
            </a:lvl1pPr>
            <a:lvl2pPr>
              <a:defRPr sz="2100">
                <a:solidFill>
                  <a:srgbClr val="6C6463"/>
                </a:solidFill>
              </a:defRPr>
            </a:lvl2pPr>
            <a:lvl3pPr>
              <a:defRPr sz="2100">
                <a:solidFill>
                  <a:srgbClr val="6C6463"/>
                </a:solidFill>
              </a:defRPr>
            </a:lvl3pPr>
            <a:lvl4pPr>
              <a:defRPr sz="1900">
                <a:solidFill>
                  <a:srgbClr val="6C6463"/>
                </a:solidFill>
              </a:defRPr>
            </a:lvl4pPr>
            <a:lvl5pPr>
              <a:defRPr sz="2100">
                <a:solidFill>
                  <a:srgbClr val="6C6463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03121" y="6409580"/>
            <a:ext cx="2843689" cy="24627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CB9CBCCF-4BA1-4BBE-8406-83B2523098D0}" type="datetime1">
              <a:rPr lang="en-US" smtClean="0"/>
              <a:t>6/6/2023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3973" y="6409580"/>
            <a:ext cx="3859292" cy="24627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USAID FINANCIAL SECTOR REFORM ACTIVITY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40428" y="6409580"/>
            <a:ext cx="2843689" cy="24627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914448" y="898621"/>
            <a:ext cx="10359152" cy="615696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94845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Full Red">
    <p:bg>
      <p:bgPr>
        <a:solidFill>
          <a:srgbClr val="BA0C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3405" y="707802"/>
            <a:ext cx="7312343" cy="610794"/>
          </a:xfrm>
        </p:spPr>
        <p:txBody>
          <a:bodyPr wrap="square" anchor="t" anchorCtr="0">
            <a:spAutoFit/>
          </a:bodyPr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03121" y="6409580"/>
            <a:ext cx="2843689" cy="24627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A87058D-251C-4ACC-A05F-8F62720099DA}" type="datetime1">
              <a:rPr lang="en-US" smtClean="0"/>
              <a:t>6/6/2023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3973" y="6409580"/>
            <a:ext cx="3859292" cy="24627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USAID FINANCIAL SECTOR REFORM ACTIVITY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140428" y="6409580"/>
            <a:ext cx="2843689" cy="24627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668" y="5748527"/>
            <a:ext cx="1825517" cy="543634"/>
          </a:xfrm>
          <a:prstGeom prst="rect">
            <a:avLst/>
          </a:prstGeom>
          <a:effectLst/>
        </p:spPr>
      </p:pic>
      <p:cxnSp>
        <p:nvCxnSpPr>
          <p:cNvPr id="13" name="Straight Connector 12"/>
          <p:cNvCxnSpPr/>
          <p:nvPr userDrawn="1"/>
        </p:nvCxnSpPr>
        <p:spPr>
          <a:xfrm>
            <a:off x="995291" y="909430"/>
            <a:ext cx="426553" cy="0"/>
          </a:xfrm>
          <a:prstGeom prst="line">
            <a:avLst/>
          </a:prstGeom>
          <a:ln w="19050">
            <a:solidFill>
              <a:srgbClr val="FFFFFF"/>
            </a:solidFill>
          </a:ln>
          <a:effectLst>
            <a:outerShdw blurRad="2540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4963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d/Gray 3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48" y="1715946"/>
            <a:ext cx="3351085" cy="4234210"/>
          </a:xfrm>
        </p:spPr>
        <p:txBody>
          <a:bodyPr>
            <a:normAutofit/>
          </a:bodyPr>
          <a:lstStyle>
            <a:lvl1pPr>
              <a:defRPr sz="2100">
                <a:solidFill>
                  <a:srgbClr val="6C6463"/>
                </a:solidFill>
              </a:defRPr>
            </a:lvl1pPr>
            <a:lvl2pPr>
              <a:defRPr sz="2100">
                <a:solidFill>
                  <a:srgbClr val="6C6463"/>
                </a:solidFill>
              </a:defRPr>
            </a:lvl2pPr>
            <a:lvl3pPr>
              <a:defRPr sz="2100">
                <a:solidFill>
                  <a:srgbClr val="6C6463"/>
                </a:solidFill>
              </a:defRPr>
            </a:lvl3pPr>
            <a:lvl4pPr>
              <a:defRPr sz="1900">
                <a:solidFill>
                  <a:srgbClr val="6C6463"/>
                </a:solidFill>
              </a:defRPr>
            </a:lvl4pPr>
            <a:lvl5pPr>
              <a:defRPr sz="2100">
                <a:solidFill>
                  <a:srgbClr val="FFFFFF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21705" y="1715946"/>
            <a:ext cx="3351896" cy="4234210"/>
          </a:xfrm>
        </p:spPr>
        <p:txBody>
          <a:bodyPr>
            <a:normAutofit/>
          </a:bodyPr>
          <a:lstStyle>
            <a:lvl1pPr>
              <a:defRPr sz="2100">
                <a:solidFill>
                  <a:srgbClr val="6C6463"/>
                </a:solidFill>
              </a:defRPr>
            </a:lvl1pPr>
            <a:lvl2pPr>
              <a:defRPr sz="2100">
                <a:solidFill>
                  <a:srgbClr val="6C6463"/>
                </a:solidFill>
              </a:defRPr>
            </a:lvl2pPr>
            <a:lvl3pPr>
              <a:defRPr sz="2100">
                <a:solidFill>
                  <a:srgbClr val="6C6463"/>
                </a:solidFill>
              </a:defRPr>
            </a:lvl3pPr>
            <a:lvl4pPr>
              <a:defRPr sz="1900">
                <a:solidFill>
                  <a:srgbClr val="6C6463"/>
                </a:solidFill>
              </a:defRPr>
            </a:lvl4pPr>
            <a:lvl5pPr>
              <a:defRPr sz="2100">
                <a:solidFill>
                  <a:srgbClr val="FFFFFF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03121" y="6409580"/>
            <a:ext cx="2843689" cy="24627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B4ECFB88-55E3-4DF7-A64C-3C2688550DE7}" type="datetime1">
              <a:rPr lang="en-US" smtClean="0"/>
              <a:t>6/6/2023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3973" y="6409580"/>
            <a:ext cx="3859292" cy="24627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USAID FINANCIAL SECTOR REFORM ACTIVITY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40428" y="6409580"/>
            <a:ext cx="2843689" cy="24627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4417671" y="1715946"/>
            <a:ext cx="3351896" cy="4234210"/>
          </a:xfrm>
        </p:spPr>
        <p:txBody>
          <a:bodyPr>
            <a:normAutofit/>
          </a:bodyPr>
          <a:lstStyle>
            <a:lvl1pPr>
              <a:defRPr sz="2100">
                <a:solidFill>
                  <a:srgbClr val="6C6463"/>
                </a:solidFill>
              </a:defRPr>
            </a:lvl1pPr>
            <a:lvl2pPr>
              <a:defRPr sz="2100">
                <a:solidFill>
                  <a:srgbClr val="6C6463"/>
                </a:solidFill>
              </a:defRPr>
            </a:lvl2pPr>
            <a:lvl3pPr>
              <a:defRPr sz="2100">
                <a:solidFill>
                  <a:srgbClr val="6C6463"/>
                </a:solidFill>
              </a:defRPr>
            </a:lvl3pPr>
            <a:lvl4pPr>
              <a:defRPr sz="1900">
                <a:solidFill>
                  <a:srgbClr val="6C6463"/>
                </a:solidFill>
              </a:defRPr>
            </a:lvl4pPr>
            <a:lvl5pPr>
              <a:defRPr sz="2100">
                <a:solidFill>
                  <a:srgbClr val="FFFFFF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914448" y="898621"/>
            <a:ext cx="10359152" cy="615696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560763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d/Gray 1 Content + Bottom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203121" y="3429794"/>
            <a:ext cx="11780997" cy="3228967"/>
          </a:xfrm>
          <a:solidFill>
            <a:srgbClr val="E7E7E5"/>
          </a:solidFill>
        </p:spPr>
        <p:txBody>
          <a:bodyPr>
            <a:normAutofit/>
          </a:bodyPr>
          <a:lstStyle>
            <a:lvl1pPr marL="0" marR="0" indent="0" algn="l" defTabSz="60771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043" y="1715946"/>
            <a:ext cx="10359152" cy="151221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  <a:lvl2pPr>
              <a:defRPr>
                <a:solidFill>
                  <a:srgbClr val="6C6463"/>
                </a:solidFill>
              </a:defRPr>
            </a:lvl2pPr>
            <a:lvl3pPr>
              <a:defRPr>
                <a:solidFill>
                  <a:srgbClr val="6C6463"/>
                </a:solidFill>
              </a:defRPr>
            </a:lvl3pPr>
            <a:lvl4pPr>
              <a:defRPr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203121" y="6409580"/>
            <a:ext cx="2843689" cy="246278"/>
          </a:xfrm>
          <a:prstGeom prst="rect">
            <a:avLst/>
          </a:prstGeom>
        </p:spPr>
        <p:txBody>
          <a:bodyPr vert="horz" lIns="121542" tIns="60771" rIns="121542" bIns="60771" rtlCol="0" anchor="ctr">
            <a:spAutoFit/>
          </a:bodyPr>
          <a:lstStyle>
            <a:lvl1pPr algn="l">
              <a:defRPr sz="8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6878E747-462E-4813-8977-32E80C022E7B}" type="datetime1">
              <a:rPr lang="en-US" smtClean="0"/>
              <a:t>6/6/2023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3973" y="6409580"/>
            <a:ext cx="3859292" cy="246278"/>
          </a:xfrm>
          <a:prstGeom prst="rect">
            <a:avLst/>
          </a:prstGeom>
        </p:spPr>
        <p:txBody>
          <a:bodyPr vert="horz" lIns="121542" tIns="60771" rIns="121542" bIns="60771" rtlCol="0" anchor="ctr">
            <a:spAutoFit/>
          </a:bodyPr>
          <a:lstStyle>
            <a:lvl1pPr algn="ctr">
              <a:defRPr sz="8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USAID FINANCIAL SECTOR REFORM ACTIVITY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40428" y="6409580"/>
            <a:ext cx="2843689" cy="246278"/>
          </a:xfrm>
          <a:prstGeom prst="rect">
            <a:avLst/>
          </a:prstGeom>
        </p:spPr>
        <p:txBody>
          <a:bodyPr vert="horz" lIns="121542" tIns="60771" rIns="121542" bIns="60771" rtlCol="0" anchor="ctr">
            <a:spAutoFit/>
          </a:bodyPr>
          <a:lstStyle>
            <a:lvl1pPr algn="r">
              <a:defRPr sz="8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10489139" y="4678647"/>
            <a:ext cx="2743835" cy="246125"/>
          </a:xfrm>
        </p:spPr>
        <p:txBody>
          <a:bodyPr>
            <a:spAutoFit/>
          </a:bodyPr>
          <a:lstStyle>
            <a:lvl1pPr marL="0" indent="0" algn="r">
              <a:buNone/>
              <a:defRPr sz="800" baseline="0">
                <a:solidFill>
                  <a:srgbClr val="FFFFFF"/>
                </a:solidFill>
              </a:defRPr>
            </a:lvl1pPr>
            <a:lvl2pPr marL="305965" indent="0">
              <a:buNone/>
              <a:defRPr sz="2400">
                <a:solidFill>
                  <a:schemeClr val="bg1"/>
                </a:solidFill>
              </a:defRPr>
            </a:lvl2pPr>
            <a:lvl3pPr marL="611930" indent="0">
              <a:buNone/>
              <a:defRPr sz="2100">
                <a:solidFill>
                  <a:schemeClr val="bg1"/>
                </a:solidFill>
              </a:defRPr>
            </a:lvl3pPr>
            <a:lvl4pPr marL="909455" indent="0">
              <a:buNone/>
              <a:defRPr sz="1900">
                <a:solidFill>
                  <a:schemeClr val="bg1"/>
                </a:solidFill>
              </a:defRPr>
            </a:lvl4pPr>
            <a:lvl5pPr marL="1363128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914448" y="898621"/>
            <a:ext cx="10359152" cy="615696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751827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d/Gray 1 Content + Right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6093619" y="203730"/>
            <a:ext cx="5890498" cy="6452129"/>
          </a:xfrm>
          <a:solidFill>
            <a:srgbClr val="E7E7E5"/>
          </a:solidFill>
        </p:spPr>
        <p:txBody>
          <a:bodyPr>
            <a:normAutofit/>
          </a:bodyPr>
          <a:lstStyle>
            <a:lvl1pPr marL="0" marR="0" indent="0" algn="l" defTabSz="60771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203121" y="6409580"/>
            <a:ext cx="2843689" cy="246278"/>
          </a:xfrm>
          <a:prstGeom prst="rect">
            <a:avLst/>
          </a:prstGeom>
        </p:spPr>
        <p:txBody>
          <a:bodyPr vert="horz" lIns="121542" tIns="60771" rIns="121542" bIns="60771" rtlCol="0" anchor="ctr">
            <a:spAutoFit/>
          </a:bodyPr>
          <a:lstStyle>
            <a:lvl1pPr algn="l">
              <a:defRPr sz="8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B6991D4B-E793-4FE1-840E-821BF4EA26ED}" type="datetime1">
              <a:rPr lang="en-US" smtClean="0"/>
              <a:t>6/6/2023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40428" y="6409580"/>
            <a:ext cx="2843689" cy="246278"/>
          </a:xfrm>
          <a:prstGeom prst="rect">
            <a:avLst/>
          </a:prstGeom>
        </p:spPr>
        <p:txBody>
          <a:bodyPr vert="horz" lIns="121542" tIns="60771" rIns="121542" bIns="60771" rtlCol="0" anchor="ctr">
            <a:spAutoFit/>
          </a:bodyPr>
          <a:lstStyle>
            <a:lvl1pPr algn="r">
              <a:defRPr sz="8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914043" y="2220019"/>
            <a:ext cx="4874895" cy="3730137"/>
          </a:xfrm>
        </p:spPr>
        <p:txBody>
          <a:bodyPr>
            <a:normAutofit/>
          </a:bodyPr>
          <a:lstStyle>
            <a:lvl1pPr>
              <a:defRPr sz="2100">
                <a:solidFill>
                  <a:srgbClr val="6C6463"/>
                </a:solidFill>
              </a:defRPr>
            </a:lvl1pPr>
            <a:lvl2pPr>
              <a:defRPr sz="2100">
                <a:solidFill>
                  <a:srgbClr val="6C6463"/>
                </a:solidFill>
              </a:defRPr>
            </a:lvl2pPr>
            <a:lvl3pPr>
              <a:defRPr sz="2100">
                <a:solidFill>
                  <a:srgbClr val="6C6463"/>
                </a:solidFill>
              </a:defRPr>
            </a:lvl3pPr>
            <a:lvl4pPr>
              <a:defRPr sz="1900"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10489137" y="1452584"/>
            <a:ext cx="2743835" cy="246125"/>
          </a:xfrm>
        </p:spPr>
        <p:txBody>
          <a:bodyPr>
            <a:spAutoFit/>
          </a:bodyPr>
          <a:lstStyle>
            <a:lvl1pPr marL="0" indent="0" algn="r">
              <a:buNone/>
              <a:defRPr sz="800" baseline="0">
                <a:solidFill>
                  <a:srgbClr val="FFFFFF"/>
                </a:solidFill>
              </a:defRPr>
            </a:lvl1pPr>
            <a:lvl2pPr marL="305965" indent="0">
              <a:buNone/>
              <a:defRPr sz="2400">
                <a:solidFill>
                  <a:schemeClr val="bg1"/>
                </a:solidFill>
              </a:defRPr>
            </a:lvl2pPr>
            <a:lvl3pPr marL="611930" indent="0">
              <a:buNone/>
              <a:defRPr sz="2100">
                <a:solidFill>
                  <a:schemeClr val="bg1"/>
                </a:solidFill>
              </a:defRPr>
            </a:lvl3pPr>
            <a:lvl4pPr marL="909455" indent="0">
              <a:buNone/>
              <a:defRPr sz="1900">
                <a:solidFill>
                  <a:schemeClr val="bg1"/>
                </a:solidFill>
              </a:defRPr>
            </a:lvl4pPr>
            <a:lvl5pPr marL="1363128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914043" y="897958"/>
            <a:ext cx="4874895" cy="1099430"/>
          </a:xfrm>
        </p:spPr>
        <p:txBody>
          <a:bodyPr wrap="square"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268523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d/Gray 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203121" y="203729"/>
            <a:ext cx="5890498" cy="6452128"/>
          </a:xfrm>
          <a:solidFill>
            <a:srgbClr val="E7E7E5"/>
          </a:solidFill>
        </p:spPr>
        <p:txBody>
          <a:bodyPr>
            <a:normAutofit/>
          </a:bodyPr>
          <a:lstStyle>
            <a:lvl1pPr marL="0" marR="0" indent="0" algn="l" defTabSz="60771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203121" y="6409580"/>
            <a:ext cx="2843689" cy="246278"/>
          </a:xfrm>
          <a:prstGeom prst="rect">
            <a:avLst/>
          </a:prstGeom>
        </p:spPr>
        <p:txBody>
          <a:bodyPr vert="horz" lIns="121542" tIns="60771" rIns="121542" bIns="60771" rtlCol="0" anchor="ctr">
            <a:spAutoFit/>
          </a:bodyPr>
          <a:lstStyle>
            <a:lvl1pPr algn="l">
              <a:defRPr sz="800" b="0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fld id="{C62D6B77-54C5-493E-9F16-7D7FE777B638}" type="datetime1">
              <a:rPr lang="en-US" smtClean="0"/>
              <a:t>6/6/2023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40428" y="6409580"/>
            <a:ext cx="2843689" cy="246278"/>
          </a:xfrm>
          <a:prstGeom prst="rect">
            <a:avLst/>
          </a:prstGeom>
        </p:spPr>
        <p:txBody>
          <a:bodyPr vert="horz" lIns="121542" tIns="60771" rIns="121542" bIns="60771" rtlCol="0" anchor="ctr">
            <a:spAutoFit/>
          </a:bodyPr>
          <a:lstStyle>
            <a:lvl1pPr algn="r">
              <a:defRPr sz="8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4598640" y="1452584"/>
            <a:ext cx="2743835" cy="246125"/>
          </a:xfrm>
        </p:spPr>
        <p:txBody>
          <a:bodyPr>
            <a:spAutoFit/>
          </a:bodyPr>
          <a:lstStyle>
            <a:lvl1pPr marL="0" indent="0" algn="r">
              <a:buNone/>
              <a:defRPr sz="800" baseline="0">
                <a:solidFill>
                  <a:srgbClr val="FFFFFF"/>
                </a:solidFill>
              </a:defRPr>
            </a:lvl1pPr>
            <a:lvl2pPr marL="305965" indent="0">
              <a:buNone/>
              <a:defRPr sz="2400">
                <a:solidFill>
                  <a:schemeClr val="bg1"/>
                </a:solidFill>
              </a:defRPr>
            </a:lvl2pPr>
            <a:lvl3pPr marL="611930" indent="0">
              <a:buNone/>
              <a:defRPr sz="2100">
                <a:solidFill>
                  <a:schemeClr val="bg1"/>
                </a:solidFill>
              </a:defRPr>
            </a:lvl3pPr>
            <a:lvl4pPr marL="909455" indent="0">
              <a:buNone/>
              <a:defRPr sz="1900">
                <a:solidFill>
                  <a:schemeClr val="bg1"/>
                </a:solidFill>
              </a:defRPr>
            </a:lvl4pPr>
            <a:lvl5pPr marL="1363128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6500265" y="2895530"/>
            <a:ext cx="5179171" cy="1108252"/>
          </a:xfrm>
        </p:spPr>
        <p:txBody>
          <a:bodyPr wrap="square" anchor="ctr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282969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5FBB3-9E03-4310-9D33-E7622A894E06}" type="datetime1">
              <a:rPr lang="en-US" smtClean="0"/>
              <a:t>6/6/2023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USAID FINANCIAL SECTOR REFORM ACTIVITY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33670-C6D7-402D-8B85-98C9A28C5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30279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8A4CE-F8D8-40F9-B50D-B2462E20CDF7}" type="datetime1">
              <a:rPr lang="en-US" smtClean="0"/>
              <a:t>6/6/2023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USAID FINANCIAL SECTOR REFORM ACTIVITY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9" name="Picture Placeholder 28"/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5590490" y="1151631"/>
            <a:ext cx="1512000" cy="151200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30" name="Picture Placeholder 28"/>
          <p:cNvSpPr>
            <a:spLocks noGrp="1" noChangeAspect="1"/>
          </p:cNvSpPr>
          <p:nvPr userDrawn="1">
            <p:ph type="pic" sz="quarter" idx="14"/>
          </p:nvPr>
        </p:nvSpPr>
        <p:spPr>
          <a:xfrm>
            <a:off x="1601207" y="3862277"/>
            <a:ext cx="1512000" cy="151200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31" name="Picture Placeholder 28"/>
          <p:cNvSpPr>
            <a:spLocks noGrp="1" noChangeAspect="1"/>
          </p:cNvSpPr>
          <p:nvPr userDrawn="1">
            <p:ph type="pic" sz="quarter" idx="15"/>
          </p:nvPr>
        </p:nvSpPr>
        <p:spPr>
          <a:xfrm>
            <a:off x="4246640" y="3864281"/>
            <a:ext cx="1512000" cy="151200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32" name="Picture Placeholder 28"/>
          <p:cNvSpPr>
            <a:spLocks noGrp="1" noChangeAspect="1"/>
          </p:cNvSpPr>
          <p:nvPr userDrawn="1">
            <p:ph type="pic" sz="quarter" idx="16"/>
          </p:nvPr>
        </p:nvSpPr>
        <p:spPr>
          <a:xfrm>
            <a:off x="6873274" y="3841793"/>
            <a:ext cx="1512000" cy="151200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33" name="Picture Placeholder 28"/>
          <p:cNvSpPr>
            <a:spLocks noGrp="1" noChangeAspect="1"/>
          </p:cNvSpPr>
          <p:nvPr userDrawn="1">
            <p:ph type="pic" sz="quarter" idx="17"/>
          </p:nvPr>
        </p:nvSpPr>
        <p:spPr>
          <a:xfrm>
            <a:off x="9510182" y="3862277"/>
            <a:ext cx="1512000" cy="151200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37" name="Picture Placeholder 28"/>
          <p:cNvSpPr>
            <a:spLocks noGrp="1" noChangeAspect="1"/>
          </p:cNvSpPr>
          <p:nvPr>
            <p:ph type="pic" sz="quarter" idx="18"/>
          </p:nvPr>
        </p:nvSpPr>
        <p:spPr>
          <a:xfrm>
            <a:off x="8783858" y="1204281"/>
            <a:ext cx="1512000" cy="151200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654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Gray 1 Content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203121" y="6409580"/>
            <a:ext cx="2843689" cy="246278"/>
          </a:xfrm>
          <a:prstGeom prst="rect">
            <a:avLst/>
          </a:prstGeom>
        </p:spPr>
        <p:txBody>
          <a:bodyPr vert="horz" lIns="121542" tIns="60771" rIns="121542" bIns="60771" rtlCol="0" anchor="ctr">
            <a:spAutoFit/>
          </a:bodyPr>
          <a:lstStyle>
            <a:lvl1pPr algn="l">
              <a:defRPr sz="8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AA758F9A-B0AD-4C76-B95C-C3F7BCBADB4B}" type="datetime1">
              <a:rPr lang="en-US" smtClean="0"/>
              <a:t>6/6/2023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3973" y="6409580"/>
            <a:ext cx="3859292" cy="246278"/>
          </a:xfrm>
          <a:prstGeom prst="rect">
            <a:avLst/>
          </a:prstGeom>
        </p:spPr>
        <p:txBody>
          <a:bodyPr vert="horz" lIns="121542" tIns="60771" rIns="121542" bIns="60771" rtlCol="0" anchor="ctr">
            <a:spAutoFit/>
          </a:bodyPr>
          <a:lstStyle>
            <a:lvl1pPr algn="ctr">
              <a:defRPr sz="8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USAID FINANCIAL SECTOR REFORM ACTIVITY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40428" y="6409580"/>
            <a:ext cx="2843689" cy="246278"/>
          </a:xfrm>
          <a:prstGeom prst="rect">
            <a:avLst/>
          </a:prstGeom>
        </p:spPr>
        <p:txBody>
          <a:bodyPr vert="horz" lIns="121542" tIns="60771" rIns="121542" bIns="60771" rtlCol="0" anchor="ctr">
            <a:spAutoFit/>
          </a:bodyPr>
          <a:lstStyle>
            <a:lvl1pPr algn="r">
              <a:defRPr sz="8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914448" y="903524"/>
            <a:ext cx="10359152" cy="610794"/>
          </a:xfrm>
          <a:prstGeom prst="rect">
            <a:avLst/>
          </a:prstGeom>
        </p:spPr>
        <p:txBody>
          <a:bodyPr vert="horz" lIns="121542" tIns="60771" rIns="121542" bIns="60771" rtlCol="0" anchor="b" anchorCtr="0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idx="1"/>
          </p:nvPr>
        </p:nvSpPr>
        <p:spPr>
          <a:xfrm>
            <a:off x="914043" y="1715946"/>
            <a:ext cx="10359152" cy="4234210"/>
          </a:xfrm>
          <a:prstGeom prst="rect">
            <a:avLst/>
          </a:prstGeom>
        </p:spPr>
        <p:txBody>
          <a:bodyPr vert="horz" lIns="121542" tIns="60771" rIns="121542" bIns="6077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116097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Gray 2 Content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48" y="1715946"/>
            <a:ext cx="10359152" cy="4234210"/>
          </a:xfrm>
        </p:spPr>
        <p:txBody>
          <a:bodyPr>
            <a:normAutofit/>
          </a:bodyPr>
          <a:lstStyle>
            <a:lvl1pPr>
              <a:defRPr sz="2100">
                <a:solidFill>
                  <a:srgbClr val="6C6463"/>
                </a:solidFill>
              </a:defRPr>
            </a:lvl1pPr>
            <a:lvl2pPr>
              <a:defRPr sz="2100">
                <a:solidFill>
                  <a:srgbClr val="6C6463"/>
                </a:solidFill>
              </a:defRPr>
            </a:lvl2pPr>
            <a:lvl3pPr>
              <a:defRPr sz="2100">
                <a:solidFill>
                  <a:srgbClr val="6C6463"/>
                </a:solidFill>
              </a:defRPr>
            </a:lvl3pPr>
            <a:lvl4pPr>
              <a:defRPr sz="1900">
                <a:solidFill>
                  <a:srgbClr val="6C6463"/>
                </a:solidFill>
              </a:defRPr>
            </a:lvl4pPr>
            <a:lvl5pPr>
              <a:defRPr sz="2100">
                <a:solidFill>
                  <a:srgbClr val="6C6463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03121" y="6409580"/>
            <a:ext cx="2843689" cy="24627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0E77D4E3-BDBF-4D7A-BCFC-84756642B125}" type="datetime1">
              <a:rPr lang="en-US" smtClean="0"/>
              <a:t>6/6/2023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3973" y="6409580"/>
            <a:ext cx="3859292" cy="24627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USAID FINANCIAL SECTOR REFORM ACTIVITY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40428" y="6409580"/>
            <a:ext cx="2843689" cy="24627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914448" y="898621"/>
            <a:ext cx="10359152" cy="615696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86042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Red/Gray 2 Content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48" y="1715946"/>
            <a:ext cx="5077611" cy="4234210"/>
          </a:xfrm>
        </p:spPr>
        <p:txBody>
          <a:bodyPr>
            <a:normAutofit/>
          </a:bodyPr>
          <a:lstStyle>
            <a:lvl1pPr>
              <a:defRPr sz="2100">
                <a:solidFill>
                  <a:srgbClr val="6C6463"/>
                </a:solidFill>
              </a:defRPr>
            </a:lvl1pPr>
            <a:lvl2pPr>
              <a:defRPr sz="2100">
                <a:solidFill>
                  <a:srgbClr val="6C6463"/>
                </a:solidFill>
              </a:defRPr>
            </a:lvl2pPr>
            <a:lvl3pPr>
              <a:defRPr sz="2100">
                <a:solidFill>
                  <a:srgbClr val="6C6463"/>
                </a:solidFill>
              </a:defRPr>
            </a:lvl3pPr>
            <a:lvl4pPr>
              <a:defRPr sz="1900">
                <a:solidFill>
                  <a:srgbClr val="6C6463"/>
                </a:solidFill>
              </a:defRPr>
            </a:lvl4pPr>
            <a:lvl5pPr>
              <a:defRPr sz="2100">
                <a:solidFill>
                  <a:srgbClr val="6C6463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179" y="1715946"/>
            <a:ext cx="5078421" cy="4234210"/>
          </a:xfrm>
        </p:spPr>
        <p:txBody>
          <a:bodyPr>
            <a:normAutofit/>
          </a:bodyPr>
          <a:lstStyle>
            <a:lvl1pPr>
              <a:defRPr sz="2100">
                <a:solidFill>
                  <a:srgbClr val="6C6463"/>
                </a:solidFill>
              </a:defRPr>
            </a:lvl1pPr>
            <a:lvl2pPr>
              <a:defRPr sz="2100">
                <a:solidFill>
                  <a:srgbClr val="6C6463"/>
                </a:solidFill>
              </a:defRPr>
            </a:lvl2pPr>
            <a:lvl3pPr>
              <a:defRPr sz="2100">
                <a:solidFill>
                  <a:srgbClr val="6C6463"/>
                </a:solidFill>
              </a:defRPr>
            </a:lvl3pPr>
            <a:lvl4pPr>
              <a:defRPr sz="1900">
                <a:solidFill>
                  <a:srgbClr val="6C6463"/>
                </a:solidFill>
              </a:defRPr>
            </a:lvl4pPr>
            <a:lvl5pPr>
              <a:defRPr sz="2100">
                <a:solidFill>
                  <a:srgbClr val="6C6463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03121" y="6409580"/>
            <a:ext cx="2843689" cy="24627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335176EB-2A5F-4F5D-ADA2-7C39BDFC1769}" type="datetime1">
              <a:rPr lang="en-US" smtClean="0"/>
              <a:t>6/6/2023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3973" y="6409580"/>
            <a:ext cx="3859292" cy="24627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USAID FINANCIAL SECTOR REFORM ACTIVITY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40428" y="6409580"/>
            <a:ext cx="2843689" cy="24627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914448" y="898621"/>
            <a:ext cx="10359152" cy="615696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82065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Gray 3 Content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48" y="1715946"/>
            <a:ext cx="3351085" cy="4234210"/>
          </a:xfrm>
        </p:spPr>
        <p:txBody>
          <a:bodyPr>
            <a:normAutofit/>
          </a:bodyPr>
          <a:lstStyle>
            <a:lvl1pPr>
              <a:defRPr sz="2100">
                <a:solidFill>
                  <a:srgbClr val="6C6463"/>
                </a:solidFill>
              </a:defRPr>
            </a:lvl1pPr>
            <a:lvl2pPr>
              <a:defRPr sz="2100">
                <a:solidFill>
                  <a:srgbClr val="6C6463"/>
                </a:solidFill>
              </a:defRPr>
            </a:lvl2pPr>
            <a:lvl3pPr>
              <a:defRPr sz="2100">
                <a:solidFill>
                  <a:srgbClr val="6C6463"/>
                </a:solidFill>
              </a:defRPr>
            </a:lvl3pPr>
            <a:lvl4pPr>
              <a:defRPr sz="1900">
                <a:solidFill>
                  <a:srgbClr val="6C6463"/>
                </a:solidFill>
              </a:defRPr>
            </a:lvl4pPr>
            <a:lvl5pPr>
              <a:defRPr sz="2100">
                <a:solidFill>
                  <a:srgbClr val="FFFFFF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21705" y="1715946"/>
            <a:ext cx="3351896" cy="4234210"/>
          </a:xfrm>
        </p:spPr>
        <p:txBody>
          <a:bodyPr>
            <a:normAutofit/>
          </a:bodyPr>
          <a:lstStyle>
            <a:lvl1pPr>
              <a:defRPr sz="2100">
                <a:solidFill>
                  <a:srgbClr val="6C6463"/>
                </a:solidFill>
              </a:defRPr>
            </a:lvl1pPr>
            <a:lvl2pPr>
              <a:defRPr sz="2100">
                <a:solidFill>
                  <a:srgbClr val="6C6463"/>
                </a:solidFill>
              </a:defRPr>
            </a:lvl2pPr>
            <a:lvl3pPr>
              <a:defRPr sz="2100">
                <a:solidFill>
                  <a:srgbClr val="6C6463"/>
                </a:solidFill>
              </a:defRPr>
            </a:lvl3pPr>
            <a:lvl4pPr>
              <a:defRPr sz="1900">
                <a:solidFill>
                  <a:srgbClr val="6C6463"/>
                </a:solidFill>
              </a:defRPr>
            </a:lvl4pPr>
            <a:lvl5pPr>
              <a:defRPr sz="2100">
                <a:solidFill>
                  <a:srgbClr val="FFFFFF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03121" y="6409580"/>
            <a:ext cx="2843689" cy="24627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E10162B4-F606-4F68-86EF-15252C13B8E5}" type="datetime1">
              <a:rPr lang="en-US" smtClean="0"/>
              <a:t>6/6/2023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3973" y="6409580"/>
            <a:ext cx="3859292" cy="24627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USAID FINANCIAL SECTOR REFORM ACTIVITY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40428" y="6409580"/>
            <a:ext cx="2843689" cy="24627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4417671" y="1715946"/>
            <a:ext cx="3351896" cy="4234210"/>
          </a:xfrm>
        </p:spPr>
        <p:txBody>
          <a:bodyPr>
            <a:normAutofit/>
          </a:bodyPr>
          <a:lstStyle>
            <a:lvl1pPr>
              <a:defRPr sz="2100">
                <a:solidFill>
                  <a:srgbClr val="6C6463"/>
                </a:solidFill>
              </a:defRPr>
            </a:lvl1pPr>
            <a:lvl2pPr>
              <a:defRPr sz="2100">
                <a:solidFill>
                  <a:srgbClr val="6C6463"/>
                </a:solidFill>
              </a:defRPr>
            </a:lvl2pPr>
            <a:lvl3pPr>
              <a:defRPr sz="2100">
                <a:solidFill>
                  <a:srgbClr val="6C6463"/>
                </a:solidFill>
              </a:defRPr>
            </a:lvl3pPr>
            <a:lvl4pPr>
              <a:defRPr sz="1900">
                <a:solidFill>
                  <a:srgbClr val="6C6463"/>
                </a:solidFill>
              </a:defRPr>
            </a:lvl4pPr>
            <a:lvl5pPr>
              <a:defRPr sz="2100">
                <a:solidFill>
                  <a:srgbClr val="FFFFFF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914448" y="898621"/>
            <a:ext cx="10359152" cy="615696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0966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Gray 1 Content + Bottom Photo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203121" y="3429794"/>
            <a:ext cx="11780997" cy="3228967"/>
          </a:xfrm>
          <a:solidFill>
            <a:schemeClr val="bg1"/>
          </a:solidFill>
        </p:spPr>
        <p:txBody>
          <a:bodyPr>
            <a:normAutofit/>
          </a:bodyPr>
          <a:lstStyle>
            <a:lvl1pPr marL="0" marR="0" indent="0" algn="l" defTabSz="60771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043" y="1715946"/>
            <a:ext cx="10359152" cy="151221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  <a:lvl2pPr>
              <a:defRPr>
                <a:solidFill>
                  <a:srgbClr val="6C6463"/>
                </a:solidFill>
              </a:defRPr>
            </a:lvl2pPr>
            <a:lvl3pPr>
              <a:defRPr>
                <a:solidFill>
                  <a:srgbClr val="6C6463"/>
                </a:solidFill>
              </a:defRPr>
            </a:lvl3pPr>
            <a:lvl4pPr>
              <a:defRPr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203121" y="6409580"/>
            <a:ext cx="2843689" cy="246278"/>
          </a:xfrm>
          <a:prstGeom prst="rect">
            <a:avLst/>
          </a:prstGeom>
        </p:spPr>
        <p:txBody>
          <a:bodyPr vert="horz" lIns="121542" tIns="60771" rIns="121542" bIns="60771" rtlCol="0" anchor="ctr">
            <a:spAutoFit/>
          </a:bodyPr>
          <a:lstStyle>
            <a:lvl1pPr algn="l">
              <a:defRPr sz="8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8535A260-0BF5-46EE-B815-FD72EF5C95ED}" type="datetime1">
              <a:rPr lang="en-US" smtClean="0"/>
              <a:t>6/6/2023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3973" y="6409580"/>
            <a:ext cx="3859292" cy="246278"/>
          </a:xfrm>
          <a:prstGeom prst="rect">
            <a:avLst/>
          </a:prstGeom>
        </p:spPr>
        <p:txBody>
          <a:bodyPr vert="horz" lIns="121542" tIns="60771" rIns="121542" bIns="60771" rtlCol="0" anchor="ctr">
            <a:spAutoFit/>
          </a:bodyPr>
          <a:lstStyle>
            <a:lvl1pPr algn="ctr">
              <a:defRPr sz="8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USAID FINANCIAL SECTOR REFORM ACTIVITY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40428" y="6409580"/>
            <a:ext cx="2843689" cy="246278"/>
          </a:xfrm>
          <a:prstGeom prst="rect">
            <a:avLst/>
          </a:prstGeom>
        </p:spPr>
        <p:txBody>
          <a:bodyPr vert="horz" lIns="121542" tIns="60771" rIns="121542" bIns="60771" rtlCol="0" anchor="ctr">
            <a:spAutoFit/>
          </a:bodyPr>
          <a:lstStyle>
            <a:lvl1pPr algn="r">
              <a:defRPr sz="8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10489139" y="4678647"/>
            <a:ext cx="2743835" cy="246125"/>
          </a:xfrm>
        </p:spPr>
        <p:txBody>
          <a:bodyPr>
            <a:spAutoFit/>
          </a:bodyPr>
          <a:lstStyle>
            <a:lvl1pPr marL="0" indent="0" algn="r">
              <a:buNone/>
              <a:defRPr sz="800" baseline="0">
                <a:solidFill>
                  <a:srgbClr val="FFFFFF"/>
                </a:solidFill>
              </a:defRPr>
            </a:lvl1pPr>
            <a:lvl2pPr marL="305965" indent="0">
              <a:buNone/>
              <a:defRPr sz="2400">
                <a:solidFill>
                  <a:schemeClr val="bg1"/>
                </a:solidFill>
              </a:defRPr>
            </a:lvl2pPr>
            <a:lvl3pPr marL="611930" indent="0">
              <a:buNone/>
              <a:defRPr sz="2100">
                <a:solidFill>
                  <a:schemeClr val="bg1"/>
                </a:solidFill>
              </a:defRPr>
            </a:lvl3pPr>
            <a:lvl4pPr marL="909455" indent="0">
              <a:buNone/>
              <a:defRPr sz="1900">
                <a:solidFill>
                  <a:schemeClr val="bg1"/>
                </a:solidFill>
              </a:defRPr>
            </a:lvl4pPr>
            <a:lvl5pPr marL="1363128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914448" y="898621"/>
            <a:ext cx="10359152" cy="615696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70141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Gray 1 Content + Right Photo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6093619" y="203730"/>
            <a:ext cx="5890498" cy="6452129"/>
          </a:xfrm>
          <a:solidFill>
            <a:srgbClr val="FFFFFF"/>
          </a:solidFill>
        </p:spPr>
        <p:txBody>
          <a:bodyPr>
            <a:normAutofit/>
          </a:bodyPr>
          <a:lstStyle>
            <a:lvl1pPr marL="0" marR="0" indent="0" algn="l" defTabSz="60771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203121" y="6409580"/>
            <a:ext cx="2843689" cy="246278"/>
          </a:xfrm>
          <a:prstGeom prst="rect">
            <a:avLst/>
          </a:prstGeom>
        </p:spPr>
        <p:txBody>
          <a:bodyPr vert="horz" lIns="121542" tIns="60771" rIns="121542" bIns="60771" rtlCol="0" anchor="ctr">
            <a:spAutoFit/>
          </a:bodyPr>
          <a:lstStyle>
            <a:lvl1pPr algn="l">
              <a:defRPr sz="8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2B2CE67D-0DFD-4834-96DB-3AA24434A24D}" type="datetime1">
              <a:rPr lang="en-US" smtClean="0"/>
              <a:t>6/6/2023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40428" y="6409580"/>
            <a:ext cx="2843689" cy="246278"/>
          </a:xfrm>
          <a:prstGeom prst="rect">
            <a:avLst/>
          </a:prstGeom>
        </p:spPr>
        <p:txBody>
          <a:bodyPr vert="horz" lIns="121542" tIns="60771" rIns="121542" bIns="60771" rtlCol="0" anchor="ctr">
            <a:spAutoFit/>
          </a:bodyPr>
          <a:lstStyle>
            <a:lvl1pPr algn="r">
              <a:defRPr sz="8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914043" y="2220019"/>
            <a:ext cx="4874895" cy="3730137"/>
          </a:xfrm>
        </p:spPr>
        <p:txBody>
          <a:bodyPr>
            <a:normAutofit/>
          </a:bodyPr>
          <a:lstStyle>
            <a:lvl1pPr>
              <a:defRPr sz="2100">
                <a:solidFill>
                  <a:srgbClr val="6C6463"/>
                </a:solidFill>
              </a:defRPr>
            </a:lvl1pPr>
            <a:lvl2pPr>
              <a:defRPr sz="2100">
                <a:solidFill>
                  <a:srgbClr val="6C6463"/>
                </a:solidFill>
              </a:defRPr>
            </a:lvl2pPr>
            <a:lvl3pPr>
              <a:defRPr sz="2100">
                <a:solidFill>
                  <a:srgbClr val="6C6463"/>
                </a:solidFill>
              </a:defRPr>
            </a:lvl3pPr>
            <a:lvl4pPr>
              <a:defRPr sz="1900"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10489137" y="1452584"/>
            <a:ext cx="2743835" cy="246125"/>
          </a:xfrm>
        </p:spPr>
        <p:txBody>
          <a:bodyPr>
            <a:spAutoFit/>
          </a:bodyPr>
          <a:lstStyle>
            <a:lvl1pPr marL="0" indent="0" algn="r">
              <a:buNone/>
              <a:defRPr sz="800" baseline="0">
                <a:solidFill>
                  <a:srgbClr val="FFFFFF"/>
                </a:solidFill>
              </a:defRPr>
            </a:lvl1pPr>
            <a:lvl2pPr marL="305965" indent="0">
              <a:buNone/>
              <a:defRPr sz="2400">
                <a:solidFill>
                  <a:schemeClr val="bg1"/>
                </a:solidFill>
              </a:defRPr>
            </a:lvl2pPr>
            <a:lvl3pPr marL="611930" indent="0">
              <a:buNone/>
              <a:defRPr sz="2100">
                <a:solidFill>
                  <a:schemeClr val="bg1"/>
                </a:solidFill>
              </a:defRPr>
            </a:lvl3pPr>
            <a:lvl4pPr marL="909455" indent="0">
              <a:buNone/>
              <a:defRPr sz="1900">
                <a:solidFill>
                  <a:schemeClr val="bg1"/>
                </a:solidFill>
              </a:defRPr>
            </a:lvl4pPr>
            <a:lvl5pPr marL="1363128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21" name="Title 1"/>
          <p:cNvSpPr>
            <a:spLocks noGrp="1"/>
          </p:cNvSpPr>
          <p:nvPr>
            <p:ph type="title" hasCustomPrompt="1"/>
          </p:nvPr>
        </p:nvSpPr>
        <p:spPr>
          <a:xfrm>
            <a:off x="914043" y="897958"/>
            <a:ext cx="4874895" cy="1099430"/>
          </a:xfrm>
        </p:spPr>
        <p:txBody>
          <a:bodyPr wrap="square"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60114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48" y="903524"/>
            <a:ext cx="10359152" cy="610794"/>
          </a:xfrm>
          <a:prstGeom prst="rect">
            <a:avLst/>
          </a:prstGeom>
        </p:spPr>
        <p:txBody>
          <a:bodyPr vert="horz" lIns="121542" tIns="60771" rIns="121542" bIns="60771" rtlCol="0" anchor="b" anchorCtr="0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043" y="1715946"/>
            <a:ext cx="10359152" cy="4234210"/>
          </a:xfrm>
          <a:prstGeom prst="rect">
            <a:avLst/>
          </a:prstGeom>
        </p:spPr>
        <p:txBody>
          <a:bodyPr vert="horz" lIns="121542" tIns="60771" rIns="121542" bIns="60771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3121" y="6435469"/>
            <a:ext cx="2843689" cy="246278"/>
          </a:xfrm>
          <a:prstGeom prst="rect">
            <a:avLst/>
          </a:prstGeom>
        </p:spPr>
        <p:txBody>
          <a:bodyPr vert="horz" lIns="121542" tIns="60771" rIns="121542" bIns="60771" rtlCol="0" anchor="ctr">
            <a:spAutoFit/>
          </a:bodyPr>
          <a:lstStyle>
            <a:lvl1pPr algn="l">
              <a:defRPr sz="8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CE173B6F-3858-4436-9FA9-D4F38BBF98E6}" type="datetime1">
              <a:rPr lang="en-US" smtClean="0"/>
              <a:t>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3973" y="6435469"/>
            <a:ext cx="3859292" cy="246278"/>
          </a:xfrm>
          <a:prstGeom prst="rect">
            <a:avLst/>
          </a:prstGeom>
        </p:spPr>
        <p:txBody>
          <a:bodyPr vert="horz" lIns="121542" tIns="60771" rIns="121542" bIns="60771" rtlCol="0" anchor="ctr">
            <a:spAutoFit/>
          </a:bodyPr>
          <a:lstStyle>
            <a:lvl1pPr algn="ctr">
              <a:defRPr sz="8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USAID FINANCIAL SECTOR REFORM ACTIVITY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40428" y="6435469"/>
            <a:ext cx="2843689" cy="246278"/>
          </a:xfrm>
          <a:prstGeom prst="rect">
            <a:avLst/>
          </a:prstGeom>
        </p:spPr>
        <p:txBody>
          <a:bodyPr vert="horz" lIns="121542" tIns="60771" rIns="121542" bIns="60771" rtlCol="0" anchor="ctr">
            <a:spAutoFit/>
          </a:bodyPr>
          <a:lstStyle>
            <a:lvl1pPr algn="r">
              <a:defRPr sz="8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rame 13"/>
          <p:cNvSpPr/>
          <p:nvPr/>
        </p:nvSpPr>
        <p:spPr>
          <a:xfrm>
            <a:off x="0" y="0"/>
            <a:ext cx="12187238" cy="6865686"/>
          </a:xfrm>
          <a:prstGeom prst="frame">
            <a:avLst>
              <a:gd name="adj1" fmla="val 2963"/>
            </a:avLst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542" tIns="60771" rIns="121542" bIns="60771" rtlCol="0" anchor="ctr"/>
          <a:lstStyle/>
          <a:p>
            <a:pPr algn="ctr"/>
            <a:endParaRPr lang="en-US" b="0" i="0" dirty="0">
              <a:solidFill>
                <a:srgbClr val="FFFFFF"/>
              </a:solidFill>
              <a:latin typeface="Gill Sans MT"/>
              <a:cs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881333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74" r:id="rId2"/>
    <p:sldLayoutId id="2147483654" r:id="rId3"/>
    <p:sldLayoutId id="2147483708" r:id="rId4"/>
    <p:sldLayoutId id="2147483709" r:id="rId5"/>
    <p:sldLayoutId id="2147483758" r:id="rId6"/>
    <p:sldLayoutId id="2147483710" r:id="rId7"/>
    <p:sldLayoutId id="2147483711" r:id="rId8"/>
    <p:sldLayoutId id="2147483712" r:id="rId9"/>
    <p:sldLayoutId id="2147483714" r:id="rId10"/>
    <p:sldLayoutId id="2147483738" r:id="rId11"/>
    <p:sldLayoutId id="2147483739" r:id="rId12"/>
    <p:sldLayoutId id="2147483740" r:id="rId13"/>
    <p:sldLayoutId id="2147483741" r:id="rId14"/>
    <p:sldLayoutId id="2147483761" r:id="rId15"/>
    <p:sldLayoutId id="2147483762" r:id="rId16"/>
    <p:sldLayoutId id="2147483742" r:id="rId17"/>
    <p:sldLayoutId id="2147483743" r:id="rId18"/>
    <p:sldLayoutId id="2147483696" r:id="rId19"/>
    <p:sldLayoutId id="2147483744" r:id="rId20"/>
    <p:sldLayoutId id="2147483745" r:id="rId21"/>
    <p:sldLayoutId id="2147483746" r:id="rId22"/>
    <p:sldLayoutId id="2147483747" r:id="rId23"/>
    <p:sldLayoutId id="2147483748" r:id="rId24"/>
    <p:sldLayoutId id="2147483749" r:id="rId25"/>
    <p:sldLayoutId id="2147483750" r:id="rId26"/>
    <p:sldLayoutId id="2147483751" r:id="rId27"/>
    <p:sldLayoutId id="2147483752" r:id="rId28"/>
    <p:sldLayoutId id="2147483753" r:id="rId29"/>
    <p:sldLayoutId id="2147483754" r:id="rId30"/>
    <p:sldLayoutId id="2147483755" r:id="rId31"/>
    <p:sldLayoutId id="2147483756" r:id="rId32"/>
    <p:sldLayoutId id="2147483757" r:id="rId33"/>
    <p:sldLayoutId id="2147483759" r:id="rId34"/>
    <p:sldLayoutId id="2147483760" r:id="rId35"/>
  </p:sldLayoutIdLst>
  <p:hf hdr="0" dt="0"/>
  <p:txStyles>
    <p:titleStyle>
      <a:lvl1pPr algn="l" defTabSz="607710" rtl="0" eaLnBrk="1" latinLnBrk="0" hangingPunct="1">
        <a:spcBef>
          <a:spcPct val="0"/>
        </a:spcBef>
        <a:buNone/>
        <a:defRPr sz="3200" b="0" i="0" kern="1200">
          <a:solidFill>
            <a:srgbClr val="BA0C2F"/>
          </a:solidFill>
          <a:latin typeface="Gill Sans MT"/>
          <a:ea typeface="+mj-ea"/>
          <a:cs typeface="Gill Sans MT"/>
        </a:defRPr>
      </a:lvl1pPr>
    </p:titleStyle>
    <p:bodyStyle>
      <a:lvl1pPr marL="305966" indent="-305966" algn="l" defTabSz="607710" rtl="0" eaLnBrk="1" latinLnBrk="0" hangingPunct="1">
        <a:spcBef>
          <a:spcPts val="0"/>
        </a:spcBef>
        <a:spcAft>
          <a:spcPts val="1063"/>
        </a:spcAft>
        <a:buFont typeface="Arial"/>
        <a:buChar char="•"/>
        <a:defRPr sz="2100" b="0" i="0" kern="1200">
          <a:solidFill>
            <a:srgbClr val="6C6463"/>
          </a:solidFill>
          <a:latin typeface="Gill Sans MT"/>
          <a:ea typeface="+mn-ea"/>
          <a:cs typeface="Gill Sans MT"/>
        </a:defRPr>
      </a:lvl1pPr>
      <a:lvl2pPr marL="909456" indent="-305966" algn="l" defTabSz="607710" rtl="0" eaLnBrk="1" latinLnBrk="0" hangingPunct="1">
        <a:spcBef>
          <a:spcPts val="0"/>
        </a:spcBef>
        <a:spcAft>
          <a:spcPts val="1063"/>
        </a:spcAft>
        <a:buFont typeface="Arial"/>
        <a:buChar char="–"/>
        <a:defRPr sz="2100" b="0" i="0" kern="1200">
          <a:solidFill>
            <a:srgbClr val="6C6463"/>
          </a:solidFill>
          <a:latin typeface="Gill Sans MT"/>
          <a:ea typeface="+mn-ea"/>
          <a:cs typeface="Gill Sans MT"/>
        </a:defRPr>
      </a:lvl2pPr>
      <a:lvl3pPr marL="1215420" indent="-305966" algn="l" defTabSz="60771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6C6463"/>
          </a:solidFill>
          <a:latin typeface="Gill Sans MT"/>
          <a:ea typeface="+mn-ea"/>
          <a:cs typeface="Gill Sans MT"/>
        </a:defRPr>
      </a:lvl3pPr>
      <a:lvl4pPr marL="1523496" indent="-308075" algn="l" defTabSz="607710" rtl="0" eaLnBrk="1" latinLnBrk="0" hangingPunct="1">
        <a:spcBef>
          <a:spcPct val="20000"/>
        </a:spcBef>
        <a:buFont typeface="Arial"/>
        <a:buChar char="–"/>
        <a:defRPr sz="2100" b="0" i="0" kern="1200">
          <a:solidFill>
            <a:srgbClr val="6C6463"/>
          </a:solidFill>
          <a:latin typeface="Gill Sans MT"/>
          <a:ea typeface="+mn-ea"/>
          <a:cs typeface="Gill Sans MT"/>
        </a:defRPr>
      </a:lvl4pPr>
      <a:lvl5pPr marL="1669094" indent="-305966" algn="l" defTabSz="607710" rtl="0" eaLnBrk="1" latinLnBrk="0" hangingPunct="1">
        <a:spcBef>
          <a:spcPct val="20000"/>
        </a:spcBef>
        <a:buFont typeface="Arial"/>
        <a:buChar char="»"/>
        <a:defRPr sz="1900" b="0" i="0" kern="1200">
          <a:solidFill>
            <a:srgbClr val="6C6463"/>
          </a:solidFill>
          <a:latin typeface="Gill Sans MT"/>
          <a:ea typeface="+mn-ea"/>
          <a:cs typeface="Gill Sans MT"/>
        </a:defRPr>
      </a:lvl5pPr>
      <a:lvl6pPr marL="3342406" indent="-303855" algn="l" defTabSz="607710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50117" indent="-303855" algn="l" defTabSz="607710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57827" indent="-303855" algn="l" defTabSz="607710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65537" indent="-303855" algn="l" defTabSz="607710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77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7710" algn="l" defTabSz="6077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5420" algn="l" defTabSz="6077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3131" algn="l" defTabSz="6077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0841" algn="l" defTabSz="6077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38551" algn="l" defTabSz="6077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46261" algn="l" defTabSz="6077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53972" algn="l" defTabSz="6077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61682" algn="l" defTabSz="6077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912665" y="2184884"/>
            <a:ext cx="11058596" cy="1600571"/>
          </a:xfrm>
          <a:solidFill>
            <a:srgbClr val="0067B9"/>
          </a:solidFill>
        </p:spPr>
        <p:txBody>
          <a:bodyPr anchor="ctr">
            <a:normAutofit/>
          </a:bodyPr>
          <a:lstStyle/>
          <a:p>
            <a:pPr marL="230002"/>
            <a:r>
              <a:rPr lang="uk-UA" sz="2400" dirty="0">
                <a:latin typeface="Arial" pitchFamily="34" charset="0"/>
                <a:cs typeface="Arial" pitchFamily="34" charset="0"/>
              </a:rPr>
              <a:t>Створення Механізму страхування політичних ризиків для України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:</a:t>
            </a:r>
            <a:br>
              <a:rPr lang="en-US" sz="2400" dirty="0">
                <a:latin typeface="Arial" pitchFamily="34" charset="0"/>
                <a:cs typeface="Arial" pitchFamily="34" charset="0"/>
              </a:rPr>
            </a:br>
            <a:r>
              <a:rPr lang="uk-UA" sz="2400" dirty="0">
                <a:latin typeface="Arial" pitchFamily="34" charset="0"/>
                <a:cs typeface="Arial" pitchFamily="34" charset="0"/>
              </a:rPr>
              <a:t>передумови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uk-UA" sz="2400" dirty="0">
                <a:latin typeface="Arial" pitchFamily="34" charset="0"/>
                <a:cs typeface="Arial" pitchFamily="34" charset="0"/>
              </a:rPr>
              <a:t>концепція і варіанти реалізації</a:t>
            </a:r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376849" y="1453847"/>
            <a:ext cx="6322663" cy="650603"/>
          </a:xfrm>
        </p:spPr>
        <p:txBody>
          <a:bodyPr>
            <a:normAutofit fontScale="92500"/>
          </a:bodyPr>
          <a:lstStyle/>
          <a:p>
            <a:r>
              <a:rPr lang="uk-UA" cap="small" dirty="0">
                <a:latin typeface="Arial" pitchFamily="34" charset="0"/>
                <a:cs typeface="Arial" pitchFamily="34" charset="0"/>
              </a:rPr>
              <a:t>Проєкт </a:t>
            </a:r>
            <a:r>
              <a:rPr lang="en-US" cap="small" dirty="0">
                <a:latin typeface="Arial" pitchFamily="34" charset="0"/>
                <a:cs typeface="Arial" pitchFamily="34" charset="0"/>
              </a:rPr>
              <a:t>USAID </a:t>
            </a:r>
            <a:r>
              <a:rPr lang="uk-UA" cap="small" dirty="0">
                <a:latin typeface="Arial" pitchFamily="34" charset="0"/>
                <a:cs typeface="Arial" pitchFamily="34" charset="0"/>
              </a:rPr>
              <a:t>«Реформування фінансового сектору»</a:t>
            </a:r>
            <a:endParaRPr lang="en-US" cap="smal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ubtitle 5"/>
          <p:cNvSpPr txBox="1">
            <a:spLocks/>
          </p:cNvSpPr>
          <p:nvPr/>
        </p:nvSpPr>
        <p:spPr>
          <a:xfrm>
            <a:off x="1117164" y="4340557"/>
            <a:ext cx="4570214" cy="1102055"/>
          </a:xfrm>
          <a:prstGeom prst="rect">
            <a:avLst/>
          </a:prstGeom>
          <a:effectLst>
            <a:outerShdw blurRad="254000" dir="5400000" algn="tl" rotWithShape="0">
              <a:srgbClr val="000000">
                <a:alpha val="40000"/>
              </a:srgbClr>
            </a:outerShdw>
          </a:effectLst>
        </p:spPr>
        <p:txBody>
          <a:bodyPr vert="horz" lIns="121542" tIns="60771" rIns="121542" bIns="60771" rtlCol="0">
            <a:normAutofit/>
          </a:bodyPr>
          <a:lstStyle>
            <a:lvl1pPr marL="0" indent="0" algn="l" defTabSz="457200" rtl="0" eaLnBrk="1" latinLnBrk="0" hangingPunct="1">
              <a:spcBef>
                <a:spcPts val="0"/>
              </a:spcBef>
              <a:spcAft>
                <a:spcPts val="800"/>
              </a:spcAft>
              <a:buFont typeface="Arial"/>
              <a:buNone/>
              <a:defRPr sz="1600" b="0" i="0" kern="1200">
                <a:solidFill>
                  <a:schemeClr val="bg1"/>
                </a:solidFill>
                <a:latin typeface="Gill Sans MT"/>
                <a:ea typeface="+mn-ea"/>
                <a:cs typeface="Gill Sans MT"/>
              </a:defRPr>
            </a:lvl1pPr>
            <a:lvl2pPr marL="457200" indent="0" algn="ctr" defTabSz="457200" rtl="0" eaLnBrk="1" latinLnBrk="0" hangingPunct="1">
              <a:spcBef>
                <a:spcPts val="0"/>
              </a:spcBef>
              <a:spcAft>
                <a:spcPts val="800"/>
              </a:spcAft>
              <a:buFont typeface="Arial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Gill Sans MT"/>
                <a:ea typeface="+mn-ea"/>
                <a:cs typeface="Gill Sans MT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Gill Sans MT"/>
                <a:ea typeface="+mn-ea"/>
                <a:cs typeface="Gill Sans MT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Gill Sans MT"/>
                <a:ea typeface="+mn-ea"/>
                <a:cs typeface="Gill Sans MT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Gill Sans MT"/>
                <a:ea typeface="+mn-ea"/>
                <a:cs typeface="Gill Sans MT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0" name="Subtitle 5"/>
          <p:cNvSpPr txBox="1">
            <a:spLocks/>
          </p:cNvSpPr>
          <p:nvPr/>
        </p:nvSpPr>
        <p:spPr>
          <a:xfrm>
            <a:off x="1117164" y="5167098"/>
            <a:ext cx="4570214" cy="551027"/>
          </a:xfrm>
          <a:prstGeom prst="rect">
            <a:avLst/>
          </a:prstGeom>
          <a:effectLst>
            <a:outerShdw blurRad="254000" dir="5400000" algn="tl" rotWithShape="0">
              <a:srgbClr val="000000">
                <a:alpha val="40000"/>
              </a:srgbClr>
            </a:outerShdw>
          </a:effectLst>
        </p:spPr>
        <p:txBody>
          <a:bodyPr vert="horz" lIns="121542" tIns="60771" rIns="121542" bIns="60771" rtlCol="0">
            <a:normAutofit/>
          </a:bodyPr>
          <a:lstStyle>
            <a:lvl1pPr marL="0" indent="0" algn="l" defTabSz="457200" rtl="0" eaLnBrk="1" latinLnBrk="0" hangingPunct="1">
              <a:spcBef>
                <a:spcPts val="0"/>
              </a:spcBef>
              <a:spcAft>
                <a:spcPts val="800"/>
              </a:spcAft>
              <a:buFont typeface="Arial"/>
              <a:buNone/>
              <a:defRPr sz="1600" b="0" i="0" kern="1200">
                <a:solidFill>
                  <a:schemeClr val="bg1"/>
                </a:solidFill>
                <a:latin typeface="Gill Sans MT"/>
                <a:ea typeface="+mn-ea"/>
                <a:cs typeface="Gill Sans MT"/>
              </a:defRPr>
            </a:lvl1pPr>
            <a:lvl2pPr marL="457200" indent="0" algn="ctr" defTabSz="457200" rtl="0" eaLnBrk="1" latinLnBrk="0" hangingPunct="1">
              <a:spcBef>
                <a:spcPts val="0"/>
              </a:spcBef>
              <a:spcAft>
                <a:spcPts val="800"/>
              </a:spcAft>
              <a:buFont typeface="Arial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Gill Sans MT"/>
                <a:ea typeface="+mn-ea"/>
                <a:cs typeface="Gill Sans MT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Gill Sans MT"/>
                <a:ea typeface="+mn-ea"/>
                <a:cs typeface="Gill Sans MT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Gill Sans MT"/>
                <a:ea typeface="+mn-ea"/>
                <a:cs typeface="Gill Sans MT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Gill Sans MT"/>
                <a:ea typeface="+mn-ea"/>
                <a:cs typeface="Gill Sans MT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dirty="0">
                <a:latin typeface="Arial" pitchFamily="34" charset="0"/>
                <a:cs typeface="Arial" pitchFamily="34" charset="0"/>
              </a:rPr>
              <a:t>Травень </a:t>
            </a:r>
            <a:r>
              <a:rPr lang="en-US" dirty="0">
                <a:latin typeface="Arial" pitchFamily="34" charset="0"/>
                <a:cs typeface="Arial" pitchFamily="34" charset="0"/>
              </a:rPr>
              <a:t>2023</a:t>
            </a:r>
            <a:r>
              <a:rPr lang="uk-UA" dirty="0">
                <a:latin typeface="Arial" pitchFamily="34" charset="0"/>
                <a:cs typeface="Arial" pitchFamily="34" charset="0"/>
              </a:rPr>
              <a:t> року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1026" name="Picture 2" descr="D:\MyDocs\1_Today\1_USAID_logos\UA_web_and_print\USAID_Horiz_Ukranian_RGB_Whit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50" y="545407"/>
            <a:ext cx="2592000" cy="100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355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530009" y="6433551"/>
            <a:ext cx="4493256" cy="276617"/>
          </a:xfrm>
        </p:spPr>
        <p:txBody>
          <a:bodyPr/>
          <a:lstStyle/>
          <a:p>
            <a:r>
              <a:rPr lang="uk-UA" sz="1000" dirty="0">
                <a:latin typeface="Arial" pitchFamily="34" charset="0"/>
                <a:cs typeface="Arial" pitchFamily="34" charset="0"/>
              </a:rPr>
              <a:t>ПРОЄКТ 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USAID </a:t>
            </a:r>
            <a:r>
              <a:rPr lang="uk-UA" sz="1000" dirty="0">
                <a:latin typeface="Arial" pitchFamily="34" charset="0"/>
                <a:cs typeface="Arial" pitchFamily="34" charset="0"/>
              </a:rPr>
              <a:t>«РЕФОРМУВАННЯ ФІНАНСОВОГО СЕКТОРУ»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33670-C6D7-402D-8B85-98C9A28C5569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25380" y="333968"/>
            <a:ext cx="11258737" cy="766419"/>
          </a:xfrm>
          <a:prstGeom prst="rect">
            <a:avLst/>
          </a:prstGeom>
        </p:spPr>
        <p:txBody>
          <a:bodyPr wrap="square" lIns="121542" tIns="60771" rIns="121542" bIns="60771">
            <a:noAutofit/>
          </a:bodyPr>
          <a:lstStyle/>
          <a:p>
            <a:r>
              <a:rPr lang="uk-UA" dirty="0">
                <a:solidFill>
                  <a:srgbClr val="BA0C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Страхування політичних ризиків</a:t>
            </a:r>
            <a:r>
              <a:rPr lang="en-US" dirty="0">
                <a:solidFill>
                  <a:srgbClr val="BA0C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uk-UA" dirty="0">
                <a:solidFill>
                  <a:srgbClr val="BA0C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панацея</a:t>
            </a:r>
            <a:r>
              <a:rPr lang="en-US" dirty="0">
                <a:solidFill>
                  <a:srgbClr val="BA0C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uk-UA" dirty="0">
                <a:solidFill>
                  <a:srgbClr val="BA0C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важливий додатковий механізм зменшення ризиків для інвесторів</a:t>
            </a:r>
            <a:endParaRPr lang="en-US" dirty="0">
              <a:solidFill>
                <a:srgbClr val="BA0C2F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879333" y="1135680"/>
            <a:ext cx="10953087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Rectangle 10">
            <a:extLst>
              <a:ext uri="{FF2B5EF4-FFF2-40B4-BE49-F238E27FC236}">
                <a16:creationId xmlns:a16="http://schemas.microsoft.com/office/drawing/2014/main" id="{3BF0B265-4AEF-B65E-5A6E-26E88E9D352F}"/>
              </a:ext>
            </a:extLst>
          </p:cNvPr>
          <p:cNvSpPr/>
          <p:nvPr/>
        </p:nvSpPr>
        <p:spPr>
          <a:xfrm>
            <a:off x="798996" y="1487774"/>
            <a:ext cx="4909351" cy="2215610"/>
          </a:xfrm>
          <a:prstGeom prst="rect">
            <a:avLst/>
          </a:prstGeom>
        </p:spPr>
        <p:txBody>
          <a:bodyPr wrap="square" lIns="121542" tIns="60771" rIns="121542" bIns="60771">
            <a:spAutoFit/>
          </a:bodyPr>
          <a:lstStyle/>
          <a:p>
            <a:pPr>
              <a:spcBef>
                <a:spcPts val="600"/>
              </a:spcBef>
            </a:pPr>
            <a:r>
              <a:rPr lang="uk-UA" sz="1400" b="1" dirty="0">
                <a:latin typeface="Arial" panose="020B0604020202020204" pitchFamily="34" charset="0"/>
                <a:cs typeface="Arial" panose="020B0604020202020204" pitchFamily="34" charset="0"/>
              </a:rPr>
              <a:t>Політичний </a:t>
            </a:r>
            <a:r>
              <a:rPr lang="uk-UA" sz="1400" dirty="0">
                <a:latin typeface="Arial" panose="020B0604020202020204" pitchFamily="34" charset="0"/>
                <a:cs typeface="Arial" panose="020B0604020202020204" pitchFamily="34" charset="0"/>
              </a:rPr>
              <a:t>(не  комерційний) </a:t>
            </a:r>
            <a:r>
              <a:rPr lang="uk-UA" sz="1400" b="1" dirty="0">
                <a:latin typeface="Arial" panose="020B0604020202020204" pitchFamily="34" charset="0"/>
                <a:cs typeface="Arial" panose="020B0604020202020204" pitchFamily="34" charset="0"/>
              </a:rPr>
              <a:t>ризик </a:t>
            </a:r>
            <a:r>
              <a:rPr lang="uk-UA" sz="1400" dirty="0">
                <a:latin typeface="Arial" panose="020B0604020202020204" pitchFamily="34" charset="0"/>
                <a:cs typeface="Arial" panose="020B0604020202020204" pitchFamily="34" charset="0"/>
              </a:rPr>
              <a:t>– це вірогідність настання якоїсь політичної події, яка змінить перспективи прибутковості певного підприємства.</a:t>
            </a:r>
          </a:p>
          <a:p>
            <a:pPr>
              <a:spcBef>
                <a:spcPts val="600"/>
              </a:spcBef>
            </a:pPr>
            <a:r>
              <a:rPr lang="uk-UA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Узагальненої методології оцінки політичних ризиків, уніфікованих формулювань договорів страхування (гарантії) або навіть єдиної уніфікованої класифікації ризиків і термінології в цій сфері немає. </a:t>
            </a:r>
          </a:p>
          <a:p>
            <a:pPr>
              <a:spcBef>
                <a:spcPts val="600"/>
              </a:spcBef>
            </a:pPr>
            <a:r>
              <a:rPr lang="uk-UA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Надавачі СПР розробляють і використовують власні методики оцінки майнових ризиків.</a:t>
            </a:r>
            <a:endParaRPr lang="uk-U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F98EC8B9-6C58-2005-A848-03620044FB69}"/>
              </a:ext>
            </a:extLst>
          </p:cNvPr>
          <p:cNvSpPr/>
          <p:nvPr/>
        </p:nvSpPr>
        <p:spPr>
          <a:xfrm>
            <a:off x="779806" y="3716159"/>
            <a:ext cx="4909351" cy="553616"/>
          </a:xfrm>
          <a:prstGeom prst="rect">
            <a:avLst/>
          </a:prstGeom>
        </p:spPr>
        <p:txBody>
          <a:bodyPr wrap="square" lIns="121542" tIns="60771" rIns="121542" bIns="60771">
            <a:spAutoFit/>
          </a:bodyPr>
          <a:lstStyle/>
          <a:p>
            <a:pPr>
              <a:spcBef>
                <a:spcPts val="600"/>
              </a:spcBef>
            </a:pPr>
            <a:r>
              <a:rPr lang="uk-UA" sz="1400" dirty="0">
                <a:latin typeface="Gill Sans MT" panose="020B05020201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Відповідне покриття може бути придбане </a:t>
            </a:r>
            <a:r>
              <a:rPr lang="uk-UA" sz="14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окремо або в різних комбінаціях.</a:t>
            </a:r>
            <a:endParaRPr lang="uk-UA" sz="1400" dirty="0">
              <a:latin typeface="Gill Sans MT" panose="020B0502020104020203" pitchFamily="34" charset="0"/>
            </a:endParaRPr>
          </a:p>
        </p:txBody>
      </p:sp>
      <p:sp>
        <p:nvSpPr>
          <p:cNvPr id="44" name="Rectangle 8"/>
          <p:cNvSpPr/>
          <p:nvPr/>
        </p:nvSpPr>
        <p:spPr>
          <a:xfrm>
            <a:off x="5776637" y="1250763"/>
            <a:ext cx="6120000" cy="522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roup 9"/>
          <p:cNvGrpSpPr/>
          <p:nvPr/>
        </p:nvGrpSpPr>
        <p:grpSpPr>
          <a:xfrm>
            <a:off x="6430695" y="1328386"/>
            <a:ext cx="5120876" cy="4942433"/>
            <a:chOff x="878920" y="1145504"/>
            <a:chExt cx="5120876" cy="4942433"/>
          </a:xfrm>
        </p:grpSpPr>
        <p:sp>
          <p:nvSpPr>
            <p:cNvPr id="46" name="TextBox 45"/>
            <p:cNvSpPr txBox="1"/>
            <p:nvPr/>
          </p:nvSpPr>
          <p:spPr>
            <a:xfrm>
              <a:off x="2079056" y="1145504"/>
              <a:ext cx="2723103" cy="472273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uk-UA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Страхування політичних ризиків</a:t>
              </a:r>
              <a:endParaRPr lang="en-US" sz="1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uk-UA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Страхування некомерційних ризиків</a:t>
              </a:r>
              <a:endParaRPr lang="en-US" sz="1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878920" y="1857299"/>
              <a:ext cx="2340000" cy="432000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rtlCol="0" anchor="ctr">
              <a:noAutofit/>
            </a:bodyPr>
            <a:lstStyle/>
            <a:p>
              <a:r>
                <a:rPr lang="uk-UA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Страхування політичного насильства і тероризму</a:t>
              </a:r>
              <a:endParaRPr lang="en-US" sz="1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3437387" y="1857299"/>
              <a:ext cx="2562409" cy="432000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>
                <a:defRPr sz="1000" b="1"/>
              </a:lvl1pPr>
            </a:lstStyle>
            <a:p>
              <a:r>
                <a:rPr lang="uk-UA" dirty="0">
                  <a:latin typeface="Arial" panose="020B0604020202020204" pitchFamily="34" charset="0"/>
                  <a:cs typeface="Arial" panose="020B0604020202020204" pitchFamily="34" charset="0"/>
                </a:rPr>
                <a:t>Неправомірне або негативне втручання уряду приймаючої країни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173674" y="2381488"/>
              <a:ext cx="2052000" cy="432000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rtlCol="0" anchor="ctr">
              <a:noAutofit/>
            </a:bodyPr>
            <a:lstStyle/>
            <a:p>
              <a:r>
                <a:rPr lang="uk-UA" sz="1000" i="1" dirty="0">
                  <a:latin typeface="Arial" panose="020B0604020202020204" pitchFamily="34" charset="0"/>
                  <a:cs typeface="Arial" panose="020B0604020202020204" pitchFamily="34" charset="0"/>
                </a:rPr>
                <a:t>Військова дія або війна</a:t>
              </a:r>
              <a:endParaRPr lang="en-US" sz="10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uk-UA" sz="1000" i="1" dirty="0">
                  <a:latin typeface="Arial" panose="020B0604020202020204" pitchFamily="34" charset="0"/>
                  <a:cs typeface="Arial" panose="020B0604020202020204" pitchFamily="34" charset="0"/>
                </a:rPr>
                <a:t>Війна або громадянська війна</a:t>
              </a:r>
              <a:endParaRPr lang="en-US" sz="10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3804390" y="2325187"/>
              <a:ext cx="2187022" cy="77976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rtlCol="0" anchor="ctr">
              <a:noAutofit/>
            </a:bodyPr>
            <a:lstStyle/>
            <a:p>
              <a:r>
                <a:rPr lang="uk-UA" sz="1000" i="1" dirty="0">
                  <a:latin typeface="Arial" panose="020B0604020202020204" pitchFamily="34" charset="0"/>
                  <a:cs typeface="Arial" panose="020B0604020202020204" pitchFamily="34" charset="0"/>
                </a:rPr>
                <a:t>Експропріація й аналогічні заходи</a:t>
              </a:r>
              <a:endParaRPr lang="ru-RU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uk-UA" sz="1000" i="1" dirty="0">
                  <a:latin typeface="Arial" panose="020B0604020202020204" pitchFamily="34" charset="0"/>
                  <a:cs typeface="Arial" panose="020B0604020202020204" pitchFamily="34" charset="0"/>
                </a:rPr>
                <a:t>Конфіскація, експропріація,</a:t>
              </a:r>
              <a:endParaRPr lang="ru-RU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uk-UA" sz="1000" i="1" dirty="0">
                  <a:latin typeface="Arial" panose="020B0604020202020204" pitchFamily="34" charset="0"/>
                  <a:cs typeface="Arial" panose="020B0604020202020204" pitchFamily="34" charset="0"/>
                </a:rPr>
                <a:t>націоналізація і позбавлення прав власності</a:t>
              </a:r>
              <a:endParaRPr lang="en-US" sz="10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173674" y="2885487"/>
              <a:ext cx="2052000" cy="621889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rtlCol="0" anchor="ctr">
              <a:noAutofit/>
            </a:bodyPr>
            <a:lstStyle/>
            <a:p>
              <a:r>
                <a:rPr lang="uk-UA" sz="1000" i="1" dirty="0">
                  <a:latin typeface="Arial" panose="020B0604020202020204" pitchFamily="34" charset="0"/>
                  <a:cs typeface="Arial" panose="020B0604020202020204" pitchFamily="34" charset="0"/>
                </a:rPr>
                <a:t>Громадянські заворушення</a:t>
              </a:r>
              <a:r>
                <a:rPr lang="ru-RU" sz="1000" i="1" dirty="0">
                  <a:latin typeface="Arial" panose="020B0604020202020204" pitchFamily="34" charset="0"/>
                  <a:cs typeface="Arial" panose="020B0604020202020204" pitchFamily="34" charset="0"/>
                </a:rPr>
                <a:t> (</a:t>
              </a:r>
              <a:r>
                <a:rPr lang="uk-UA" sz="1000" i="1" dirty="0">
                  <a:latin typeface="Arial" panose="020B0604020202020204" pitchFamily="34" charset="0"/>
                  <a:cs typeface="Arial" panose="020B0604020202020204" pitchFamily="34" charset="0"/>
                </a:rPr>
                <a:t>в т.ч. революція</a:t>
              </a:r>
              <a:r>
                <a:rPr lang="ru-RU" sz="1000" i="1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uk-UA" sz="1000" i="1" dirty="0">
                  <a:latin typeface="Arial" panose="020B0604020202020204" pitchFamily="34" charset="0"/>
                  <a:cs typeface="Arial" panose="020B0604020202020204" pitchFamily="34" charset="0"/>
                </a:rPr>
                <a:t>заколот</a:t>
              </a:r>
              <a:r>
                <a:rPr lang="ru-RU" sz="1000" i="1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uk-UA" sz="1000" i="1" dirty="0">
                  <a:latin typeface="Arial" panose="020B0604020202020204" pitchFamily="34" charset="0"/>
                  <a:cs typeface="Arial" panose="020B0604020202020204" pitchFamily="34" charset="0"/>
                </a:rPr>
                <a:t>повстання і державний переворот</a:t>
              </a:r>
              <a:r>
                <a:rPr lang="ru-RU" sz="1000" i="1" dirty="0"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en-US" sz="10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3792709" y="3140840"/>
              <a:ext cx="2191438" cy="432000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rtlCol="0" anchor="ctr">
              <a:noAutofit/>
            </a:bodyPr>
            <a:lstStyle/>
            <a:p>
              <a:r>
                <a:rPr lang="uk-UA" sz="1000" i="1" dirty="0">
                  <a:latin typeface="Arial" panose="020B0604020202020204" pitchFamily="34" charset="0"/>
                  <a:cs typeface="Arial" panose="020B0604020202020204" pitchFamily="34" charset="0"/>
                </a:rPr>
                <a:t>Ризик неконвертованості валюти і введення обмежень на переказ валюти</a:t>
              </a:r>
              <a:endParaRPr lang="ru-RU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166920" y="3548471"/>
              <a:ext cx="2052000" cy="432000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rtlCol="0" anchor="ctr">
              <a:noAutofit/>
            </a:bodyPr>
            <a:lstStyle/>
            <a:p>
              <a:r>
                <a:rPr lang="uk-UA" sz="1000" i="1" dirty="0">
                  <a:latin typeface="Arial" panose="020B0604020202020204" pitchFamily="34" charset="0"/>
                  <a:cs typeface="Arial" panose="020B0604020202020204" pitchFamily="34" charset="0"/>
                </a:rPr>
                <a:t>Страйки, повстання і громадські хвилювання</a:t>
              </a:r>
              <a:endParaRPr lang="en-US" sz="10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3795916" y="3628977"/>
              <a:ext cx="2188702" cy="362216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rtlCol="0" anchor="ctr">
              <a:noAutofit/>
            </a:bodyPr>
            <a:lstStyle/>
            <a:p>
              <a:r>
                <a:rPr lang="uk-UA" sz="1000" i="1" dirty="0">
                  <a:latin typeface="Arial" panose="020B0604020202020204" pitchFamily="34" charset="0"/>
                  <a:cs typeface="Arial" panose="020B0604020202020204" pitchFamily="34" charset="0"/>
                </a:rPr>
                <a:t>Порушення умов державного контракту або гарантії</a:t>
              </a:r>
              <a:endParaRPr lang="ru-RU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170362" y="4023772"/>
              <a:ext cx="2052000" cy="360000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rtlCol="0" anchor="ctr">
              <a:noAutofit/>
            </a:bodyPr>
            <a:lstStyle/>
            <a:p>
              <a:r>
                <a:rPr lang="uk-UA" sz="1000" i="1" dirty="0">
                  <a:latin typeface="Arial" panose="020B0604020202020204" pitchFamily="34" charset="0"/>
                  <a:cs typeface="Arial" panose="020B0604020202020204" pitchFamily="34" charset="0"/>
                </a:rPr>
                <a:t>Тероризм і саботаж</a:t>
              </a:r>
              <a:endParaRPr lang="en-US" sz="10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161994" y="4454129"/>
              <a:ext cx="2052000" cy="360000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rtlCol="0" anchor="ctr">
              <a:noAutofit/>
            </a:bodyPr>
            <a:lstStyle/>
            <a:p>
              <a:r>
                <a:rPr lang="uk-UA" sz="1000" i="1" dirty="0">
                  <a:latin typeface="Arial" panose="020B0604020202020204" pitchFamily="34" charset="0"/>
                  <a:cs typeface="Arial" panose="020B0604020202020204" pitchFamily="34" charset="0"/>
                </a:rPr>
                <a:t>Зловмисне пошкодження</a:t>
              </a:r>
              <a:endParaRPr lang="en-US" sz="10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3804390" y="4043520"/>
              <a:ext cx="2188702" cy="625262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>
                <a:defRPr sz="1000" i="1"/>
              </a:lvl1pPr>
            </a:lstStyle>
            <a:p>
              <a:r>
                <a:rPr lang="uk-UA" dirty="0">
                  <a:latin typeface="Arial" panose="020B0604020202020204" pitchFamily="34" charset="0"/>
                  <a:cs typeface="Arial" panose="020B0604020202020204" pitchFamily="34" charset="0"/>
                </a:rPr>
                <a:t>Невиконання суверенних фінансових зобов'язань або фінансових зобов'язань державним підприємством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3792709" y="4733208"/>
              <a:ext cx="2187022" cy="25847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rtlCol="0" anchor="ctr">
              <a:noAutofit/>
            </a:bodyPr>
            <a:lstStyle/>
            <a:p>
              <a:r>
                <a:rPr lang="uk-UA" sz="1000" i="1" dirty="0">
                  <a:latin typeface="Arial" panose="020B0604020202020204" pitchFamily="34" charset="0"/>
                  <a:cs typeface="Arial" panose="020B0604020202020204" pitchFamily="34" charset="0"/>
                </a:rPr>
                <a:t>Відмова у правосудді</a:t>
              </a:r>
              <a:endParaRPr lang="ru-RU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3788292" y="5052192"/>
              <a:ext cx="2185059" cy="625800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>
                <a:defRPr sz="1000" i="1"/>
              </a:lvl1pPr>
            </a:lstStyle>
            <a:p>
              <a:r>
                <a:rPr lang="uk-UA" dirty="0">
                  <a:latin typeface="Arial" panose="020B0604020202020204" pitchFamily="34" charset="0"/>
                  <a:cs typeface="Arial" panose="020B0604020202020204" pitchFamily="34" charset="0"/>
                </a:rPr>
                <a:t>Невиконання арбітражного рішення, винесеного відповідно до Двосторонньої інвестиційної угоди</a:t>
              </a:r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3788293" y="5727937"/>
              <a:ext cx="2191438" cy="360000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rtlCol="0" anchor="ctr">
              <a:noAutofit/>
            </a:bodyPr>
            <a:lstStyle/>
            <a:p>
              <a:r>
                <a:rPr lang="uk-UA" sz="1000" i="1" dirty="0">
                  <a:latin typeface="Arial" panose="020B0604020202020204" pitchFamily="34" charset="0"/>
                  <a:cs typeface="Arial" panose="020B0604020202020204" pitchFamily="34" charset="0"/>
                </a:rPr>
                <a:t>Несправедливе регуляторне втручання</a:t>
              </a:r>
              <a:endParaRPr lang="ru-RU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61" name="Elbow Connector 25"/>
            <p:cNvCxnSpPr/>
            <p:nvPr/>
          </p:nvCxnSpPr>
          <p:spPr>
            <a:xfrm rot="5400000" flipH="1" flipV="1">
              <a:off x="3420040" y="453299"/>
              <a:ext cx="12700" cy="2808000"/>
            </a:xfrm>
            <a:prstGeom prst="bentConnector4">
              <a:avLst>
                <a:gd name="adj1" fmla="val 890110"/>
                <a:gd name="adj2" fmla="val 100202"/>
              </a:avLst>
            </a:prstGeom>
            <a:ln w="9525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26"/>
            <p:cNvCxnSpPr>
              <a:stCxn id="46" idx="2"/>
            </p:cNvCxnSpPr>
            <p:nvPr/>
          </p:nvCxnSpPr>
          <p:spPr>
            <a:xfrm flipH="1">
              <a:off x="3437387" y="1617777"/>
              <a:ext cx="0" cy="130636"/>
            </a:xfrm>
            <a:prstGeom prst="line">
              <a:avLst/>
            </a:prstGeom>
            <a:ln w="9525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Elbow Connector 27"/>
            <p:cNvCxnSpPr/>
            <p:nvPr/>
          </p:nvCxnSpPr>
          <p:spPr>
            <a:xfrm rot="16200000" flipH="1">
              <a:off x="-82817" y="3402570"/>
              <a:ext cx="2340000" cy="149622"/>
            </a:xfrm>
            <a:prstGeom prst="bentConnector2">
              <a:avLst/>
            </a:prstGeom>
            <a:ln w="9525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Elbow Connector 28"/>
            <p:cNvCxnSpPr/>
            <p:nvPr/>
          </p:nvCxnSpPr>
          <p:spPr>
            <a:xfrm rot="16200000" flipH="1">
              <a:off x="1931482" y="4002838"/>
              <a:ext cx="3564000" cy="149622"/>
            </a:xfrm>
            <a:prstGeom prst="bentConnector2">
              <a:avLst/>
            </a:prstGeom>
            <a:ln w="9525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5" name="Group 29"/>
            <p:cNvGrpSpPr/>
            <p:nvPr/>
          </p:nvGrpSpPr>
          <p:grpSpPr>
            <a:xfrm>
              <a:off x="1012367" y="2597488"/>
              <a:ext cx="172185" cy="1596579"/>
              <a:chOff x="1012367" y="2597488"/>
              <a:chExt cx="172185" cy="1596579"/>
            </a:xfrm>
          </p:grpSpPr>
          <p:cxnSp>
            <p:nvCxnSpPr>
              <p:cNvPr id="74" name="Straight Connector 38"/>
              <p:cNvCxnSpPr>
                <a:endCxn id="49" idx="1"/>
              </p:cNvCxnSpPr>
              <p:nvPr/>
            </p:nvCxnSpPr>
            <p:spPr>
              <a:xfrm>
                <a:off x="1012371" y="2597488"/>
                <a:ext cx="161303" cy="0"/>
              </a:xfrm>
              <a:prstGeom prst="line">
                <a:avLst/>
              </a:prstGeom>
              <a:ln w="9525"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39"/>
              <p:cNvCxnSpPr/>
              <p:nvPr/>
            </p:nvCxnSpPr>
            <p:spPr>
              <a:xfrm>
                <a:off x="1012367" y="3120012"/>
                <a:ext cx="161303" cy="0"/>
              </a:xfrm>
              <a:prstGeom prst="line">
                <a:avLst/>
              </a:prstGeom>
              <a:ln w="9525"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40"/>
              <p:cNvCxnSpPr/>
              <p:nvPr/>
            </p:nvCxnSpPr>
            <p:spPr>
              <a:xfrm>
                <a:off x="1023249" y="3677881"/>
                <a:ext cx="161303" cy="0"/>
              </a:xfrm>
              <a:prstGeom prst="line">
                <a:avLst/>
              </a:prstGeom>
              <a:ln w="9525"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41"/>
              <p:cNvCxnSpPr/>
              <p:nvPr/>
            </p:nvCxnSpPr>
            <p:spPr>
              <a:xfrm>
                <a:off x="1023245" y="4194067"/>
                <a:ext cx="161303" cy="0"/>
              </a:xfrm>
              <a:prstGeom prst="line">
                <a:avLst/>
              </a:prstGeom>
              <a:ln w="9525"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6" name="Group 30"/>
            <p:cNvGrpSpPr/>
            <p:nvPr/>
          </p:nvGrpSpPr>
          <p:grpSpPr>
            <a:xfrm>
              <a:off x="3625027" y="2639733"/>
              <a:ext cx="180020" cy="2657467"/>
              <a:chOff x="3625027" y="2639733"/>
              <a:chExt cx="180020" cy="2657467"/>
            </a:xfrm>
          </p:grpSpPr>
          <p:grpSp>
            <p:nvGrpSpPr>
              <p:cNvPr id="67" name="Group 31"/>
              <p:cNvGrpSpPr/>
              <p:nvPr/>
            </p:nvGrpSpPr>
            <p:grpSpPr>
              <a:xfrm>
                <a:off x="3625027" y="2639733"/>
                <a:ext cx="174947" cy="2657467"/>
                <a:chOff x="859987" y="2607079"/>
                <a:chExt cx="174947" cy="2657467"/>
              </a:xfrm>
            </p:grpSpPr>
            <p:cxnSp>
              <p:nvCxnSpPr>
                <p:cNvPr id="70" name="Straight Connector 34"/>
                <p:cNvCxnSpPr/>
                <p:nvPr/>
              </p:nvCxnSpPr>
              <p:spPr>
                <a:xfrm>
                  <a:off x="873631" y="2607079"/>
                  <a:ext cx="161303" cy="0"/>
                </a:xfrm>
                <a:prstGeom prst="line">
                  <a:avLst/>
                </a:prstGeom>
                <a:ln w="9525"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35"/>
                <p:cNvCxnSpPr/>
                <p:nvPr/>
              </p:nvCxnSpPr>
              <p:spPr>
                <a:xfrm>
                  <a:off x="861950" y="4219498"/>
                  <a:ext cx="161303" cy="0"/>
                </a:xfrm>
                <a:prstGeom prst="line">
                  <a:avLst/>
                </a:prstGeom>
                <a:ln w="9525"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Connector 36"/>
                <p:cNvCxnSpPr/>
                <p:nvPr/>
              </p:nvCxnSpPr>
              <p:spPr>
                <a:xfrm>
                  <a:off x="873631" y="4809982"/>
                  <a:ext cx="161303" cy="0"/>
                </a:xfrm>
                <a:prstGeom prst="line">
                  <a:avLst/>
                </a:prstGeom>
                <a:ln w="9525"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Connector 37"/>
                <p:cNvCxnSpPr/>
                <p:nvPr/>
              </p:nvCxnSpPr>
              <p:spPr>
                <a:xfrm>
                  <a:off x="859987" y="5264546"/>
                  <a:ext cx="161303" cy="0"/>
                </a:xfrm>
                <a:prstGeom prst="line">
                  <a:avLst/>
                </a:prstGeom>
                <a:ln w="9525"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8" name="Straight Connector 32"/>
              <p:cNvCxnSpPr/>
              <p:nvPr/>
            </p:nvCxnSpPr>
            <p:spPr>
              <a:xfrm>
                <a:off x="3638671" y="3696962"/>
                <a:ext cx="161303" cy="0"/>
              </a:xfrm>
              <a:prstGeom prst="line">
                <a:avLst/>
              </a:prstGeom>
              <a:ln w="9525"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33"/>
              <p:cNvCxnSpPr/>
              <p:nvPr/>
            </p:nvCxnSpPr>
            <p:spPr>
              <a:xfrm>
                <a:off x="3643744" y="3320953"/>
                <a:ext cx="161303" cy="0"/>
              </a:xfrm>
              <a:prstGeom prst="line">
                <a:avLst/>
              </a:prstGeom>
              <a:ln w="9525"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4091242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099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6077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782948-4DBE-204D-AB9E-B65E067054AE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Gill Sans MT"/>
                <a:ea typeface="+mn-ea"/>
              </a:rPr>
              <a:pPr marL="0" marR="0" lvl="0" indent="0" algn="r" defTabSz="6077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6C6463"/>
              </a:solidFill>
              <a:effectLst/>
              <a:uLnTx/>
              <a:uFillTx/>
              <a:latin typeface="Gill Sans MT"/>
              <a:ea typeface="+mn-ea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6523097" y="2027582"/>
            <a:ext cx="5184000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6443585" y="2274552"/>
            <a:ext cx="4966538" cy="3662609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6077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0" u="none" strike="noStrike" kern="120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Історичні показники України ЯК ПУНКТУ ПРИЗНАЧЕННЯ для ПРЯМИХ ІНОЗЕМНИХ ІНВЕСТИЦІЙ (ПІІ)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6" name="Рисунок 5">
            <a:extLst>
              <a:ext uri="{FF2B5EF4-FFF2-40B4-BE49-F238E27FC236}">
                <a16:creationId xmlns:a16="http://schemas.microsoft.com/office/drawing/2014/main" id="{AC7E0046-FC2F-D194-6B41-416D7F67495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C34C94E-256F-15CB-8C93-52724A7605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118" y="213773"/>
            <a:ext cx="5890501" cy="6452127"/>
          </a:xfrm>
          <a:prstGeom prst="rect">
            <a:avLst/>
          </a:prstGeom>
        </p:spPr>
      </p:pic>
      <p:sp>
        <p:nvSpPr>
          <p:cNvPr id="11" name="Google Shape;13267;p65"/>
          <p:cNvSpPr>
            <a:spLocks noChangeAspect="1"/>
          </p:cNvSpPr>
          <p:nvPr/>
        </p:nvSpPr>
        <p:spPr>
          <a:xfrm>
            <a:off x="6523097" y="1002652"/>
            <a:ext cx="1512121" cy="900000"/>
          </a:xfrm>
          <a:custGeom>
            <a:avLst/>
            <a:gdLst/>
            <a:ahLst/>
            <a:cxnLst/>
            <a:rect l="l" t="t" r="r" b="b"/>
            <a:pathLst>
              <a:path w="9501" h="5922" extrusionOk="0">
                <a:moveTo>
                  <a:pt x="5064" y="0"/>
                </a:moveTo>
                <a:lnTo>
                  <a:pt x="4960" y="84"/>
                </a:lnTo>
                <a:lnTo>
                  <a:pt x="5002" y="209"/>
                </a:lnTo>
                <a:lnTo>
                  <a:pt x="4855" y="230"/>
                </a:lnTo>
                <a:lnTo>
                  <a:pt x="4751" y="209"/>
                </a:lnTo>
                <a:lnTo>
                  <a:pt x="4730" y="209"/>
                </a:lnTo>
                <a:lnTo>
                  <a:pt x="4500" y="272"/>
                </a:lnTo>
                <a:lnTo>
                  <a:pt x="4332" y="293"/>
                </a:lnTo>
                <a:lnTo>
                  <a:pt x="4228" y="502"/>
                </a:lnTo>
                <a:lnTo>
                  <a:pt x="4228" y="712"/>
                </a:lnTo>
                <a:lnTo>
                  <a:pt x="4102" y="712"/>
                </a:lnTo>
                <a:lnTo>
                  <a:pt x="3997" y="628"/>
                </a:lnTo>
                <a:lnTo>
                  <a:pt x="3851" y="691"/>
                </a:lnTo>
                <a:lnTo>
                  <a:pt x="3746" y="607"/>
                </a:lnTo>
                <a:lnTo>
                  <a:pt x="3642" y="628"/>
                </a:lnTo>
                <a:lnTo>
                  <a:pt x="3537" y="753"/>
                </a:lnTo>
                <a:lnTo>
                  <a:pt x="3432" y="732"/>
                </a:lnTo>
                <a:lnTo>
                  <a:pt x="3391" y="607"/>
                </a:lnTo>
                <a:lnTo>
                  <a:pt x="3244" y="607"/>
                </a:lnTo>
                <a:lnTo>
                  <a:pt x="3056" y="712"/>
                </a:lnTo>
                <a:lnTo>
                  <a:pt x="2972" y="649"/>
                </a:lnTo>
                <a:lnTo>
                  <a:pt x="2805" y="628"/>
                </a:lnTo>
                <a:lnTo>
                  <a:pt x="2763" y="691"/>
                </a:lnTo>
                <a:lnTo>
                  <a:pt x="2700" y="691"/>
                </a:lnTo>
                <a:lnTo>
                  <a:pt x="2595" y="607"/>
                </a:lnTo>
                <a:lnTo>
                  <a:pt x="2386" y="691"/>
                </a:lnTo>
                <a:lnTo>
                  <a:pt x="2344" y="628"/>
                </a:lnTo>
                <a:lnTo>
                  <a:pt x="2219" y="544"/>
                </a:lnTo>
                <a:lnTo>
                  <a:pt x="1884" y="502"/>
                </a:lnTo>
                <a:lnTo>
                  <a:pt x="1759" y="419"/>
                </a:lnTo>
                <a:lnTo>
                  <a:pt x="1675" y="419"/>
                </a:lnTo>
                <a:lnTo>
                  <a:pt x="1570" y="523"/>
                </a:lnTo>
                <a:lnTo>
                  <a:pt x="1382" y="523"/>
                </a:lnTo>
                <a:lnTo>
                  <a:pt x="963" y="586"/>
                </a:lnTo>
                <a:lnTo>
                  <a:pt x="859" y="628"/>
                </a:lnTo>
                <a:lnTo>
                  <a:pt x="671" y="544"/>
                </a:lnTo>
                <a:lnTo>
                  <a:pt x="608" y="544"/>
                </a:lnTo>
                <a:lnTo>
                  <a:pt x="566" y="649"/>
                </a:lnTo>
                <a:lnTo>
                  <a:pt x="608" y="921"/>
                </a:lnTo>
                <a:lnTo>
                  <a:pt x="650" y="1004"/>
                </a:lnTo>
                <a:lnTo>
                  <a:pt x="733" y="1151"/>
                </a:lnTo>
                <a:lnTo>
                  <a:pt x="859" y="1235"/>
                </a:lnTo>
                <a:lnTo>
                  <a:pt x="817" y="1318"/>
                </a:lnTo>
                <a:lnTo>
                  <a:pt x="838" y="1381"/>
                </a:lnTo>
                <a:lnTo>
                  <a:pt x="880" y="1465"/>
                </a:lnTo>
                <a:lnTo>
                  <a:pt x="838" y="1653"/>
                </a:lnTo>
                <a:lnTo>
                  <a:pt x="754" y="1653"/>
                </a:lnTo>
                <a:lnTo>
                  <a:pt x="650" y="1737"/>
                </a:lnTo>
                <a:lnTo>
                  <a:pt x="629" y="1904"/>
                </a:lnTo>
                <a:lnTo>
                  <a:pt x="252" y="2302"/>
                </a:lnTo>
                <a:lnTo>
                  <a:pt x="294" y="2469"/>
                </a:lnTo>
                <a:lnTo>
                  <a:pt x="294" y="2637"/>
                </a:lnTo>
                <a:lnTo>
                  <a:pt x="147" y="2616"/>
                </a:lnTo>
                <a:lnTo>
                  <a:pt x="43" y="2888"/>
                </a:lnTo>
                <a:lnTo>
                  <a:pt x="22" y="3097"/>
                </a:lnTo>
                <a:lnTo>
                  <a:pt x="1" y="3097"/>
                </a:lnTo>
                <a:lnTo>
                  <a:pt x="126" y="3222"/>
                </a:lnTo>
                <a:lnTo>
                  <a:pt x="294" y="3327"/>
                </a:lnTo>
                <a:lnTo>
                  <a:pt x="315" y="3432"/>
                </a:lnTo>
                <a:lnTo>
                  <a:pt x="440" y="3432"/>
                </a:lnTo>
                <a:lnTo>
                  <a:pt x="524" y="3348"/>
                </a:lnTo>
                <a:lnTo>
                  <a:pt x="629" y="3348"/>
                </a:lnTo>
                <a:lnTo>
                  <a:pt x="838" y="3453"/>
                </a:lnTo>
                <a:lnTo>
                  <a:pt x="984" y="3473"/>
                </a:lnTo>
                <a:lnTo>
                  <a:pt x="1152" y="3536"/>
                </a:lnTo>
                <a:lnTo>
                  <a:pt x="1194" y="3641"/>
                </a:lnTo>
                <a:lnTo>
                  <a:pt x="1340" y="3683"/>
                </a:lnTo>
                <a:lnTo>
                  <a:pt x="1487" y="3641"/>
                </a:lnTo>
                <a:lnTo>
                  <a:pt x="1612" y="3641"/>
                </a:lnTo>
                <a:lnTo>
                  <a:pt x="1717" y="3515"/>
                </a:lnTo>
                <a:lnTo>
                  <a:pt x="2114" y="3453"/>
                </a:lnTo>
                <a:lnTo>
                  <a:pt x="2240" y="3369"/>
                </a:lnTo>
                <a:lnTo>
                  <a:pt x="2386" y="3348"/>
                </a:lnTo>
                <a:lnTo>
                  <a:pt x="2344" y="3201"/>
                </a:lnTo>
                <a:lnTo>
                  <a:pt x="2386" y="3139"/>
                </a:lnTo>
                <a:lnTo>
                  <a:pt x="2344" y="2992"/>
                </a:lnTo>
                <a:lnTo>
                  <a:pt x="2428" y="3013"/>
                </a:lnTo>
                <a:lnTo>
                  <a:pt x="2449" y="2992"/>
                </a:lnTo>
                <a:lnTo>
                  <a:pt x="2554" y="3034"/>
                </a:lnTo>
                <a:lnTo>
                  <a:pt x="2616" y="2992"/>
                </a:lnTo>
                <a:lnTo>
                  <a:pt x="2742" y="2992"/>
                </a:lnTo>
                <a:lnTo>
                  <a:pt x="2763" y="2929"/>
                </a:lnTo>
                <a:lnTo>
                  <a:pt x="2867" y="3055"/>
                </a:lnTo>
                <a:lnTo>
                  <a:pt x="3014" y="3055"/>
                </a:lnTo>
                <a:lnTo>
                  <a:pt x="3181" y="3243"/>
                </a:lnTo>
                <a:lnTo>
                  <a:pt x="3370" y="3243"/>
                </a:lnTo>
                <a:lnTo>
                  <a:pt x="3391" y="3201"/>
                </a:lnTo>
                <a:lnTo>
                  <a:pt x="3453" y="3201"/>
                </a:lnTo>
                <a:lnTo>
                  <a:pt x="3642" y="3369"/>
                </a:lnTo>
                <a:lnTo>
                  <a:pt x="3788" y="3453"/>
                </a:lnTo>
                <a:lnTo>
                  <a:pt x="3809" y="3641"/>
                </a:lnTo>
                <a:lnTo>
                  <a:pt x="3809" y="3787"/>
                </a:lnTo>
                <a:lnTo>
                  <a:pt x="3956" y="3850"/>
                </a:lnTo>
                <a:lnTo>
                  <a:pt x="3956" y="3892"/>
                </a:lnTo>
                <a:lnTo>
                  <a:pt x="4102" y="4038"/>
                </a:lnTo>
                <a:lnTo>
                  <a:pt x="4269" y="4143"/>
                </a:lnTo>
                <a:lnTo>
                  <a:pt x="4290" y="4248"/>
                </a:lnTo>
                <a:lnTo>
                  <a:pt x="4269" y="4352"/>
                </a:lnTo>
                <a:lnTo>
                  <a:pt x="4332" y="4457"/>
                </a:lnTo>
                <a:lnTo>
                  <a:pt x="4311" y="4499"/>
                </a:lnTo>
                <a:lnTo>
                  <a:pt x="4123" y="4499"/>
                </a:lnTo>
                <a:lnTo>
                  <a:pt x="4060" y="4415"/>
                </a:lnTo>
                <a:lnTo>
                  <a:pt x="3893" y="4478"/>
                </a:lnTo>
                <a:lnTo>
                  <a:pt x="3788" y="4478"/>
                </a:lnTo>
                <a:lnTo>
                  <a:pt x="3767" y="4687"/>
                </a:lnTo>
                <a:lnTo>
                  <a:pt x="3767" y="4834"/>
                </a:lnTo>
                <a:lnTo>
                  <a:pt x="3704" y="4813"/>
                </a:lnTo>
                <a:lnTo>
                  <a:pt x="3600" y="5022"/>
                </a:lnTo>
                <a:lnTo>
                  <a:pt x="3600" y="5126"/>
                </a:lnTo>
                <a:lnTo>
                  <a:pt x="3495" y="5106"/>
                </a:lnTo>
                <a:lnTo>
                  <a:pt x="3432" y="5147"/>
                </a:lnTo>
                <a:lnTo>
                  <a:pt x="3537" y="5315"/>
                </a:lnTo>
                <a:lnTo>
                  <a:pt x="3684" y="5357"/>
                </a:lnTo>
                <a:lnTo>
                  <a:pt x="3893" y="5357"/>
                </a:lnTo>
                <a:lnTo>
                  <a:pt x="3976" y="5294"/>
                </a:lnTo>
                <a:lnTo>
                  <a:pt x="4165" y="5294"/>
                </a:lnTo>
                <a:lnTo>
                  <a:pt x="4269" y="5357"/>
                </a:lnTo>
                <a:lnTo>
                  <a:pt x="4290" y="5252"/>
                </a:lnTo>
                <a:lnTo>
                  <a:pt x="4228" y="5189"/>
                </a:lnTo>
                <a:lnTo>
                  <a:pt x="4228" y="5106"/>
                </a:lnTo>
                <a:lnTo>
                  <a:pt x="4228" y="5022"/>
                </a:lnTo>
                <a:lnTo>
                  <a:pt x="4290" y="5106"/>
                </a:lnTo>
                <a:lnTo>
                  <a:pt x="4374" y="5106"/>
                </a:lnTo>
                <a:lnTo>
                  <a:pt x="4583" y="4834"/>
                </a:lnTo>
                <a:lnTo>
                  <a:pt x="4541" y="4771"/>
                </a:lnTo>
                <a:lnTo>
                  <a:pt x="4604" y="4771"/>
                </a:lnTo>
                <a:lnTo>
                  <a:pt x="4730" y="4603"/>
                </a:lnTo>
                <a:lnTo>
                  <a:pt x="4730" y="4478"/>
                </a:lnTo>
                <a:lnTo>
                  <a:pt x="4813" y="4394"/>
                </a:lnTo>
                <a:lnTo>
                  <a:pt x="4939" y="4394"/>
                </a:lnTo>
                <a:lnTo>
                  <a:pt x="5064" y="4269"/>
                </a:lnTo>
                <a:lnTo>
                  <a:pt x="5127" y="4310"/>
                </a:lnTo>
                <a:lnTo>
                  <a:pt x="5127" y="4352"/>
                </a:lnTo>
                <a:lnTo>
                  <a:pt x="5232" y="4352"/>
                </a:lnTo>
                <a:lnTo>
                  <a:pt x="5274" y="4289"/>
                </a:lnTo>
                <a:lnTo>
                  <a:pt x="5336" y="4206"/>
                </a:lnTo>
                <a:lnTo>
                  <a:pt x="5357" y="4269"/>
                </a:lnTo>
                <a:lnTo>
                  <a:pt x="5441" y="4310"/>
                </a:lnTo>
                <a:lnTo>
                  <a:pt x="5525" y="4352"/>
                </a:lnTo>
                <a:lnTo>
                  <a:pt x="5692" y="4310"/>
                </a:lnTo>
                <a:lnTo>
                  <a:pt x="5567" y="4373"/>
                </a:lnTo>
                <a:lnTo>
                  <a:pt x="5483" y="4415"/>
                </a:lnTo>
                <a:lnTo>
                  <a:pt x="5378" y="4394"/>
                </a:lnTo>
                <a:lnTo>
                  <a:pt x="5211" y="4415"/>
                </a:lnTo>
                <a:lnTo>
                  <a:pt x="5064" y="4415"/>
                </a:lnTo>
                <a:lnTo>
                  <a:pt x="5127" y="4478"/>
                </a:lnTo>
                <a:lnTo>
                  <a:pt x="5336" y="4478"/>
                </a:lnTo>
                <a:lnTo>
                  <a:pt x="5483" y="4561"/>
                </a:lnTo>
                <a:lnTo>
                  <a:pt x="5462" y="4582"/>
                </a:lnTo>
                <a:lnTo>
                  <a:pt x="5420" y="4624"/>
                </a:lnTo>
                <a:lnTo>
                  <a:pt x="5483" y="4708"/>
                </a:lnTo>
                <a:lnTo>
                  <a:pt x="5567" y="4708"/>
                </a:lnTo>
                <a:lnTo>
                  <a:pt x="5671" y="4771"/>
                </a:lnTo>
                <a:lnTo>
                  <a:pt x="5797" y="4708"/>
                </a:lnTo>
                <a:lnTo>
                  <a:pt x="5943" y="4687"/>
                </a:lnTo>
                <a:lnTo>
                  <a:pt x="6069" y="4729"/>
                </a:lnTo>
                <a:lnTo>
                  <a:pt x="6173" y="4792"/>
                </a:lnTo>
                <a:lnTo>
                  <a:pt x="6194" y="4708"/>
                </a:lnTo>
                <a:lnTo>
                  <a:pt x="6257" y="4729"/>
                </a:lnTo>
                <a:lnTo>
                  <a:pt x="6278" y="4875"/>
                </a:lnTo>
                <a:lnTo>
                  <a:pt x="6362" y="4938"/>
                </a:lnTo>
                <a:lnTo>
                  <a:pt x="6299" y="4980"/>
                </a:lnTo>
                <a:lnTo>
                  <a:pt x="6111" y="5022"/>
                </a:lnTo>
                <a:lnTo>
                  <a:pt x="5943" y="5126"/>
                </a:lnTo>
                <a:lnTo>
                  <a:pt x="5797" y="5315"/>
                </a:lnTo>
                <a:lnTo>
                  <a:pt x="5901" y="5357"/>
                </a:lnTo>
                <a:lnTo>
                  <a:pt x="5985" y="5294"/>
                </a:lnTo>
                <a:lnTo>
                  <a:pt x="6111" y="5357"/>
                </a:lnTo>
                <a:lnTo>
                  <a:pt x="6173" y="5336"/>
                </a:lnTo>
                <a:lnTo>
                  <a:pt x="6362" y="5503"/>
                </a:lnTo>
                <a:lnTo>
                  <a:pt x="6383" y="5566"/>
                </a:lnTo>
                <a:lnTo>
                  <a:pt x="6299" y="5775"/>
                </a:lnTo>
                <a:lnTo>
                  <a:pt x="6278" y="5838"/>
                </a:lnTo>
                <a:lnTo>
                  <a:pt x="6383" y="5922"/>
                </a:lnTo>
                <a:lnTo>
                  <a:pt x="6592" y="5922"/>
                </a:lnTo>
                <a:lnTo>
                  <a:pt x="6780" y="5817"/>
                </a:lnTo>
                <a:lnTo>
                  <a:pt x="7031" y="5629"/>
                </a:lnTo>
                <a:lnTo>
                  <a:pt x="7220" y="5629"/>
                </a:lnTo>
                <a:lnTo>
                  <a:pt x="7324" y="5503"/>
                </a:lnTo>
                <a:lnTo>
                  <a:pt x="7450" y="5419"/>
                </a:lnTo>
                <a:lnTo>
                  <a:pt x="7680" y="5440"/>
                </a:lnTo>
                <a:lnTo>
                  <a:pt x="7889" y="5440"/>
                </a:lnTo>
                <a:lnTo>
                  <a:pt x="7952" y="5336"/>
                </a:lnTo>
                <a:lnTo>
                  <a:pt x="7889" y="5231"/>
                </a:lnTo>
                <a:lnTo>
                  <a:pt x="7952" y="5210"/>
                </a:lnTo>
                <a:lnTo>
                  <a:pt x="7994" y="5126"/>
                </a:lnTo>
                <a:lnTo>
                  <a:pt x="7847" y="5106"/>
                </a:lnTo>
                <a:lnTo>
                  <a:pt x="7659" y="5126"/>
                </a:lnTo>
                <a:lnTo>
                  <a:pt x="7638" y="5252"/>
                </a:lnTo>
                <a:lnTo>
                  <a:pt x="7513" y="5189"/>
                </a:lnTo>
                <a:lnTo>
                  <a:pt x="7450" y="5189"/>
                </a:lnTo>
                <a:lnTo>
                  <a:pt x="7345" y="5294"/>
                </a:lnTo>
                <a:lnTo>
                  <a:pt x="7303" y="5252"/>
                </a:lnTo>
                <a:lnTo>
                  <a:pt x="7010" y="4938"/>
                </a:lnTo>
                <a:lnTo>
                  <a:pt x="6948" y="4813"/>
                </a:lnTo>
                <a:lnTo>
                  <a:pt x="6885" y="4687"/>
                </a:lnTo>
                <a:lnTo>
                  <a:pt x="6822" y="4708"/>
                </a:lnTo>
                <a:lnTo>
                  <a:pt x="6885" y="4875"/>
                </a:lnTo>
                <a:lnTo>
                  <a:pt x="7094" y="5106"/>
                </a:lnTo>
                <a:lnTo>
                  <a:pt x="7261" y="5294"/>
                </a:lnTo>
                <a:lnTo>
                  <a:pt x="7220" y="5315"/>
                </a:lnTo>
                <a:lnTo>
                  <a:pt x="7094" y="5294"/>
                </a:lnTo>
                <a:lnTo>
                  <a:pt x="7031" y="5210"/>
                </a:lnTo>
                <a:lnTo>
                  <a:pt x="7010" y="5085"/>
                </a:lnTo>
                <a:lnTo>
                  <a:pt x="6927" y="5043"/>
                </a:lnTo>
                <a:lnTo>
                  <a:pt x="6885" y="5106"/>
                </a:lnTo>
                <a:lnTo>
                  <a:pt x="6885" y="5022"/>
                </a:lnTo>
                <a:lnTo>
                  <a:pt x="6822" y="5022"/>
                </a:lnTo>
                <a:lnTo>
                  <a:pt x="6780" y="5043"/>
                </a:lnTo>
                <a:lnTo>
                  <a:pt x="6780" y="5001"/>
                </a:lnTo>
                <a:lnTo>
                  <a:pt x="6822" y="4917"/>
                </a:lnTo>
                <a:lnTo>
                  <a:pt x="6801" y="4875"/>
                </a:lnTo>
                <a:lnTo>
                  <a:pt x="6717" y="4896"/>
                </a:lnTo>
                <a:lnTo>
                  <a:pt x="6676" y="4834"/>
                </a:lnTo>
                <a:lnTo>
                  <a:pt x="6592" y="4771"/>
                </a:lnTo>
                <a:lnTo>
                  <a:pt x="6404" y="4792"/>
                </a:lnTo>
                <a:lnTo>
                  <a:pt x="6320" y="4729"/>
                </a:lnTo>
                <a:lnTo>
                  <a:pt x="6362" y="4687"/>
                </a:lnTo>
                <a:lnTo>
                  <a:pt x="6487" y="4708"/>
                </a:lnTo>
                <a:lnTo>
                  <a:pt x="6529" y="4624"/>
                </a:lnTo>
                <a:lnTo>
                  <a:pt x="6634" y="4708"/>
                </a:lnTo>
                <a:lnTo>
                  <a:pt x="6738" y="4708"/>
                </a:lnTo>
                <a:lnTo>
                  <a:pt x="6780" y="4624"/>
                </a:lnTo>
                <a:lnTo>
                  <a:pt x="6885" y="4603"/>
                </a:lnTo>
                <a:lnTo>
                  <a:pt x="7052" y="4415"/>
                </a:lnTo>
                <a:lnTo>
                  <a:pt x="7052" y="4373"/>
                </a:lnTo>
                <a:lnTo>
                  <a:pt x="7136" y="4394"/>
                </a:lnTo>
                <a:lnTo>
                  <a:pt x="7136" y="4457"/>
                </a:lnTo>
                <a:lnTo>
                  <a:pt x="7031" y="4582"/>
                </a:lnTo>
                <a:lnTo>
                  <a:pt x="6989" y="4603"/>
                </a:lnTo>
                <a:lnTo>
                  <a:pt x="7010" y="4666"/>
                </a:lnTo>
                <a:lnTo>
                  <a:pt x="7094" y="4624"/>
                </a:lnTo>
                <a:lnTo>
                  <a:pt x="7220" y="4457"/>
                </a:lnTo>
                <a:lnTo>
                  <a:pt x="7241" y="4373"/>
                </a:lnTo>
                <a:lnTo>
                  <a:pt x="7157" y="4289"/>
                </a:lnTo>
                <a:lnTo>
                  <a:pt x="7136" y="4248"/>
                </a:lnTo>
                <a:lnTo>
                  <a:pt x="7199" y="4206"/>
                </a:lnTo>
                <a:lnTo>
                  <a:pt x="7261" y="4352"/>
                </a:lnTo>
                <a:lnTo>
                  <a:pt x="7345" y="4373"/>
                </a:lnTo>
                <a:lnTo>
                  <a:pt x="7450" y="4289"/>
                </a:lnTo>
                <a:lnTo>
                  <a:pt x="7617" y="4310"/>
                </a:lnTo>
                <a:lnTo>
                  <a:pt x="7722" y="4248"/>
                </a:lnTo>
                <a:lnTo>
                  <a:pt x="7868" y="4248"/>
                </a:lnTo>
                <a:lnTo>
                  <a:pt x="7973" y="4101"/>
                </a:lnTo>
                <a:lnTo>
                  <a:pt x="8057" y="4038"/>
                </a:lnTo>
                <a:lnTo>
                  <a:pt x="8182" y="4038"/>
                </a:lnTo>
                <a:lnTo>
                  <a:pt x="8203" y="3934"/>
                </a:lnTo>
                <a:lnTo>
                  <a:pt x="8287" y="3871"/>
                </a:lnTo>
                <a:lnTo>
                  <a:pt x="8454" y="3871"/>
                </a:lnTo>
                <a:lnTo>
                  <a:pt x="8580" y="3829"/>
                </a:lnTo>
                <a:lnTo>
                  <a:pt x="8663" y="3829"/>
                </a:lnTo>
                <a:lnTo>
                  <a:pt x="8663" y="3892"/>
                </a:lnTo>
                <a:lnTo>
                  <a:pt x="8768" y="3850"/>
                </a:lnTo>
                <a:lnTo>
                  <a:pt x="8789" y="3578"/>
                </a:lnTo>
                <a:lnTo>
                  <a:pt x="8873" y="3557"/>
                </a:lnTo>
                <a:lnTo>
                  <a:pt x="8998" y="3348"/>
                </a:lnTo>
                <a:lnTo>
                  <a:pt x="9291" y="3327"/>
                </a:lnTo>
                <a:lnTo>
                  <a:pt x="9396" y="3243"/>
                </a:lnTo>
                <a:lnTo>
                  <a:pt x="9354" y="3118"/>
                </a:lnTo>
                <a:lnTo>
                  <a:pt x="9438" y="2909"/>
                </a:lnTo>
                <a:lnTo>
                  <a:pt x="9417" y="2720"/>
                </a:lnTo>
                <a:lnTo>
                  <a:pt x="9228" y="2616"/>
                </a:lnTo>
                <a:lnTo>
                  <a:pt x="9291" y="2365"/>
                </a:lnTo>
                <a:lnTo>
                  <a:pt x="9396" y="2323"/>
                </a:lnTo>
                <a:lnTo>
                  <a:pt x="9500" y="2197"/>
                </a:lnTo>
                <a:lnTo>
                  <a:pt x="9500" y="2072"/>
                </a:lnTo>
                <a:lnTo>
                  <a:pt x="9417" y="2009"/>
                </a:lnTo>
                <a:lnTo>
                  <a:pt x="9354" y="1883"/>
                </a:lnTo>
                <a:lnTo>
                  <a:pt x="9291" y="1967"/>
                </a:lnTo>
                <a:lnTo>
                  <a:pt x="9103" y="1946"/>
                </a:lnTo>
                <a:lnTo>
                  <a:pt x="8935" y="1841"/>
                </a:lnTo>
                <a:lnTo>
                  <a:pt x="8810" y="1862"/>
                </a:lnTo>
                <a:lnTo>
                  <a:pt x="8705" y="1800"/>
                </a:lnTo>
                <a:lnTo>
                  <a:pt x="8559" y="1779"/>
                </a:lnTo>
                <a:lnTo>
                  <a:pt x="8349" y="1758"/>
                </a:lnTo>
                <a:lnTo>
                  <a:pt x="8266" y="1841"/>
                </a:lnTo>
                <a:lnTo>
                  <a:pt x="8203" y="1695"/>
                </a:lnTo>
                <a:lnTo>
                  <a:pt x="8057" y="1590"/>
                </a:lnTo>
                <a:lnTo>
                  <a:pt x="7931" y="1318"/>
                </a:lnTo>
                <a:lnTo>
                  <a:pt x="7826" y="1339"/>
                </a:lnTo>
                <a:lnTo>
                  <a:pt x="7638" y="1465"/>
                </a:lnTo>
                <a:lnTo>
                  <a:pt x="7513" y="1444"/>
                </a:lnTo>
                <a:lnTo>
                  <a:pt x="7366" y="1486"/>
                </a:lnTo>
                <a:lnTo>
                  <a:pt x="7220" y="1423"/>
                </a:lnTo>
                <a:lnTo>
                  <a:pt x="7115" y="1528"/>
                </a:lnTo>
                <a:lnTo>
                  <a:pt x="6843" y="1256"/>
                </a:lnTo>
                <a:lnTo>
                  <a:pt x="6780" y="1067"/>
                </a:lnTo>
                <a:lnTo>
                  <a:pt x="6780" y="921"/>
                </a:lnTo>
                <a:lnTo>
                  <a:pt x="6676" y="921"/>
                </a:lnTo>
                <a:lnTo>
                  <a:pt x="6676" y="795"/>
                </a:lnTo>
                <a:lnTo>
                  <a:pt x="6529" y="691"/>
                </a:lnTo>
                <a:lnTo>
                  <a:pt x="6215" y="732"/>
                </a:lnTo>
                <a:lnTo>
                  <a:pt x="6069" y="523"/>
                </a:lnTo>
                <a:lnTo>
                  <a:pt x="6111" y="398"/>
                </a:lnTo>
                <a:lnTo>
                  <a:pt x="6006" y="293"/>
                </a:lnTo>
                <a:lnTo>
                  <a:pt x="5901" y="21"/>
                </a:lnTo>
                <a:lnTo>
                  <a:pt x="5776" y="21"/>
                </a:lnTo>
                <a:lnTo>
                  <a:pt x="5650" y="105"/>
                </a:lnTo>
                <a:lnTo>
                  <a:pt x="5357" y="105"/>
                </a:lnTo>
                <a:lnTo>
                  <a:pt x="5064" y="0"/>
                </a:lnTo>
                <a:close/>
              </a:path>
            </a:pathLst>
          </a:custGeom>
          <a:noFill/>
          <a:ln w="31750">
            <a:solidFill>
              <a:schemeClr val="bg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928391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526970" y="6420299"/>
            <a:ext cx="4496295" cy="276617"/>
          </a:xfrm>
        </p:spPr>
        <p:txBody>
          <a:bodyPr/>
          <a:lstStyle/>
          <a:p>
            <a:r>
              <a:rPr lang="uk-UA" sz="1000" dirty="0">
                <a:latin typeface="Arial" pitchFamily="34" charset="0"/>
                <a:cs typeface="Arial" pitchFamily="34" charset="0"/>
              </a:rPr>
              <a:t>ПРОЄКТ 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USAID </a:t>
            </a:r>
            <a:r>
              <a:rPr lang="uk-UA" sz="1000" dirty="0">
                <a:latin typeface="Arial" pitchFamily="34" charset="0"/>
                <a:cs typeface="Arial" pitchFamily="34" charset="0"/>
              </a:rPr>
              <a:t>«РЕФОРМУВАННЯ ФІНАНСОВОГО СЕКТОРУ»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33670-C6D7-402D-8B85-98C9A28C5569}" type="slidenum">
              <a:rPr lang="en-US" smtClean="0">
                <a:latin typeface="Arial" pitchFamily="34" charset="0"/>
                <a:cs typeface="Arial" pitchFamily="34" charset="0"/>
              </a:rPr>
              <a:t>4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25380" y="333968"/>
            <a:ext cx="11258737" cy="766419"/>
          </a:xfrm>
          <a:prstGeom prst="rect">
            <a:avLst/>
          </a:prstGeom>
        </p:spPr>
        <p:txBody>
          <a:bodyPr wrap="square" lIns="121542" tIns="60771" rIns="121542" bIns="60771">
            <a:noAutofit/>
          </a:bodyPr>
          <a:lstStyle/>
          <a:p>
            <a:r>
              <a:rPr lang="uk-UA" dirty="0">
                <a:solidFill>
                  <a:srgbClr val="BA0C2F"/>
                </a:solidFill>
                <a:latin typeface="Arial" pitchFamily="34" charset="0"/>
                <a:ea typeface="+mj-ea"/>
                <a:cs typeface="Arial" pitchFamily="34" charset="0"/>
              </a:rPr>
              <a:t>Україна як пункт призначення для ППІ</a:t>
            </a:r>
            <a:endParaRPr lang="en-US" dirty="0">
              <a:solidFill>
                <a:srgbClr val="BA0C2F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879333" y="894523"/>
            <a:ext cx="10953087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Rectangle 10">
            <a:extLst>
              <a:ext uri="{FF2B5EF4-FFF2-40B4-BE49-F238E27FC236}">
                <a16:creationId xmlns:a16="http://schemas.microsoft.com/office/drawing/2014/main" id="{3BF0B265-4AEF-B65E-5A6E-26E88E9D352F}"/>
              </a:ext>
            </a:extLst>
          </p:cNvPr>
          <p:cNvSpPr/>
          <p:nvPr/>
        </p:nvSpPr>
        <p:spPr>
          <a:xfrm>
            <a:off x="717005" y="5434854"/>
            <a:ext cx="10979275" cy="938337"/>
          </a:xfrm>
          <a:prstGeom prst="rect">
            <a:avLst/>
          </a:prstGeom>
        </p:spPr>
        <p:txBody>
          <a:bodyPr wrap="square" lIns="121542" tIns="60771" rIns="121542" bIns="60771">
            <a:spAutoFit/>
          </a:bodyPr>
          <a:lstStyle/>
          <a:p>
            <a:pPr>
              <a:spcBef>
                <a:spcPts val="600"/>
              </a:spcBef>
            </a:pPr>
            <a:r>
              <a:rPr lang="uk-UA" sz="1200" baseline="30000" dirty="0">
                <a:latin typeface="Arial" pitchFamily="34" charset="0"/>
                <a:cs typeface="Arial" pitchFamily="34" charset="0"/>
              </a:rPr>
              <a:t>1</a:t>
            </a:r>
            <a:r>
              <a:rPr lang="uk-UA" sz="1200" dirty="0">
                <a:latin typeface="Arial" pitchFamily="34" charset="0"/>
                <a:cs typeface="Arial" pitchFamily="34" charset="0"/>
              </a:rPr>
              <a:t> Джерела: Доповідь ЮНСТАД про світові інвестиції за 2022 рік. Дані населення: розрахункові дані на середину 2020 року на основі даних ООН. Джерело: https://www.worldometers.info/world-population</a:t>
            </a:r>
          </a:p>
          <a:p>
            <a:pPr>
              <a:spcBef>
                <a:spcPts val="600"/>
              </a:spcBef>
            </a:pPr>
            <a:r>
              <a:rPr lang="uk-UA" sz="1200" baseline="30000" dirty="0">
                <a:latin typeface="Arial" pitchFamily="34" charset="0"/>
                <a:cs typeface="Arial" pitchFamily="34" charset="0"/>
              </a:rPr>
              <a:t>2</a:t>
            </a:r>
            <a:r>
              <a:rPr lang="uk-UA" sz="1200" dirty="0">
                <a:latin typeface="Arial" pitchFamily="34" charset="0"/>
                <a:cs typeface="Arial" pitchFamily="34" charset="0"/>
              </a:rPr>
              <a:t> Скориговані на ефект «</a:t>
            </a:r>
            <a:r>
              <a:rPr lang="uk-UA" sz="1200" dirty="0" err="1">
                <a:latin typeface="Arial" pitchFamily="34" charset="0"/>
                <a:cs typeface="Arial" pitchFamily="34" charset="0"/>
              </a:rPr>
              <a:t>round</a:t>
            </a:r>
            <a:r>
              <a:rPr lang="uk-UA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uk-UA" sz="1200" dirty="0" err="1">
                <a:latin typeface="Arial" pitchFamily="34" charset="0"/>
                <a:cs typeface="Arial" pitchFamily="34" charset="0"/>
              </a:rPr>
              <a:t>tripping</a:t>
            </a:r>
            <a:r>
              <a:rPr lang="uk-UA" sz="1200" dirty="0">
                <a:latin typeface="Arial" pitchFamily="34" charset="0"/>
                <a:cs typeface="Arial" pitchFamily="34" charset="0"/>
              </a:rPr>
              <a:t>», згідно з «Оцінкою обсягів прямих іноземних інвестицій, в яких кінцевим контролюючим інвестором є резидент (</a:t>
            </a:r>
            <a:r>
              <a:rPr lang="uk-UA" sz="1200" dirty="0" err="1">
                <a:latin typeface="Arial" pitchFamily="34" charset="0"/>
                <a:cs typeface="Arial" pitchFamily="34" charset="0"/>
              </a:rPr>
              <a:t>round</a:t>
            </a:r>
            <a:r>
              <a:rPr lang="uk-UA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uk-UA" sz="1200" dirty="0" err="1">
                <a:latin typeface="Arial" pitchFamily="34" charset="0"/>
                <a:cs typeface="Arial" pitchFamily="34" charset="0"/>
              </a:rPr>
              <a:t>tripping</a:t>
            </a:r>
            <a:r>
              <a:rPr lang="uk-UA" sz="1200" dirty="0">
                <a:latin typeface="Arial" pitchFamily="34" charset="0"/>
                <a:cs typeface="Arial" pitchFamily="34" charset="0"/>
              </a:rPr>
              <a:t>) за 2010 – 2021 роки», Департамент статистики і звітності НБУ, Київ, 2022 рік</a:t>
            </a:r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2FDA5A68-1FD5-FCEA-AA04-45722256E2B6}"/>
              </a:ext>
            </a:extLst>
          </p:cNvPr>
          <p:cNvSpPr/>
          <p:nvPr/>
        </p:nvSpPr>
        <p:spPr>
          <a:xfrm>
            <a:off x="579070" y="831411"/>
            <a:ext cx="6559557" cy="553616"/>
          </a:xfrm>
          <a:prstGeom prst="rect">
            <a:avLst/>
          </a:prstGeom>
        </p:spPr>
        <p:txBody>
          <a:bodyPr wrap="square" lIns="121542" tIns="60771" rIns="121542" bIns="60771">
            <a:spAutoFit/>
          </a:bodyPr>
          <a:lstStyle/>
          <a:p>
            <a:pPr>
              <a:spcBef>
                <a:spcPts val="600"/>
              </a:spcBef>
            </a:pPr>
            <a:r>
              <a:rPr lang="uk-UA" sz="1400" b="1" dirty="0">
                <a:latin typeface="Arial" panose="020B0604020202020204" pitchFamily="34" charset="0"/>
                <a:cs typeface="Arial" panose="020B0604020202020204" pitchFamily="34" charset="0"/>
              </a:rPr>
              <a:t>Позиція України в Класифікації територіальних ризиків країн ОЕСР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uk-UA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1999-2022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127DD25-D223-2A00-64FA-C757B0AEE0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599" y="1353436"/>
            <a:ext cx="6050500" cy="234167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10">
            <a:extLst>
              <a:ext uri="{FF2B5EF4-FFF2-40B4-BE49-F238E27FC236}">
                <a16:creationId xmlns:a16="http://schemas.microsoft.com/office/drawing/2014/main" id="{2DB2344E-6007-07F5-FB6E-11E9D9D86DB5}"/>
              </a:ext>
            </a:extLst>
          </p:cNvPr>
          <p:cNvSpPr/>
          <p:nvPr/>
        </p:nvSpPr>
        <p:spPr>
          <a:xfrm>
            <a:off x="7074040" y="1211823"/>
            <a:ext cx="4541856" cy="1199947"/>
          </a:xfrm>
          <a:prstGeom prst="rect">
            <a:avLst/>
          </a:prstGeom>
        </p:spPr>
        <p:txBody>
          <a:bodyPr wrap="square" lIns="121542" tIns="60771" rIns="121542" bIns="60771">
            <a:spAutoFit/>
          </a:bodyPr>
          <a:lstStyle/>
          <a:p>
            <a:pPr>
              <a:spcBef>
                <a:spcPts val="600"/>
              </a:spcBef>
            </a:pPr>
            <a:r>
              <a:rPr lang="uk-UA" sz="1400" dirty="0">
                <a:latin typeface="Arial" pitchFamily="34" charset="0"/>
                <a:cs typeface="Arial" panose="020B0604020202020204" pitchFamily="34" charset="0"/>
              </a:rPr>
              <a:t>З 1999 по 2013 роки Україна провела 65% часу в 7й (найнижчій) групі поряд із Сомалі, Суданом, Лівією, Іраком, Гаїті, Ефіопією, Західним берегом і Газа, Зімбабве, Єменом, Венесуелою, Таджикистаном, Сьєрра-Леоне, Пакистаном і Північною Кореєю.</a:t>
            </a: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C460D167-D329-2848-13EC-0FE5964E53D4}"/>
              </a:ext>
            </a:extLst>
          </p:cNvPr>
          <p:cNvSpPr/>
          <p:nvPr/>
        </p:nvSpPr>
        <p:spPr>
          <a:xfrm>
            <a:off x="3074795" y="2662822"/>
            <a:ext cx="452175" cy="241161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id="{32CAF49A-AA3B-B7D2-25FF-24087CF3A878}"/>
              </a:ext>
            </a:extLst>
          </p:cNvPr>
          <p:cNvSpPr/>
          <p:nvPr/>
        </p:nvSpPr>
        <p:spPr>
          <a:xfrm>
            <a:off x="7075717" y="2360303"/>
            <a:ext cx="4541856" cy="553616"/>
          </a:xfrm>
          <a:prstGeom prst="rect">
            <a:avLst/>
          </a:prstGeom>
        </p:spPr>
        <p:txBody>
          <a:bodyPr wrap="square" lIns="121542" tIns="60771" rIns="121542" bIns="60771">
            <a:spAutoFit/>
          </a:bodyPr>
          <a:lstStyle/>
          <a:p>
            <a:pPr>
              <a:spcBef>
                <a:spcPts val="600"/>
              </a:spcBef>
            </a:pPr>
            <a:r>
              <a:rPr lang="uk-UA" sz="1400" dirty="0">
                <a:latin typeface="Arial" panose="020B0604020202020204" pitchFamily="34" charset="0"/>
                <a:cs typeface="Arial" panose="020B0604020202020204" pitchFamily="34" charset="0"/>
              </a:rPr>
              <a:t>На цей період припадають історичні пікові значення ППІ в Україні.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6639511C-5A40-2F60-4BC8-717CD042CE83}"/>
              </a:ext>
            </a:extLst>
          </p:cNvPr>
          <p:cNvCxnSpPr>
            <a:cxnSpLocks/>
            <a:endCxn id="11" idx="6"/>
          </p:cNvCxnSpPr>
          <p:nvPr/>
        </p:nvCxnSpPr>
        <p:spPr>
          <a:xfrm flipH="1">
            <a:off x="3526970" y="2582021"/>
            <a:ext cx="3548747" cy="201382"/>
          </a:xfrm>
          <a:prstGeom prst="straightConnector1">
            <a:avLst/>
          </a:prstGeom>
          <a:ln w="15875">
            <a:solidFill>
              <a:srgbClr val="00B050"/>
            </a:solidFill>
            <a:headEnd type="none"/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10">
            <a:extLst>
              <a:ext uri="{FF2B5EF4-FFF2-40B4-BE49-F238E27FC236}">
                <a16:creationId xmlns:a16="http://schemas.microsoft.com/office/drawing/2014/main" id="{125D313E-1D13-1D14-72D3-0A9AB94D8ECA}"/>
              </a:ext>
            </a:extLst>
          </p:cNvPr>
          <p:cNvSpPr/>
          <p:nvPr/>
        </p:nvSpPr>
        <p:spPr>
          <a:xfrm>
            <a:off x="7077393" y="3117988"/>
            <a:ext cx="2063035" cy="938337"/>
          </a:xfrm>
          <a:prstGeom prst="rect">
            <a:avLst/>
          </a:prstGeom>
        </p:spPr>
        <p:txBody>
          <a:bodyPr wrap="square" lIns="121542" tIns="60771" rIns="121542" bIns="60771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uk-UA" sz="1200" dirty="0">
                <a:latin typeface="Arial" pitchFamily="34" charset="0"/>
                <a:cs typeface="Arial" pitchFamily="34" charset="0"/>
              </a:rPr>
              <a:t>Україна</a:t>
            </a:r>
            <a:r>
              <a:rPr lang="en-US" sz="1200" baseline="30000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: 1</a:t>
            </a:r>
            <a:r>
              <a:rPr lang="uk-UA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909</a:t>
            </a:r>
            <a:r>
              <a:rPr lang="uk-UA" sz="1200" dirty="0">
                <a:latin typeface="Arial" pitchFamily="34" charset="0"/>
                <a:cs typeface="Arial" pitchFamily="34" charset="0"/>
              </a:rPr>
              <a:t> доларів США</a:t>
            </a:r>
            <a:endParaRPr lang="en-US" sz="12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uk-UA" sz="1200" dirty="0">
                <a:latin typeface="Arial" pitchFamily="34" charset="0"/>
                <a:cs typeface="Arial" pitchFamily="34" charset="0"/>
              </a:rPr>
              <a:t>Польща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: 6</a:t>
            </a:r>
            <a:r>
              <a:rPr lang="uk-UA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677</a:t>
            </a:r>
            <a:r>
              <a:rPr lang="uk-UA" sz="1200" dirty="0">
                <a:latin typeface="Arial" pitchFamily="34" charset="0"/>
                <a:cs typeface="Arial" pitchFamily="34" charset="0"/>
              </a:rPr>
              <a:t> доларів США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10">
            <a:extLst>
              <a:ext uri="{FF2B5EF4-FFF2-40B4-BE49-F238E27FC236}">
                <a16:creationId xmlns:a16="http://schemas.microsoft.com/office/drawing/2014/main" id="{47376130-9350-E6DC-2DBC-CD0EE66C6CE9}"/>
              </a:ext>
            </a:extLst>
          </p:cNvPr>
          <p:cNvSpPr/>
          <p:nvPr/>
        </p:nvSpPr>
        <p:spPr>
          <a:xfrm>
            <a:off x="9028445" y="3109617"/>
            <a:ext cx="2558976" cy="938337"/>
          </a:xfrm>
          <a:prstGeom prst="rect">
            <a:avLst/>
          </a:prstGeom>
        </p:spPr>
        <p:txBody>
          <a:bodyPr wrap="square" lIns="121542" tIns="60771" rIns="121542" bIns="60771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uk-UA" sz="1200" dirty="0">
                <a:latin typeface="Arial" pitchFamily="34" charset="0"/>
                <a:cs typeface="Arial" pitchFamily="34" charset="0"/>
              </a:rPr>
              <a:t>Угорщина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: 8</a:t>
            </a:r>
            <a:r>
              <a:rPr lang="uk-UA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084</a:t>
            </a:r>
            <a:r>
              <a:rPr lang="uk-UA" sz="1200" dirty="0">
                <a:latin typeface="Arial" pitchFamily="34" charset="0"/>
                <a:cs typeface="Arial" pitchFamily="34" charset="0"/>
              </a:rPr>
              <a:t> доларів США</a:t>
            </a:r>
            <a:endParaRPr lang="en-US" sz="12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uk-UA" sz="1200" dirty="0">
                <a:latin typeface="Arial" pitchFamily="34" charset="0"/>
                <a:cs typeface="Arial" pitchFamily="34" charset="0"/>
              </a:rPr>
              <a:t>Словаччина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: 8</a:t>
            </a:r>
            <a:r>
              <a:rPr lang="uk-UA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215</a:t>
            </a:r>
            <a:r>
              <a:rPr lang="uk-UA" sz="1200" dirty="0">
                <a:latin typeface="Arial" pitchFamily="34" charset="0"/>
                <a:cs typeface="Arial" pitchFamily="34" charset="0"/>
              </a:rPr>
              <a:t> доларів США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10">
            <a:extLst>
              <a:ext uri="{FF2B5EF4-FFF2-40B4-BE49-F238E27FC236}">
                <a16:creationId xmlns:a16="http://schemas.microsoft.com/office/drawing/2014/main" id="{9D797234-09EE-E56B-FECE-5659F50E64E4}"/>
              </a:ext>
            </a:extLst>
          </p:cNvPr>
          <p:cNvSpPr/>
          <p:nvPr/>
        </p:nvSpPr>
        <p:spPr>
          <a:xfrm>
            <a:off x="717004" y="3955890"/>
            <a:ext cx="11267113" cy="1430779"/>
          </a:xfrm>
          <a:prstGeom prst="rect">
            <a:avLst/>
          </a:prstGeom>
        </p:spPr>
        <p:txBody>
          <a:bodyPr wrap="square" lIns="121542" tIns="60771" rIns="121542" bIns="60771">
            <a:spAutoFit/>
          </a:bodyPr>
          <a:lstStyle/>
          <a:p>
            <a:pPr>
              <a:spcBef>
                <a:spcPts val="600"/>
              </a:spcBef>
            </a:pPr>
            <a:r>
              <a:rPr lang="uk-UA" sz="1400" b="1" dirty="0">
                <a:latin typeface="Arial" pitchFamily="34" charset="0"/>
                <a:cs typeface="Arial" panose="020B0604020202020204" pitchFamily="34" charset="0"/>
              </a:rPr>
              <a:t>Висновки: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uk-UA" sz="1400" dirty="0">
                <a:latin typeface="Arial" panose="020B0604020202020204" pitchFamily="34" charset="0"/>
                <a:cs typeface="Arial" panose="020B0604020202020204" pitchFamily="34" charset="0"/>
              </a:rPr>
              <a:t>Інвестори історично сприймали Україну як країну з високими політичними ризиками, </a:t>
            </a:r>
            <a:r>
              <a:rPr lang="uk-UA" sz="1400" b="1" dirty="0">
                <a:latin typeface="Arial" panose="020B0604020202020204" pitchFamily="34" charset="0"/>
                <a:cs typeface="Arial" panose="020B0604020202020204" pitchFamily="34" charset="0"/>
              </a:rPr>
              <a:t>не пов'язаними</a:t>
            </a:r>
            <a:r>
              <a:rPr lang="uk-UA" sz="1400" dirty="0">
                <a:latin typeface="Arial" panose="020B0604020202020204" pitchFamily="34" charset="0"/>
                <a:cs typeface="Arial" panose="020B0604020202020204" pitchFamily="34" charset="0"/>
              </a:rPr>
              <a:t> з військовими діями.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uk-UA" sz="1400" dirty="0">
                <a:latin typeface="Arial" panose="020B0604020202020204" pitchFamily="34" charset="0"/>
                <a:cs typeface="Arial" panose="020B0604020202020204" pitchFamily="34" charset="0"/>
              </a:rPr>
              <a:t>Сприйняття інвесторами ризику було спричинене неправомірним або негативним втручанням українського Уряду, відсутністю майнових прав, відсутністю механізмів забезпечення виконання контрактних зобов'язань, корупцією.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uk-UA" sz="14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Будь-який механізм СПР повинен реагувати і на військовий ризик/ ризик тероризму, </a:t>
            </a:r>
            <a:r>
              <a:rPr lang="uk-UA" sz="1400" u="sng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і</a:t>
            </a:r>
            <a:r>
              <a:rPr lang="uk-UA" sz="14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на незаконні дії уряду.</a:t>
            </a:r>
          </a:p>
        </p:txBody>
      </p:sp>
      <p:sp>
        <p:nvSpPr>
          <p:cNvPr id="30" name="Rectangle 10">
            <a:extLst>
              <a:ext uri="{FF2B5EF4-FFF2-40B4-BE49-F238E27FC236}">
                <a16:creationId xmlns:a16="http://schemas.microsoft.com/office/drawing/2014/main" id="{C858C031-E4B0-6534-23D0-0F28C675F120}"/>
              </a:ext>
            </a:extLst>
          </p:cNvPr>
          <p:cNvSpPr/>
          <p:nvPr/>
        </p:nvSpPr>
        <p:spPr>
          <a:xfrm>
            <a:off x="7033844" y="2819908"/>
            <a:ext cx="4798575" cy="338173"/>
          </a:xfrm>
          <a:prstGeom prst="rect">
            <a:avLst/>
          </a:prstGeom>
        </p:spPr>
        <p:txBody>
          <a:bodyPr wrap="square" lIns="121542" tIns="60771" rIns="121542" bIns="60771">
            <a:spAutoFit/>
          </a:bodyPr>
          <a:lstStyle/>
          <a:p>
            <a:pPr>
              <a:spcBef>
                <a:spcPts val="600"/>
              </a:spcBef>
            </a:pPr>
            <a:r>
              <a:rPr lang="uk-UA" sz="1400" b="1" dirty="0">
                <a:latin typeface="Arial" pitchFamily="34" charset="0"/>
                <a:cs typeface="Arial" pitchFamily="34" charset="0"/>
              </a:rPr>
              <a:t>Кумулятивні ППІ на душу населення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, 2002-2021</a:t>
            </a:r>
            <a:r>
              <a:rPr lang="en-US" sz="1400" b="1" baseline="30000" dirty="0">
                <a:latin typeface="Arial" pitchFamily="34" charset="0"/>
                <a:cs typeface="Arial" pitchFamily="34" charset="0"/>
              </a:rPr>
              <a:t>1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0614094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099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6077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782948-4DBE-204D-AB9E-B65E067054AE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Gill Sans MT"/>
                <a:ea typeface="+mn-ea"/>
              </a:rPr>
              <a:pPr marL="0" marR="0" lvl="0" indent="0" algn="r" defTabSz="6077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6C6463"/>
              </a:solidFill>
              <a:effectLst/>
              <a:uLnTx/>
              <a:uFillTx/>
              <a:latin typeface="Gill Sans MT"/>
              <a:ea typeface="+mn-ea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6523097" y="2027582"/>
            <a:ext cx="5184000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6443585" y="2274551"/>
            <a:ext cx="4966538" cy="3593683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6077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3200" b="1" cap="all" dirty="0">
                <a:solidFill>
                  <a:srgbClr val="FFFFFF"/>
                </a:solidFill>
                <a:latin typeface="Gill Sans MT" panose="020B0502020104020203" pitchFamily="34" charset="0"/>
              </a:rPr>
              <a:t>ПРОПОЗИЦІЯ СТОСОВНО МЕХАНІЗМУ СТРАХУВАННЯ ПОЛІТИЧНИХ РИЗИКІВ</a:t>
            </a:r>
            <a:endParaRPr lang="en-US" sz="3200" b="1" cap="all" dirty="0">
              <a:solidFill>
                <a:srgbClr val="FFFFFF"/>
              </a:solidFill>
              <a:latin typeface="Gill Sans MT" panose="020B0502020104020203" pitchFamily="34" charset="0"/>
            </a:endParaRPr>
          </a:p>
          <a:p>
            <a:pPr marL="0" marR="0" lvl="0" indent="0" algn="l" defTabSz="6077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3200" b="1" cap="all" dirty="0">
                <a:solidFill>
                  <a:srgbClr val="FFFFFF"/>
                </a:solidFill>
                <a:latin typeface="Gill Sans MT" panose="020B0502020104020203" pitchFamily="34" charset="0"/>
              </a:rPr>
              <a:t>І ВАРІАНТІВ ЙОГО РЕАЛІЗАЦІЇ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6" name="Рисунок 5">
            <a:extLst>
              <a:ext uri="{FF2B5EF4-FFF2-40B4-BE49-F238E27FC236}">
                <a16:creationId xmlns:a16="http://schemas.microsoft.com/office/drawing/2014/main" id="{7C47CE02-86F2-2042-52BE-6E0EFCE0DDB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1E90C2B-DCCB-CD67-2321-995CBC001E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834" y="278786"/>
            <a:ext cx="5872785" cy="5985724"/>
          </a:xfrm>
          <a:prstGeom prst="rect">
            <a:avLst/>
          </a:prstGeom>
        </p:spPr>
      </p:pic>
      <p:grpSp>
        <p:nvGrpSpPr>
          <p:cNvPr id="48" name="Google Shape;12456;p57"/>
          <p:cNvGrpSpPr>
            <a:grpSpLocks noChangeAspect="1"/>
          </p:cNvGrpSpPr>
          <p:nvPr/>
        </p:nvGrpSpPr>
        <p:grpSpPr>
          <a:xfrm>
            <a:off x="6520384" y="912005"/>
            <a:ext cx="871364" cy="972000"/>
            <a:chOff x="5762894" y="1823949"/>
            <a:chExt cx="306067" cy="341418"/>
          </a:xfrm>
          <a:noFill/>
        </p:grpSpPr>
        <p:sp>
          <p:nvSpPr>
            <p:cNvPr id="49" name="Google Shape;12457;p57"/>
            <p:cNvSpPr/>
            <p:nvPr/>
          </p:nvSpPr>
          <p:spPr>
            <a:xfrm>
              <a:off x="5826182" y="1889829"/>
              <a:ext cx="179408" cy="210717"/>
            </a:xfrm>
            <a:custGeom>
              <a:avLst/>
              <a:gdLst/>
              <a:ahLst/>
              <a:cxnLst/>
              <a:rect l="l" t="t" r="r" b="b"/>
              <a:pathLst>
                <a:path w="6435" h="7558" extrusionOk="0">
                  <a:moveTo>
                    <a:pt x="3218" y="1"/>
                  </a:moveTo>
                  <a:lnTo>
                    <a:pt x="1" y="1610"/>
                  </a:lnTo>
                  <a:cubicBezTo>
                    <a:pt x="49" y="2188"/>
                    <a:pt x="160" y="2982"/>
                    <a:pt x="412" y="3815"/>
                  </a:cubicBezTo>
                  <a:cubicBezTo>
                    <a:pt x="946" y="5585"/>
                    <a:pt x="1889" y="6843"/>
                    <a:pt x="3218" y="7557"/>
                  </a:cubicBezTo>
                  <a:cubicBezTo>
                    <a:pt x="4546" y="6843"/>
                    <a:pt x="5490" y="5585"/>
                    <a:pt x="6024" y="3815"/>
                  </a:cubicBezTo>
                  <a:cubicBezTo>
                    <a:pt x="6276" y="2982"/>
                    <a:pt x="6388" y="2188"/>
                    <a:pt x="6435" y="1610"/>
                  </a:cubicBezTo>
                  <a:lnTo>
                    <a:pt x="3218" y="1"/>
                  </a:lnTo>
                  <a:close/>
                </a:path>
              </a:pathLst>
            </a:custGeom>
            <a:grpFill/>
            <a:ln w="34925"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2458;p57"/>
            <p:cNvSpPr/>
            <p:nvPr/>
          </p:nvSpPr>
          <p:spPr>
            <a:xfrm>
              <a:off x="5762894" y="1823949"/>
              <a:ext cx="306067" cy="341418"/>
            </a:xfrm>
            <a:custGeom>
              <a:avLst/>
              <a:gdLst/>
              <a:ahLst/>
              <a:cxnLst/>
              <a:rect l="l" t="t" r="r" b="b"/>
              <a:pathLst>
                <a:path w="10978" h="12246" extrusionOk="0">
                  <a:moveTo>
                    <a:pt x="5489" y="1605"/>
                  </a:moveTo>
                  <a:cubicBezTo>
                    <a:pt x="5544" y="1605"/>
                    <a:pt x="5599" y="1618"/>
                    <a:pt x="5650" y="1643"/>
                  </a:cubicBezTo>
                  <a:lnTo>
                    <a:pt x="9243" y="3439"/>
                  </a:lnTo>
                  <a:cubicBezTo>
                    <a:pt x="9371" y="3503"/>
                    <a:pt x="9449" y="3637"/>
                    <a:pt x="9440" y="3781"/>
                  </a:cubicBezTo>
                  <a:cubicBezTo>
                    <a:pt x="9402" y="4407"/>
                    <a:pt x="9290" y="5367"/>
                    <a:pt x="8982" y="6384"/>
                  </a:cubicBezTo>
                  <a:cubicBezTo>
                    <a:pt x="8367" y="8422"/>
                    <a:pt x="7245" y="9855"/>
                    <a:pt x="5647" y="10644"/>
                  </a:cubicBezTo>
                  <a:cubicBezTo>
                    <a:pt x="5597" y="10669"/>
                    <a:pt x="5543" y="10681"/>
                    <a:pt x="5488" y="10681"/>
                  </a:cubicBezTo>
                  <a:cubicBezTo>
                    <a:pt x="5433" y="10681"/>
                    <a:pt x="5378" y="10669"/>
                    <a:pt x="5329" y="10644"/>
                  </a:cubicBezTo>
                  <a:cubicBezTo>
                    <a:pt x="3732" y="9855"/>
                    <a:pt x="2610" y="8421"/>
                    <a:pt x="1995" y="6384"/>
                  </a:cubicBezTo>
                  <a:cubicBezTo>
                    <a:pt x="1686" y="5367"/>
                    <a:pt x="1577" y="4407"/>
                    <a:pt x="1538" y="3781"/>
                  </a:cubicBezTo>
                  <a:cubicBezTo>
                    <a:pt x="1528" y="3637"/>
                    <a:pt x="1607" y="3503"/>
                    <a:pt x="1736" y="3439"/>
                  </a:cubicBezTo>
                  <a:lnTo>
                    <a:pt x="5328" y="1643"/>
                  </a:lnTo>
                  <a:cubicBezTo>
                    <a:pt x="5379" y="1618"/>
                    <a:pt x="5434" y="1605"/>
                    <a:pt x="5489" y="1605"/>
                  </a:cubicBezTo>
                  <a:close/>
                  <a:moveTo>
                    <a:pt x="5489" y="0"/>
                  </a:moveTo>
                  <a:cubicBezTo>
                    <a:pt x="5434" y="0"/>
                    <a:pt x="5379" y="13"/>
                    <a:pt x="5329" y="38"/>
                  </a:cubicBezTo>
                  <a:lnTo>
                    <a:pt x="285" y="2559"/>
                  </a:lnTo>
                  <a:cubicBezTo>
                    <a:pt x="170" y="2618"/>
                    <a:pt x="94" y="2733"/>
                    <a:pt x="87" y="2861"/>
                  </a:cubicBezTo>
                  <a:cubicBezTo>
                    <a:pt x="83" y="2934"/>
                    <a:pt x="0" y="4683"/>
                    <a:pt x="596" y="6712"/>
                  </a:cubicBezTo>
                  <a:cubicBezTo>
                    <a:pt x="949" y="7914"/>
                    <a:pt x="1466" y="8962"/>
                    <a:pt x="2136" y="9830"/>
                  </a:cubicBezTo>
                  <a:cubicBezTo>
                    <a:pt x="2980" y="10924"/>
                    <a:pt x="4066" y="11729"/>
                    <a:pt x="5361" y="12222"/>
                  </a:cubicBezTo>
                  <a:cubicBezTo>
                    <a:pt x="5402" y="12237"/>
                    <a:pt x="5445" y="12245"/>
                    <a:pt x="5488" y="12245"/>
                  </a:cubicBezTo>
                  <a:cubicBezTo>
                    <a:pt x="5530" y="12245"/>
                    <a:pt x="5574" y="12237"/>
                    <a:pt x="5615" y="12222"/>
                  </a:cubicBezTo>
                  <a:cubicBezTo>
                    <a:pt x="6911" y="11729"/>
                    <a:pt x="7996" y="10924"/>
                    <a:pt x="8839" y="9830"/>
                  </a:cubicBezTo>
                  <a:cubicBezTo>
                    <a:pt x="9510" y="8962"/>
                    <a:pt x="10029" y="7914"/>
                    <a:pt x="10380" y="6712"/>
                  </a:cubicBezTo>
                  <a:cubicBezTo>
                    <a:pt x="10977" y="4683"/>
                    <a:pt x="10895" y="2934"/>
                    <a:pt x="10891" y="2861"/>
                  </a:cubicBezTo>
                  <a:cubicBezTo>
                    <a:pt x="10885" y="2732"/>
                    <a:pt x="10809" y="2618"/>
                    <a:pt x="10693" y="2559"/>
                  </a:cubicBezTo>
                  <a:lnTo>
                    <a:pt x="5650" y="38"/>
                  </a:lnTo>
                  <a:cubicBezTo>
                    <a:pt x="5599" y="13"/>
                    <a:pt x="5544" y="0"/>
                    <a:pt x="5489" y="0"/>
                  </a:cubicBezTo>
                  <a:close/>
                </a:path>
              </a:pathLst>
            </a:custGeom>
            <a:grpFill/>
            <a:ln w="34925"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365357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806456" y="6420299"/>
            <a:ext cx="4518837" cy="276617"/>
          </a:xfrm>
        </p:spPr>
        <p:txBody>
          <a:bodyPr/>
          <a:lstStyle/>
          <a:p>
            <a:r>
              <a:rPr lang="uk-UA" sz="1000" dirty="0">
                <a:latin typeface="Arial" pitchFamily="34" charset="0"/>
                <a:cs typeface="Arial" pitchFamily="34" charset="0"/>
              </a:rPr>
              <a:t>ПРОЄКТ 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USAID </a:t>
            </a:r>
            <a:r>
              <a:rPr lang="uk-UA" sz="1000" dirty="0">
                <a:latin typeface="Arial" pitchFamily="34" charset="0"/>
                <a:cs typeface="Arial" pitchFamily="34" charset="0"/>
              </a:rPr>
              <a:t>«РЕФОРМУВАННЯ ФІНАНСОВОГО СЕКТОРУ»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33670-C6D7-402D-8B85-98C9A28C5569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25380" y="333968"/>
            <a:ext cx="11258737" cy="766419"/>
          </a:xfrm>
          <a:prstGeom prst="rect">
            <a:avLst/>
          </a:prstGeom>
        </p:spPr>
        <p:txBody>
          <a:bodyPr wrap="square" lIns="121542" tIns="60771" rIns="121542" bIns="60771">
            <a:noAutofit/>
          </a:bodyPr>
          <a:lstStyle/>
          <a:p>
            <a:r>
              <a:rPr lang="uk-UA" dirty="0">
                <a:solidFill>
                  <a:srgbClr val="BA0C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Механізм СПР</a:t>
            </a:r>
            <a:r>
              <a:rPr lang="en-US" dirty="0">
                <a:solidFill>
                  <a:srgbClr val="BA0C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uk-UA" dirty="0">
                <a:solidFill>
                  <a:srgbClr val="BA0C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цілі і задачі</a:t>
            </a:r>
            <a:endParaRPr lang="en-US" dirty="0">
              <a:solidFill>
                <a:srgbClr val="BA0C2F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879333" y="940372"/>
            <a:ext cx="10953087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Rectangle 10">
            <a:extLst>
              <a:ext uri="{FF2B5EF4-FFF2-40B4-BE49-F238E27FC236}">
                <a16:creationId xmlns:a16="http://schemas.microsoft.com/office/drawing/2014/main" id="{F98EC8B9-6C58-2005-A848-03620044FB69}"/>
              </a:ext>
            </a:extLst>
          </p:cNvPr>
          <p:cNvSpPr/>
          <p:nvPr/>
        </p:nvSpPr>
        <p:spPr>
          <a:xfrm>
            <a:off x="743923" y="1100387"/>
            <a:ext cx="9901191" cy="984503"/>
          </a:xfrm>
          <a:prstGeom prst="rect">
            <a:avLst/>
          </a:prstGeom>
        </p:spPr>
        <p:txBody>
          <a:bodyPr wrap="square" lIns="121542" tIns="60771" rIns="121542" bIns="60771">
            <a:spAutoFit/>
          </a:bodyPr>
          <a:lstStyle/>
          <a:p>
            <a:pPr>
              <a:spcBef>
                <a:spcPts val="1200"/>
              </a:spcBef>
              <a:spcAft>
                <a:spcPts val="1000"/>
              </a:spcAft>
            </a:pPr>
            <a:r>
              <a:rPr lang="uk-UA" sz="1400" b="1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Метою </a:t>
            </a:r>
            <a:r>
              <a:rPr lang="uk-UA" sz="1400" b="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створення спеціального Механізму СПР для України є забезпечення необхідного захисту кредиторів та інвесторів із залученням до покриття українських ризиків додаткових надавачів СПР. Він має задовольняти негайні </a:t>
            </a:r>
            <a:r>
              <a:rPr lang="uk-UA" sz="1400" b="0" kern="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транзакційні</a:t>
            </a:r>
            <a:r>
              <a:rPr lang="uk-UA" sz="1400" b="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uk-UA" sz="1400" kern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потреби в процесі формування ринку, </a:t>
            </a:r>
            <a:r>
              <a:rPr lang="uk-UA" sz="1400" b="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що </a:t>
            </a:r>
            <a:r>
              <a:rPr lang="uk-UA" sz="1400" kern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дозволить припинити існування Механізму впродовж </a:t>
            </a:r>
            <a:r>
              <a:rPr lang="uk-UA" sz="1400" b="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5-10 років, коли існуючі надавачі СПР зможуть забезпечити обслуговуванні Україні в достатньому обсязі.</a:t>
            </a:r>
            <a:endParaRPr lang="uk-UA" sz="1800" b="1" kern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4AC0107C-B109-DE70-13DF-870C68AB4ECF}"/>
              </a:ext>
            </a:extLst>
          </p:cNvPr>
          <p:cNvSpPr/>
          <p:nvPr/>
        </p:nvSpPr>
        <p:spPr>
          <a:xfrm>
            <a:off x="1046756" y="2600628"/>
            <a:ext cx="10615983" cy="3300442"/>
          </a:xfrm>
          <a:prstGeom prst="rect">
            <a:avLst/>
          </a:prstGeom>
        </p:spPr>
        <p:txBody>
          <a:bodyPr wrap="square" lIns="121542" tIns="60771" rIns="121542" bIns="60771" numCol="2" spcCol="684000">
            <a:noAutofit/>
          </a:bodyPr>
          <a:lstStyle/>
          <a:p>
            <a:pPr lvl="0">
              <a:spcAft>
                <a:spcPts val="1200"/>
              </a:spcAft>
            </a:pPr>
            <a:r>
              <a:rPr lang="uk-UA" sz="1400" dirty="0">
                <a:latin typeface="Arial" panose="020B0604020202020204" pitchFamily="34" charset="0"/>
                <a:cs typeface="Arial" panose="020B0604020202020204" pitchFamily="34" charset="0"/>
              </a:rPr>
              <a:t>забезпечувати накопичення і цільове використання грошового пулу, який відіграє роль буфера політичних ризиків, пов’язаних з інвестиціями в Україну;</a:t>
            </a:r>
            <a:endParaRPr lang="uk-UA" sz="1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>
              <a:spcAft>
                <a:spcPts val="1200"/>
              </a:spcAft>
            </a:pPr>
            <a:r>
              <a:rPr lang="uk-UA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масово  залучати приватних комерційних надавачів СПР і ефективно використовувати існуючу інфраструктуру внутрішнього ринку страхування (напр., представництва міжнародних страхових брокерів, представників міжнародних груп з експертної оцінки (</a:t>
            </a:r>
            <a:r>
              <a:rPr lang="uk-UA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сюрвеєрів</a:t>
            </a:r>
            <a:r>
              <a:rPr lang="uk-UA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);</a:t>
            </a:r>
          </a:p>
          <a:p>
            <a:pPr lvl="0">
              <a:spcAft>
                <a:spcPts val="1200"/>
              </a:spcAft>
            </a:pPr>
            <a:r>
              <a:rPr lang="uk-UA" sz="1400" dirty="0">
                <a:latin typeface="Arial" panose="020B0604020202020204" pitchFamily="34" charset="0"/>
                <a:cs typeface="Arial" panose="020B0604020202020204" pitchFamily="34" charset="0"/>
              </a:rPr>
              <a:t>створити «перший рівень ризику», який може поглинати значну частину збитків за договорами страхування політичних ризиків</a:t>
            </a:r>
            <a:r>
              <a:rPr lang="uk-UA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захищаючи, таким чином, інших учасників ринку СПР;</a:t>
            </a:r>
            <a:endParaRPr lang="uk-UA" sz="1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>
              <a:spcAft>
                <a:spcPts val="1200"/>
              </a:spcAft>
            </a:pPr>
            <a:r>
              <a:rPr lang="uk-UA" sz="1400" dirty="0">
                <a:latin typeface="Arial" panose="020B0604020202020204" pitchFamily="34" charset="0"/>
                <a:cs typeface="Arial" panose="020B0604020202020204" pitchFamily="34" charset="0"/>
              </a:rPr>
              <a:t>здійснювати страхові відшкодування за страховими випадками, пов’язаними з політичним насильством і негативним втручанням уряду</a:t>
            </a:r>
            <a:r>
              <a:rPr lang="uk-UA" sz="14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uk-UA" sz="1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>
              <a:spcAft>
                <a:spcPts val="1200"/>
              </a:spcAft>
            </a:pPr>
            <a:r>
              <a:rPr lang="uk-UA" sz="1400" dirty="0">
                <a:latin typeface="Arial" panose="020B0604020202020204" pitchFamily="34" charset="0"/>
                <a:cs typeface="Arial" panose="020B0604020202020204" pitchFamily="34" charset="0"/>
              </a:rPr>
              <a:t>забезпечувати українським інвесторам можливості захисту аналогічні тим, які пропонуються іноземним</a:t>
            </a:r>
            <a:r>
              <a:rPr lang="uk-UA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endParaRPr lang="uk-UA" sz="1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>
              <a:spcAft>
                <a:spcPts val="1200"/>
              </a:spcAft>
            </a:pPr>
            <a:r>
              <a:rPr lang="uk-UA" sz="1400" dirty="0">
                <a:latin typeface="Arial" panose="020B0604020202020204" pitchFamily="34" charset="0"/>
                <a:cs typeface="Arial" panose="020B0604020202020204" pitchFamily="34" charset="0"/>
              </a:rPr>
              <a:t>запропонувати обґрунтовані, спрощені вимоги до визначення прийнятності і процедури дотримання екологічних стандартів, які відповідатимуть ринковим умовам і прискорюватимуть фінансування відбудови</a:t>
            </a:r>
            <a:r>
              <a:rPr lang="uk-UA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  <a:endParaRPr lang="uk-UA" sz="1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>
              <a:spcAft>
                <a:spcPts val="1200"/>
              </a:spcAft>
            </a:pPr>
            <a:r>
              <a:rPr lang="uk-UA" sz="1400" dirty="0">
                <a:latin typeface="Arial" panose="020B0604020202020204" pitchFamily="34" charset="0"/>
                <a:cs typeface="Arial" panose="020B0604020202020204" pitchFamily="34" charset="0"/>
              </a:rPr>
              <a:t>передавати знання і розвивати національний експертний досвід оцінки ризиків і андерайтингу СПР</a:t>
            </a:r>
            <a:r>
              <a:rPr lang="uk-UA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uk-U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63221" y="2292851"/>
            <a:ext cx="6092825" cy="307777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uk-UA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Механізм має виконувати </a:t>
            </a:r>
            <a:r>
              <a:rPr lang="uk-UA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такі завдання</a:t>
            </a:r>
            <a:r>
              <a:rPr lang="uk-UA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uk-U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821028" y="3560580"/>
            <a:ext cx="180000" cy="180000"/>
          </a:xfrm>
          <a:prstGeom prst="ellipse">
            <a:avLst/>
          </a:prstGeom>
          <a:solidFill>
            <a:srgbClr val="5F7D9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843892" y="4726753"/>
            <a:ext cx="180000" cy="180000"/>
          </a:xfrm>
          <a:prstGeom prst="ellipse">
            <a:avLst/>
          </a:prstGeom>
          <a:solidFill>
            <a:srgbClr val="5F7D9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821028" y="2739284"/>
            <a:ext cx="180000" cy="180000"/>
          </a:xfrm>
          <a:prstGeom prst="ellipse">
            <a:avLst/>
          </a:prstGeom>
          <a:solidFill>
            <a:srgbClr val="5F7D9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>
            <a:spLocks noChangeAspect="1"/>
          </p:cNvSpPr>
          <p:nvPr/>
        </p:nvSpPr>
        <p:spPr>
          <a:xfrm>
            <a:off x="6358122" y="3470580"/>
            <a:ext cx="180000" cy="180000"/>
          </a:xfrm>
          <a:prstGeom prst="ellipse">
            <a:avLst/>
          </a:prstGeom>
          <a:solidFill>
            <a:srgbClr val="5F7D9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>
            <a:spLocks noChangeAspect="1"/>
          </p:cNvSpPr>
          <p:nvPr/>
        </p:nvSpPr>
        <p:spPr>
          <a:xfrm>
            <a:off x="6358122" y="4086680"/>
            <a:ext cx="180000" cy="180000"/>
          </a:xfrm>
          <a:prstGeom prst="ellipse">
            <a:avLst/>
          </a:prstGeom>
          <a:solidFill>
            <a:srgbClr val="5F7D9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>
            <a:spLocks noChangeAspect="1"/>
          </p:cNvSpPr>
          <p:nvPr/>
        </p:nvSpPr>
        <p:spPr>
          <a:xfrm>
            <a:off x="6358122" y="2746544"/>
            <a:ext cx="180000" cy="180000"/>
          </a:xfrm>
          <a:prstGeom prst="ellipse">
            <a:avLst/>
          </a:prstGeom>
          <a:solidFill>
            <a:srgbClr val="5F7D9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>
            <a:off x="6373546" y="5060821"/>
            <a:ext cx="180000" cy="180000"/>
          </a:xfrm>
          <a:prstGeom prst="ellipse">
            <a:avLst/>
          </a:prstGeom>
          <a:solidFill>
            <a:srgbClr val="5F7D9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816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914136" y="6327967"/>
            <a:ext cx="4573041" cy="461283"/>
          </a:xfrm>
        </p:spPr>
        <p:txBody>
          <a:bodyPr/>
          <a:lstStyle/>
          <a:p>
            <a:r>
              <a:rPr lang="uk-UA" sz="1100" dirty="0"/>
              <a:t>ПРОЄКТ </a:t>
            </a:r>
            <a:r>
              <a:rPr lang="en-US" sz="1100" dirty="0"/>
              <a:t>USAID </a:t>
            </a:r>
            <a:r>
              <a:rPr lang="uk-UA" sz="1100" dirty="0"/>
              <a:t>«РЕФОРМУВАННЯ ФІНАНСОВОГО СЕКТОРУ»</a:t>
            </a:r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988731" y="6383932"/>
            <a:ext cx="2843689" cy="246278"/>
          </a:xfrm>
        </p:spPr>
        <p:txBody>
          <a:bodyPr/>
          <a:lstStyle/>
          <a:p>
            <a:fld id="{09B33670-C6D7-402D-8B85-98C9A28C5569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649948" y="1021685"/>
            <a:ext cx="5312268" cy="766419"/>
          </a:xfrm>
          <a:prstGeom prst="rect">
            <a:avLst/>
          </a:prstGeom>
        </p:spPr>
        <p:txBody>
          <a:bodyPr wrap="square" lIns="121542" tIns="60771" rIns="121542" bIns="60771">
            <a:noAutofit/>
          </a:bodyPr>
          <a:lstStyle/>
          <a:p>
            <a:r>
              <a:rPr lang="uk-UA" sz="1600" i="1" dirty="0">
                <a:latin typeface="Arial" panose="020B0604020202020204" pitchFamily="34" charset="0"/>
                <a:cs typeface="Arial" panose="020B0604020202020204" pitchFamily="34" charset="0"/>
              </a:rPr>
              <a:t>Різні зацікавлені сторони оцінюють </a:t>
            </a:r>
            <a:r>
              <a:rPr lang="uk-UA" sz="16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потенційні збитки, завдані Україні, </a:t>
            </a:r>
            <a:r>
              <a:rPr lang="uk-UA" sz="1600" i="1" dirty="0">
                <a:latin typeface="Arial" panose="020B0604020202020204" pitchFamily="34" charset="0"/>
                <a:cs typeface="Arial" panose="020B0604020202020204" pitchFamily="34" charset="0"/>
              </a:rPr>
              <a:t>в розмірі від 600 млрд </a:t>
            </a:r>
            <a:r>
              <a:rPr lang="uk-UA" sz="16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 </a:t>
            </a:r>
            <a:r>
              <a:rPr lang="en-US" sz="16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750 </a:t>
            </a:r>
            <a:r>
              <a:rPr lang="uk-UA" sz="16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млрд і, навіть, </a:t>
            </a:r>
            <a:r>
              <a:rPr lang="en-US" sz="16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 </a:t>
            </a:r>
            <a:r>
              <a:rPr lang="uk-UA" sz="16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трлн доларів США.</a:t>
            </a:r>
            <a:endParaRPr lang="en-US" sz="1600" i="1" dirty="0">
              <a:solidFill>
                <a:srgbClr val="BA0C2F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2FDA5A68-1FD5-FCEA-AA04-45722256E2B6}"/>
              </a:ext>
            </a:extLst>
          </p:cNvPr>
          <p:cNvSpPr/>
          <p:nvPr/>
        </p:nvSpPr>
        <p:spPr>
          <a:xfrm>
            <a:off x="612427" y="959469"/>
            <a:ext cx="5560695" cy="338173"/>
          </a:xfrm>
          <a:prstGeom prst="rect">
            <a:avLst/>
          </a:prstGeom>
        </p:spPr>
        <p:txBody>
          <a:bodyPr wrap="square" lIns="121542" tIns="60771" rIns="121542" bIns="60771">
            <a:spAutoFit/>
          </a:bodyPr>
          <a:lstStyle/>
          <a:p>
            <a:pPr algn="ctr">
              <a:spcBef>
                <a:spcPts val="600"/>
              </a:spcBef>
            </a:pPr>
            <a:r>
              <a:rPr lang="uk-UA" sz="1400" b="1" dirty="0">
                <a:latin typeface="Arial" panose="020B0604020202020204" pitchFamily="34" charset="0"/>
                <a:cs typeface="Arial" panose="020B0604020202020204" pitchFamily="34" charset="0"/>
              </a:rPr>
              <a:t>Концептуальна структура пропонованого Механізму СПР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2DB2344E-6007-07F5-FB6E-11E9D9D86DB5}"/>
              </a:ext>
            </a:extLst>
          </p:cNvPr>
          <p:cNvSpPr/>
          <p:nvPr/>
        </p:nvSpPr>
        <p:spPr>
          <a:xfrm>
            <a:off x="6650296" y="1624841"/>
            <a:ext cx="5046119" cy="1061447"/>
          </a:xfrm>
          <a:prstGeom prst="rect">
            <a:avLst/>
          </a:prstGeom>
        </p:spPr>
        <p:txBody>
          <a:bodyPr wrap="square" lIns="121542" tIns="60771" rIns="121542" bIns="60771">
            <a:spAutoFit/>
          </a:bodyPr>
          <a:lstStyle/>
          <a:p>
            <a:pPr>
              <a:spcBef>
                <a:spcPts val="600"/>
              </a:spcBef>
            </a:pPr>
            <a:endParaRPr lang="en-US" sz="1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uk-UA" sz="14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Механізм СПР 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</a:t>
            </a:r>
            <a:r>
              <a:rPr lang="uk-UA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це інструмент страхування політичних ризиків, створений міжнародним співтовариством для залучення інвестицій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uk-UA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повоєнне відновлення України.</a:t>
            </a:r>
            <a:endParaRPr lang="en-US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0">
            <a:extLst>
              <a:ext uri="{FF2B5EF4-FFF2-40B4-BE49-F238E27FC236}">
                <a16:creationId xmlns:a16="http://schemas.microsoft.com/office/drawing/2014/main" id="{6E58EF00-9D5B-2C07-D8C5-FA8D89AB7E6E}"/>
              </a:ext>
            </a:extLst>
          </p:cNvPr>
          <p:cNvSpPr/>
          <p:nvPr/>
        </p:nvSpPr>
        <p:spPr>
          <a:xfrm>
            <a:off x="6663200" y="2713673"/>
            <a:ext cx="5312268" cy="3046606"/>
          </a:xfrm>
          <a:prstGeom prst="rect">
            <a:avLst/>
          </a:prstGeom>
        </p:spPr>
        <p:txBody>
          <a:bodyPr wrap="square" lIns="121542" tIns="60771" rIns="121542" bIns="60771">
            <a:spAutoFit/>
          </a:bodyPr>
          <a:lstStyle/>
          <a:p>
            <a:pPr>
              <a:spcBef>
                <a:spcPts val="600"/>
              </a:spcBef>
            </a:pPr>
            <a:r>
              <a:rPr lang="uk-UA" sz="1200" dirty="0">
                <a:latin typeface="Arial" panose="020B0604020202020204" pitchFamily="34" charset="0"/>
                <a:cs typeface="Arial" panose="020B0604020202020204" pitchFamily="34" charset="0"/>
              </a:rPr>
              <a:t>Основне </a:t>
            </a:r>
            <a:r>
              <a:rPr lang="uk-UA" sz="1200" b="1" dirty="0">
                <a:latin typeface="Arial" panose="020B0604020202020204" pitchFamily="34" charset="0"/>
                <a:cs typeface="Arial" panose="020B0604020202020204" pitchFamily="34" charset="0"/>
              </a:rPr>
              <a:t>завдання </a:t>
            </a:r>
            <a:r>
              <a:rPr lang="uk-UA" sz="1200" dirty="0">
                <a:latin typeface="Arial" panose="020B0604020202020204" pitchFamily="34" charset="0"/>
                <a:cs typeface="Arial" panose="020B0604020202020204" pitchFamily="34" charset="0"/>
              </a:rPr>
              <a:t>Механізму СПР</a:t>
            </a:r>
            <a:r>
              <a:rPr lang="uk-UA" sz="12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uk-UA" sz="1200" dirty="0">
                <a:latin typeface="Arial" panose="020B0604020202020204" pitchFamily="34" charset="0"/>
                <a:cs typeface="Arial" panose="020B0604020202020204" pitchFamily="34" charset="0"/>
              </a:rPr>
              <a:t>заснування </a:t>
            </a:r>
            <a:r>
              <a:rPr lang="uk-UA" sz="1200" b="1" dirty="0">
                <a:latin typeface="Arial" panose="020B0604020202020204" pitchFamily="34" charset="0"/>
                <a:cs typeface="Arial" panose="020B0604020202020204" pitchFamily="34" charset="0"/>
              </a:rPr>
              <a:t>установи/ підрозділу андерайтингу </a:t>
            </a:r>
            <a:r>
              <a:rPr lang="uk-UA" sz="1200" dirty="0">
                <a:latin typeface="Arial" panose="020B0604020202020204" pitchFamily="34" charset="0"/>
                <a:cs typeface="Arial" panose="020B0604020202020204" pitchFamily="34" charset="0"/>
              </a:rPr>
              <a:t>для надання послуг страхування політичних ризиків інвесторам (іноземним </a:t>
            </a:r>
            <a:r>
              <a:rPr lang="uk-UA" sz="1200" u="sng" dirty="0">
                <a:latin typeface="Arial" panose="020B0604020202020204" pitchFamily="34" charset="0"/>
                <a:cs typeface="Arial" panose="020B0604020202020204" pitchFamily="34" charset="0"/>
              </a:rPr>
              <a:t>і</a:t>
            </a:r>
            <a:r>
              <a:rPr lang="uk-UA" sz="1200" dirty="0">
                <a:latin typeface="Arial" panose="020B0604020202020204" pitchFamily="34" charset="0"/>
                <a:cs typeface="Arial" panose="020B0604020202020204" pitchFamily="34" charset="0"/>
              </a:rPr>
              <a:t> українським) відповідно до пріоритетів відновлення, визначених Урядом України та іншими зацікавленими сторонами.</a:t>
            </a:r>
          </a:p>
          <a:p>
            <a:pPr>
              <a:spcBef>
                <a:spcPts val="600"/>
              </a:spcBef>
            </a:pPr>
            <a:r>
              <a:rPr lang="uk-UA" sz="1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Трастовий фонд «СПР для України»</a:t>
            </a:r>
            <a:r>
              <a:rPr lang="uk-UA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uk-UA" sz="1200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це критично важливий елемент і фінансова база Механізму</a:t>
            </a:r>
            <a:r>
              <a:rPr lang="uk-UA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uk-UA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як фундамент спроможності страхування/ перестрахування і джерело покриття адміністративних витрат. Джерелами наповнення Трастового фонду стануть внески </a:t>
            </a:r>
            <a:r>
              <a:rPr lang="uk-UA" sz="12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грантодавців</a:t>
            </a:r>
            <a:r>
              <a:rPr lang="uk-UA" sz="12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uk-UA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і </a:t>
            </a:r>
            <a:r>
              <a:rPr lang="uk-UA" sz="12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донорів.</a:t>
            </a:r>
          </a:p>
          <a:p>
            <a:pPr>
              <a:spcBef>
                <a:spcPts val="600"/>
              </a:spcBef>
            </a:pPr>
            <a:r>
              <a:rPr lang="uk-UA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Учасники Трастового фонду відіграватимуть ключову управлінську роль. Вони призначають представників до наглядової ради Механізму, які діятимуть від їхнього імені, визначаючи ключові політики і забезпечуючи </a:t>
            </a:r>
            <a:r>
              <a:rPr lang="uk-UA" sz="1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корпоративне управління Механізму СПР</a:t>
            </a:r>
            <a:r>
              <a:rPr lang="uk-UA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андерайтинг та адміністрування претензій</a:t>
            </a:r>
            <a:endParaRPr lang="uk-UA" sz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25380" y="333968"/>
            <a:ext cx="11258737" cy="766419"/>
          </a:xfrm>
          <a:prstGeom prst="rect">
            <a:avLst/>
          </a:prstGeom>
        </p:spPr>
        <p:txBody>
          <a:bodyPr wrap="square" lIns="121542" tIns="60771" rIns="121542" bIns="60771">
            <a:noAutofit/>
          </a:bodyPr>
          <a:lstStyle/>
          <a:p>
            <a:r>
              <a:rPr lang="uk-UA" dirty="0">
                <a:solidFill>
                  <a:srgbClr val="BA0C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Концептуальна структура пропонованого Механізму СПР</a:t>
            </a:r>
            <a:endParaRPr lang="en-US" dirty="0">
              <a:solidFill>
                <a:srgbClr val="BA0C2F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879333" y="940372"/>
            <a:ext cx="10953087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32774" y="1333730"/>
            <a:ext cx="6336000" cy="50629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446424" y="1690287"/>
            <a:ext cx="6086305" cy="3806015"/>
            <a:chOff x="1679519" y="1177652"/>
            <a:chExt cx="6086305" cy="3806015"/>
          </a:xfrm>
        </p:grpSpPr>
        <p:grpSp>
          <p:nvGrpSpPr>
            <p:cNvPr id="16" name="Group 15"/>
            <p:cNvGrpSpPr/>
            <p:nvPr/>
          </p:nvGrpSpPr>
          <p:grpSpPr>
            <a:xfrm>
              <a:off x="1679519" y="1177652"/>
              <a:ext cx="6086305" cy="3806015"/>
              <a:chOff x="1679519" y="1177652"/>
              <a:chExt cx="6086305" cy="3806015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5281824" y="2916288"/>
                <a:ext cx="2484000" cy="1440000"/>
              </a:xfrm>
              <a:prstGeom prst="rect">
                <a:avLst/>
              </a:prstGeom>
              <a:solidFill>
                <a:srgbClr val="F9E5E5"/>
              </a:solidFill>
              <a:ln w="12700">
                <a:prstDash val="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2875388" y="2895667"/>
                <a:ext cx="2412000" cy="2088000"/>
              </a:xfrm>
              <a:prstGeom prst="rect">
                <a:avLst/>
              </a:prstGeom>
              <a:solidFill>
                <a:srgbClr val="F5F5FF"/>
              </a:solidFill>
              <a:ln w="12700">
                <a:prstDash val="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2847683" y="1177652"/>
                <a:ext cx="2412000" cy="1710000"/>
              </a:xfrm>
              <a:prstGeom prst="rect">
                <a:avLst/>
              </a:prstGeom>
              <a:solidFill>
                <a:srgbClr val="F2F2F2"/>
              </a:solidFill>
              <a:ln w="12700">
                <a:prstDash val="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679519" y="2916283"/>
                <a:ext cx="1188000" cy="1440000"/>
              </a:xfrm>
              <a:prstGeom prst="rect">
                <a:avLst/>
              </a:prstGeom>
              <a:solidFill>
                <a:srgbClr val="E5F7ED"/>
              </a:solidFill>
              <a:ln w="12700">
                <a:prstDash val="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25" name="Group 24"/>
              <p:cNvGrpSpPr/>
              <p:nvPr/>
            </p:nvGrpSpPr>
            <p:grpSpPr>
              <a:xfrm>
                <a:off x="1781073" y="1239565"/>
                <a:ext cx="5866266" cy="3669624"/>
                <a:chOff x="4927631" y="1819767"/>
                <a:chExt cx="5866266" cy="3669624"/>
              </a:xfrm>
            </p:grpSpPr>
            <p:grpSp>
              <p:nvGrpSpPr>
                <p:cNvPr id="26" name="Group 25"/>
                <p:cNvGrpSpPr/>
                <p:nvPr/>
              </p:nvGrpSpPr>
              <p:grpSpPr>
                <a:xfrm>
                  <a:off x="4927631" y="1819767"/>
                  <a:ext cx="5387010" cy="3669624"/>
                  <a:chOff x="6457455" y="1811399"/>
                  <a:chExt cx="5387010" cy="3669624"/>
                </a:xfrm>
              </p:grpSpPr>
              <p:grpSp>
                <p:nvGrpSpPr>
                  <p:cNvPr id="33" name="Group 32"/>
                  <p:cNvGrpSpPr/>
                  <p:nvPr/>
                </p:nvGrpSpPr>
                <p:grpSpPr>
                  <a:xfrm>
                    <a:off x="7575176" y="1811399"/>
                    <a:ext cx="2365978" cy="3669624"/>
                    <a:chOff x="6133777" y="1201134"/>
                    <a:chExt cx="2365978" cy="3669624"/>
                  </a:xfrm>
                </p:grpSpPr>
                <p:sp>
                  <p:nvSpPr>
                    <p:cNvPr id="46" name="Rounded Rectangle 45"/>
                    <p:cNvSpPr/>
                    <p:nvPr/>
                  </p:nvSpPr>
                  <p:spPr>
                    <a:xfrm>
                      <a:off x="6149593" y="2875568"/>
                      <a:ext cx="2340000" cy="720000"/>
                    </a:xfrm>
                    <a:prstGeom prst="roundRect">
                      <a:avLst/>
                    </a:prstGeom>
                    <a:gradFill flip="none" rotWithShape="1">
                      <a:gsLst>
                        <a:gs pos="0">
                          <a:srgbClr val="0052C0"/>
                        </a:gs>
                        <a:gs pos="100000">
                          <a:srgbClr val="D5D9EB"/>
                        </a:gs>
                      </a:gsLst>
                      <a:lin ang="5400000" scaled="1"/>
                      <a:tileRect/>
                    </a:gradFill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uk-UA" sz="1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Установа андерайтингу</a:t>
                      </a:r>
                      <a:endParaRPr lang="en-US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7" name="Rounded Rectangle 46"/>
                    <p:cNvSpPr/>
                    <p:nvPr/>
                  </p:nvSpPr>
                  <p:spPr>
                    <a:xfrm>
                      <a:off x="6152027" y="3843428"/>
                      <a:ext cx="2340000" cy="468000"/>
                    </a:xfrm>
                    <a:prstGeom prst="roundRect">
                      <a:avLst/>
                    </a:prstGeom>
                    <a:gradFill flip="none" rotWithShape="1">
                      <a:gsLst>
                        <a:gs pos="0">
                          <a:srgbClr val="0052C0"/>
                        </a:gs>
                        <a:gs pos="100000">
                          <a:srgbClr val="D5D9EB"/>
                        </a:gs>
                      </a:gsLst>
                      <a:lin ang="5400000" scaled="1"/>
                      <a:tileRect/>
                    </a:gradFill>
                    <a:ln>
                      <a:prstDash val="lgDash"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uk-UA" sz="1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Трастовий фонд</a:t>
                      </a:r>
                      <a:endParaRPr lang="en-US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uk-UA" sz="1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«СПР для України»</a:t>
                      </a:r>
                      <a:endParaRPr lang="en-US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8" name="Rounded Rectangle 47"/>
                    <p:cNvSpPr/>
                    <p:nvPr/>
                  </p:nvSpPr>
                  <p:spPr>
                    <a:xfrm>
                      <a:off x="6165882" y="4545078"/>
                      <a:ext cx="1080000" cy="324000"/>
                    </a:xfrm>
                    <a:prstGeom prst="roundRect">
                      <a:avLst/>
                    </a:prstGeom>
                    <a:gradFill flip="none" rotWithShape="1">
                      <a:gsLst>
                        <a:gs pos="0">
                          <a:schemeClr val="accent2"/>
                        </a:gs>
                        <a:gs pos="100000">
                          <a:srgbClr val="FFE1E1"/>
                        </a:gs>
                      </a:gsLst>
                      <a:lin ang="5400000" scaled="1"/>
                      <a:tileRect/>
                    </a:gradFill>
                    <a:ln>
                      <a:prstDash val="solid"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uk-UA" sz="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Грантодавці</a:t>
                      </a:r>
                      <a:endParaRPr lang="en-US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9" name="Rounded Rectangle 48"/>
                    <p:cNvSpPr/>
                    <p:nvPr/>
                  </p:nvSpPr>
                  <p:spPr>
                    <a:xfrm>
                      <a:off x="7419755" y="4546758"/>
                      <a:ext cx="1080000" cy="324000"/>
                    </a:xfrm>
                    <a:prstGeom prst="roundRect">
                      <a:avLst/>
                    </a:prstGeom>
                    <a:gradFill flip="none" rotWithShape="1">
                      <a:gsLst>
                        <a:gs pos="0">
                          <a:schemeClr val="accent2"/>
                        </a:gs>
                        <a:gs pos="100000">
                          <a:srgbClr val="FFE1E1"/>
                        </a:gs>
                      </a:gsLst>
                      <a:lin ang="5400000" scaled="1"/>
                      <a:tileRect/>
                    </a:gradFill>
                    <a:ln>
                      <a:prstDash val="solid"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uk-UA" sz="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Донори</a:t>
                      </a:r>
                      <a:endParaRPr lang="en-US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50" name="Rounded Rectangle 49"/>
                    <p:cNvSpPr/>
                    <p:nvPr/>
                  </p:nvSpPr>
                  <p:spPr>
                    <a:xfrm>
                      <a:off x="6133777" y="1209502"/>
                      <a:ext cx="1080000" cy="432000"/>
                    </a:xfrm>
                    <a:prstGeom prst="roundRect">
                      <a:avLst/>
                    </a:prstGeom>
                    <a:gradFill flip="none" rotWithShape="1"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100000">
                          <a:srgbClr val="F2F2F2"/>
                        </a:gs>
                      </a:gsLst>
                      <a:lin ang="5400000" scaled="1"/>
                      <a:tileRect/>
                    </a:gradFill>
                    <a:ln>
                      <a:prstDash val="solid"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uk-UA" sz="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Українські інвестори</a:t>
                      </a:r>
                      <a:endParaRPr lang="en-US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51" name="Rounded Rectangle 50"/>
                    <p:cNvSpPr/>
                    <p:nvPr/>
                  </p:nvSpPr>
                  <p:spPr>
                    <a:xfrm>
                      <a:off x="7371361" y="1201134"/>
                      <a:ext cx="1080000" cy="432000"/>
                    </a:xfrm>
                    <a:prstGeom prst="roundRect">
                      <a:avLst/>
                    </a:prstGeom>
                    <a:gradFill flip="none" rotWithShape="1"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100000">
                          <a:srgbClr val="F2F2F2"/>
                        </a:gs>
                      </a:gsLst>
                      <a:lin ang="5400000" scaled="1"/>
                      <a:tileRect/>
                    </a:gradFill>
                    <a:ln>
                      <a:prstDash val="solid"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uk-UA" sz="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Іноземні інвестори</a:t>
                      </a:r>
                      <a:endParaRPr lang="en-US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52" name="Rounded Rectangle 51"/>
                    <p:cNvSpPr/>
                    <p:nvPr/>
                  </p:nvSpPr>
                  <p:spPr>
                    <a:xfrm>
                      <a:off x="6155553" y="1854254"/>
                      <a:ext cx="1080000" cy="288000"/>
                    </a:xfrm>
                    <a:prstGeom prst="roundRect">
                      <a:avLst/>
                    </a:prstGeom>
                    <a:solidFill>
                      <a:srgbClr val="D5D9EB"/>
                    </a:solidFill>
                    <a:ln>
                      <a:prstDash val="solid"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36000" tIns="36000" rIns="36000" bIns="36000" rtlCol="0" anchor="ctr"/>
                    <a:lstStyle/>
                    <a:p>
                      <a:pPr algn="ctr"/>
                      <a:r>
                        <a:rPr lang="uk-UA" sz="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Українські страхові компанії</a:t>
                      </a:r>
                      <a:endParaRPr lang="en-US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53" name="Rounded Rectangle 52"/>
                    <p:cNvSpPr/>
                    <p:nvPr/>
                  </p:nvSpPr>
                  <p:spPr>
                    <a:xfrm>
                      <a:off x="6789641" y="2354942"/>
                      <a:ext cx="1080000" cy="288000"/>
                    </a:xfrm>
                    <a:prstGeom prst="roundRect">
                      <a:avLst/>
                    </a:prstGeom>
                    <a:solidFill>
                      <a:srgbClr val="D5D9EB"/>
                    </a:solidFill>
                    <a:ln>
                      <a:prstDash val="solid"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36000" tIns="36000" rIns="36000" bIns="36000" rtlCol="0" anchor="ctr"/>
                    <a:lstStyle/>
                    <a:p>
                      <a:pPr algn="ctr"/>
                      <a:r>
                        <a:rPr lang="uk-UA" sz="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Брокери</a:t>
                      </a:r>
                      <a:endParaRPr lang="en-US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54" name="Up-Down Arrow 53"/>
                    <p:cNvSpPr/>
                    <p:nvPr/>
                  </p:nvSpPr>
                  <p:spPr>
                    <a:xfrm>
                      <a:off x="7596554" y="1641502"/>
                      <a:ext cx="144000" cy="720000"/>
                    </a:xfrm>
                    <a:prstGeom prst="upDownArrow">
                      <a:avLst/>
                    </a:prstGeom>
                    <a:noFill/>
                    <a:ln>
                      <a:solidFill>
                        <a:srgbClr val="0070C0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55" name="Up-Down Arrow 54"/>
                    <p:cNvSpPr/>
                    <p:nvPr/>
                  </p:nvSpPr>
                  <p:spPr>
                    <a:xfrm>
                      <a:off x="8100633" y="1633134"/>
                      <a:ext cx="144000" cy="1224000"/>
                    </a:xfrm>
                    <a:prstGeom prst="upDownArrow">
                      <a:avLst/>
                    </a:prstGeom>
                    <a:noFill/>
                    <a:ln>
                      <a:solidFill>
                        <a:srgbClr val="0070C0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56" name="Up-Down Arrow 55"/>
                    <p:cNvSpPr/>
                    <p:nvPr/>
                  </p:nvSpPr>
                  <p:spPr>
                    <a:xfrm>
                      <a:off x="6302673" y="2148622"/>
                      <a:ext cx="144000" cy="720000"/>
                    </a:xfrm>
                    <a:prstGeom prst="upDownArrow">
                      <a:avLst/>
                    </a:prstGeom>
                    <a:noFill/>
                    <a:ln>
                      <a:solidFill>
                        <a:srgbClr val="0070C0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57" name="Up-Down Arrow 56"/>
                    <p:cNvSpPr/>
                    <p:nvPr/>
                  </p:nvSpPr>
                  <p:spPr>
                    <a:xfrm>
                      <a:off x="6601777" y="1641502"/>
                      <a:ext cx="144000" cy="216000"/>
                    </a:xfrm>
                    <a:prstGeom prst="upDownArrow">
                      <a:avLst/>
                    </a:prstGeom>
                    <a:noFill/>
                    <a:ln>
                      <a:solidFill>
                        <a:srgbClr val="0070C0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58" name="Up-Down Arrow 57"/>
                    <p:cNvSpPr/>
                    <p:nvPr/>
                  </p:nvSpPr>
                  <p:spPr>
                    <a:xfrm>
                      <a:off x="6924993" y="2135534"/>
                      <a:ext cx="144000" cy="216000"/>
                    </a:xfrm>
                    <a:prstGeom prst="upDownArrow">
                      <a:avLst/>
                    </a:prstGeom>
                    <a:noFill/>
                    <a:ln>
                      <a:solidFill>
                        <a:srgbClr val="0070C0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59" name="Up-Down Arrow 58"/>
                    <p:cNvSpPr/>
                    <p:nvPr/>
                  </p:nvSpPr>
                  <p:spPr>
                    <a:xfrm>
                      <a:off x="6936721" y="2649662"/>
                      <a:ext cx="144000" cy="216000"/>
                    </a:xfrm>
                    <a:prstGeom prst="upDownArrow">
                      <a:avLst/>
                    </a:prstGeom>
                    <a:noFill/>
                    <a:ln>
                      <a:solidFill>
                        <a:srgbClr val="0070C0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60" name="Up-Down Arrow 59"/>
                    <p:cNvSpPr/>
                    <p:nvPr/>
                  </p:nvSpPr>
                  <p:spPr>
                    <a:xfrm>
                      <a:off x="7222179" y="3605902"/>
                      <a:ext cx="144000" cy="216000"/>
                    </a:xfrm>
                    <a:prstGeom prst="upDownArrow">
                      <a:avLst/>
                    </a:prstGeom>
                    <a:noFill/>
                    <a:ln>
                      <a:solidFill>
                        <a:srgbClr val="0070C0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61" name="Up-Down Arrow 60"/>
                    <p:cNvSpPr/>
                    <p:nvPr/>
                  </p:nvSpPr>
                  <p:spPr>
                    <a:xfrm>
                      <a:off x="6644882" y="4310942"/>
                      <a:ext cx="144000" cy="216000"/>
                    </a:xfrm>
                    <a:prstGeom prst="upDownArrow">
                      <a:avLst/>
                    </a:prstGeom>
                    <a:noFill/>
                    <a:ln>
                      <a:solidFill>
                        <a:srgbClr val="0070C0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62" name="Up-Down Arrow 61"/>
                    <p:cNvSpPr/>
                    <p:nvPr/>
                  </p:nvSpPr>
                  <p:spPr>
                    <a:xfrm>
                      <a:off x="7888707" y="4312622"/>
                      <a:ext cx="144000" cy="216000"/>
                    </a:xfrm>
                    <a:prstGeom prst="upDownArrow">
                      <a:avLst/>
                    </a:prstGeom>
                    <a:noFill/>
                    <a:ln>
                      <a:solidFill>
                        <a:srgbClr val="0070C0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34" name="Group 33"/>
                  <p:cNvGrpSpPr/>
                  <p:nvPr/>
                </p:nvGrpSpPr>
                <p:grpSpPr>
                  <a:xfrm>
                    <a:off x="6457455" y="3614725"/>
                    <a:ext cx="800368" cy="1187296"/>
                    <a:chOff x="6457455" y="3614725"/>
                    <a:chExt cx="800368" cy="1187296"/>
                  </a:xfrm>
                </p:grpSpPr>
                <p:sp>
                  <p:nvSpPr>
                    <p:cNvPr id="43" name="Rounded Rectangle 42"/>
                    <p:cNvSpPr/>
                    <p:nvPr/>
                  </p:nvSpPr>
                  <p:spPr>
                    <a:xfrm>
                      <a:off x="6464143" y="3614725"/>
                      <a:ext cx="792000" cy="360000"/>
                    </a:xfrm>
                    <a:prstGeom prst="roundRect">
                      <a:avLst/>
                    </a:prstGeom>
                    <a:solidFill>
                      <a:srgbClr val="E5F7ED"/>
                    </a:solidFill>
                    <a:ln>
                      <a:prstDash val="solid"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36000" tIns="36000" rIns="36000" bIns="36000" rtlCol="0" anchor="ctr"/>
                    <a:lstStyle/>
                    <a:p>
                      <a:pPr algn="ctr"/>
                      <a:r>
                        <a:rPr lang="uk-UA" sz="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Уряд України</a:t>
                      </a:r>
                      <a:endParaRPr lang="en-US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4" name="Rounded Rectangle 43"/>
                    <p:cNvSpPr/>
                    <p:nvPr/>
                  </p:nvSpPr>
                  <p:spPr>
                    <a:xfrm>
                      <a:off x="6465823" y="4028373"/>
                      <a:ext cx="792000" cy="360000"/>
                    </a:xfrm>
                    <a:prstGeom prst="roundRect">
                      <a:avLst/>
                    </a:prstGeom>
                    <a:solidFill>
                      <a:srgbClr val="E5F7ED"/>
                    </a:solidFill>
                    <a:ln>
                      <a:prstDash val="solid"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36000" tIns="36000" rIns="36000" bIns="36000" rtlCol="0" anchor="ctr"/>
                    <a:lstStyle/>
                    <a:p>
                      <a:pPr algn="ctr"/>
                      <a:r>
                        <a:rPr lang="uk-UA" sz="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Уряди </a:t>
                      </a:r>
                      <a:r>
                        <a:rPr lang="en-US" sz="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G20</a:t>
                      </a:r>
                    </a:p>
                  </p:txBody>
                </p:sp>
                <p:sp>
                  <p:nvSpPr>
                    <p:cNvPr id="45" name="Rounded Rectangle 44"/>
                    <p:cNvSpPr/>
                    <p:nvPr/>
                  </p:nvSpPr>
                  <p:spPr>
                    <a:xfrm>
                      <a:off x="6457455" y="4442021"/>
                      <a:ext cx="792000" cy="360000"/>
                    </a:xfrm>
                    <a:prstGeom prst="roundRect">
                      <a:avLst/>
                    </a:prstGeom>
                    <a:solidFill>
                      <a:srgbClr val="E5F7ED"/>
                    </a:solidFill>
                    <a:ln>
                      <a:prstDash val="solid"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36000" tIns="36000" rIns="36000" bIns="36000" rtlCol="0" anchor="ctr"/>
                    <a:lstStyle/>
                    <a:p>
                      <a:pPr algn="ctr"/>
                      <a:r>
                        <a:rPr lang="uk-UA" sz="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Агентства розвитку</a:t>
                      </a:r>
                      <a:endParaRPr lang="en-US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35" name="Rectangle 34"/>
                  <p:cNvSpPr/>
                  <p:nvPr/>
                </p:nvSpPr>
                <p:spPr>
                  <a:xfrm>
                    <a:off x="6599807" y="5016437"/>
                    <a:ext cx="792000" cy="360000"/>
                  </a:xfrm>
                  <a:prstGeom prst="rect">
                    <a:avLst/>
                  </a:prstGeom>
                  <a:solidFill>
                    <a:srgbClr val="E5F7ED"/>
                  </a:solidFill>
                  <a:ln>
                    <a:prstDash val="solid"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36000" tIns="36000" rIns="36000" bIns="36000" rtlCol="0" anchor="ctr"/>
                  <a:lstStyle/>
                  <a:p>
                    <a:pPr algn="ctr"/>
                    <a:r>
                      <a:rPr lang="uk-UA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Пріоритети відновлення</a:t>
                    </a:r>
                    <a:endParaRPr lang="en-US" sz="800" b="1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grpSp>
                <p:nvGrpSpPr>
                  <p:cNvPr id="36" name="Group 35"/>
                  <p:cNvGrpSpPr/>
                  <p:nvPr/>
                </p:nvGrpSpPr>
                <p:grpSpPr>
                  <a:xfrm>
                    <a:off x="10612364" y="3616405"/>
                    <a:ext cx="1232101" cy="1187295"/>
                    <a:chOff x="6391472" y="3614725"/>
                    <a:chExt cx="859607" cy="1187295"/>
                  </a:xfrm>
                </p:grpSpPr>
                <p:sp>
                  <p:nvSpPr>
                    <p:cNvPr id="40" name="Rounded Rectangle 39"/>
                    <p:cNvSpPr/>
                    <p:nvPr/>
                  </p:nvSpPr>
                  <p:spPr>
                    <a:xfrm>
                      <a:off x="6393767" y="3614725"/>
                      <a:ext cx="853955" cy="360000"/>
                    </a:xfrm>
                    <a:prstGeom prst="roundRect">
                      <a:avLst/>
                    </a:prstGeom>
                    <a:solidFill>
                      <a:srgbClr val="E6D2E5"/>
                    </a:solidFill>
                    <a:ln>
                      <a:prstDash val="solid"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36000" tIns="36000" rIns="36000" bIns="36000" rtlCol="0" anchor="ctr"/>
                    <a:lstStyle/>
                    <a:p>
                      <a:pPr algn="ctr"/>
                      <a:r>
                        <a:rPr lang="uk-UA" sz="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Приватний ринок</a:t>
                      </a:r>
                      <a:endParaRPr lang="en-US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1" name="Rounded Rectangle 40"/>
                    <p:cNvSpPr/>
                    <p:nvPr/>
                  </p:nvSpPr>
                  <p:spPr>
                    <a:xfrm>
                      <a:off x="6391472" y="4028373"/>
                      <a:ext cx="853955" cy="360000"/>
                    </a:xfrm>
                    <a:prstGeom prst="roundRect">
                      <a:avLst/>
                    </a:prstGeom>
                    <a:solidFill>
                      <a:srgbClr val="E6D2E5"/>
                    </a:solidFill>
                    <a:ln>
                      <a:prstDash val="solid"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36000" tIns="36000" rIns="36000" bIns="36000" rtlCol="0" anchor="ctr"/>
                    <a:lstStyle/>
                    <a:p>
                      <a:pPr algn="ctr"/>
                      <a:r>
                        <a:rPr lang="uk-UA" sz="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Багатосторонні агентства</a:t>
                      </a:r>
                      <a:endParaRPr lang="en-US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2" name="Rounded Rectangle 41"/>
                    <p:cNvSpPr/>
                    <p:nvPr/>
                  </p:nvSpPr>
                  <p:spPr>
                    <a:xfrm>
                      <a:off x="6397124" y="4442020"/>
                      <a:ext cx="853955" cy="360000"/>
                    </a:xfrm>
                    <a:prstGeom prst="roundRect">
                      <a:avLst/>
                    </a:prstGeom>
                    <a:solidFill>
                      <a:srgbClr val="E6D2E5"/>
                    </a:solidFill>
                    <a:ln>
                      <a:prstDash val="solid"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36000" tIns="36000" rIns="36000" bIns="36000" rtlCol="0" anchor="ctr"/>
                    <a:lstStyle/>
                    <a:p>
                      <a:pPr algn="ctr"/>
                      <a:r>
                        <a:rPr lang="uk-UA" sz="7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Національні механізми гарантування інвестицій</a:t>
                      </a:r>
                      <a:endParaRPr lang="en-US" sz="7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37" name="Rectangle 36"/>
                  <p:cNvSpPr/>
                  <p:nvPr/>
                </p:nvSpPr>
                <p:spPr>
                  <a:xfrm>
                    <a:off x="10228815" y="5018117"/>
                    <a:ext cx="1224000" cy="360000"/>
                  </a:xfrm>
                  <a:prstGeom prst="rect">
                    <a:avLst/>
                  </a:prstGeom>
                  <a:solidFill>
                    <a:srgbClr val="F5F5FF"/>
                  </a:solidFill>
                  <a:ln>
                    <a:prstDash val="solid"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36000" tIns="36000" rIns="36000" bIns="36000" rtlCol="0" anchor="ctr"/>
                  <a:lstStyle/>
                  <a:p>
                    <a:pPr algn="ctr"/>
                    <a:r>
                      <a:rPr lang="uk-UA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Система корпоративного управління</a:t>
                    </a:r>
                    <a:endParaRPr lang="en-US" sz="800" b="1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8" name="Rectangle 37"/>
                  <p:cNvSpPr/>
                  <p:nvPr/>
                </p:nvSpPr>
                <p:spPr>
                  <a:xfrm>
                    <a:off x="10240543" y="2039579"/>
                    <a:ext cx="1224000" cy="616419"/>
                  </a:xfrm>
                  <a:prstGeom prst="rect">
                    <a:avLst/>
                  </a:prstGeom>
                  <a:solidFill>
                    <a:srgbClr val="F2F2F2"/>
                  </a:solidFill>
                  <a:ln>
                    <a:prstDash val="solid"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36000" tIns="36000" rIns="36000" bIns="36000" rtlCol="0" anchor="ctr"/>
                  <a:lstStyle/>
                  <a:p>
                    <a:pPr algn="ctr"/>
                    <a:r>
                      <a:rPr lang="uk-UA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Операційна політика, політика андерайтингу, асортимент продуктів, ціноутворення</a:t>
                    </a:r>
                    <a:endParaRPr lang="en-US" sz="800" b="1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9" name="Rectangle 38"/>
                  <p:cNvSpPr/>
                  <p:nvPr/>
                </p:nvSpPr>
                <p:spPr>
                  <a:xfrm>
                    <a:off x="10252271" y="2732245"/>
                    <a:ext cx="1224000" cy="633739"/>
                  </a:xfrm>
                  <a:prstGeom prst="rect">
                    <a:avLst/>
                  </a:prstGeom>
                  <a:solidFill>
                    <a:srgbClr val="F9E5E5"/>
                  </a:solidFill>
                  <a:ln>
                    <a:prstDash val="solid"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18000" tIns="18000" rIns="18000" bIns="18000" rtlCol="0" anchor="ctr"/>
                  <a:lstStyle/>
                  <a:p>
                    <a:pPr algn="ctr"/>
                    <a:r>
                      <a:rPr lang="uk-UA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Спільна з іншими учасниками ринку структура співстрахування і перестрахування</a:t>
                    </a:r>
                    <a:endParaRPr lang="en-US" sz="800" b="1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27" name="Rectangle 26"/>
                <p:cNvSpPr/>
                <p:nvPr/>
              </p:nvSpPr>
              <p:spPr>
                <a:xfrm rot="16200000">
                  <a:off x="10109897" y="4082789"/>
                  <a:ext cx="1080000" cy="288000"/>
                </a:xfrm>
                <a:prstGeom prst="rect">
                  <a:avLst/>
                </a:prstGeom>
                <a:solidFill>
                  <a:srgbClr val="F9E5E5"/>
                </a:solidFill>
                <a:ln>
                  <a:solidFill>
                    <a:schemeClr val="accent6"/>
                  </a:solidFill>
                  <a:prstDash val="soli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/>
                  <a:r>
                    <a:rPr lang="uk-UA" sz="800" b="1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Інші сегменти ринку СПР</a:t>
                  </a:r>
                  <a:endParaRPr lang="en-US" sz="8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" name="Right Brace 27"/>
                <p:cNvSpPr/>
                <p:nvPr/>
              </p:nvSpPr>
              <p:spPr>
                <a:xfrm>
                  <a:off x="10314640" y="3613045"/>
                  <a:ext cx="144000" cy="1224000"/>
                </a:xfrm>
                <a:prstGeom prst="rightBrace">
                  <a:avLst/>
                </a:prstGeom>
                <a:ln w="12700">
                  <a:solidFill>
                    <a:schemeClr val="accent6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" name="Right Bracket 28"/>
                <p:cNvSpPr/>
                <p:nvPr/>
              </p:nvSpPr>
              <p:spPr>
                <a:xfrm flipH="1">
                  <a:off x="8979963" y="3605825"/>
                  <a:ext cx="108000" cy="1224000"/>
                </a:xfrm>
                <a:prstGeom prst="rightBracket">
                  <a:avLst/>
                </a:prstGeom>
                <a:ln w="12700">
                  <a:solidFill>
                    <a:schemeClr val="accent6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" name="Right Bracket 29"/>
                <p:cNvSpPr/>
                <p:nvPr/>
              </p:nvSpPr>
              <p:spPr>
                <a:xfrm>
                  <a:off x="5705995" y="3607505"/>
                  <a:ext cx="108000" cy="1224000"/>
                </a:xfrm>
                <a:prstGeom prst="rightBracket">
                  <a:avLst/>
                </a:prstGeom>
                <a:ln w="12700">
                  <a:solidFill>
                    <a:schemeClr val="accent6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" name="Up-Down Arrow 30"/>
                <p:cNvSpPr/>
                <p:nvPr/>
              </p:nvSpPr>
              <p:spPr>
                <a:xfrm rot="16200000">
                  <a:off x="5870377" y="3738750"/>
                  <a:ext cx="144000" cy="216000"/>
                </a:xfrm>
                <a:prstGeom prst="upDownArrow">
                  <a:avLst/>
                </a:prstGeom>
                <a:noFill/>
                <a:ln>
                  <a:solidFill>
                    <a:srgbClr val="0070C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" name="Up-Down Arrow 31"/>
                <p:cNvSpPr/>
                <p:nvPr/>
              </p:nvSpPr>
              <p:spPr>
                <a:xfrm rot="16200000">
                  <a:off x="8606345" y="3578430"/>
                  <a:ext cx="144000" cy="540000"/>
                </a:xfrm>
                <a:prstGeom prst="upDownArrow">
                  <a:avLst/>
                </a:prstGeom>
                <a:noFill/>
                <a:ln>
                  <a:solidFill>
                    <a:srgbClr val="0070C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cxnSp>
          <p:nvCxnSpPr>
            <p:cNvPr id="17" name="Straight Connector 16"/>
            <p:cNvCxnSpPr/>
            <p:nvPr/>
          </p:nvCxnSpPr>
          <p:spPr>
            <a:xfrm flipV="1">
              <a:off x="2715425" y="4534110"/>
              <a:ext cx="288000" cy="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156433" y="4505367"/>
              <a:ext cx="396000" cy="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184477" y="1824710"/>
              <a:ext cx="360000" cy="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>
              <a:off x="5551104" y="2881058"/>
              <a:ext cx="288000" cy="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650955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711665" y="6622738"/>
            <a:ext cx="4538585" cy="276617"/>
          </a:xfrm>
        </p:spPr>
        <p:txBody>
          <a:bodyPr/>
          <a:lstStyle/>
          <a:p>
            <a:r>
              <a:rPr lang="uk-UA" sz="1000" dirty="0">
                <a:latin typeface="Arial" pitchFamily="34" charset="0"/>
                <a:cs typeface="Arial" pitchFamily="34" charset="0"/>
              </a:rPr>
              <a:t>ПРОЄКТ 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USAID </a:t>
            </a:r>
            <a:r>
              <a:rPr lang="uk-UA" sz="1000" dirty="0">
                <a:latin typeface="Arial" pitchFamily="34" charset="0"/>
                <a:cs typeface="Arial" pitchFamily="34" charset="0"/>
              </a:rPr>
              <a:t>«РЕФОРМУВАННЯ ФІНАНСОВОГО СЕКТОРУ»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988731" y="6383932"/>
            <a:ext cx="2843689" cy="246278"/>
          </a:xfrm>
        </p:spPr>
        <p:txBody>
          <a:bodyPr/>
          <a:lstStyle/>
          <a:p>
            <a:fld id="{09B33670-C6D7-402D-8B85-98C9A28C5569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25380" y="333968"/>
            <a:ext cx="11258737" cy="766419"/>
          </a:xfrm>
          <a:prstGeom prst="rect">
            <a:avLst/>
          </a:prstGeom>
        </p:spPr>
        <p:txBody>
          <a:bodyPr wrap="square" lIns="121542" tIns="60771" rIns="121542" bIns="60771">
            <a:noAutofit/>
          </a:bodyPr>
          <a:lstStyle/>
          <a:p>
            <a:r>
              <a:rPr lang="uk-UA" dirty="0">
                <a:solidFill>
                  <a:srgbClr val="BA0C2F"/>
                </a:solidFill>
                <a:latin typeface="Arial" pitchFamily="34" charset="0"/>
                <a:ea typeface="+mj-ea"/>
                <a:cs typeface="Arial" pitchFamily="34" charset="0"/>
              </a:rPr>
              <a:t>Корпоративне управління і заснування Механізму СПР</a:t>
            </a:r>
            <a:endParaRPr lang="en-US" dirty="0">
              <a:solidFill>
                <a:srgbClr val="BA0C2F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879333" y="894523"/>
            <a:ext cx="10953087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Rectangle 10">
            <a:extLst>
              <a:ext uri="{FF2B5EF4-FFF2-40B4-BE49-F238E27FC236}">
                <a16:creationId xmlns:a16="http://schemas.microsoft.com/office/drawing/2014/main" id="{2FDA5A68-1FD5-FCEA-AA04-45722256E2B6}"/>
              </a:ext>
            </a:extLst>
          </p:cNvPr>
          <p:cNvSpPr/>
          <p:nvPr/>
        </p:nvSpPr>
        <p:spPr>
          <a:xfrm>
            <a:off x="6116594" y="1154779"/>
            <a:ext cx="5560695" cy="338173"/>
          </a:xfrm>
          <a:prstGeom prst="rect">
            <a:avLst/>
          </a:prstGeom>
        </p:spPr>
        <p:txBody>
          <a:bodyPr wrap="square" lIns="121542" tIns="60771" rIns="121542" bIns="60771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1400" b="1" dirty="0"/>
              <a:t>Corporate governance framework of the PRI Mechanism</a:t>
            </a:r>
            <a:endParaRPr lang="en-US" sz="1400" dirty="0"/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84E1F92D-DD2D-110C-3AD4-9D2A6A401B6C}"/>
              </a:ext>
            </a:extLst>
          </p:cNvPr>
          <p:cNvSpPr/>
          <p:nvPr/>
        </p:nvSpPr>
        <p:spPr>
          <a:xfrm>
            <a:off x="244699" y="894523"/>
            <a:ext cx="5594398" cy="2379757"/>
          </a:xfrm>
          <a:prstGeom prst="rect">
            <a:avLst/>
          </a:prstGeom>
        </p:spPr>
        <p:txBody>
          <a:bodyPr wrap="square" lIns="121542" tIns="60771" rIns="121542" bIns="60771">
            <a:spAutoFit/>
          </a:bodyPr>
          <a:lstStyle/>
          <a:p>
            <a:pPr>
              <a:spcBef>
                <a:spcPts val="400"/>
              </a:spcBef>
            </a:pPr>
            <a:r>
              <a:rPr lang="uk-UA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Провідник Трастового фонду 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400" dirty="0">
                <a:latin typeface="Arial" panose="020B0604020202020204" pitchFamily="34" charset="0"/>
                <a:cs typeface="Arial" panose="020B0604020202020204" pitchFamily="34" charset="0"/>
              </a:rPr>
              <a:t>політично значуща і міжнародно визнана установа, яка скеровуватиме просування ідеї Механізму СПР на міжнародному ринку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uk-UA" sz="1400" dirty="0">
                <a:latin typeface="Arial" panose="020B0604020202020204" pitchFamily="34" charset="0"/>
                <a:cs typeface="Arial" panose="020B0604020202020204" pitchFamily="34" charset="0"/>
              </a:rPr>
              <a:t>скличе Міжнародну конференцію донорів і збиратиме внески до Трастового фонду.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400"/>
              </a:spcBef>
            </a:pPr>
            <a:r>
              <a:rPr lang="uk-UA" sz="1400" dirty="0">
                <a:latin typeface="Arial" panose="020B0604020202020204" pitchFamily="34" charset="0"/>
                <a:cs typeface="Arial" panose="020B0604020202020204" pitchFamily="34" charset="0"/>
              </a:rPr>
              <a:t>Уряд України повинен долучитися до Механізму, щоб допомогти впоратися з правовими, регуляторними ризиками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spcBef>
                <a:spcPts val="400"/>
              </a:spcBef>
            </a:pPr>
            <a:r>
              <a:rPr lang="uk-UA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Організаційна платформа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uk-UA" sz="1400" dirty="0">
                <a:latin typeface="Arial" panose="020B0604020202020204" pitchFamily="34" charset="0"/>
                <a:cs typeface="Arial" panose="020B0604020202020204" pitchFamily="34" charset="0"/>
              </a:rPr>
              <a:t>установа із практичним досвідом СПР, яка здійснюватиме підготовку в правовій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uk-UA" sz="1400" dirty="0">
                <a:latin typeface="Arial" panose="020B0604020202020204" pitchFamily="34" charset="0"/>
                <a:cs typeface="Arial" panose="020B0604020202020204" pitchFamily="34" charset="0"/>
              </a:rPr>
              <a:t>методологічній і технічній площині до початку господарської діяльності Підрозділу андерайтингу.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14C6CDF-7787-9A26-9555-041A245832F7}"/>
              </a:ext>
            </a:extLst>
          </p:cNvPr>
          <p:cNvSpPr/>
          <p:nvPr/>
        </p:nvSpPr>
        <p:spPr>
          <a:xfrm>
            <a:off x="269798" y="3232401"/>
            <a:ext cx="5562187" cy="3431327"/>
          </a:xfrm>
          <a:prstGeom prst="rect">
            <a:avLst/>
          </a:prstGeom>
        </p:spPr>
        <p:txBody>
          <a:bodyPr wrap="square" lIns="121542" tIns="60771" rIns="121542" bIns="60771">
            <a:spAutoFit/>
          </a:bodyPr>
          <a:lstStyle/>
          <a:p>
            <a:pPr marL="180340">
              <a:lnSpc>
                <a:spcPts val="1200"/>
              </a:lnSpc>
              <a:spcAft>
                <a:spcPts val="600"/>
              </a:spcAft>
            </a:pPr>
            <a:r>
              <a:rPr lang="uk-UA" sz="1400" b="1" dirty="0">
                <a:latin typeface="Gill Sans MT" panose="020B05020201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Заснування Механізму</a:t>
            </a:r>
            <a:r>
              <a:rPr lang="en-US" sz="1400" b="1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x-none" sz="1400" dirty="0">
              <a:effectLst/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Aft>
                <a:spcPts val="600"/>
              </a:spcAft>
            </a:pPr>
            <a:r>
              <a:rPr lang="en-US" sz="1200" dirty="0">
                <a:solidFill>
                  <a:srgbClr val="000000"/>
                </a:solidFill>
                <a:effectLst/>
                <a:latin typeface="Gill Sans MT" panose="020B05020201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(a) </a:t>
            </a:r>
            <a:r>
              <a:rPr lang="uk-UA" sz="1200" dirty="0">
                <a:solidFill>
                  <a:srgbClr val="000000"/>
                </a:solidFill>
                <a:latin typeface="Gill Sans MT" panose="020B05020201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Розробка проекту </a:t>
            </a:r>
            <a:r>
              <a:rPr lang="uk-UA" sz="1200" i="1" dirty="0">
                <a:solidFill>
                  <a:srgbClr val="000000"/>
                </a:solidFill>
                <a:effectLst/>
                <a:latin typeface="Gill Sans MT" panose="020B05020201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організаційної угоди з урядами</a:t>
            </a:r>
            <a:r>
              <a:rPr lang="en-US" sz="1200" i="1" dirty="0">
                <a:solidFill>
                  <a:srgbClr val="000000"/>
                </a:solidFill>
                <a:effectLst/>
                <a:latin typeface="Gill Sans MT" panose="020B05020201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uk-UA" sz="1200" i="1" dirty="0">
                <a:solidFill>
                  <a:srgbClr val="000000"/>
                </a:solidFill>
                <a:effectLst/>
                <a:latin typeface="Gill Sans MT" panose="020B05020201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що надають підтримку,</a:t>
            </a:r>
            <a:r>
              <a:rPr lang="en-US" sz="1200" i="1" dirty="0">
                <a:solidFill>
                  <a:srgbClr val="000000"/>
                </a:solidFill>
                <a:effectLst/>
                <a:latin typeface="Gill Sans MT" panose="020B05020201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1200" i="1" dirty="0" err="1">
                <a:solidFill>
                  <a:srgbClr val="000000"/>
                </a:solidFill>
                <a:effectLst/>
                <a:latin typeface="Gill Sans MT" panose="020B05020201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грантодавцями</a:t>
            </a:r>
            <a:r>
              <a:rPr lang="uk-UA" sz="1200" i="1" dirty="0">
                <a:solidFill>
                  <a:srgbClr val="000000"/>
                </a:solidFill>
                <a:effectLst/>
                <a:latin typeface="Gill Sans MT" panose="020B05020201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і донорами </a:t>
            </a:r>
            <a:r>
              <a:rPr lang="en-US" sz="1200" i="1" dirty="0">
                <a:solidFill>
                  <a:srgbClr val="000000"/>
                </a:solidFill>
                <a:effectLst/>
                <a:latin typeface="Gill Sans MT" panose="020B05020201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uk-UA" sz="1200" i="1" dirty="0">
                <a:solidFill>
                  <a:srgbClr val="000000"/>
                </a:solidFill>
                <a:effectLst/>
                <a:latin typeface="Gill Sans MT" panose="020B05020201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Установча угода</a:t>
            </a:r>
            <a:r>
              <a:rPr lang="en-US" sz="1200" i="1" dirty="0">
                <a:solidFill>
                  <a:srgbClr val="000000"/>
                </a:solidFill>
                <a:effectLst/>
                <a:latin typeface="Gill Sans MT" panose="020B05020201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sz="1200" dirty="0">
                <a:solidFill>
                  <a:srgbClr val="000000"/>
                </a:solidFill>
                <a:effectLst/>
                <a:latin typeface="Gill Sans MT" panose="020B05020201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uk-UA" sz="1200" dirty="0">
                <a:solidFill>
                  <a:srgbClr val="000000"/>
                </a:solidFill>
                <a:effectLst/>
                <a:latin typeface="Gill Sans MT" panose="020B05020201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операційної політики і розробка інших основних документів;</a:t>
            </a:r>
            <a:endParaRPr lang="x-none" sz="1200" dirty="0">
              <a:effectLst/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Aft>
                <a:spcPts val="600"/>
              </a:spcAft>
            </a:pPr>
            <a:r>
              <a:rPr lang="en-US" sz="1200" dirty="0">
                <a:solidFill>
                  <a:srgbClr val="000000"/>
                </a:solidFill>
                <a:effectLst/>
                <a:latin typeface="Gill Sans MT" panose="020B05020201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(b, c) </a:t>
            </a:r>
            <a:r>
              <a:rPr lang="uk-UA" sz="1200" dirty="0">
                <a:solidFill>
                  <a:srgbClr val="000000"/>
                </a:solidFill>
                <a:effectLst/>
                <a:latin typeface="Gill Sans MT" panose="020B05020201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Організація </a:t>
            </a:r>
            <a:r>
              <a:rPr lang="uk-UA" sz="1200" i="1" dirty="0">
                <a:solidFill>
                  <a:srgbClr val="000000"/>
                </a:solidFill>
                <a:effectLst/>
                <a:latin typeface="Gill Sans MT" panose="020B05020201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Міжнародної конференції донорів</a:t>
            </a:r>
            <a:r>
              <a:rPr lang="en-US" sz="1200" i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uk-UA" sz="1200" dirty="0">
                <a:solidFill>
                  <a:srgbClr val="000000"/>
                </a:solidFill>
                <a:effectLst/>
                <a:latin typeface="Gill Sans MT" panose="020B05020201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затвердження </a:t>
            </a:r>
            <a:r>
              <a:rPr lang="uk-UA" sz="1200" i="1" dirty="0">
                <a:solidFill>
                  <a:srgbClr val="000000"/>
                </a:solidFill>
                <a:effectLst/>
                <a:latin typeface="Gill Sans MT" panose="020B05020201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Установчої угоди </a:t>
            </a:r>
            <a:r>
              <a:rPr lang="uk-UA" sz="1200" dirty="0">
                <a:solidFill>
                  <a:srgbClr val="000000"/>
                </a:solidFill>
                <a:effectLst/>
                <a:latin typeface="Gill Sans MT" panose="020B05020201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і визначення розміру </a:t>
            </a:r>
            <a:r>
              <a:rPr lang="uk-UA" sz="1200" i="1" dirty="0">
                <a:solidFill>
                  <a:srgbClr val="000000"/>
                </a:solidFill>
                <a:effectLst/>
                <a:latin typeface="Gill Sans MT" panose="020B05020201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Трастового фонду;</a:t>
            </a:r>
            <a:endParaRPr lang="x-none" sz="1200" dirty="0">
              <a:effectLst/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Aft>
                <a:spcPts val="600"/>
              </a:spcAft>
            </a:pPr>
            <a:r>
              <a:rPr lang="en-US" sz="1200" dirty="0">
                <a:solidFill>
                  <a:srgbClr val="000000"/>
                </a:solidFill>
                <a:effectLst/>
                <a:latin typeface="Gill Sans MT" panose="020B05020201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(d, e, f) </a:t>
            </a:r>
            <a:r>
              <a:rPr lang="uk-UA" sz="1200" dirty="0">
                <a:solidFill>
                  <a:srgbClr val="000000"/>
                </a:solidFill>
                <a:effectLst/>
                <a:latin typeface="Gill Sans MT" panose="020B05020201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Уряди, які долучаються</a:t>
            </a:r>
            <a:r>
              <a:rPr lang="en-US" sz="1200" dirty="0">
                <a:solidFill>
                  <a:srgbClr val="000000"/>
                </a:solidFill>
                <a:effectLst/>
                <a:latin typeface="Gill Sans MT" panose="020B05020201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uk-UA" sz="1200" i="1" dirty="0" err="1">
                <a:solidFill>
                  <a:srgbClr val="000000"/>
                </a:solidFill>
                <a:effectLst/>
                <a:latin typeface="Gill Sans MT" panose="020B05020201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грантодавці</a:t>
            </a:r>
            <a:r>
              <a:rPr lang="uk-UA" sz="1200" i="1" dirty="0">
                <a:solidFill>
                  <a:srgbClr val="000000"/>
                </a:solidFill>
                <a:effectLst/>
                <a:latin typeface="Gill Sans MT" panose="020B05020201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1200" dirty="0">
                <a:solidFill>
                  <a:srgbClr val="000000"/>
                </a:solidFill>
                <a:effectLst/>
                <a:latin typeface="Gill Sans MT" panose="020B05020201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і </a:t>
            </a:r>
            <a:r>
              <a:rPr lang="uk-UA" sz="1200" i="1" dirty="0">
                <a:solidFill>
                  <a:srgbClr val="000000"/>
                </a:solidFill>
                <a:effectLst/>
                <a:latin typeface="Gill Sans MT" panose="020B05020201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донори </a:t>
            </a:r>
            <a:r>
              <a:rPr lang="uk-UA" sz="1200" dirty="0">
                <a:solidFill>
                  <a:srgbClr val="000000"/>
                </a:solidFill>
                <a:effectLst/>
                <a:latin typeface="Gill Sans MT" panose="020B05020201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роблять внески у </a:t>
            </a:r>
            <a:r>
              <a:rPr lang="uk-UA" sz="1200" i="1" dirty="0">
                <a:solidFill>
                  <a:srgbClr val="000000"/>
                </a:solidFill>
                <a:effectLst/>
                <a:latin typeface="Gill Sans MT" panose="020B05020201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Трастовий фонд </a:t>
            </a:r>
            <a:r>
              <a:rPr lang="uk-UA" sz="1200" dirty="0">
                <a:solidFill>
                  <a:srgbClr val="000000"/>
                </a:solidFill>
                <a:effectLst/>
                <a:latin typeface="Gill Sans MT" panose="020B05020201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і призначають своїх представників до </a:t>
            </a:r>
            <a:r>
              <a:rPr lang="uk-UA" sz="1200" i="1" dirty="0">
                <a:solidFill>
                  <a:srgbClr val="000000"/>
                </a:solidFill>
                <a:latin typeface="Gill Sans MT" panose="020B05020201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</a:t>
            </a:r>
            <a:r>
              <a:rPr lang="uk-UA" sz="1200" i="1" dirty="0">
                <a:solidFill>
                  <a:srgbClr val="000000"/>
                </a:solidFill>
                <a:effectLst/>
                <a:latin typeface="Gill Sans MT" panose="020B05020201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аглядової ради</a:t>
            </a:r>
            <a:r>
              <a:rPr lang="en-US" sz="1200" dirty="0">
                <a:solidFill>
                  <a:srgbClr val="000000"/>
                </a:solidFill>
                <a:effectLst/>
                <a:latin typeface="Gill Sans MT" panose="020B05020201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sz="12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200" dirty="0">
                <a:solidFill>
                  <a:srgbClr val="000000"/>
                </a:solidFill>
                <a:effectLst/>
                <a:latin typeface="Gill Sans MT" panose="020B05020201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Наглядова рада обирає членів </a:t>
            </a:r>
            <a:r>
              <a:rPr lang="uk-UA" sz="1200" i="1" dirty="0">
                <a:solidFill>
                  <a:srgbClr val="000000"/>
                </a:solidFill>
                <a:latin typeface="Gill Sans MT" panose="020B05020201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</a:t>
            </a:r>
            <a:r>
              <a:rPr lang="uk-UA" sz="1200" i="1" dirty="0">
                <a:solidFill>
                  <a:srgbClr val="000000"/>
                </a:solidFill>
                <a:effectLst/>
                <a:latin typeface="Gill Sans MT" panose="020B05020201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равління</a:t>
            </a:r>
            <a:r>
              <a:rPr lang="en-US" sz="1200" dirty="0">
                <a:solidFill>
                  <a:srgbClr val="000000"/>
                </a:solidFill>
                <a:effectLst/>
                <a:latin typeface="Gill Sans MT" panose="020B05020201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sz="12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200" i="1" dirty="0">
                <a:solidFill>
                  <a:srgbClr val="000000"/>
                </a:solidFill>
                <a:effectLst/>
                <a:latin typeface="Gill Sans MT" panose="020B05020201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Правління </a:t>
            </a:r>
            <a:r>
              <a:rPr lang="uk-UA" sz="1200" dirty="0">
                <a:solidFill>
                  <a:srgbClr val="000000"/>
                </a:solidFill>
                <a:effectLst/>
                <a:latin typeface="Gill Sans MT" panose="020B05020201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призначає </a:t>
            </a:r>
            <a:r>
              <a:rPr lang="uk-UA" sz="1200" i="1" dirty="0">
                <a:solidFill>
                  <a:srgbClr val="000000"/>
                </a:solidFill>
                <a:latin typeface="Gill Sans MT" panose="020B05020201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</a:t>
            </a:r>
            <a:r>
              <a:rPr lang="uk-UA" sz="1200" i="1" dirty="0">
                <a:solidFill>
                  <a:srgbClr val="000000"/>
                </a:solidFill>
                <a:effectLst/>
                <a:latin typeface="Gill Sans MT" panose="020B05020201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дміністратора </a:t>
            </a:r>
            <a:r>
              <a:rPr lang="en-US" sz="1200" i="1" dirty="0">
                <a:solidFill>
                  <a:srgbClr val="000000"/>
                </a:solidFill>
                <a:latin typeface="Gill Sans MT" panose="020B05020201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uk-UA" sz="1200" i="1" dirty="0">
                <a:solidFill>
                  <a:srgbClr val="000000"/>
                </a:solidFill>
                <a:latin typeface="Gill Sans MT" panose="020B05020201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Голову</a:t>
            </a:r>
            <a:r>
              <a:rPr lang="en-US" sz="1200" i="1" dirty="0">
                <a:solidFill>
                  <a:srgbClr val="000000"/>
                </a:solidFill>
                <a:latin typeface="Gill Sans MT" panose="020B05020201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uk-UA" sz="1200" i="1" dirty="0">
                <a:solidFill>
                  <a:srgbClr val="000000"/>
                </a:solidFill>
                <a:latin typeface="Gill Sans MT" panose="020B05020201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x-none" sz="1200" dirty="0">
              <a:effectLst/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Aft>
                <a:spcPts val="600"/>
              </a:spcAft>
            </a:pPr>
            <a:r>
              <a:rPr lang="en-US" sz="1200" dirty="0">
                <a:solidFill>
                  <a:srgbClr val="000000"/>
                </a:solidFill>
                <a:effectLst/>
                <a:latin typeface="Gill Sans MT" panose="020B05020201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(g) </a:t>
            </a:r>
            <a:r>
              <a:rPr lang="uk-UA" sz="1200" i="1" dirty="0">
                <a:solidFill>
                  <a:srgbClr val="000000"/>
                </a:solidFill>
                <a:effectLst/>
                <a:latin typeface="Gill Sans MT" panose="020B05020201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Наглядова рада </a:t>
            </a:r>
            <a:r>
              <a:rPr lang="uk-UA" sz="1200" dirty="0">
                <a:solidFill>
                  <a:srgbClr val="000000"/>
                </a:solidFill>
                <a:effectLst/>
                <a:latin typeface="Gill Sans MT" panose="020B05020201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встановлює ліміт наданих гарантій і ліміт перестрахування;</a:t>
            </a:r>
            <a:endParaRPr lang="x-none" sz="1200" dirty="0">
              <a:effectLst/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Aft>
                <a:spcPts val="600"/>
              </a:spcAft>
            </a:pPr>
            <a:r>
              <a:rPr lang="en-US" sz="1200" dirty="0">
                <a:solidFill>
                  <a:srgbClr val="000000"/>
                </a:solidFill>
                <a:effectLst/>
                <a:latin typeface="Gill Sans MT" panose="020B05020201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(h, </a:t>
            </a:r>
            <a:r>
              <a:rPr lang="en-US" sz="1200" dirty="0" err="1">
                <a:solidFill>
                  <a:srgbClr val="000000"/>
                </a:solidFill>
                <a:effectLst/>
                <a:latin typeface="Gill Sans MT" panose="020B05020201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1200" dirty="0">
                <a:solidFill>
                  <a:srgbClr val="000000"/>
                </a:solidFill>
                <a:effectLst/>
                <a:latin typeface="Gill Sans MT" panose="020B05020201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uk-UA" sz="1200" i="1" dirty="0">
                <a:solidFill>
                  <a:srgbClr val="000000"/>
                </a:solidFill>
                <a:effectLst/>
                <a:latin typeface="Gill Sans MT" panose="020B05020201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Адміністратор </a:t>
            </a:r>
            <a:r>
              <a:rPr lang="uk-UA" sz="1200" dirty="0">
                <a:solidFill>
                  <a:srgbClr val="000000"/>
                </a:solidFill>
                <a:effectLst/>
                <a:latin typeface="Gill Sans MT" panose="020B05020201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здійснює щоденне управління господарською діяльністю </a:t>
            </a:r>
            <a:r>
              <a:rPr lang="uk-UA" sz="1200" i="1" dirty="0">
                <a:solidFill>
                  <a:srgbClr val="000000"/>
                </a:solidFill>
                <a:effectLst/>
                <a:latin typeface="Gill Sans MT" panose="020B05020201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Механізму СПР</a:t>
            </a:r>
            <a:r>
              <a:rPr lang="en-US" sz="1200" dirty="0">
                <a:solidFill>
                  <a:srgbClr val="000000"/>
                </a:solidFill>
                <a:effectLst/>
                <a:latin typeface="Gill Sans MT" panose="020B05020201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uk-UA" sz="1200" i="1" dirty="0">
                <a:solidFill>
                  <a:srgbClr val="000000"/>
                </a:solidFill>
                <a:latin typeface="Gill Sans MT" panose="020B05020201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</a:t>
            </a:r>
            <a:r>
              <a:rPr lang="uk-UA" sz="1200" i="1" dirty="0">
                <a:solidFill>
                  <a:srgbClr val="000000"/>
                </a:solidFill>
                <a:effectLst/>
                <a:latin typeface="Gill Sans MT" panose="020B05020201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ідрозділ андерайтингу </a:t>
            </a:r>
            <a:r>
              <a:rPr lang="uk-UA" sz="1200" dirty="0">
                <a:solidFill>
                  <a:srgbClr val="000000"/>
                </a:solidFill>
                <a:effectLst/>
                <a:latin typeface="Gill Sans MT" panose="020B05020201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використовує частку несплачених в капітал </a:t>
            </a:r>
            <a:r>
              <a:rPr lang="uk-UA" sz="1200" i="1" dirty="0">
                <a:solidFill>
                  <a:srgbClr val="000000"/>
                </a:solidFill>
                <a:effectLst/>
                <a:latin typeface="Gill Sans MT" panose="020B05020201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Трастового фонду </a:t>
            </a:r>
            <a:r>
              <a:rPr lang="uk-UA" sz="1200" dirty="0">
                <a:solidFill>
                  <a:srgbClr val="000000"/>
                </a:solidFill>
                <a:latin typeface="Gill Sans MT" panose="020B05020201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внесків для </a:t>
            </a:r>
            <a:r>
              <a:rPr lang="uk-UA" sz="1200" dirty="0">
                <a:solidFill>
                  <a:srgbClr val="000000"/>
                </a:solidFill>
                <a:effectLst/>
                <a:latin typeface="Gill Sans MT" panose="020B05020201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виплат за претензіями або переводить чистий прибуток в резерви.</a:t>
            </a:r>
            <a:endParaRPr lang="x-none" sz="1200" dirty="0">
              <a:effectLst/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839097" y="1228273"/>
            <a:ext cx="6120000" cy="522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6122930" y="1696279"/>
            <a:ext cx="5596907" cy="4253946"/>
            <a:chOff x="6391870" y="1279422"/>
            <a:chExt cx="5596907" cy="4253946"/>
          </a:xfrm>
        </p:grpSpPr>
        <p:grpSp>
          <p:nvGrpSpPr>
            <p:cNvPr id="13" name="Group 12"/>
            <p:cNvGrpSpPr/>
            <p:nvPr/>
          </p:nvGrpSpPr>
          <p:grpSpPr>
            <a:xfrm>
              <a:off x="6391870" y="1279422"/>
              <a:ext cx="5596907" cy="4253946"/>
              <a:chOff x="6391870" y="1279422"/>
              <a:chExt cx="5596907" cy="4253946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6391870" y="1941759"/>
                <a:ext cx="4536000" cy="576000"/>
              </a:xfrm>
              <a:prstGeom prst="rect">
                <a:avLst/>
              </a:prstGeom>
              <a:solidFill>
                <a:srgbClr val="F9E5E5"/>
              </a:solidFill>
              <a:ln w="12700">
                <a:prstDash val="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6391870" y="2519842"/>
                <a:ext cx="4536000" cy="2376000"/>
              </a:xfrm>
              <a:prstGeom prst="rect">
                <a:avLst/>
              </a:prstGeom>
              <a:solidFill>
                <a:srgbClr val="F5F5FF"/>
              </a:solidFill>
              <a:ln w="12700">
                <a:prstDash val="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Rounded Rectangle 30"/>
              <p:cNvSpPr/>
              <p:nvPr/>
            </p:nvSpPr>
            <p:spPr>
              <a:xfrm>
                <a:off x="6465338" y="4472134"/>
                <a:ext cx="2052000" cy="396000"/>
              </a:xfrm>
              <a:prstGeom prst="roundRect">
                <a:avLst/>
              </a:prstGeom>
              <a:gradFill flip="none" rotWithShape="1">
                <a:gsLst>
                  <a:gs pos="0">
                    <a:srgbClr val="0052C0"/>
                  </a:gs>
                  <a:gs pos="100000">
                    <a:srgbClr val="D5D9EB"/>
                  </a:gs>
                </a:gsLst>
                <a:lin ang="5400000" scaled="1"/>
                <a:tileRect/>
              </a:gra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sz="9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Підрозділ андерайтингу та адміністрування</a:t>
                </a:r>
                <a:endParaRPr lang="en-US" sz="9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Rounded Rectangle 31"/>
              <p:cNvSpPr/>
              <p:nvPr/>
            </p:nvSpPr>
            <p:spPr>
              <a:xfrm>
                <a:off x="8781481" y="4458279"/>
                <a:ext cx="2052000" cy="396000"/>
              </a:xfrm>
              <a:prstGeom prst="roundRect">
                <a:avLst/>
              </a:prstGeom>
              <a:gradFill flip="none" rotWithShape="1">
                <a:gsLst>
                  <a:gs pos="0">
                    <a:srgbClr val="0052C0"/>
                  </a:gs>
                  <a:gs pos="100000">
                    <a:srgbClr val="D5D9EB"/>
                  </a:gs>
                </a:gsLst>
                <a:lin ang="5400000" scaled="1"/>
                <a:tileRect/>
              </a:gradFill>
              <a:ln>
                <a:prstDash val="lg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sz="9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Трастовий фонд «СПР для України»</a:t>
                </a:r>
                <a:endParaRPr lang="en-US" sz="9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" name="Up-Down Arrow 32"/>
              <p:cNvSpPr/>
              <p:nvPr/>
            </p:nvSpPr>
            <p:spPr>
              <a:xfrm rot="16200000">
                <a:off x="8570629" y="4544048"/>
                <a:ext cx="144000" cy="216000"/>
              </a:xfrm>
              <a:prstGeom prst="upDownArrow">
                <a:avLst/>
              </a:prstGeom>
              <a:noFill/>
              <a:ln>
                <a:solidFill>
                  <a:srgbClr val="0070C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Rounded Rectangle 33"/>
              <p:cNvSpPr/>
              <p:nvPr/>
            </p:nvSpPr>
            <p:spPr>
              <a:xfrm>
                <a:off x="7726873" y="1988885"/>
                <a:ext cx="792000" cy="360000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100000">
                    <a:srgbClr val="FFE1E1"/>
                  </a:gs>
                </a:gsLst>
                <a:lin ang="5400000" scaled="1"/>
                <a:tileRect/>
              </a:gradFill>
              <a:ln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sz="900" b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Гранто</a:t>
                </a:r>
                <a:r>
                  <a:rPr lang="uk-UA" sz="9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-давці</a:t>
                </a:r>
                <a:endParaRPr lang="en-US" sz="9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Rounded Rectangle 34"/>
              <p:cNvSpPr/>
              <p:nvPr/>
            </p:nvSpPr>
            <p:spPr>
              <a:xfrm>
                <a:off x="8778339" y="1988885"/>
                <a:ext cx="792000" cy="360000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100000">
                    <a:srgbClr val="FFE1E1"/>
                  </a:gs>
                </a:gsLst>
                <a:lin ang="5400000" scaled="1"/>
                <a:tileRect/>
              </a:gradFill>
              <a:ln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sz="9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Донори</a:t>
                </a:r>
                <a:endParaRPr lang="en-US" sz="9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" name="Rounded Rectangle 35"/>
              <p:cNvSpPr/>
              <p:nvPr/>
            </p:nvSpPr>
            <p:spPr>
              <a:xfrm>
                <a:off x="9847511" y="2000733"/>
                <a:ext cx="792000" cy="360000"/>
              </a:xfrm>
              <a:prstGeom prst="roundRect">
                <a:avLst/>
              </a:prstGeom>
              <a:solidFill>
                <a:srgbClr val="F9E5E5"/>
              </a:solidFill>
              <a:ln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" tIns="18000" rIns="18000" bIns="18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uk-UA" sz="9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Уряд України</a:t>
                </a:r>
                <a:endParaRPr lang="en-US" sz="9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" name="Rounded Rectangle 36"/>
              <p:cNvSpPr/>
              <p:nvPr/>
            </p:nvSpPr>
            <p:spPr>
              <a:xfrm>
                <a:off x="6673425" y="1989592"/>
                <a:ext cx="792000" cy="360000"/>
              </a:xfrm>
              <a:prstGeom prst="roundRect">
                <a:avLst/>
              </a:prstGeom>
              <a:solidFill>
                <a:srgbClr val="F9E5E5"/>
              </a:solidFill>
              <a:ln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" tIns="18000" rIns="18000" bIns="18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uk-UA" sz="9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Уряди </a:t>
                </a:r>
                <a:r>
                  <a:rPr lang="en-US" sz="9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G20</a:t>
                </a:r>
              </a:p>
            </p:txBody>
          </p:sp>
          <p:sp>
            <p:nvSpPr>
              <p:cNvPr id="38" name="Up-Down Arrow 37"/>
              <p:cNvSpPr/>
              <p:nvPr/>
            </p:nvSpPr>
            <p:spPr>
              <a:xfrm rot="16200000">
                <a:off x="7522114" y="2085424"/>
                <a:ext cx="144000" cy="216000"/>
              </a:xfrm>
              <a:prstGeom prst="upDownArrow">
                <a:avLst/>
              </a:prstGeom>
              <a:noFill/>
              <a:ln>
                <a:solidFill>
                  <a:srgbClr val="0070C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" name="Up-Down Arrow 38"/>
              <p:cNvSpPr/>
              <p:nvPr/>
            </p:nvSpPr>
            <p:spPr>
              <a:xfrm rot="16200000">
                <a:off x="8571600" y="2085419"/>
                <a:ext cx="144000" cy="216000"/>
              </a:xfrm>
              <a:prstGeom prst="upDownArrow">
                <a:avLst/>
              </a:prstGeom>
              <a:noFill/>
              <a:ln>
                <a:solidFill>
                  <a:srgbClr val="0070C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" name="Up-Down Arrow 39"/>
              <p:cNvSpPr/>
              <p:nvPr/>
            </p:nvSpPr>
            <p:spPr>
              <a:xfrm rot="16200000">
                <a:off x="9641919" y="2085414"/>
                <a:ext cx="144000" cy="216000"/>
              </a:xfrm>
              <a:prstGeom prst="upDownArrow">
                <a:avLst/>
              </a:prstGeom>
              <a:noFill/>
              <a:ln>
                <a:solidFill>
                  <a:srgbClr val="0070C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11103813" y="2025310"/>
                <a:ext cx="842416" cy="360000"/>
              </a:xfrm>
              <a:prstGeom prst="rect">
                <a:avLst/>
              </a:prstGeom>
              <a:solidFill>
                <a:srgbClr val="F9E5E5"/>
              </a:solidFill>
              <a:ln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8000" tIns="18000" rIns="18000" bIns="18000" rtlCol="0" anchor="ctr"/>
              <a:lstStyle/>
              <a:p>
                <a:pPr algn="ctr"/>
                <a:r>
                  <a:rPr lang="uk-UA" sz="9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Політичні домовленості</a:t>
                </a:r>
                <a:endParaRPr lang="en-US" sz="9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" name="Isosceles Triangle 41"/>
              <p:cNvSpPr/>
              <p:nvPr/>
            </p:nvSpPr>
            <p:spPr>
              <a:xfrm>
                <a:off x="7605794" y="1279422"/>
                <a:ext cx="2011903" cy="662338"/>
              </a:xfrm>
              <a:prstGeom prst="triangle">
                <a:avLst/>
              </a:prstGeom>
              <a:solidFill>
                <a:srgbClr val="7FD7A7"/>
              </a:solidFill>
              <a:ln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9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43" name="Group 42"/>
              <p:cNvGrpSpPr/>
              <p:nvPr/>
            </p:nvGrpSpPr>
            <p:grpSpPr>
              <a:xfrm>
                <a:off x="6483600" y="4908657"/>
                <a:ext cx="2091700" cy="624711"/>
                <a:chOff x="6483600" y="4922104"/>
                <a:chExt cx="2091700" cy="624711"/>
              </a:xfrm>
            </p:grpSpPr>
            <p:sp>
              <p:nvSpPr>
                <p:cNvPr id="59" name="Isosceles Triangle 58"/>
                <p:cNvSpPr/>
                <p:nvPr/>
              </p:nvSpPr>
              <p:spPr>
                <a:xfrm flipV="1">
                  <a:off x="6483600" y="4922104"/>
                  <a:ext cx="2091700" cy="624711"/>
                </a:xfrm>
                <a:prstGeom prst="triangle">
                  <a:avLst/>
                </a:prstGeom>
                <a:solidFill>
                  <a:srgbClr val="7FD7A7"/>
                </a:solidFill>
                <a:ln>
                  <a:prstDash val="soli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0" tIns="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9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0" name="TextBox 59"/>
                <p:cNvSpPr txBox="1"/>
                <p:nvPr/>
              </p:nvSpPr>
              <p:spPr>
                <a:xfrm>
                  <a:off x="7024802" y="4975113"/>
                  <a:ext cx="953840" cy="288000"/>
                </a:xfrm>
                <a:prstGeom prst="rect">
                  <a:avLst/>
                </a:prstGeom>
                <a:noFill/>
              </p:spPr>
              <p:txBody>
                <a:bodyPr wrap="square" lIns="36000" tIns="36000" rIns="36000" bIns="36000" rtlCol="0">
                  <a:noAutofit/>
                </a:bodyPr>
                <a:lstStyle/>
                <a:p>
                  <a:pPr algn="ctr"/>
                  <a:r>
                    <a:rPr lang="uk-UA" sz="9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Організаційна платформа</a:t>
                  </a:r>
                  <a:endParaRPr lang="en-US" sz="900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44" name="Rounded Rectangle 43"/>
              <p:cNvSpPr/>
              <p:nvPr/>
            </p:nvSpPr>
            <p:spPr>
              <a:xfrm>
                <a:off x="7199772" y="2661264"/>
                <a:ext cx="2880000" cy="324000"/>
              </a:xfrm>
              <a:prstGeom prst="roundRect">
                <a:avLst/>
              </a:prstGeom>
              <a:solidFill>
                <a:srgbClr val="F5F5FF"/>
              </a:solidFill>
              <a:ln w="12700" cmpd="sng">
                <a:solidFill>
                  <a:srgbClr val="0070C0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/>
              <a:p>
                <a:pPr algn="ctr"/>
                <a:r>
                  <a:rPr lang="uk-UA" sz="9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Наглядова рада</a:t>
                </a:r>
                <a:endParaRPr lang="en-US" sz="9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" name="Rounded Rectangle 44"/>
              <p:cNvSpPr/>
              <p:nvPr/>
            </p:nvSpPr>
            <p:spPr>
              <a:xfrm>
                <a:off x="7405960" y="3243968"/>
                <a:ext cx="2520000" cy="324000"/>
              </a:xfrm>
              <a:prstGeom prst="roundRect">
                <a:avLst/>
              </a:prstGeom>
              <a:solidFill>
                <a:srgbClr val="CDCDFF"/>
              </a:solidFill>
              <a:ln w="12700" cmpd="sng">
                <a:solidFill>
                  <a:srgbClr val="0070C0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/>
              <a:p>
                <a:pPr algn="ctr"/>
                <a:r>
                  <a:rPr lang="uk-UA" sz="9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Правління</a:t>
                </a:r>
                <a:endParaRPr lang="en-US" sz="9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" name="Hexagon 45"/>
              <p:cNvSpPr/>
              <p:nvPr/>
            </p:nvSpPr>
            <p:spPr>
              <a:xfrm>
                <a:off x="7410443" y="3826672"/>
                <a:ext cx="2520000" cy="324000"/>
              </a:xfrm>
              <a:prstGeom prst="hexagon">
                <a:avLst/>
              </a:prstGeom>
              <a:solidFill>
                <a:srgbClr val="CDCDFF"/>
              </a:solidFill>
              <a:ln w="12700" cmpd="sng">
                <a:solidFill>
                  <a:srgbClr val="0070C0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/>
              <a:p>
                <a:pPr algn="ctr"/>
                <a:r>
                  <a:rPr lang="uk-UA" sz="9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Адміністратор</a:t>
                </a:r>
                <a:endParaRPr lang="en-US" sz="9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" name="Up-Down Arrow 46"/>
              <p:cNvSpPr/>
              <p:nvPr/>
            </p:nvSpPr>
            <p:spPr>
              <a:xfrm>
                <a:off x="7270941" y="2376000"/>
                <a:ext cx="144000" cy="288000"/>
              </a:xfrm>
              <a:prstGeom prst="upDownArrow">
                <a:avLst/>
              </a:prstGeom>
              <a:noFill/>
              <a:ln>
                <a:solidFill>
                  <a:srgbClr val="0070C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" name="Up-Down Arrow 47"/>
              <p:cNvSpPr/>
              <p:nvPr/>
            </p:nvSpPr>
            <p:spPr>
              <a:xfrm>
                <a:off x="8068797" y="2376000"/>
                <a:ext cx="144000" cy="288000"/>
              </a:xfrm>
              <a:prstGeom prst="upDownArrow">
                <a:avLst/>
              </a:prstGeom>
              <a:noFill/>
              <a:ln>
                <a:solidFill>
                  <a:srgbClr val="0070C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" name="Up-Down Arrow 48"/>
              <p:cNvSpPr/>
              <p:nvPr/>
            </p:nvSpPr>
            <p:spPr>
              <a:xfrm>
                <a:off x="9108699" y="2376000"/>
                <a:ext cx="144000" cy="288000"/>
              </a:xfrm>
              <a:prstGeom prst="upDownArrow">
                <a:avLst/>
              </a:prstGeom>
              <a:noFill/>
              <a:ln>
                <a:solidFill>
                  <a:srgbClr val="0070C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" name="Up-Down Arrow 49"/>
              <p:cNvSpPr/>
              <p:nvPr/>
            </p:nvSpPr>
            <p:spPr>
              <a:xfrm>
                <a:off x="9893108" y="2376000"/>
                <a:ext cx="144000" cy="288000"/>
              </a:xfrm>
              <a:prstGeom prst="upDownArrow">
                <a:avLst/>
              </a:prstGeom>
              <a:noFill/>
              <a:ln>
                <a:solidFill>
                  <a:srgbClr val="0070C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" name="Up-Down Arrow 50"/>
              <p:cNvSpPr/>
              <p:nvPr/>
            </p:nvSpPr>
            <p:spPr>
              <a:xfrm>
                <a:off x="8575300" y="2995881"/>
                <a:ext cx="144000" cy="216000"/>
              </a:xfrm>
              <a:prstGeom prst="upDownArrow">
                <a:avLst/>
              </a:prstGeom>
              <a:noFill/>
              <a:ln>
                <a:solidFill>
                  <a:srgbClr val="0070C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" name="Up-Down Arrow 51"/>
              <p:cNvSpPr/>
              <p:nvPr/>
            </p:nvSpPr>
            <p:spPr>
              <a:xfrm>
                <a:off x="8579783" y="3592032"/>
                <a:ext cx="144000" cy="216000"/>
              </a:xfrm>
              <a:prstGeom prst="upDownArrow">
                <a:avLst/>
              </a:prstGeom>
              <a:noFill/>
              <a:ln>
                <a:solidFill>
                  <a:srgbClr val="0070C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" name="Up-Down Arrow 52"/>
              <p:cNvSpPr/>
              <p:nvPr/>
            </p:nvSpPr>
            <p:spPr>
              <a:xfrm>
                <a:off x="8073280" y="4182381"/>
                <a:ext cx="144000" cy="288000"/>
              </a:xfrm>
              <a:prstGeom prst="upDownArrow">
                <a:avLst/>
              </a:prstGeom>
              <a:noFill/>
              <a:ln>
                <a:solidFill>
                  <a:srgbClr val="0070C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" name="Bent-Up Arrow 53"/>
              <p:cNvSpPr/>
              <p:nvPr/>
            </p:nvSpPr>
            <p:spPr>
              <a:xfrm flipH="1" flipV="1">
                <a:off x="6911788" y="2779075"/>
                <a:ext cx="287984" cy="1679203"/>
              </a:xfrm>
              <a:prstGeom prst="bentUpArrow">
                <a:avLst>
                  <a:gd name="adj1" fmla="val 28541"/>
                  <a:gd name="adj2" fmla="val 25000"/>
                  <a:gd name="adj3" fmla="val 25000"/>
                </a:avLst>
              </a:prstGeom>
              <a:noFill/>
              <a:ln>
                <a:solidFill>
                  <a:srgbClr val="0070C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5" name="Left-Up Arrow 54"/>
              <p:cNvSpPr/>
              <p:nvPr/>
            </p:nvSpPr>
            <p:spPr>
              <a:xfrm flipV="1">
                <a:off x="10094321" y="2703767"/>
                <a:ext cx="345782" cy="1754509"/>
              </a:xfrm>
              <a:prstGeom prst="leftUpArrow">
                <a:avLst>
                  <a:gd name="adj1" fmla="val 24844"/>
                  <a:gd name="adj2" fmla="val 23583"/>
                  <a:gd name="adj3" fmla="val 25000"/>
                </a:avLst>
              </a:prstGeom>
              <a:noFill/>
              <a:ln>
                <a:solidFill>
                  <a:srgbClr val="0070C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11109455" y="2855050"/>
                <a:ext cx="879322" cy="504000"/>
              </a:xfrm>
              <a:prstGeom prst="rect">
                <a:avLst/>
              </a:prstGeom>
              <a:solidFill>
                <a:srgbClr val="F5F5FF"/>
              </a:solidFill>
              <a:ln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uk-UA" sz="9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Визначається Установчою угодою</a:t>
                </a:r>
                <a:endParaRPr lang="en-US" sz="9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57" name="Straight Connector 56"/>
              <p:cNvCxnSpPr>
                <a:stCxn id="29" idx="3"/>
                <a:endCxn id="41" idx="1"/>
              </p:cNvCxnSpPr>
              <p:nvPr/>
            </p:nvCxnSpPr>
            <p:spPr>
              <a:xfrm flipV="1">
                <a:off x="10927870" y="2205310"/>
                <a:ext cx="175943" cy="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10927870" y="3106453"/>
                <a:ext cx="178932" cy="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Rectangle 13"/>
            <p:cNvSpPr/>
            <p:nvPr/>
          </p:nvSpPr>
          <p:spPr>
            <a:xfrm>
              <a:off x="6821788" y="4913881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9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a.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118747" y="1738659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9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b.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143876" y="1541651"/>
              <a:ext cx="953840" cy="288000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>
              <a:noAutofit/>
            </a:bodyPr>
            <a:lstStyle/>
            <a:p>
              <a:pPr algn="ctr"/>
              <a:r>
                <a:rPr lang="uk-UA" sz="900" b="1" dirty="0">
                  <a:latin typeface="Arial" panose="020B0604020202020204" pitchFamily="34" charset="0"/>
                  <a:cs typeface="Arial" panose="020B0604020202020204" pitchFamily="34" charset="0"/>
                </a:rPr>
                <a:t>Провідник Трастового фонду</a:t>
              </a:r>
              <a:endParaRPr lang="en-US" sz="9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495622" y="1914209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9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c.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550872" y="1904559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9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c.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9617697" y="190648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9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c.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7061547" y="242928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9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d.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850572" y="2431209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9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d.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8905822" y="243313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9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d.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9694847" y="2435059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9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d.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365647" y="3027309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9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e.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8367572" y="360798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9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f.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071172" y="3318609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9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g.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7837047" y="422338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9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h.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8545047" y="437578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9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  <a:r>
                <a:rPr lang="en-US" sz="9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800697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902148" y="6420299"/>
            <a:ext cx="4518837" cy="276617"/>
          </a:xfrm>
        </p:spPr>
        <p:txBody>
          <a:bodyPr/>
          <a:lstStyle/>
          <a:p>
            <a:r>
              <a:rPr lang="uk-UA" sz="1000" dirty="0">
                <a:latin typeface="Arial" pitchFamily="34" charset="0"/>
                <a:cs typeface="Arial" pitchFamily="34" charset="0"/>
              </a:rPr>
              <a:t>ПРОЄКТ 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USAID </a:t>
            </a:r>
            <a:r>
              <a:rPr lang="uk-UA" sz="1000" dirty="0">
                <a:latin typeface="Arial" pitchFamily="34" charset="0"/>
                <a:cs typeface="Arial" pitchFamily="34" charset="0"/>
              </a:rPr>
              <a:t>«РЕФОРМУВАННЯ ФІНАНСОВОГО СЕКТОРУ»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988731" y="6383932"/>
            <a:ext cx="2843689" cy="246278"/>
          </a:xfrm>
        </p:spPr>
        <p:txBody>
          <a:bodyPr/>
          <a:lstStyle/>
          <a:p>
            <a:fld id="{09B33670-C6D7-402D-8B85-98C9A28C5569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25380" y="294289"/>
            <a:ext cx="11258737" cy="766419"/>
          </a:xfrm>
          <a:prstGeom prst="rect">
            <a:avLst/>
          </a:prstGeom>
        </p:spPr>
        <p:txBody>
          <a:bodyPr wrap="square" lIns="121542" tIns="60771" rIns="121542" bIns="60771">
            <a:noAutofit/>
          </a:bodyPr>
          <a:lstStyle/>
          <a:p>
            <a:r>
              <a:rPr lang="uk-UA" dirty="0">
                <a:solidFill>
                  <a:srgbClr val="BA0C2F"/>
                </a:solidFill>
                <a:latin typeface="Arial" pitchFamily="34" charset="0"/>
                <a:ea typeface="+mj-ea"/>
                <a:cs typeface="Arial" pitchFamily="34" charset="0"/>
              </a:rPr>
              <a:t>Механізм СПР для України</a:t>
            </a:r>
            <a:r>
              <a:rPr lang="en-US" dirty="0">
                <a:solidFill>
                  <a:srgbClr val="BA0C2F"/>
                </a:solidFill>
                <a:latin typeface="Arial" pitchFamily="34" charset="0"/>
                <a:ea typeface="+mj-ea"/>
                <a:cs typeface="Arial" pitchFamily="34" charset="0"/>
              </a:rPr>
              <a:t>: </a:t>
            </a:r>
            <a:r>
              <a:rPr lang="uk-UA" dirty="0">
                <a:solidFill>
                  <a:srgbClr val="BA0C2F"/>
                </a:solidFill>
                <a:latin typeface="Arial" pitchFamily="34" charset="0"/>
                <a:ea typeface="+mj-ea"/>
                <a:cs typeface="Arial" pitchFamily="34" charset="0"/>
              </a:rPr>
              <a:t>варіанти реалізації</a:t>
            </a:r>
            <a:endParaRPr lang="en-US" dirty="0">
              <a:solidFill>
                <a:srgbClr val="BA0C2F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892740" y="812502"/>
            <a:ext cx="10953087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Rectangle 10">
            <a:extLst>
              <a:ext uri="{FF2B5EF4-FFF2-40B4-BE49-F238E27FC236}">
                <a16:creationId xmlns:a16="http://schemas.microsoft.com/office/drawing/2014/main" id="{2FDA5A68-1FD5-FCEA-AA04-45722256E2B6}"/>
              </a:ext>
            </a:extLst>
          </p:cNvPr>
          <p:cNvSpPr/>
          <p:nvPr/>
        </p:nvSpPr>
        <p:spPr>
          <a:xfrm>
            <a:off x="2908673" y="821874"/>
            <a:ext cx="6628732" cy="338173"/>
          </a:xfrm>
          <a:prstGeom prst="rect">
            <a:avLst/>
          </a:prstGeom>
        </p:spPr>
        <p:txBody>
          <a:bodyPr wrap="square" lIns="121542" tIns="60771" rIns="121542" bIns="60771">
            <a:spAutoFit/>
          </a:bodyPr>
          <a:lstStyle/>
          <a:p>
            <a:pPr algn="ctr">
              <a:spcBef>
                <a:spcPts val="600"/>
              </a:spcBef>
            </a:pPr>
            <a:r>
              <a:rPr lang="uk-UA" sz="1400" b="1" dirty="0">
                <a:latin typeface="Arial" panose="020B0604020202020204" pitchFamily="34" charset="0"/>
                <a:cs typeface="Arial" panose="020B0604020202020204" pitchFamily="34" charset="0"/>
              </a:rPr>
              <a:t>Спеціальний Механізм СПР для України: варіанти реалізації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0">
            <a:extLst>
              <a:ext uri="{FF2B5EF4-FFF2-40B4-BE49-F238E27FC236}">
                <a16:creationId xmlns:a16="http://schemas.microsoft.com/office/drawing/2014/main" id="{2F68D582-3301-32B9-B740-90C903BAD467}"/>
              </a:ext>
            </a:extLst>
          </p:cNvPr>
          <p:cNvSpPr/>
          <p:nvPr/>
        </p:nvSpPr>
        <p:spPr>
          <a:xfrm>
            <a:off x="7420163" y="1440225"/>
            <a:ext cx="4190260" cy="4649206"/>
          </a:xfrm>
          <a:prstGeom prst="rect">
            <a:avLst/>
          </a:prstGeom>
        </p:spPr>
        <p:txBody>
          <a:bodyPr wrap="square" lIns="121542" tIns="60771" rIns="121542" bIns="60771">
            <a:no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uk-UA" sz="14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Пропонуються чотири варіанти початку господарської діяльності Установи/ Підрозділу </a:t>
            </a:r>
            <a:r>
              <a:rPr lang="uk-UA" sz="1400" dirty="0">
                <a:latin typeface="Gill Sans MT" panose="020B05020201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андерайтингу в </a:t>
            </a:r>
            <a:r>
              <a:rPr lang="uk-UA" sz="14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звичайному режимі залежно від того, хто виконуватиме функції Провідника та Організаційної платформи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uk-UA" sz="14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Всі чотири запропоновані варіанти мають плюси і мінуси</a:t>
            </a:r>
            <a:endParaRPr lang="uk-UA" sz="1400" dirty="0">
              <a:latin typeface="Gill Sans MT" panose="020B0502020104020203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uk-UA" sz="1400" dirty="0">
                <a:latin typeface="Gill Sans MT" panose="020B0502020104020203" pitchFamily="34" charset="0"/>
                <a:cs typeface="Calibri" panose="020F0502020204030204" pitchFamily="34" charset="0"/>
              </a:rPr>
              <a:t>Критично важливе значення має створення правильного механізму управління і корпоративної культури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uk-UA" sz="14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Перший і другий варіанти реалізовувати швидше і легше, оскільки є можливість «лише» адаптувати існуючий експертний досвід, методологію і процеси.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uk-UA" sz="1400" dirty="0">
                <a:latin typeface="Gill Sans MT" panose="020B05020201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Варіанти 3 і 4 вимагатимуть дещо більше часу для побудови внутрішньої спроможності.</a:t>
            </a:r>
            <a:endParaRPr lang="uk-UA" sz="1400" dirty="0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7214454" y="2826974"/>
            <a:ext cx="180000" cy="180000"/>
          </a:xfrm>
          <a:prstGeom prst="ellipse">
            <a:avLst/>
          </a:prstGeom>
          <a:solidFill>
            <a:srgbClr val="5F7D9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7214454" y="3516915"/>
            <a:ext cx="180000" cy="180000"/>
          </a:xfrm>
          <a:prstGeom prst="ellipse">
            <a:avLst/>
          </a:prstGeom>
          <a:solidFill>
            <a:srgbClr val="5F7D9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>
            <a:spLocks noChangeAspect="1"/>
          </p:cNvSpPr>
          <p:nvPr/>
        </p:nvSpPr>
        <p:spPr>
          <a:xfrm>
            <a:off x="7199934" y="1550084"/>
            <a:ext cx="180000" cy="180000"/>
          </a:xfrm>
          <a:prstGeom prst="ellipse">
            <a:avLst/>
          </a:prstGeom>
          <a:solidFill>
            <a:srgbClr val="5F7D9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>
            <a:spLocks noChangeAspect="1"/>
          </p:cNvSpPr>
          <p:nvPr/>
        </p:nvSpPr>
        <p:spPr>
          <a:xfrm>
            <a:off x="7231682" y="4368285"/>
            <a:ext cx="180000" cy="180000"/>
          </a:xfrm>
          <a:prstGeom prst="ellipse">
            <a:avLst/>
          </a:prstGeom>
          <a:solidFill>
            <a:srgbClr val="5F7D9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>
            <a:spLocks noChangeAspect="1"/>
          </p:cNvSpPr>
          <p:nvPr/>
        </p:nvSpPr>
        <p:spPr>
          <a:xfrm>
            <a:off x="7231682" y="5418061"/>
            <a:ext cx="180000" cy="180000"/>
          </a:xfrm>
          <a:prstGeom prst="ellipse">
            <a:avLst/>
          </a:prstGeom>
          <a:solidFill>
            <a:srgbClr val="5F7D9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2388342"/>
              </p:ext>
            </p:extLst>
          </p:nvPr>
        </p:nvGraphicFramePr>
        <p:xfrm>
          <a:off x="651682" y="1378493"/>
          <a:ext cx="5832000" cy="502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uk-UA" sz="900" b="0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Варіант впровадження</a:t>
                      </a:r>
                      <a:endParaRPr lang="uk-UA" sz="9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uk-UA" sz="900" b="1" i="1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Підготовчий та установчий етап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uk-UA" sz="900" b="1" i="1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Етап поточної господарської діяльності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900" b="1" noProof="0" dirty="0">
                          <a:solidFill>
                            <a:srgbClr val="060606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Провідник Трастового фонду</a:t>
                      </a:r>
                      <a:endParaRPr lang="uk-UA" sz="900" b="1" noProof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900" b="1" noProof="0" dirty="0">
                          <a:solidFill>
                            <a:srgbClr val="060606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Організаційна платформа</a:t>
                      </a:r>
                      <a:endParaRPr lang="uk-UA" sz="900" b="1" noProof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900" b="1" noProof="0" dirty="0">
                          <a:solidFill>
                            <a:srgbClr val="060606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Андерайтинг і управління претензіями</a:t>
                      </a:r>
                      <a:endParaRPr lang="uk-UA" sz="900" b="1" noProof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900" b="1" noProof="0" dirty="0">
                          <a:solidFill>
                            <a:srgbClr val="2B2B2B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</a:t>
                      </a:r>
                      <a:endParaRPr lang="uk-UA" sz="900" b="1" noProof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900" b="1" noProof="0" dirty="0">
                          <a:solidFill>
                            <a:srgbClr val="3F3F3F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Трастовий фонд «СПР для України» в існуючому агентстві СПР</a:t>
                      </a:r>
                      <a:endParaRPr lang="uk-UA" sz="900" b="1" noProof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900" b="1" noProof="0" dirty="0">
                          <a:solidFill>
                            <a:srgbClr val="2B2B2B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Багатостороннє або національне агентство з експертним досвідом СПР</a:t>
                      </a:r>
                      <a:endParaRPr lang="uk-UA" sz="900" b="1" noProof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900" b="1" noProof="0" dirty="0">
                          <a:solidFill>
                            <a:srgbClr val="2B2B2B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Багатостороннє або національне агентство з експертним досвідом СПР</a:t>
                      </a:r>
                      <a:endParaRPr lang="uk-UA" sz="900" b="1" noProof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900" b="1" noProof="0" dirty="0">
                          <a:solidFill>
                            <a:srgbClr val="2B2B2B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Багатостороннє або національне агентство з експертним досвідом СПР</a:t>
                      </a:r>
                      <a:endParaRPr lang="uk-UA" sz="900" b="1" noProof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900" b="1" noProof="0" dirty="0">
                          <a:solidFill>
                            <a:srgbClr val="2B2B2B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</a:t>
                      </a:r>
                      <a:endParaRPr lang="uk-UA" sz="900" b="1" noProof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900" b="1" noProof="0" dirty="0">
                          <a:solidFill>
                            <a:srgbClr val="171717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Існуючий</a:t>
                      </a:r>
                      <a:r>
                        <a:rPr lang="uk-UA" sz="900" b="1" baseline="0" noProof="0" dirty="0">
                          <a:solidFill>
                            <a:srgbClr val="171717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експертний досвід </a:t>
                      </a:r>
                      <a:r>
                        <a:rPr lang="uk-UA" sz="900" b="1" noProof="0" dirty="0">
                          <a:solidFill>
                            <a:srgbClr val="2B2B2B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в рамках</a:t>
                      </a:r>
                      <a:r>
                        <a:rPr lang="uk-UA" sz="900" b="1" baseline="0" noProof="0" dirty="0">
                          <a:solidFill>
                            <a:srgbClr val="2B2B2B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нової </a:t>
                      </a:r>
                      <a:r>
                        <a:rPr lang="uk-UA" sz="900" b="1" noProof="0" dirty="0">
                          <a:solidFill>
                            <a:srgbClr val="2B2B2B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структури управління</a:t>
                      </a:r>
                      <a:endParaRPr lang="uk-UA" sz="900" b="1" noProof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900" b="1" noProof="0" dirty="0">
                          <a:solidFill>
                            <a:srgbClr val="2B2B2B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Установа країни-засновника Трастового фонду</a:t>
                      </a:r>
                      <a:endParaRPr lang="uk-UA" sz="900" b="1" noProof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900" b="1" noProof="0" dirty="0">
                          <a:solidFill>
                            <a:srgbClr val="2B2B2B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Багатостороннє або національне агентство з експертним досвідом СПР</a:t>
                      </a:r>
                      <a:endParaRPr lang="uk-UA" sz="900" b="1" noProof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900" b="1" noProof="0" dirty="0">
                          <a:solidFill>
                            <a:srgbClr val="2B2B2B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Багатостороннє або національне агентство з експертним досвідом СПР</a:t>
                      </a:r>
                      <a:endParaRPr lang="uk-UA" sz="900" b="1" noProof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36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900" b="1" noProof="0" dirty="0">
                          <a:solidFill>
                            <a:srgbClr val="2B2B2B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</a:t>
                      </a:r>
                      <a:endParaRPr lang="uk-UA" sz="900" b="1" noProof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900" b="1" noProof="0" dirty="0">
                          <a:solidFill>
                            <a:srgbClr val="2B2B2B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Нове агентство СПР, створене на базі існуючого</a:t>
                      </a:r>
                      <a:endParaRPr lang="uk-UA" sz="900" b="1" noProof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900" b="1" noProof="0" dirty="0">
                          <a:solidFill>
                            <a:srgbClr val="2B2B2B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Установа країни-засновника Трастового фонду</a:t>
                      </a:r>
                      <a:endParaRPr lang="uk-UA" sz="900" b="1" noProof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0771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900" b="1" kern="1200" noProof="0" dirty="0">
                          <a:solidFill>
                            <a:srgbClr val="2B2B2B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Багатостороннє або національне агент-</a:t>
                      </a:r>
                      <a:r>
                        <a:rPr lang="uk-UA" sz="900" b="1" kern="1200" noProof="0" dirty="0" err="1">
                          <a:solidFill>
                            <a:srgbClr val="2B2B2B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ство</a:t>
                      </a:r>
                      <a:r>
                        <a:rPr lang="uk-UA" sz="900" b="1" kern="1200" noProof="0" dirty="0">
                          <a:solidFill>
                            <a:srgbClr val="2B2B2B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з експертним досвідом СПР</a:t>
                      </a:r>
                    </a:p>
                    <a:p>
                      <a:pPr marL="0" algn="l" defTabSz="60771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900" b="1" kern="1200" noProof="0" dirty="0">
                        <a:solidFill>
                          <a:srgbClr val="2B2B2B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900" b="1" kern="1200" noProof="0" dirty="0">
                          <a:solidFill>
                            <a:srgbClr val="2B2B2B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Повноцінний власний підрозділ андерайтингу</a:t>
                      </a:r>
                      <a:r>
                        <a:rPr lang="uk-UA" sz="900" b="1" kern="1200" baseline="0" noProof="0" dirty="0">
                          <a:solidFill>
                            <a:srgbClr val="2B2B2B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та адміністрування</a:t>
                      </a:r>
                      <a:endParaRPr lang="uk-UA" sz="900" b="1" kern="1200" noProof="0" dirty="0">
                        <a:solidFill>
                          <a:srgbClr val="2B2B2B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900" b="1" noProof="0" dirty="0">
                          <a:solidFill>
                            <a:srgbClr val="2B2B2B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</a:t>
                      </a:r>
                      <a:endParaRPr lang="uk-UA" sz="900" b="1" noProof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900" b="1" noProof="0" dirty="0">
                          <a:solidFill>
                            <a:srgbClr val="171717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Нове агентство СПР, яке спирається </a:t>
                      </a:r>
                      <a:r>
                        <a:rPr lang="uk-UA" sz="900" b="1" noProof="0" dirty="0">
                          <a:solidFill>
                            <a:srgbClr val="2B2B2B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на передовий досвід глобального ринку СПР</a:t>
                      </a:r>
                      <a:endParaRPr lang="uk-UA" sz="900" b="1" noProof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900" b="1" noProof="0" dirty="0">
                          <a:solidFill>
                            <a:srgbClr val="2B2B2B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Установа країни-засновника Трастового фонду</a:t>
                      </a:r>
                      <a:endParaRPr lang="uk-UA" sz="900" b="1" noProof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uk-UA" sz="900" b="1" kern="1200" noProof="0" dirty="0">
                          <a:solidFill>
                            <a:srgbClr val="2B2B2B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Приватний підрядник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900" b="1" kern="1200" noProof="0" dirty="0">
                          <a:solidFill>
                            <a:srgbClr val="2B2B2B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Повноцінний власний підрозділ андерайтингу</a:t>
                      </a:r>
                      <a:r>
                        <a:rPr lang="uk-UA" sz="900" b="1" kern="1200" baseline="0" noProof="0" dirty="0">
                          <a:solidFill>
                            <a:srgbClr val="2B2B2B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та адміністрування</a:t>
                      </a:r>
                      <a:endParaRPr lang="uk-UA" sz="900" b="1" kern="1200" noProof="0" dirty="0">
                        <a:solidFill>
                          <a:srgbClr val="2B2B2B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900" b="1" noProof="0" dirty="0">
                          <a:solidFill>
                            <a:srgbClr val="2B2B2B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Результат</a:t>
                      </a:r>
                      <a:endParaRPr lang="uk-UA" sz="900" b="1" noProof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2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uk-UA" sz="900" b="1" i="1" kern="1200" noProof="0" dirty="0">
                          <a:solidFill>
                            <a:srgbClr val="2B2B2B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Підготовча робота проведена, Установча угода прийнята Конференцією донорів, Трастовий фонд створений і залучає внески, методологічна база створена і розробка організаційної схеми установи андерайтингу завершена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900" b="1" i="1" kern="1200" noProof="0" dirty="0">
                          <a:solidFill>
                            <a:srgbClr val="2B2B2B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Страхові технічні та адміністративні функції Механізму СПР виконані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7" name="Right Arrow Callout 18"/>
          <p:cNvSpPr/>
          <p:nvPr/>
        </p:nvSpPr>
        <p:spPr>
          <a:xfrm>
            <a:off x="3660446" y="5137754"/>
            <a:ext cx="1766318" cy="338540"/>
          </a:xfrm>
          <a:prstGeom prst="rightArrowCallout">
            <a:avLst>
              <a:gd name="adj1" fmla="val 35829"/>
              <a:gd name="adj2" fmla="val 25561"/>
              <a:gd name="adj3" fmla="val 61097"/>
              <a:gd name="adj4" fmla="val 77590"/>
            </a:avLst>
          </a:prstGeom>
          <a:solidFill>
            <a:schemeClr val="bg1"/>
          </a:solidFill>
          <a:ln>
            <a:solidFill>
              <a:schemeClr val="accent6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uk-UA" sz="800" i="1" dirty="0">
                <a:solidFill>
                  <a:schemeClr val="accent6"/>
                </a:solidFill>
              </a:rPr>
              <a:t>«Готове рішення» для схеми підрозділу андерайтингу</a:t>
            </a:r>
            <a:endParaRPr lang="en-US" sz="800" i="1" dirty="0">
              <a:solidFill>
                <a:schemeClr val="accent6"/>
              </a:solidFill>
            </a:endParaRPr>
          </a:p>
        </p:txBody>
      </p:sp>
      <p:sp>
        <p:nvSpPr>
          <p:cNvPr id="18" name="Right Arrow Callout 18"/>
          <p:cNvSpPr/>
          <p:nvPr/>
        </p:nvSpPr>
        <p:spPr>
          <a:xfrm>
            <a:off x="3660446" y="4341007"/>
            <a:ext cx="1766318" cy="303205"/>
          </a:xfrm>
          <a:prstGeom prst="rightArrowCallout">
            <a:avLst>
              <a:gd name="adj1" fmla="val 35829"/>
              <a:gd name="adj2" fmla="val 25561"/>
              <a:gd name="adj3" fmla="val 61097"/>
              <a:gd name="adj4" fmla="val 77590"/>
            </a:avLst>
          </a:prstGeom>
          <a:solidFill>
            <a:schemeClr val="bg1"/>
          </a:solidFill>
          <a:ln>
            <a:solidFill>
              <a:schemeClr val="accent6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uk-UA" sz="800" i="1" dirty="0">
                <a:solidFill>
                  <a:schemeClr val="accent6"/>
                </a:solidFill>
              </a:rPr>
              <a:t>«Готове рішення» для схеми підрозділу андерайтингу</a:t>
            </a:r>
            <a:endParaRPr lang="en-US" sz="800" i="1" dirty="0">
              <a:solidFill>
                <a:schemeClr val="accent6"/>
              </a:solidFill>
            </a:endParaRPr>
          </a:p>
        </p:txBody>
      </p:sp>
      <p:sp>
        <p:nvSpPr>
          <p:cNvPr id="19" name="Notched Right Arrow 18"/>
          <p:cNvSpPr/>
          <p:nvPr/>
        </p:nvSpPr>
        <p:spPr>
          <a:xfrm>
            <a:off x="4725746" y="1514354"/>
            <a:ext cx="323850" cy="251460"/>
          </a:xfrm>
          <a:prstGeom prst="notchedRightArrow">
            <a:avLst/>
          </a:prstGeom>
          <a:noFill/>
          <a:ln>
            <a:solidFill>
              <a:schemeClr val="bg1">
                <a:lumMod val="50000"/>
              </a:schemeClr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0" name="Notched Right Arrow 19"/>
          <p:cNvSpPr/>
          <p:nvPr/>
        </p:nvSpPr>
        <p:spPr>
          <a:xfrm>
            <a:off x="4713012" y="5624565"/>
            <a:ext cx="323850" cy="251460"/>
          </a:xfrm>
          <a:prstGeom prst="notchedRightArrow">
            <a:avLst/>
          </a:prstGeom>
          <a:noFill/>
          <a:ln>
            <a:solidFill>
              <a:schemeClr val="bg1">
                <a:lumMod val="50000"/>
              </a:schemeClr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746921"/>
      </p:ext>
    </p:extLst>
  </p:cSld>
  <p:clrMapOvr>
    <a:masterClrMapping/>
  </p:clrMapOvr>
</p:sld>
</file>

<file path=ppt/theme/theme1.xml><?xml version="1.0" encoding="utf-8"?>
<a:theme xmlns:a="http://schemas.openxmlformats.org/drawingml/2006/main" name="16.9-Template_12.7.2016">
  <a:themeElements>
    <a:clrScheme name="Custom 2">
      <a:dk1>
        <a:sysClr val="windowText" lastClr="000000"/>
      </a:dk1>
      <a:lt1>
        <a:srgbClr val="FFFFFF"/>
      </a:lt1>
      <a:dk2>
        <a:srgbClr val="002F6C"/>
      </a:dk2>
      <a:lt2>
        <a:srgbClr val="BA0C2F"/>
      </a:lt2>
      <a:accent1>
        <a:srgbClr val="002F6C"/>
      </a:accent1>
      <a:accent2>
        <a:srgbClr val="BA0C2F"/>
      </a:accent2>
      <a:accent3>
        <a:srgbClr val="6C6463"/>
      </a:accent3>
      <a:accent4>
        <a:srgbClr val="000000"/>
      </a:accent4>
      <a:accent5>
        <a:srgbClr val="CFCDC9"/>
      </a:accent5>
      <a:accent6>
        <a:srgbClr val="0067B9"/>
      </a:accent6>
      <a:hlink>
        <a:srgbClr val="6C6463"/>
      </a:hlink>
      <a:folHlink>
        <a:srgbClr val="CFCDC9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16.9-Template_12.7.2016</Template>
  <TotalTime>23883</TotalTime>
  <Words>1553</Words>
  <Application>Microsoft Office PowerPoint</Application>
  <PresentationFormat>Custom</PresentationFormat>
  <Paragraphs>174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Corbel</vt:lpstr>
      <vt:lpstr>Gill Sans MT</vt:lpstr>
      <vt:lpstr>Verdana</vt:lpstr>
      <vt:lpstr>16.9-Template_12.7.2016</vt:lpstr>
      <vt:lpstr>Створення Механізму страхування політичних ризиків для України: передумови, концепція і варіанти реалізації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USAID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COVER OPTION TITLE GOES HERE CAN  RUN THREE LINES</dc:title>
  <dc:creator>USAID</dc:creator>
  <cp:lastModifiedBy>Yulia Vitka</cp:lastModifiedBy>
  <cp:revision>413</cp:revision>
  <dcterms:created xsi:type="dcterms:W3CDTF">2017-03-16T17:43:27Z</dcterms:created>
  <dcterms:modified xsi:type="dcterms:W3CDTF">2023-06-06T06:31:22Z</dcterms:modified>
</cp:coreProperties>
</file>