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83" r:id="rId6"/>
    <p:sldId id="286" r:id="rId7"/>
    <p:sldId id="287" r:id="rId8"/>
    <p:sldId id="288" r:id="rId9"/>
    <p:sldId id="289"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03C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5033" autoAdjust="0"/>
  </p:normalViewPr>
  <p:slideViewPr>
    <p:cSldViewPr snapToGrid="0" showGuides="1">
      <p:cViewPr varScale="1">
        <p:scale>
          <a:sx n="85" d="100"/>
          <a:sy n="85" d="100"/>
        </p:scale>
        <p:origin x="-590" y="-72"/>
      </p:cViewPr>
      <p:guideLst>
        <p:guide orient="horz" pos="2328"/>
        <p:guide orient="horz" pos="624"/>
        <p:guide orient="horz" pos="4056"/>
        <p:guide pos="3864"/>
        <p:guide pos="7512"/>
        <p:guide pos="144"/>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pPr/>
              <a:t>4/12/2023</a:t>
            </a:fld>
            <a:endParaRPr lang="en-US" dirty="0"/>
          </a:p>
        </p:txBody>
      </p:sp>
      <p:sp>
        <p:nvSpPr>
          <p:cNvPr id="4" name="Footer Placeholder 3">
            <a:extLst>
              <a:ext uri="{FF2B5EF4-FFF2-40B4-BE49-F238E27FC236}">
                <a16:creationId xmlns:a16="http://schemas.microsoft.com/office/drawing/2014/main" xmlns=""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pPr/>
              <a:t>‹#›</a:t>
            </a:fld>
            <a:endParaRPr lang="en-US" dirty="0"/>
          </a:p>
        </p:txBody>
      </p:sp>
    </p:spTree>
    <p:extLst>
      <p:ext uri="{BB962C8B-B14F-4D97-AF65-F5344CB8AC3E}">
        <p14:creationId xmlns:p14="http://schemas.microsoft.com/office/powerpoint/2010/main" xmlns=""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pPr/>
              <a:t>4/12/2023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pPr/>
              <a:t>‹#›</a:t>
            </a:fld>
            <a:endParaRPr lang="en-US" dirty="0"/>
          </a:p>
        </p:txBody>
      </p:sp>
    </p:spTree>
    <p:extLst>
      <p:ext uri="{BB962C8B-B14F-4D97-AF65-F5344CB8AC3E}">
        <p14:creationId xmlns:p14="http://schemas.microsoft.com/office/powerpoint/2010/main" xmlns=""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pPr/>
              <a:t>1</a:t>
            </a:fld>
            <a:endParaRPr lang="en-US" dirty="0"/>
          </a:p>
        </p:txBody>
      </p:sp>
    </p:spTree>
    <p:extLst>
      <p:ext uri="{BB962C8B-B14F-4D97-AF65-F5344CB8AC3E}">
        <p14:creationId xmlns:p14="http://schemas.microsoft.com/office/powerpoint/2010/main" xmlns="" val="177352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pPr/>
              <a:t>2</a:t>
            </a:fld>
            <a:endParaRPr lang="en-US" dirty="0"/>
          </a:p>
        </p:txBody>
      </p:sp>
    </p:spTree>
    <p:extLst>
      <p:ext uri="{BB962C8B-B14F-4D97-AF65-F5344CB8AC3E}">
        <p14:creationId xmlns:p14="http://schemas.microsoft.com/office/powerpoint/2010/main" xmlns="" val="2066031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pPr/>
              <a:t>3</a:t>
            </a:fld>
            <a:endParaRPr lang="en-US" dirty="0"/>
          </a:p>
        </p:txBody>
      </p:sp>
    </p:spTree>
    <p:extLst>
      <p:ext uri="{BB962C8B-B14F-4D97-AF65-F5344CB8AC3E}">
        <p14:creationId xmlns:p14="http://schemas.microsoft.com/office/powerpoint/2010/main" xmlns="" val="42523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pPr/>
              <a:t>4</a:t>
            </a:fld>
            <a:endParaRPr lang="en-US" dirty="0"/>
          </a:p>
        </p:txBody>
      </p:sp>
    </p:spTree>
    <p:extLst>
      <p:ext uri="{BB962C8B-B14F-4D97-AF65-F5344CB8AC3E}">
        <p14:creationId xmlns:p14="http://schemas.microsoft.com/office/powerpoint/2010/main" xmlns="" val="3636373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pPr/>
              <a:t>5</a:t>
            </a:fld>
            <a:endParaRPr lang="en-US" dirty="0"/>
          </a:p>
        </p:txBody>
      </p:sp>
    </p:spTree>
    <p:extLst>
      <p:ext uri="{BB962C8B-B14F-4D97-AF65-F5344CB8AC3E}">
        <p14:creationId xmlns:p14="http://schemas.microsoft.com/office/powerpoint/2010/main" xmlns="" val="1216905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pPr/>
              <a:t>6</a:t>
            </a:fld>
            <a:endParaRPr lang="en-US" dirty="0"/>
          </a:p>
        </p:txBody>
      </p:sp>
    </p:spTree>
    <p:extLst>
      <p:ext uri="{BB962C8B-B14F-4D97-AF65-F5344CB8AC3E}">
        <p14:creationId xmlns:p14="http://schemas.microsoft.com/office/powerpoint/2010/main" xmlns="" val="4146166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pPr/>
              <a:t>7</a:t>
            </a:fld>
            <a:endParaRPr lang="en-US" dirty="0"/>
          </a:p>
        </p:txBody>
      </p:sp>
    </p:spTree>
    <p:extLst>
      <p:ext uri="{BB962C8B-B14F-4D97-AF65-F5344CB8AC3E}">
        <p14:creationId xmlns:p14="http://schemas.microsoft.com/office/powerpoint/2010/main" xmlns="" val="39679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xmlns=""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xmlns="" id="{1FBEFBAF-82E9-49AD-B2CF-7D154E024431}"/>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5" name="Footer Placeholder 4">
            <a:extLst>
              <a:ext uri="{FF2B5EF4-FFF2-40B4-BE49-F238E27FC236}">
                <a16:creationId xmlns:a16="http://schemas.microsoft.com/office/drawing/2014/main" xmlns=""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5E7BFAB-D84B-45E1-A0BD-2516AC14F8AC}"/>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F7B869-BFB2-4C20-8AB1-46704BB3D177}"/>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xmlns="" id="{19F007DB-4F12-4428-9C48-5120DF07046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xmlns="" id="{16FFA8DA-0E31-4CA6-BBFC-2467AAD1D30B}"/>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5" name="Footer Placeholder 4">
            <a:extLst>
              <a:ext uri="{FF2B5EF4-FFF2-40B4-BE49-F238E27FC236}">
                <a16:creationId xmlns:a16="http://schemas.microsoft.com/office/drawing/2014/main" xmlns=""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2A71B0A-FDFB-4B2C-A9EC-2334C590013E}"/>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60B5D73-1652-4A8E-B5A3-101523D7290A}"/>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xmlns="" id="{A9B7FB99-7425-444D-B602-01B672BCE8C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xmlns="" id="{00EEA9C5-552A-48A1-AB54-ED54209B3B48}"/>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5" name="Footer Placeholder 4">
            <a:extLst>
              <a:ext uri="{FF2B5EF4-FFF2-40B4-BE49-F238E27FC236}">
                <a16:creationId xmlns:a16="http://schemas.microsoft.com/office/drawing/2014/main" xmlns=""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D694EAE-CB3C-4DEF-A66D-583C7AAC92D8}"/>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807FBE-061D-452C-A8A6-213063CFD678}"/>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xmlns="" id="{433A3535-1708-499D-B5D2-7D8F9FD182D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xmlns="" id="{ACB06063-A112-49AB-80C8-504D99ECD771}"/>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5" name="Footer Placeholder 4">
            <a:extLst>
              <a:ext uri="{FF2B5EF4-FFF2-40B4-BE49-F238E27FC236}">
                <a16:creationId xmlns:a16="http://schemas.microsoft.com/office/drawing/2014/main" xmlns=""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976EC76-E8E8-4FFA-B671-7FA2F3EF5DEF}"/>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xmlns=""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xmlns="" id="{D5FF82DB-B518-40FD-8A66-44B874C055FB}"/>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5" name="Footer Placeholder 4">
            <a:extLst>
              <a:ext uri="{FF2B5EF4-FFF2-40B4-BE49-F238E27FC236}">
                <a16:creationId xmlns:a16="http://schemas.microsoft.com/office/drawing/2014/main" xmlns=""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561522A-E0E6-406B-BF30-A7C7A57294BE}"/>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C9BDC-6F21-4EF5-A8DD-E35E27EACA58}"/>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xmlns="" id="{6B968D5F-2AB6-42D3-A54E-AB3E6032517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xmlns="" id="{465AB07F-D5F7-402A-AE4E-027BF1CA912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xmlns="" id="{85108EDC-3863-43B9-93C7-37465DC73B28}"/>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6" name="Footer Placeholder 5">
            <a:extLst>
              <a:ext uri="{FF2B5EF4-FFF2-40B4-BE49-F238E27FC236}">
                <a16:creationId xmlns:a16="http://schemas.microsoft.com/office/drawing/2014/main" xmlns=""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89654B6-1460-48B9-AC7E-592F68BAB276}"/>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8C848-926A-4FD3-A311-A100A2662BE1}"/>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xmlns=""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xmlns="" id="{335A6C3A-033E-474B-AB97-D8291A04E7D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xmlns=""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xmlns="" id="{3BDC8376-6FC6-4A11-B0DB-9A148E9C00E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xmlns="" id="{6E80206F-8846-425C-A56E-16FFBA442014}"/>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8" name="Footer Placeholder 7">
            <a:extLst>
              <a:ext uri="{FF2B5EF4-FFF2-40B4-BE49-F238E27FC236}">
                <a16:creationId xmlns:a16="http://schemas.microsoft.com/office/drawing/2014/main" xmlns=""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EB4DFE4-927C-43B1-A061-5CB97FFB33BE}"/>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0E367-8DA0-4655-BCBC-F4280D8642CD}"/>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xmlns="" id="{2FEF9592-AA3C-4CF8-A5DB-4D010195A438}"/>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4" name="Footer Placeholder 3">
            <a:extLst>
              <a:ext uri="{FF2B5EF4-FFF2-40B4-BE49-F238E27FC236}">
                <a16:creationId xmlns:a16="http://schemas.microsoft.com/office/drawing/2014/main" xmlns=""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AED076D-476B-42BA-8795-14FE6C1E6974}"/>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A599B4-6AB2-4190-82B5-7667EE1E922A}"/>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3" name="Footer Placeholder 2">
            <a:extLst>
              <a:ext uri="{FF2B5EF4-FFF2-40B4-BE49-F238E27FC236}">
                <a16:creationId xmlns:a16="http://schemas.microsoft.com/office/drawing/2014/main" xmlns=""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9A4AF55-C114-4B60-9A20-56B00A11B3BF}"/>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xmlns=""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xmlns=""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xmlns="" id="{F180DD20-7A20-4574-98A4-427795876739}"/>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6" name="Footer Placeholder 5">
            <a:extLst>
              <a:ext uri="{FF2B5EF4-FFF2-40B4-BE49-F238E27FC236}">
                <a16:creationId xmlns:a16="http://schemas.microsoft.com/office/drawing/2014/main" xmlns=""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8C4572A-ADFC-4C53-BCA2-42BDF693BC4D}"/>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xmlns=""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a:extLst>
              <a:ext uri="{FF2B5EF4-FFF2-40B4-BE49-F238E27FC236}">
                <a16:creationId xmlns:a16="http://schemas.microsoft.com/office/drawing/2014/main" xmlns=""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xmlns="" id="{5C3C3F7B-A4C8-4F9D-8165-BC5186EA0929}"/>
              </a:ext>
            </a:extLst>
          </p:cNvPr>
          <p:cNvSpPr>
            <a:spLocks noGrp="1"/>
          </p:cNvSpPr>
          <p:nvPr>
            <p:ph type="dt" sz="half" idx="10"/>
          </p:nvPr>
        </p:nvSpPr>
        <p:spPr/>
        <p:txBody>
          <a:bodyPr/>
          <a:lstStyle/>
          <a:p>
            <a:fld id="{40DA1498-92C7-4E4B-8045-C9195F453964}" type="datetimeFigureOut">
              <a:rPr lang="en-US" smtClean="0"/>
              <a:pPr/>
              <a:t>4/12/2023</a:t>
            </a:fld>
            <a:endParaRPr lang="en-US" dirty="0"/>
          </a:p>
        </p:txBody>
      </p:sp>
      <p:sp>
        <p:nvSpPr>
          <p:cNvPr id="6" name="Footer Placeholder 5">
            <a:extLst>
              <a:ext uri="{FF2B5EF4-FFF2-40B4-BE49-F238E27FC236}">
                <a16:creationId xmlns:a16="http://schemas.microsoft.com/office/drawing/2014/main" xmlns=""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911B398-191B-4AB1-86ED-00D0046EACF5}"/>
              </a:ext>
            </a:extLst>
          </p:cNvPr>
          <p:cNvSpPr>
            <a:spLocks noGrp="1"/>
          </p:cNvSpPr>
          <p:nvPr>
            <p:ph type="sldNum" sz="quarter" idx="12"/>
          </p:nvPr>
        </p:nvSpPr>
        <p:spPr/>
        <p:txBody>
          <a:body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xmlns=""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xmlns=""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pPr/>
              <a:t>4/12/2023</a:t>
            </a:fld>
            <a:endParaRPr lang="en-US" dirty="0"/>
          </a:p>
        </p:txBody>
      </p:sp>
      <p:sp>
        <p:nvSpPr>
          <p:cNvPr id="5" name="Footer Placeholder 4">
            <a:extLst>
              <a:ext uri="{FF2B5EF4-FFF2-40B4-BE49-F238E27FC236}">
                <a16:creationId xmlns:a16="http://schemas.microsoft.com/office/drawing/2014/main" xmlns=""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pPr/>
              <a:t>‹#›</a:t>
            </a:fld>
            <a:endParaRPr lang="en-US" dirty="0"/>
          </a:p>
        </p:txBody>
      </p:sp>
    </p:spTree>
    <p:extLst>
      <p:ext uri="{BB962C8B-B14F-4D97-AF65-F5344CB8AC3E}">
        <p14:creationId xmlns:p14="http://schemas.microsoft.com/office/powerpoint/2010/main" xmlns=""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03C44"/>
        </a:solidFill>
        <a:effectLst/>
      </p:bgPr>
    </p:bg>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xmlns="" id="{5318CE67-9896-1106-8BDF-71796135531E}"/>
              </a:ext>
            </a:extLst>
          </p:cNvPr>
          <p:cNvPicPr>
            <a:picLocks noChangeAspect="1"/>
          </p:cNvPicPr>
          <p:nvPr/>
        </p:nvPicPr>
        <p:blipFill>
          <a:blip r:embed="rId3"/>
          <a:stretch>
            <a:fillRect/>
          </a:stretch>
        </p:blipFill>
        <p:spPr>
          <a:xfrm>
            <a:off x="0" y="132080"/>
            <a:ext cx="3728386" cy="3752556"/>
          </a:xfrm>
          <a:prstGeom prst="rect">
            <a:avLst/>
          </a:prstGeom>
        </p:spPr>
      </p:pic>
      <p:sp>
        <p:nvSpPr>
          <p:cNvPr id="2" name="Title 1">
            <a:extLst>
              <a:ext uri="{FF2B5EF4-FFF2-40B4-BE49-F238E27FC236}">
                <a16:creationId xmlns:a16="http://schemas.microsoft.com/office/drawing/2014/main" xmlns="" id="{C4300AEF-1595-4419-801B-6E36A33BB8CF}"/>
              </a:ext>
            </a:extLst>
          </p:cNvPr>
          <p:cNvSpPr>
            <a:spLocks noGrp="1"/>
          </p:cNvSpPr>
          <p:nvPr>
            <p:ph type="ctrTitle"/>
          </p:nvPr>
        </p:nvSpPr>
        <p:spPr>
          <a:xfrm>
            <a:off x="1721809" y="3884636"/>
            <a:ext cx="9144000" cy="1218795"/>
          </a:xfrm>
        </p:spPr>
        <p:txBody>
          <a:bodyPr lIns="0" tIns="0" rIns="0" bIns="0" anchor="t">
            <a:spAutoFit/>
          </a:bodyPr>
          <a:lstStyle/>
          <a:p>
            <a:r>
              <a:rPr lang="uk-UA" sz="4400" b="1" dirty="0">
                <a:solidFill>
                  <a:schemeClr val="bg1"/>
                </a:solidFill>
              </a:rPr>
              <a:t>Захист клієнтів під час екстрадиції</a:t>
            </a:r>
            <a:endParaRPr lang="en-US" sz="4400" dirty="0">
              <a:solidFill>
                <a:schemeClr val="accent4"/>
              </a:solidFill>
            </a:endParaRPr>
          </a:p>
        </p:txBody>
      </p:sp>
    </p:spTree>
    <p:extLst>
      <p:ext uri="{BB962C8B-B14F-4D97-AF65-F5344CB8AC3E}">
        <p14:creationId xmlns:p14="http://schemas.microsoft.com/office/powerpoint/2010/main" xmlns="" val="238784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xmlns=""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xmlns="" id="{D0986099-F5F2-4E8B-BE17-81194861A00C}"/>
              </a:ext>
              <a:ext uri="{C183D7F6-B498-43B3-948B-1728B52AA6E4}">
                <adec:decorative xmlns:adec="http://schemas.microsoft.com/office/drawing/2017/decorative" xmlns=""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xmlns="" id="{4E3F5479-058B-4FA8-92E9-18CAB8CDC5C5}"/>
              </a:ext>
            </a:extLst>
          </p:cNvPr>
          <p:cNvSpPr txBox="1">
            <a:spLocks/>
          </p:cNvSpPr>
          <p:nvPr/>
        </p:nvSpPr>
        <p:spPr>
          <a:xfrm>
            <a:off x="228600" y="10087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solidFill>
                  <a:schemeClr val="tx1">
                    <a:lumMod val="75000"/>
                    <a:lumOff val="25000"/>
                  </a:schemeClr>
                </a:solidFill>
              </a:rPr>
              <a:t>Дії адвоката під час затримання</a:t>
            </a:r>
            <a:r>
              <a:rPr lang="en-US" sz="2800" dirty="0">
                <a:solidFill>
                  <a:schemeClr val="tx1">
                    <a:lumMod val="75000"/>
                    <a:lumOff val="25000"/>
                  </a:schemeClr>
                </a:solidFill>
              </a:rPr>
              <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xmlns="" id="{83E690F4-843A-47A5-8620-4FB01C0D8E68}"/>
              </a:ext>
              <a:ext uri="{C183D7F6-B498-43B3-948B-1728B52AA6E4}">
                <adec:decorative xmlns:adec="http://schemas.microsoft.com/office/drawing/2017/decorative" xmlns=""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xmlns="" id="{6173DD7D-A9F5-4D7E-A942-64AE3F48B264}"/>
              </a:ext>
            </a:extLst>
          </p:cNvPr>
          <p:cNvSpPr/>
          <p:nvPr/>
        </p:nvSpPr>
        <p:spPr>
          <a:xfrm>
            <a:off x="406401" y="765667"/>
            <a:ext cx="7733816" cy="2400657"/>
          </a:xfrm>
          <a:prstGeom prst="rect">
            <a:avLst/>
          </a:prstGeom>
        </p:spPr>
        <p:txBody>
          <a:bodyPr wrap="square" lIns="0" tIns="0" rIns="0" bIns="0" anchor="t">
            <a:spAutoFit/>
          </a:bodyPr>
          <a:lstStyle/>
          <a:p>
            <a:pPr algn="just"/>
            <a:r>
              <a:rPr lang="en-US" sz="2000" dirty="0">
                <a:effectLst/>
                <a:latin typeface="Cambria Math" panose="02040503050406030204" pitchFamily="18" charset="0"/>
                <a:ea typeface="Cambria Math" panose="02040503050406030204" pitchFamily="18" charset="0"/>
              </a:rPr>
              <a:t>1. </a:t>
            </a:r>
            <a:r>
              <a:rPr lang="uk-UA" sz="2000" dirty="0">
                <a:effectLst/>
                <a:latin typeface="Cambria Math" panose="02040503050406030204" pitchFamily="18" charset="0"/>
                <a:ea typeface="Cambria Math" panose="02040503050406030204" pitchFamily="18" charset="0"/>
              </a:rPr>
              <a:t>Під час тимчасового арешту адвокат повинен обов’язково перевірити відповідність перекладу та достовірність,  а слідчий суддя  повинен встановити джерело їх отримання та ідентичність оригіналам, в перекладі на державну мову, повинні бути візуючи написи, відтиски печаток відповідальних осіб чи органів.</a:t>
            </a:r>
            <a:endParaRPr lang="en-US" sz="2000" dirty="0">
              <a:effectLst/>
              <a:latin typeface="Cambria Math" panose="02040503050406030204" pitchFamily="18" charset="0"/>
              <a:ea typeface="Cambria Math" panose="02040503050406030204" pitchFamily="18" charset="0"/>
            </a:endParaRPr>
          </a:p>
          <a:p>
            <a:pPr algn="just"/>
            <a:r>
              <a:rPr lang="uk-UA" sz="2000" dirty="0">
                <a:effectLst/>
                <a:latin typeface="Cambria Math" panose="02040503050406030204" pitchFamily="18" charset="0"/>
                <a:ea typeface="Cambria Math" panose="02040503050406030204" pitchFamily="18" charset="0"/>
              </a:rPr>
              <a:t> Сам Переклад документів, повинен бути  належним чином  завірений та прошитий відповідним бюро перекладів. </a:t>
            </a:r>
            <a:endParaRPr lang="x-none" sz="2000" dirty="0">
              <a:effectLst/>
              <a:latin typeface="Cambria Math" panose="02040503050406030204" pitchFamily="18" charset="0"/>
              <a:ea typeface="Cambria Math" panose="02040503050406030204" pitchFamily="18" charset="0"/>
            </a:endParaRPr>
          </a:p>
          <a:p>
            <a:pPr algn="just"/>
            <a:endParaRPr lang="en-US" sz="1600" b="1" dirty="0">
              <a:solidFill>
                <a:schemeClr val="tx1">
                  <a:lumMod val="75000"/>
                  <a:lumOff val="25000"/>
                </a:schemeClr>
              </a:solidFill>
              <a:cs typeface="Segoe UI" panose="020B0502040204020203" pitchFamily="34" charset="0"/>
            </a:endParaRPr>
          </a:p>
        </p:txBody>
      </p:sp>
      <p:pic>
        <p:nvPicPr>
          <p:cNvPr id="3" name="Рисунок 2">
            <a:extLst>
              <a:ext uri="{FF2B5EF4-FFF2-40B4-BE49-F238E27FC236}">
                <a16:creationId xmlns:a16="http://schemas.microsoft.com/office/drawing/2014/main" xmlns="" id="{4A66D70F-42A3-5CB7-BDE8-2D9F2C6821FC}"/>
              </a:ext>
            </a:extLst>
          </p:cNvPr>
          <p:cNvPicPr>
            <a:picLocks noChangeAspect="1"/>
          </p:cNvPicPr>
          <p:nvPr/>
        </p:nvPicPr>
        <p:blipFill>
          <a:blip r:embed="rId3"/>
          <a:stretch>
            <a:fillRect/>
          </a:stretch>
        </p:blipFill>
        <p:spPr>
          <a:xfrm>
            <a:off x="8998342" y="599098"/>
            <a:ext cx="2492618" cy="2286342"/>
          </a:xfrm>
          <a:prstGeom prst="rect">
            <a:avLst/>
          </a:prstGeom>
        </p:spPr>
      </p:pic>
      <p:sp>
        <p:nvSpPr>
          <p:cNvPr id="10" name="Rectangle 42">
            <a:extLst>
              <a:ext uri="{FF2B5EF4-FFF2-40B4-BE49-F238E27FC236}">
                <a16:creationId xmlns:a16="http://schemas.microsoft.com/office/drawing/2014/main" xmlns="" id="{0589D7FA-71CA-811B-B7E6-ED03ECE89767}"/>
              </a:ext>
            </a:extLst>
          </p:cNvPr>
          <p:cNvSpPr/>
          <p:nvPr/>
        </p:nvSpPr>
        <p:spPr>
          <a:xfrm>
            <a:off x="406400" y="765667"/>
            <a:ext cx="7733816" cy="2400657"/>
          </a:xfrm>
          <a:prstGeom prst="rect">
            <a:avLst/>
          </a:prstGeom>
        </p:spPr>
        <p:txBody>
          <a:bodyPr wrap="square" lIns="0" tIns="0" rIns="0" bIns="0" anchor="t">
            <a:spAutoFit/>
          </a:bodyPr>
          <a:lstStyle/>
          <a:p>
            <a:pPr algn="just"/>
            <a:r>
              <a:rPr lang="en-US" sz="2000" dirty="0">
                <a:effectLst/>
                <a:latin typeface="Cambria Math" panose="02040503050406030204" pitchFamily="18" charset="0"/>
                <a:ea typeface="Cambria Math" panose="02040503050406030204" pitchFamily="18" charset="0"/>
              </a:rPr>
              <a:t>1. </a:t>
            </a:r>
            <a:r>
              <a:rPr lang="uk-UA" sz="2000" dirty="0">
                <a:effectLst/>
                <a:latin typeface="Cambria Math" panose="02040503050406030204" pitchFamily="18" charset="0"/>
                <a:ea typeface="Cambria Math" panose="02040503050406030204" pitchFamily="18" charset="0"/>
              </a:rPr>
              <a:t>Під час тимчасового арешту адвокат повинен обов’язково перевірити відповідність перекладу та достовірність,  а слідчий суддя  повинен встановити джерело їх отримання та ідентичність оригіналам, в перекладі на державну мову, повинні бути візуючи написи, відтиски печаток відповідальних осіб чи органів.</a:t>
            </a:r>
            <a:endParaRPr lang="en-US" sz="2000" dirty="0">
              <a:effectLst/>
              <a:latin typeface="Cambria Math" panose="02040503050406030204" pitchFamily="18" charset="0"/>
              <a:ea typeface="Cambria Math" panose="02040503050406030204" pitchFamily="18" charset="0"/>
            </a:endParaRPr>
          </a:p>
          <a:p>
            <a:pPr algn="just"/>
            <a:r>
              <a:rPr lang="uk-UA" sz="2000" dirty="0">
                <a:effectLst/>
                <a:latin typeface="Cambria Math" panose="02040503050406030204" pitchFamily="18" charset="0"/>
                <a:ea typeface="Cambria Math" panose="02040503050406030204" pitchFamily="18" charset="0"/>
              </a:rPr>
              <a:t> Сам Переклад документів, повинен бути  належним чином  завірений та прошитий відповідним бюро перекладів. </a:t>
            </a:r>
            <a:endParaRPr lang="x-none" sz="2000" dirty="0">
              <a:effectLst/>
              <a:latin typeface="Cambria Math" panose="02040503050406030204" pitchFamily="18" charset="0"/>
              <a:ea typeface="Cambria Math" panose="02040503050406030204" pitchFamily="18" charset="0"/>
            </a:endParaRPr>
          </a:p>
          <a:p>
            <a:pPr algn="just"/>
            <a:endParaRPr lang="en-US" sz="1600" b="1" dirty="0">
              <a:solidFill>
                <a:schemeClr val="tx1">
                  <a:lumMod val="75000"/>
                  <a:lumOff val="25000"/>
                </a:schemeClr>
              </a:solidFill>
              <a:cs typeface="Segoe UI" panose="020B0502040204020203" pitchFamily="34" charset="0"/>
            </a:endParaRPr>
          </a:p>
        </p:txBody>
      </p:sp>
      <p:sp>
        <p:nvSpPr>
          <p:cNvPr id="13" name="TextBox 12">
            <a:extLst>
              <a:ext uri="{FF2B5EF4-FFF2-40B4-BE49-F238E27FC236}">
                <a16:creationId xmlns:a16="http://schemas.microsoft.com/office/drawing/2014/main" xmlns="" id="{1314CE0E-5B84-C66E-9255-AE251BCE8BC8}"/>
              </a:ext>
            </a:extLst>
          </p:cNvPr>
          <p:cNvSpPr txBox="1"/>
          <p:nvPr/>
        </p:nvSpPr>
        <p:spPr>
          <a:xfrm>
            <a:off x="228600" y="2885440"/>
            <a:ext cx="11734800" cy="3693319"/>
          </a:xfrm>
          <a:prstGeom prst="rect">
            <a:avLst/>
          </a:prstGeom>
          <a:noFill/>
        </p:spPr>
        <p:txBody>
          <a:bodyPr wrap="square">
            <a:spAutoFit/>
          </a:bodyPr>
          <a:lstStyle/>
          <a:p>
            <a:pPr algn="just"/>
            <a:r>
              <a:rPr lang="uk-UA" b="1" i="1" u="sng" dirty="0">
                <a:latin typeface="Times New Roman" panose="02020603050405020304" pitchFamily="18" charset="0"/>
                <a:ea typeface="Times New Roman" panose="02020603050405020304" pitchFamily="18" charset="0"/>
              </a:rPr>
              <a:t>П</a:t>
            </a:r>
            <a:r>
              <a:rPr lang="uk-UA" sz="1800" b="1" i="1" u="sng" dirty="0">
                <a:effectLst/>
                <a:latin typeface="Times New Roman" panose="02020603050405020304" pitchFamily="18" charset="0"/>
                <a:ea typeface="Times New Roman" panose="02020603050405020304" pitchFamily="18" charset="0"/>
              </a:rPr>
              <a:t>риклад з нашої практики: </a:t>
            </a:r>
            <a:r>
              <a:rPr lang="uk-UA" sz="1800" b="1" u="sng" dirty="0">
                <a:effectLst/>
                <a:latin typeface="Times New Roman" panose="02020603050405020304" pitchFamily="18" charset="0"/>
                <a:ea typeface="Times New Roman" panose="02020603050405020304" pitchFamily="18" charset="0"/>
              </a:rPr>
              <a:t>Суд не вбачає можливим встановити їх справжність, а відомості наведені в них - достовірними, у зв’язку з ненаданням оригіналів для дослідження і огляду слідчому судді; неможливо встановити джерел їх отримання та ідентичності оригіналам, оскільки відсутні будь-які візуючи написи, відтиски печаток відповідальних осіб чи органів. Переклад на вказані документи, здійснений з англійської на українську мову, жодним чином не завірений. Доказів протилежного суду не надано</a:t>
            </a:r>
            <a:r>
              <a:rPr lang="uk-UA" sz="1800" dirty="0">
                <a:effectLst/>
                <a:latin typeface="Times New Roman" panose="02020603050405020304" pitchFamily="18" charset="0"/>
                <a:ea typeface="Times New Roman" panose="02020603050405020304" pitchFamily="18" charset="0"/>
              </a:rPr>
              <a:t>. Всупереч наведеному, слідчому судді не надано належних та допустимих доказів залучення для здійснення перекладу даного ордера про арешт певного бюро з перекладів чи перекладача. Натомість надано лист з Київського обласного бюро перекладів яким директор наведеного бюро засвідчив кваліфікацію та справжність підпису перекладача при здійсненні перекладу якогось документа. Немає жодних відомостей який саме документ та ким надано для здійснення перекладу, з якої на яку мови, кількість сторінок, тощо. Разом з тим зазначено, що даний документ прошита та скріплено печаткою. Проте, на приєднаній прокурором копії ордеру на арешт, складеного англійською мовою, та його перекладу на українську мову, відсутні жодні сліди прошивання цих документів та відсутні відтиски печатки бюро перекладів чи самого перекладача, його підписи, тощо.</a:t>
            </a:r>
            <a:endParaRPr lang="x-non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727364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xmlns=""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xmlns="" id="{D0986099-F5F2-4E8B-BE17-81194861A00C}"/>
              </a:ext>
              <a:ext uri="{C183D7F6-B498-43B3-948B-1728B52AA6E4}">
                <adec:decorative xmlns:adec="http://schemas.microsoft.com/office/drawing/2017/decorative" xmlns=""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xmlns="" id="{4E3F5479-058B-4FA8-92E9-18CAB8CDC5C5}"/>
              </a:ext>
            </a:extLst>
          </p:cNvPr>
          <p:cNvSpPr txBox="1">
            <a:spLocks/>
          </p:cNvSpPr>
          <p:nvPr/>
        </p:nvSpPr>
        <p:spPr>
          <a:xfrm>
            <a:off x="228600" y="121637"/>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solidFill>
                  <a:schemeClr val="tx1">
                    <a:lumMod val="75000"/>
                    <a:lumOff val="25000"/>
                  </a:schemeClr>
                </a:solidFill>
              </a:rPr>
              <a:t>Дії адвоката під час затримання</a:t>
            </a:r>
            <a:r>
              <a:rPr lang="en-US" sz="2800" dirty="0">
                <a:solidFill>
                  <a:schemeClr val="tx1">
                    <a:lumMod val="75000"/>
                    <a:lumOff val="25000"/>
                  </a:schemeClr>
                </a:solidFill>
              </a:rPr>
              <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xmlns="" id="{83E690F4-843A-47A5-8620-4FB01C0D8E68}"/>
              </a:ext>
              <a:ext uri="{C183D7F6-B498-43B3-948B-1728B52AA6E4}">
                <adec:decorative xmlns:adec="http://schemas.microsoft.com/office/drawing/2017/decorative" xmlns=""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xmlns="" id="{6173DD7D-A9F5-4D7E-A942-64AE3F48B264}"/>
              </a:ext>
            </a:extLst>
          </p:cNvPr>
          <p:cNvSpPr/>
          <p:nvPr/>
        </p:nvSpPr>
        <p:spPr>
          <a:xfrm>
            <a:off x="230320" y="925391"/>
            <a:ext cx="5621841" cy="800219"/>
          </a:xfrm>
          <a:prstGeom prst="rect">
            <a:avLst/>
          </a:prstGeom>
        </p:spPr>
        <p:txBody>
          <a:bodyPr wrap="square" lIns="0" tIns="0" rIns="0" bIns="0" anchor="t">
            <a:spAutoFit/>
          </a:bodyPr>
          <a:lstStyle/>
          <a:p>
            <a:pPr algn="just"/>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2. Перевірка законності затримання клієнта під час тимчасового арешту.</a:t>
            </a:r>
          </a:p>
          <a:p>
            <a:pPr algn="just"/>
            <a:endParaRPr lang="en-US" sz="1600" b="1" dirty="0">
              <a:solidFill>
                <a:schemeClr val="tx1">
                  <a:lumMod val="75000"/>
                  <a:lumOff val="25000"/>
                </a:schemeClr>
              </a:solidFill>
              <a:cs typeface="Segoe UI" panose="020B0502040204020203" pitchFamily="34" charset="0"/>
            </a:endParaRPr>
          </a:p>
        </p:txBody>
      </p:sp>
      <p:sp>
        <p:nvSpPr>
          <p:cNvPr id="2" name="TextBox 1">
            <a:extLst>
              <a:ext uri="{FF2B5EF4-FFF2-40B4-BE49-F238E27FC236}">
                <a16:creationId xmlns:a16="http://schemas.microsoft.com/office/drawing/2014/main" xmlns="" id="{722D1AB0-FB64-56F4-4966-4C99DD51B83F}"/>
              </a:ext>
            </a:extLst>
          </p:cNvPr>
          <p:cNvSpPr txBox="1"/>
          <p:nvPr/>
        </p:nvSpPr>
        <p:spPr>
          <a:xfrm>
            <a:off x="152400" y="1725610"/>
            <a:ext cx="11968479" cy="5078313"/>
          </a:xfrm>
          <a:prstGeom prst="rect">
            <a:avLst/>
          </a:prstGeom>
          <a:noFill/>
        </p:spPr>
        <p:txBody>
          <a:bodyPr wrap="square" rtlCol="0">
            <a:spAutoFit/>
          </a:bodyPr>
          <a:lstStyle/>
          <a:p>
            <a:r>
              <a:rPr lang="uk-UA" sz="1700" u="sng" dirty="0">
                <a:latin typeface="Times New Roman" panose="02020603050405020304" pitchFamily="18" charset="0"/>
                <a:cs typeface="Times New Roman" panose="02020603050405020304" pitchFamily="18" charset="0"/>
              </a:rPr>
              <a:t>Приклад формулювання рішення суду:</a:t>
            </a:r>
          </a:p>
          <a:p>
            <a:pPr algn="just"/>
            <a:r>
              <a:rPr lang="uk-UA" sz="1700" dirty="0">
                <a:effectLst/>
                <a:latin typeface="Times New Roman" panose="02020603050405020304" pitchFamily="18" charset="0"/>
                <a:ea typeface="Times New Roman" panose="02020603050405020304" pitchFamily="18" charset="0"/>
              </a:rPr>
              <a:t>Суд зобов'язаний визнати істотними порушеннями прав людини і основоположних свобод, зокрема, порушення права особи на захист. Встановлено, що затримання громадянина ОСОБА_1 (ОСОБА_1), ІНФОРМАЦІЯ_1 оформлено протокол про затримання особи  З даного протоколу вбачається, що ОСОБА_1 не володіє українською мовою та потребує перекладача. Пояснення бажає давати російською мовою. Для участі в процесуальній дії залучено перекладача ОСОБА_13. Крім того зазначено, що затриманій особі надано за призначенням № 1247 захисника К…. Однак в подальшому жодного підпису від імені захисника в протоколі затримання особи, немає. У зв’язку з наведеним прокурор повідомив, що під час затримання громадянина ОСОБА_1, останньому забезпечувалась участь призначеного безоплатного захисника К…. проте затриманий відмовився від нього та повідомив, що має власного захисника і просив забезпечити саме його участь. На підтвердження наведеного, прокурором надано спільну розписку ОСОБА_1 та захисника К….. якою підтверджується наведене вище. Також встановлено, що під час відмови затриманої особи від безоплатного захисника за призначенням, ОСОБА_1 так і не було забезпечено участь іншого захисника. З пояснень ОСОБА_1 та захисника Сирко Д.О. …… встановлено, що відмова від захисника К відбулась на початку процедури оформлення протоколу затримання особи. Захисника Сирко Д.О. було допущено до ОСОБА_1 лише після закінчення вказаних процесуальних дій. Доказів протилежного слідчому судді не надано. З огляду на вказане, слідчий суддя вважає, що протокол щодо громадянина ОСОБА_1 оформлено з істотним порушенням прав людини і основоположних свобод, оскільки грубо порушено право особи на захист. Відведення захисника за призначенням і ненадання затриманому можливості залучити наявного в нього захисника, про якого він повідомляв, є грубим порушенням прав ОСОБА_1 на участь обраного ним захисника.</a:t>
            </a:r>
            <a:endParaRPr lang="x-none" sz="1700" dirty="0">
              <a:effectLst/>
              <a:latin typeface="Times New Roman" panose="02020603050405020304" pitchFamily="18" charset="0"/>
              <a:ea typeface="Times New Roman" panose="02020603050405020304" pitchFamily="18" charset="0"/>
            </a:endParaRPr>
          </a:p>
          <a:p>
            <a:endParaRPr lang="x-none" dirty="0"/>
          </a:p>
        </p:txBody>
      </p:sp>
      <p:pic>
        <p:nvPicPr>
          <p:cNvPr id="4" name="Рисунок 3">
            <a:extLst>
              <a:ext uri="{FF2B5EF4-FFF2-40B4-BE49-F238E27FC236}">
                <a16:creationId xmlns:a16="http://schemas.microsoft.com/office/drawing/2014/main" xmlns="" id="{E73602B4-DC9C-3A99-6A0D-D9C58DE20361}"/>
              </a:ext>
            </a:extLst>
          </p:cNvPr>
          <p:cNvPicPr>
            <a:picLocks noChangeAspect="1"/>
          </p:cNvPicPr>
          <p:nvPr/>
        </p:nvPicPr>
        <p:blipFill>
          <a:blip r:embed="rId3"/>
          <a:stretch>
            <a:fillRect/>
          </a:stretch>
        </p:blipFill>
        <p:spPr>
          <a:xfrm>
            <a:off x="9743233" y="657297"/>
            <a:ext cx="2377646" cy="1060796"/>
          </a:xfrm>
          <a:prstGeom prst="rect">
            <a:avLst/>
          </a:prstGeom>
        </p:spPr>
      </p:pic>
    </p:spTree>
    <p:extLst>
      <p:ext uri="{BB962C8B-B14F-4D97-AF65-F5344CB8AC3E}">
        <p14:creationId xmlns:p14="http://schemas.microsoft.com/office/powerpoint/2010/main" xmlns="" val="235815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xmlns=""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xmlns="" id="{D0986099-F5F2-4E8B-BE17-81194861A00C}"/>
              </a:ext>
              <a:ext uri="{C183D7F6-B498-43B3-948B-1728B52AA6E4}">
                <adec:decorative xmlns:adec="http://schemas.microsoft.com/office/drawing/2017/decorative" xmlns=""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xmlns="" id="{4E3F5479-058B-4FA8-92E9-18CAB8CDC5C5}"/>
              </a:ext>
            </a:extLst>
          </p:cNvPr>
          <p:cNvSpPr txBox="1">
            <a:spLocks/>
          </p:cNvSpPr>
          <p:nvPr/>
        </p:nvSpPr>
        <p:spPr>
          <a:xfrm>
            <a:off x="228600" y="10087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solidFill>
                  <a:schemeClr val="tx1">
                    <a:lumMod val="75000"/>
                    <a:lumOff val="25000"/>
                  </a:schemeClr>
                </a:solidFill>
              </a:rPr>
              <a:t>Дії адвоката під час затримання</a:t>
            </a:r>
            <a:r>
              <a:rPr lang="en-US" sz="2800" dirty="0">
                <a:solidFill>
                  <a:schemeClr val="tx1">
                    <a:lumMod val="75000"/>
                    <a:lumOff val="25000"/>
                  </a:schemeClr>
                </a:solidFill>
              </a:rPr>
              <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xmlns="" id="{83E690F4-843A-47A5-8620-4FB01C0D8E68}"/>
              </a:ext>
              <a:ext uri="{C183D7F6-B498-43B3-948B-1728B52AA6E4}">
                <adec:decorative xmlns:adec="http://schemas.microsoft.com/office/drawing/2017/decorative" xmlns=""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xmlns="" id="{6173DD7D-A9F5-4D7E-A942-64AE3F48B264}"/>
              </a:ext>
            </a:extLst>
          </p:cNvPr>
          <p:cNvSpPr/>
          <p:nvPr/>
        </p:nvSpPr>
        <p:spPr>
          <a:xfrm>
            <a:off x="474159" y="765667"/>
            <a:ext cx="5621841" cy="553998"/>
          </a:xfrm>
          <a:prstGeom prst="rect">
            <a:avLst/>
          </a:prstGeom>
        </p:spPr>
        <p:txBody>
          <a:bodyPr wrap="square" lIns="0" tIns="0" rIns="0" bIns="0" anchor="t">
            <a:spAutoFit/>
          </a:bodyPr>
          <a:lstStyle/>
          <a:p>
            <a:pPr algn="just"/>
            <a:r>
              <a:rPr lang="uk-UA" sz="2000" dirty="0">
                <a:effectLst/>
                <a:latin typeface="Cambria Math" panose="02040503050406030204" pitchFamily="18" charset="0"/>
                <a:ea typeface="Cambria Math" panose="02040503050406030204" pitchFamily="18" charset="0"/>
              </a:rPr>
              <a:t>3. Дотримання міжнародного законодавства</a:t>
            </a:r>
            <a:endParaRPr lang="x-none" sz="2000" dirty="0">
              <a:effectLst/>
              <a:latin typeface="Cambria Math" panose="02040503050406030204" pitchFamily="18" charset="0"/>
              <a:ea typeface="Cambria Math" panose="02040503050406030204" pitchFamily="18" charset="0"/>
            </a:endParaRPr>
          </a:p>
          <a:p>
            <a:pPr algn="just"/>
            <a:endParaRPr lang="en-US" sz="1600" b="1" dirty="0">
              <a:solidFill>
                <a:schemeClr val="tx1">
                  <a:lumMod val="75000"/>
                  <a:lumOff val="25000"/>
                </a:schemeClr>
              </a:solidFill>
              <a:cs typeface="Segoe UI" panose="020B0502040204020203" pitchFamily="34" charset="0"/>
            </a:endParaRPr>
          </a:p>
        </p:txBody>
      </p:sp>
      <p:pic>
        <p:nvPicPr>
          <p:cNvPr id="2" name="Рисунок 1">
            <a:extLst>
              <a:ext uri="{FF2B5EF4-FFF2-40B4-BE49-F238E27FC236}">
                <a16:creationId xmlns:a16="http://schemas.microsoft.com/office/drawing/2014/main" xmlns="" id="{7C39FD3B-2F7D-6EC4-EA10-39E23CED07C5}"/>
              </a:ext>
            </a:extLst>
          </p:cNvPr>
          <p:cNvPicPr>
            <a:picLocks noChangeAspect="1"/>
          </p:cNvPicPr>
          <p:nvPr/>
        </p:nvPicPr>
        <p:blipFill>
          <a:blip r:embed="rId3"/>
          <a:stretch>
            <a:fillRect/>
          </a:stretch>
        </p:blipFill>
        <p:spPr>
          <a:xfrm>
            <a:off x="9776585" y="522898"/>
            <a:ext cx="2301115" cy="3412469"/>
          </a:xfrm>
          <a:prstGeom prst="rect">
            <a:avLst/>
          </a:prstGeom>
        </p:spPr>
      </p:pic>
      <p:sp>
        <p:nvSpPr>
          <p:cNvPr id="4" name="TextBox 3">
            <a:extLst>
              <a:ext uri="{FF2B5EF4-FFF2-40B4-BE49-F238E27FC236}">
                <a16:creationId xmlns:a16="http://schemas.microsoft.com/office/drawing/2014/main" xmlns="" id="{A1BF5646-78C6-043F-1EA0-F5FD0903995D}"/>
              </a:ext>
            </a:extLst>
          </p:cNvPr>
          <p:cNvSpPr txBox="1"/>
          <p:nvPr/>
        </p:nvSpPr>
        <p:spPr>
          <a:xfrm>
            <a:off x="654390" y="1187695"/>
            <a:ext cx="9007895" cy="5586145"/>
          </a:xfrm>
          <a:prstGeom prst="rect">
            <a:avLst/>
          </a:prstGeom>
          <a:noFill/>
        </p:spPr>
        <p:txBody>
          <a:bodyPr wrap="square" rtlCol="0">
            <a:spAutoFit/>
          </a:bodyPr>
          <a:lstStyle/>
          <a:p>
            <a:r>
              <a:rPr lang="uk-UA" sz="1700" dirty="0">
                <a:effectLst/>
                <a:latin typeface="Times New Roman" panose="02020603050405020304" pitchFamily="18" charset="0"/>
                <a:ea typeface="Times New Roman" panose="02020603050405020304" pitchFamily="18" charset="0"/>
              </a:rPr>
              <a:t>Держава котра видала червону картку Інтерполу повинна: </a:t>
            </a:r>
            <a:r>
              <a:rPr lang="uk-UA" sz="1700" b="1" dirty="0">
                <a:effectLst/>
                <a:latin typeface="Times New Roman" panose="02020603050405020304" pitchFamily="18" charset="0"/>
                <a:ea typeface="Times New Roman" panose="02020603050405020304" pitchFamily="18" charset="0"/>
              </a:rPr>
              <a:t>або підписати Європейську конвенцію про видачу правопорушників  або укласти Договір з Україною  про видачу правопорушників, та його ратифікувати. </a:t>
            </a:r>
            <a:endParaRPr lang="x-none" sz="1700" b="1" dirty="0">
              <a:effectLst/>
              <a:latin typeface="Times New Roman" panose="02020603050405020304" pitchFamily="18" charset="0"/>
              <a:ea typeface="Times New Roman" panose="02020603050405020304" pitchFamily="18" charset="0"/>
            </a:endParaRPr>
          </a:p>
          <a:p>
            <a:r>
              <a:rPr lang="uk-UA" sz="1700" dirty="0">
                <a:effectLst/>
                <a:latin typeface="Times New Roman" panose="02020603050405020304" pitchFamily="18" charset="0"/>
                <a:ea typeface="Times New Roman" panose="02020603050405020304" pitchFamily="18" charset="0"/>
              </a:rPr>
              <a:t>Цікаві річ, що Україна в жовтні 2022 року  прийняла Закон </a:t>
            </a:r>
            <a:r>
              <a:rPr lang="x-none" sz="1700" dirty="0">
                <a:effectLst/>
                <a:latin typeface="Times New Roman" panose="02020603050405020304" pitchFamily="18" charset="0"/>
                <a:ea typeface="Times New Roman" panose="02020603050405020304" pitchFamily="18" charset="0"/>
              </a:rPr>
              <a:t>"Про </a:t>
            </a:r>
            <a:r>
              <a:rPr lang="x-none" sz="1700" dirty="0" err="1">
                <a:effectLst/>
                <a:latin typeface="Times New Roman" panose="02020603050405020304" pitchFamily="18" charset="0"/>
                <a:ea typeface="Times New Roman" panose="02020603050405020304" pitchFamily="18" charset="0"/>
              </a:rPr>
              <a:t>приєднання</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України</a:t>
            </a:r>
            <a:r>
              <a:rPr lang="x-none" sz="1700" dirty="0">
                <a:effectLst/>
                <a:latin typeface="Times New Roman" panose="02020603050405020304" pitchFamily="18" charset="0"/>
                <a:ea typeface="Times New Roman" panose="02020603050405020304" pitchFamily="18" charset="0"/>
              </a:rPr>
              <a:t> до </a:t>
            </a:r>
            <a:r>
              <a:rPr lang="x-none" sz="1700" dirty="0" err="1">
                <a:effectLst/>
                <a:latin typeface="Times New Roman" panose="02020603050405020304" pitchFamily="18" charset="0"/>
                <a:ea typeface="Times New Roman" panose="02020603050405020304" pitchFamily="18" charset="0"/>
              </a:rPr>
              <a:t>Конвенції</a:t>
            </a:r>
            <a:r>
              <a:rPr lang="x-none" sz="1700" dirty="0">
                <a:effectLst/>
                <a:latin typeface="Times New Roman" panose="02020603050405020304" pitchFamily="18" charset="0"/>
                <a:ea typeface="Times New Roman" panose="02020603050405020304" pitchFamily="18" charset="0"/>
              </a:rPr>
              <a:t> про </a:t>
            </a:r>
            <a:r>
              <a:rPr lang="x-none" sz="1700" dirty="0" err="1">
                <a:effectLst/>
                <a:latin typeface="Times New Roman" panose="02020603050405020304" pitchFamily="18" charset="0"/>
                <a:ea typeface="Times New Roman" panose="02020603050405020304" pitchFamily="18" charset="0"/>
              </a:rPr>
              <a:t>екстрадицію</a:t>
            </a:r>
            <a:r>
              <a:rPr lang="x-none" sz="1700" dirty="0">
                <a:effectLst/>
                <a:latin typeface="Times New Roman" panose="02020603050405020304" pitchFamily="18" charset="0"/>
                <a:ea typeface="Times New Roman" panose="02020603050405020304" pitchFamily="18" charset="0"/>
              </a:rPr>
              <a:t>" (№0158)</a:t>
            </a:r>
            <a:r>
              <a:rPr lang="uk-UA" sz="1700" dirty="0">
                <a:effectLst/>
                <a:latin typeface="Times New Roman" panose="02020603050405020304" pitchFamily="18" charset="0"/>
                <a:ea typeface="Times New Roman" panose="02020603050405020304" pitchFamily="18" charset="0"/>
              </a:rPr>
              <a:t> до 2022 року судова практика з цього приводу була дуже різна, одні суди приймали до уваги, що відсутній договір про видачу правопорушників та відмовляли в задоволенні клопотання, а інші посилалися на Частину 1, 3 ст. 544 КПК України де визначено, що за відсутності міжнародного договору України міжнародна правова допомога чи інше співробітництво може бути надано на підставі запиту іншої держави чи запитано на засадах взаємності.</a:t>
            </a:r>
            <a:endParaRPr lang="x-none" sz="1700" dirty="0">
              <a:effectLst/>
              <a:latin typeface="Times New Roman" panose="02020603050405020304" pitchFamily="18" charset="0"/>
              <a:ea typeface="Times New Roman" panose="02020603050405020304" pitchFamily="18" charset="0"/>
            </a:endParaRPr>
          </a:p>
          <a:p>
            <a:r>
              <a:rPr lang="x-none" sz="1700" dirty="0">
                <a:effectLst/>
                <a:latin typeface="Times New Roman" panose="02020603050405020304" pitchFamily="18" charset="0"/>
                <a:ea typeface="Times New Roman" panose="02020603050405020304" pitchFamily="18" charset="0"/>
              </a:rPr>
              <a:t>Державами-</a:t>
            </a:r>
            <a:r>
              <a:rPr lang="x-none" sz="1700" dirty="0" err="1">
                <a:effectLst/>
                <a:latin typeface="Times New Roman" panose="02020603050405020304" pitchFamily="18" charset="0"/>
                <a:ea typeface="Times New Roman" panose="02020603050405020304" pitchFamily="18" charset="0"/>
              </a:rPr>
              <a:t>учасницями</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Конвенції</a:t>
            </a:r>
            <a:r>
              <a:rPr lang="x-none" sz="1700" dirty="0">
                <a:effectLst/>
                <a:latin typeface="Times New Roman" panose="02020603050405020304" pitchFamily="18" charset="0"/>
                <a:ea typeface="Times New Roman" panose="02020603050405020304" pitchFamily="18" charset="0"/>
              </a:rPr>
              <a:t> є </a:t>
            </a:r>
            <a:r>
              <a:rPr lang="x-none" sz="1700" dirty="0" err="1">
                <a:effectLst/>
                <a:latin typeface="Times New Roman" panose="02020603050405020304" pitchFamily="18" charset="0"/>
                <a:ea typeface="Times New Roman" panose="02020603050405020304" pitchFamily="18" charset="0"/>
              </a:rPr>
              <a:t>Аргентинська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Чилі</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Колумбія</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Домініканська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Еквадор</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Сальвадор,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Гватемала,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Гондурас,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Казахстан, </a:t>
            </a:r>
            <a:r>
              <a:rPr lang="x-none" sz="1700" dirty="0" err="1">
                <a:effectLst/>
                <a:latin typeface="Times New Roman" panose="02020603050405020304" pitchFamily="18" charset="0"/>
                <a:ea typeface="Times New Roman" panose="02020603050405020304" pitchFamily="18" charset="0"/>
              </a:rPr>
              <a:t>Мексиканські</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Сполучені</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Штати</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Нікарагуа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Республіка</a:t>
            </a:r>
            <a:r>
              <a:rPr lang="x-none" sz="1700" dirty="0">
                <a:effectLst/>
                <a:latin typeface="Times New Roman" panose="02020603050405020304" pitchFamily="18" charset="0"/>
                <a:ea typeface="Times New Roman" panose="02020603050405020304" pitchFamily="18" charset="0"/>
              </a:rPr>
              <a:t> Панама та </a:t>
            </a:r>
            <a:r>
              <a:rPr lang="x-none" sz="1700" dirty="0" err="1">
                <a:effectLst/>
                <a:latin typeface="Times New Roman" panose="02020603050405020304" pitchFamily="18" charset="0"/>
                <a:ea typeface="Times New Roman" panose="02020603050405020304" pitchFamily="18" charset="0"/>
              </a:rPr>
              <a:t>Сполучені</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Штати</a:t>
            </a:r>
            <a:r>
              <a:rPr lang="x-none" sz="1700" dirty="0">
                <a:effectLst/>
                <a:latin typeface="Times New Roman" panose="02020603050405020304" pitchFamily="18" charset="0"/>
                <a:ea typeface="Times New Roman" panose="02020603050405020304" pitchFamily="18" charset="0"/>
              </a:rPr>
              <a:t> Америки.</a:t>
            </a:r>
          </a:p>
          <a:p>
            <a:r>
              <a:rPr lang="x-none" sz="1700" dirty="0" err="1">
                <a:effectLst/>
                <a:latin typeface="Times New Roman" panose="02020603050405020304" pitchFamily="18" charset="0"/>
                <a:ea typeface="Times New Roman" panose="02020603050405020304" pitchFamily="18" charset="0"/>
              </a:rPr>
              <a:t>Згідно</a:t>
            </a:r>
            <a:r>
              <a:rPr lang="x-none" sz="1700" dirty="0">
                <a:effectLst/>
                <a:latin typeface="Times New Roman" panose="02020603050405020304" pitchFamily="18" charset="0"/>
                <a:ea typeface="Times New Roman" panose="02020603050405020304" pitchFamily="18" charset="0"/>
              </a:rPr>
              <a:t> з текстом документу, </a:t>
            </a:r>
            <a:r>
              <a:rPr lang="x-none" sz="1700" dirty="0" err="1">
                <a:effectLst/>
                <a:latin typeface="Times New Roman" panose="02020603050405020304" pitchFamily="18" charset="0"/>
                <a:ea typeface="Times New Roman" panose="02020603050405020304" pitchFamily="18" charset="0"/>
              </a:rPr>
              <a:t>зокрема</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встановлюється</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зобов’язання</a:t>
            </a:r>
            <a:r>
              <a:rPr lang="x-none" sz="1700" dirty="0">
                <a:effectLst/>
                <a:latin typeface="Times New Roman" panose="02020603050405020304" pitchFamily="18" charset="0"/>
                <a:ea typeface="Times New Roman" panose="02020603050405020304" pitchFamily="18" charset="0"/>
              </a:rPr>
              <a:t> держав-</a:t>
            </a:r>
            <a:r>
              <a:rPr lang="x-none" sz="1700" dirty="0" err="1">
                <a:effectLst/>
                <a:latin typeface="Times New Roman" panose="02020603050405020304" pitchFamily="18" charset="0"/>
                <a:ea typeface="Times New Roman" panose="02020603050405020304" pitchFamily="18" charset="0"/>
              </a:rPr>
              <a:t>учасниць</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Конвенції</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видавати</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осіб</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які</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можуть</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перебувати</a:t>
            </a:r>
            <a:r>
              <a:rPr lang="x-none" sz="1700" dirty="0">
                <a:effectLst/>
                <a:latin typeface="Times New Roman" panose="02020603050405020304" pitchFamily="18" charset="0"/>
                <a:ea typeface="Times New Roman" panose="02020603050405020304" pitchFamily="18" charset="0"/>
              </a:rPr>
              <a:t> на </a:t>
            </a:r>
            <a:r>
              <a:rPr lang="x-none" sz="1700" dirty="0" err="1">
                <a:effectLst/>
                <a:latin typeface="Times New Roman" panose="02020603050405020304" pitchFamily="18" charset="0"/>
                <a:ea typeface="Times New Roman" panose="02020603050405020304" pitchFamily="18" charset="0"/>
              </a:rPr>
              <a:t>їхніх</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територіях</a:t>
            </a:r>
            <a:r>
              <a:rPr lang="x-none" sz="1700" dirty="0">
                <a:effectLst/>
                <a:latin typeface="Times New Roman" panose="02020603050405020304" pitchFamily="18" charset="0"/>
                <a:ea typeface="Times New Roman" panose="02020603050405020304" pitchFamily="18" charset="0"/>
              </a:rPr>
              <a:t> та </a:t>
            </a:r>
            <a:r>
              <a:rPr lang="x-none" sz="1700" dirty="0" err="1">
                <a:effectLst/>
                <a:latin typeface="Times New Roman" panose="02020603050405020304" pitchFamily="18" charset="0"/>
                <a:ea typeface="Times New Roman" panose="02020603050405020304" pitchFamily="18" charset="0"/>
              </a:rPr>
              <a:t>які</a:t>
            </a:r>
            <a:r>
              <a:rPr lang="x-none" sz="1700" dirty="0">
                <a:effectLst/>
                <a:latin typeface="Times New Roman" panose="02020603050405020304" pitchFamily="18" charset="0"/>
                <a:ea typeface="Times New Roman" panose="02020603050405020304" pitchFamily="18" charset="0"/>
              </a:rPr>
              <a:t> є </a:t>
            </a:r>
            <a:r>
              <a:rPr lang="x-none" sz="1700" dirty="0" err="1">
                <a:effectLst/>
                <a:latin typeface="Times New Roman" panose="02020603050405020304" pitchFamily="18" charset="0"/>
                <a:ea typeface="Times New Roman" panose="02020603050405020304" pitchFamily="18" charset="0"/>
              </a:rPr>
              <a:t>обвинуваченими</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або</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засудженими</a:t>
            </a:r>
            <a:r>
              <a:rPr lang="x-none" sz="1700" dirty="0">
                <a:effectLst/>
                <a:latin typeface="Times New Roman" panose="02020603050405020304" pitchFamily="18" charset="0"/>
                <a:ea typeface="Times New Roman" panose="02020603050405020304" pitchFamily="18" charset="0"/>
              </a:rPr>
              <a:t>, а </a:t>
            </a:r>
            <a:r>
              <a:rPr lang="x-none" sz="1700" dirty="0" err="1">
                <a:effectLst/>
                <a:latin typeface="Times New Roman" panose="02020603050405020304" pitchFamily="18" charset="0"/>
                <a:ea typeface="Times New Roman" panose="02020603050405020304" pitchFamily="18" charset="0"/>
              </a:rPr>
              <a:t>також</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розпочати</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провадження</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проти</a:t>
            </a:r>
            <a:r>
              <a:rPr lang="x-none" sz="1700" dirty="0">
                <a:effectLst/>
                <a:latin typeface="Times New Roman" panose="02020603050405020304" pitchFamily="18" charset="0"/>
                <a:ea typeface="Times New Roman" panose="02020603050405020304" pitchFamily="18" charset="0"/>
              </a:rPr>
              <a:t> особи у </a:t>
            </a:r>
            <a:r>
              <a:rPr lang="x-none" sz="1700" dirty="0" err="1">
                <a:effectLst/>
                <a:latin typeface="Times New Roman" panose="02020603050405020304" pitchFamily="18" charset="0"/>
                <a:ea typeface="Times New Roman" panose="02020603050405020304" pitchFamily="18" charset="0"/>
              </a:rPr>
              <a:t>разі</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відмови</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від</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видачі</a:t>
            </a:r>
            <a:r>
              <a:rPr lang="x-none" sz="1700" dirty="0">
                <a:effectLst/>
                <a:latin typeface="Times New Roman" panose="02020603050405020304" pitchFamily="18" charset="0"/>
                <a:ea typeface="Times New Roman" panose="02020603050405020304" pitchFamily="18" charset="0"/>
              </a:rPr>
              <a:t> з </a:t>
            </a:r>
            <a:r>
              <a:rPr lang="x-none" sz="1700" dirty="0" err="1">
                <a:effectLst/>
                <a:latin typeface="Times New Roman" panose="02020603050405020304" pitchFamily="18" charset="0"/>
                <a:ea typeface="Times New Roman" panose="02020603050405020304" pitchFamily="18" charset="0"/>
              </a:rPr>
              <a:t>підстав</a:t>
            </a:r>
            <a:r>
              <a:rPr lang="x-none" sz="1700" dirty="0">
                <a:effectLst/>
                <a:latin typeface="Times New Roman" panose="02020603050405020304" pitchFamily="18" charset="0"/>
                <a:ea typeface="Times New Roman" panose="02020603050405020304" pitchFamily="18" charset="0"/>
              </a:rPr>
              <a:t> </a:t>
            </a:r>
            <a:r>
              <a:rPr lang="x-none" sz="1700" dirty="0" err="1">
                <a:effectLst/>
                <a:latin typeface="Times New Roman" panose="02020603050405020304" pitchFamily="18" charset="0"/>
                <a:ea typeface="Times New Roman" panose="02020603050405020304" pitchFamily="18" charset="0"/>
              </a:rPr>
              <a:t>громадянства</a:t>
            </a:r>
            <a:r>
              <a:rPr lang="x-none" sz="1700" dirty="0">
                <a:effectLst/>
                <a:latin typeface="Times New Roman" panose="02020603050405020304" pitchFamily="18" charset="0"/>
                <a:ea typeface="Times New Roman" panose="02020603050405020304" pitchFamily="18" charset="0"/>
              </a:rPr>
              <a:t>.</a:t>
            </a:r>
            <a:endParaRPr lang="uk-UA" sz="1700" dirty="0">
              <a:effectLst/>
              <a:latin typeface="Times New Roman" panose="02020603050405020304" pitchFamily="18" charset="0"/>
              <a:ea typeface="Times New Roman" panose="02020603050405020304" pitchFamily="18" charset="0"/>
            </a:endParaRPr>
          </a:p>
          <a:p>
            <a:r>
              <a:rPr lang="x-none" sz="1700" b="1" u="sng" dirty="0">
                <a:effectLst/>
                <a:latin typeface="Times New Roman" panose="02020603050405020304" pitchFamily="18" charset="0"/>
                <a:ea typeface="Times New Roman" panose="02020603050405020304" pitchFamily="18" charset="0"/>
              </a:rPr>
              <a:t> При </a:t>
            </a:r>
            <a:r>
              <a:rPr lang="x-none" sz="1700" b="1" u="sng" dirty="0" err="1">
                <a:effectLst/>
                <a:latin typeface="Times New Roman" panose="02020603050405020304" pitchFamily="18" charset="0"/>
                <a:ea typeface="Times New Roman" panose="02020603050405020304" pitchFamily="18" charset="0"/>
              </a:rPr>
              <a:t>цьому</a:t>
            </a:r>
            <a:r>
              <a:rPr lang="x-none" sz="1700" b="1" u="sng" dirty="0">
                <a:effectLst/>
                <a:latin typeface="Times New Roman" panose="02020603050405020304" pitchFamily="18" charset="0"/>
                <a:ea typeface="Times New Roman" panose="02020603050405020304" pitchFamily="18" charset="0"/>
              </a:rPr>
              <a:t> </a:t>
            </a:r>
            <a:r>
              <a:rPr lang="x-none" sz="1700" b="1" u="sng" dirty="0" err="1">
                <a:effectLst/>
                <a:latin typeface="Times New Roman" panose="02020603050405020304" pitchFamily="18" charset="0"/>
                <a:ea typeface="Times New Roman" panose="02020603050405020304" pitchFamily="18" charset="0"/>
              </a:rPr>
              <a:t>зазначається</a:t>
            </a:r>
            <a:r>
              <a:rPr lang="x-none" sz="1700" b="1" u="sng" dirty="0">
                <a:effectLst/>
                <a:latin typeface="Times New Roman" panose="02020603050405020304" pitchFamily="18" charset="0"/>
                <a:ea typeface="Times New Roman" panose="02020603050405020304" pitchFamily="18" charset="0"/>
              </a:rPr>
              <a:t>, </a:t>
            </a:r>
            <a:r>
              <a:rPr lang="x-none" sz="1700" b="1" u="sng" dirty="0" err="1">
                <a:effectLst/>
                <a:latin typeface="Times New Roman" panose="02020603050405020304" pitchFamily="18" charset="0"/>
                <a:ea typeface="Times New Roman" panose="02020603050405020304" pitchFamily="18" charset="0"/>
              </a:rPr>
              <a:t>що</a:t>
            </a:r>
            <a:r>
              <a:rPr lang="x-none" sz="1700" b="1" u="sng" dirty="0">
                <a:effectLst/>
                <a:latin typeface="Times New Roman" panose="02020603050405020304" pitchFamily="18" charset="0"/>
                <a:ea typeface="Times New Roman" panose="02020603050405020304" pitchFamily="18" charset="0"/>
              </a:rPr>
              <a:t> </a:t>
            </a:r>
            <a:r>
              <a:rPr lang="x-none" sz="1700" b="1" u="sng" dirty="0" err="1">
                <a:effectLst/>
                <a:latin typeface="Times New Roman" panose="02020603050405020304" pitchFamily="18" charset="0"/>
                <a:ea typeface="Times New Roman" panose="02020603050405020304" pitchFamily="18" charset="0"/>
              </a:rPr>
              <a:t>Україна</a:t>
            </a:r>
            <a:r>
              <a:rPr lang="x-none" sz="1700" b="1" u="sng" dirty="0">
                <a:effectLst/>
                <a:latin typeface="Times New Roman" panose="02020603050405020304" pitchFamily="18" charset="0"/>
                <a:ea typeface="Times New Roman" panose="02020603050405020304" pitchFamily="18" charset="0"/>
              </a:rPr>
              <a:t> не </a:t>
            </a:r>
            <a:r>
              <a:rPr lang="x-none" sz="1700" b="1" u="sng" dirty="0" err="1">
                <a:effectLst/>
                <a:latin typeface="Times New Roman" panose="02020603050405020304" pitchFamily="18" charset="0"/>
                <a:ea typeface="Times New Roman" panose="02020603050405020304" pitchFamily="18" charset="0"/>
              </a:rPr>
              <a:t>видаватиме</a:t>
            </a:r>
            <a:r>
              <a:rPr lang="x-none" sz="1700" b="1" u="sng" dirty="0">
                <a:effectLst/>
                <a:latin typeface="Times New Roman" panose="02020603050405020304" pitchFamily="18" charset="0"/>
                <a:ea typeface="Times New Roman" panose="02020603050405020304" pitchFamily="18" charset="0"/>
              </a:rPr>
              <a:t> </a:t>
            </a:r>
            <a:r>
              <a:rPr lang="x-none" sz="1700" b="1" u="sng" dirty="0" err="1">
                <a:effectLst/>
                <a:latin typeface="Times New Roman" panose="02020603050405020304" pitchFamily="18" charset="0"/>
                <a:ea typeface="Times New Roman" panose="02020603050405020304" pitchFamily="18" charset="0"/>
              </a:rPr>
              <a:t>іншій</a:t>
            </a:r>
            <a:r>
              <a:rPr lang="x-none" sz="1700" b="1" u="sng" dirty="0">
                <a:effectLst/>
                <a:latin typeface="Times New Roman" panose="02020603050405020304" pitchFamily="18" charset="0"/>
                <a:ea typeface="Times New Roman" panose="02020603050405020304" pitchFamily="18" charset="0"/>
              </a:rPr>
              <a:t> </a:t>
            </a:r>
            <a:r>
              <a:rPr lang="x-none" sz="1700" b="1" u="sng" dirty="0" err="1">
                <a:effectLst/>
                <a:latin typeface="Times New Roman" panose="02020603050405020304" pitchFamily="18" charset="0"/>
                <a:ea typeface="Times New Roman" panose="02020603050405020304" pitchFamily="18" charset="0"/>
              </a:rPr>
              <a:t>державі</a:t>
            </a:r>
            <a:r>
              <a:rPr lang="x-none" sz="1700" b="1" u="sng" dirty="0">
                <a:effectLst/>
                <a:latin typeface="Times New Roman" panose="02020603050405020304" pitchFamily="18" charset="0"/>
                <a:ea typeface="Times New Roman" panose="02020603050405020304" pitchFamily="18" charset="0"/>
              </a:rPr>
              <a:t> </a:t>
            </a:r>
            <a:r>
              <a:rPr lang="x-none" sz="1700" b="1" u="sng" dirty="0" err="1">
                <a:effectLst/>
                <a:latin typeface="Times New Roman" panose="02020603050405020304" pitchFamily="18" charset="0"/>
                <a:ea typeface="Times New Roman" panose="02020603050405020304" pitchFamily="18" charset="0"/>
              </a:rPr>
              <a:t>своїх</a:t>
            </a:r>
            <a:r>
              <a:rPr lang="x-none" sz="1700" b="1" u="sng" dirty="0">
                <a:effectLst/>
                <a:latin typeface="Times New Roman" panose="02020603050405020304" pitchFamily="18" charset="0"/>
                <a:ea typeface="Times New Roman" panose="02020603050405020304" pitchFamily="18" charset="0"/>
              </a:rPr>
              <a:t> </a:t>
            </a:r>
            <a:r>
              <a:rPr lang="x-none" sz="1700" b="1" u="sng" dirty="0" err="1">
                <a:effectLst/>
                <a:latin typeface="Times New Roman" panose="02020603050405020304" pitchFamily="18" charset="0"/>
                <a:ea typeface="Times New Roman" panose="02020603050405020304" pitchFamily="18" charset="0"/>
              </a:rPr>
              <a:t>громадян</a:t>
            </a:r>
            <a:r>
              <a:rPr lang="x-none" sz="1700" b="1" u="sng" dirty="0">
                <a:effectLst/>
                <a:latin typeface="Times New Roman" panose="02020603050405020304" pitchFamily="18" charset="0"/>
                <a:ea typeface="Times New Roman" panose="02020603050405020304" pitchFamily="18" charset="0"/>
              </a:rPr>
              <a:t>.</a:t>
            </a:r>
          </a:p>
          <a:p>
            <a:r>
              <a:rPr lang="uk-UA" sz="1700" dirty="0">
                <a:effectLst/>
                <a:latin typeface="Times New Roman" panose="02020603050405020304" pitchFamily="18" charset="0"/>
                <a:ea typeface="Times New Roman" panose="02020603050405020304" pitchFamily="18" charset="0"/>
              </a:rPr>
              <a:t> </a:t>
            </a:r>
            <a:endParaRPr lang="x-none" sz="1700" dirty="0">
              <a:effectLst/>
              <a:latin typeface="Times New Roman" panose="02020603050405020304" pitchFamily="18" charset="0"/>
              <a:ea typeface="Times New Roman" panose="02020603050405020304" pitchFamily="18" charset="0"/>
            </a:endParaRPr>
          </a:p>
          <a:p>
            <a:endParaRPr lang="x-none" sz="1700" dirty="0"/>
          </a:p>
        </p:txBody>
      </p:sp>
      <p:pic>
        <p:nvPicPr>
          <p:cNvPr id="5" name="Рисунок 4">
            <a:extLst>
              <a:ext uri="{FF2B5EF4-FFF2-40B4-BE49-F238E27FC236}">
                <a16:creationId xmlns:a16="http://schemas.microsoft.com/office/drawing/2014/main" xmlns="" id="{41BB74EC-97F8-9B95-C822-42C1E09297A3}"/>
              </a:ext>
            </a:extLst>
          </p:cNvPr>
          <p:cNvPicPr>
            <a:picLocks noChangeAspect="1"/>
          </p:cNvPicPr>
          <p:nvPr/>
        </p:nvPicPr>
        <p:blipFill>
          <a:blip r:embed="rId4"/>
          <a:stretch>
            <a:fillRect/>
          </a:stretch>
        </p:blipFill>
        <p:spPr>
          <a:xfrm>
            <a:off x="9776585" y="5648962"/>
            <a:ext cx="2377646" cy="1209038"/>
          </a:xfrm>
          <a:prstGeom prst="rect">
            <a:avLst/>
          </a:prstGeom>
        </p:spPr>
      </p:pic>
    </p:spTree>
    <p:extLst>
      <p:ext uri="{BB962C8B-B14F-4D97-AF65-F5344CB8AC3E}">
        <p14:creationId xmlns:p14="http://schemas.microsoft.com/office/powerpoint/2010/main" xmlns="" val="329124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xmlns=""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xmlns="" id="{D0986099-F5F2-4E8B-BE17-81194861A00C}"/>
              </a:ext>
              <a:ext uri="{C183D7F6-B498-43B3-948B-1728B52AA6E4}">
                <adec:decorative xmlns:adec="http://schemas.microsoft.com/office/drawing/2017/decorative" xmlns=""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xmlns="" id="{4E3F5479-058B-4FA8-92E9-18CAB8CDC5C5}"/>
              </a:ext>
            </a:extLst>
          </p:cNvPr>
          <p:cNvSpPr txBox="1">
            <a:spLocks/>
          </p:cNvSpPr>
          <p:nvPr/>
        </p:nvSpPr>
        <p:spPr>
          <a:xfrm>
            <a:off x="228600" y="10087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solidFill>
                  <a:schemeClr val="tx1">
                    <a:lumMod val="75000"/>
                    <a:lumOff val="25000"/>
                  </a:schemeClr>
                </a:solidFill>
              </a:rPr>
              <a:t>Дії адвоката під час затримання</a:t>
            </a:r>
            <a:r>
              <a:rPr lang="en-US" sz="2800" dirty="0">
                <a:solidFill>
                  <a:schemeClr val="tx1">
                    <a:lumMod val="75000"/>
                    <a:lumOff val="25000"/>
                  </a:schemeClr>
                </a:solidFill>
              </a:rPr>
              <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xmlns="" id="{83E690F4-843A-47A5-8620-4FB01C0D8E68}"/>
              </a:ext>
              <a:ext uri="{C183D7F6-B498-43B3-948B-1728B52AA6E4}">
                <adec:decorative xmlns:adec="http://schemas.microsoft.com/office/drawing/2017/decorative" xmlns=""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xmlns="" id="{6173DD7D-A9F5-4D7E-A942-64AE3F48B264}"/>
              </a:ext>
            </a:extLst>
          </p:cNvPr>
          <p:cNvSpPr/>
          <p:nvPr/>
        </p:nvSpPr>
        <p:spPr>
          <a:xfrm>
            <a:off x="474159" y="765667"/>
            <a:ext cx="8761281" cy="861774"/>
          </a:xfrm>
          <a:prstGeom prst="rect">
            <a:avLst/>
          </a:prstGeom>
        </p:spPr>
        <p:txBody>
          <a:bodyPr wrap="square" lIns="0" tIns="0" rIns="0" bIns="0" anchor="t">
            <a:spAutoFit/>
          </a:bodyPr>
          <a:lstStyle/>
          <a:p>
            <a:pPr lvl="0"/>
            <a:r>
              <a:rPr lang="uk-UA" sz="2000" dirty="0">
                <a:latin typeface="Cambria Math" panose="02040503050406030204" pitchFamily="18" charset="0"/>
                <a:ea typeface="Cambria Math" panose="02040503050406030204" pitchFamily="18" charset="0"/>
              </a:rPr>
              <a:t>4</a:t>
            </a:r>
            <a:r>
              <a:rPr lang="uk-UA" sz="2000" dirty="0">
                <a:effectLst/>
                <a:latin typeface="Cambria Math" panose="02040503050406030204" pitchFamily="18" charset="0"/>
                <a:ea typeface="Cambria Math" panose="02040503050406030204" pitchFamily="18" charset="0"/>
              </a:rPr>
              <a:t> </a:t>
            </a:r>
            <a:r>
              <a:rPr lang="uk-UA" sz="2000" b="1" u="sng" dirty="0">
                <a:effectLst/>
                <a:latin typeface="Times New Roman" panose="02020603050405020304" pitchFamily="18" charset="0"/>
                <a:ea typeface="Times New Roman" panose="02020603050405020304" pitchFamily="18" charset="0"/>
              </a:rPr>
              <a:t>Перевірка строків давності притягнення до кримінальної відповідальності на території України. </a:t>
            </a:r>
            <a:endParaRPr lang="x-none" sz="2000" dirty="0">
              <a:effectLst/>
              <a:latin typeface="Times New Roman" panose="02020603050405020304" pitchFamily="18" charset="0"/>
              <a:ea typeface="Times New Roman" panose="02020603050405020304" pitchFamily="18" charset="0"/>
            </a:endParaRPr>
          </a:p>
          <a:p>
            <a:pPr algn="just"/>
            <a:endParaRPr lang="en-US" sz="1600" b="1" dirty="0">
              <a:solidFill>
                <a:schemeClr val="tx1">
                  <a:lumMod val="75000"/>
                  <a:lumOff val="25000"/>
                </a:schemeClr>
              </a:solidFill>
              <a:cs typeface="Segoe UI" panose="020B0502040204020203" pitchFamily="34" charset="0"/>
            </a:endParaRPr>
          </a:p>
        </p:txBody>
      </p:sp>
      <p:pic>
        <p:nvPicPr>
          <p:cNvPr id="5" name="Рисунок 4">
            <a:extLst>
              <a:ext uri="{FF2B5EF4-FFF2-40B4-BE49-F238E27FC236}">
                <a16:creationId xmlns:a16="http://schemas.microsoft.com/office/drawing/2014/main" xmlns="" id="{41BB74EC-97F8-9B95-C822-42C1E09297A3}"/>
              </a:ext>
            </a:extLst>
          </p:cNvPr>
          <p:cNvPicPr>
            <a:picLocks noChangeAspect="1"/>
          </p:cNvPicPr>
          <p:nvPr/>
        </p:nvPicPr>
        <p:blipFill>
          <a:blip r:embed="rId3"/>
          <a:stretch>
            <a:fillRect/>
          </a:stretch>
        </p:blipFill>
        <p:spPr>
          <a:xfrm>
            <a:off x="8587865" y="5634064"/>
            <a:ext cx="2377646" cy="1209038"/>
          </a:xfrm>
          <a:prstGeom prst="rect">
            <a:avLst/>
          </a:prstGeom>
        </p:spPr>
      </p:pic>
      <p:pic>
        <p:nvPicPr>
          <p:cNvPr id="3" name="Рисунок 2">
            <a:extLst>
              <a:ext uri="{FF2B5EF4-FFF2-40B4-BE49-F238E27FC236}">
                <a16:creationId xmlns:a16="http://schemas.microsoft.com/office/drawing/2014/main" xmlns="" id="{CCE5A8E7-1139-1C30-E1B5-5C77889185D6}"/>
              </a:ext>
            </a:extLst>
          </p:cNvPr>
          <p:cNvPicPr>
            <a:picLocks noChangeAspect="1"/>
          </p:cNvPicPr>
          <p:nvPr/>
        </p:nvPicPr>
        <p:blipFill>
          <a:blip r:embed="rId4"/>
          <a:stretch>
            <a:fillRect/>
          </a:stretch>
        </p:blipFill>
        <p:spPr>
          <a:xfrm>
            <a:off x="8026401" y="651128"/>
            <a:ext cx="3691440" cy="3026792"/>
          </a:xfrm>
          <a:prstGeom prst="rect">
            <a:avLst/>
          </a:prstGeom>
        </p:spPr>
      </p:pic>
      <p:sp>
        <p:nvSpPr>
          <p:cNvPr id="9" name="TextBox 8">
            <a:extLst>
              <a:ext uri="{FF2B5EF4-FFF2-40B4-BE49-F238E27FC236}">
                <a16:creationId xmlns:a16="http://schemas.microsoft.com/office/drawing/2014/main" xmlns="" id="{42C7843C-87E7-C805-41D1-1C33EA1B3FB4}"/>
              </a:ext>
            </a:extLst>
          </p:cNvPr>
          <p:cNvSpPr txBox="1"/>
          <p:nvPr/>
        </p:nvSpPr>
        <p:spPr>
          <a:xfrm>
            <a:off x="563880" y="1923597"/>
            <a:ext cx="6106160" cy="1754326"/>
          </a:xfrm>
          <a:prstGeom prst="rect">
            <a:avLst/>
          </a:prstGeom>
          <a:noFill/>
        </p:spPr>
        <p:txBody>
          <a:bodyPr wrap="square">
            <a:spAutoFit/>
          </a:bodyPr>
          <a:lstStyle/>
          <a:p>
            <a:r>
              <a:rPr lang="uk-UA" sz="1800" dirty="0">
                <a:effectLst/>
                <a:latin typeface="Times New Roman" panose="02020603050405020304" pitchFamily="18" charset="0"/>
                <a:ea typeface="Times New Roman" panose="02020603050405020304" pitchFamily="18" charset="0"/>
              </a:rPr>
              <a:t>Перевірка правильності кваліфікації статей прокурором згідно Кримінального кодекса України та  встановлення, що покарання у вигляді позбавлення волі на максимальний строк не менше одного року або особу засуджено до покарання у вигляді позбавлення волі, і не відбутий строк становить не менше чотирьох місяців. </a:t>
            </a:r>
            <a:r>
              <a:rPr lang="uk-UA" sz="1800" b="1" u="sng" dirty="0">
                <a:effectLst/>
                <a:latin typeface="Times New Roman" panose="02020603050405020304" pitchFamily="18" charset="0"/>
                <a:ea typeface="Times New Roman" panose="02020603050405020304" pitchFamily="18" charset="0"/>
              </a:rPr>
              <a:t> </a:t>
            </a:r>
            <a:endParaRPr lang="x-non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91852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xmlns=""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xmlns="" id="{D0986099-F5F2-4E8B-BE17-81194861A00C}"/>
              </a:ext>
              <a:ext uri="{C183D7F6-B498-43B3-948B-1728B52AA6E4}">
                <adec:decorative xmlns:adec="http://schemas.microsoft.com/office/drawing/2017/decorative" xmlns=""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xmlns="" id="{4E3F5479-058B-4FA8-92E9-18CAB8CDC5C5}"/>
              </a:ext>
            </a:extLst>
          </p:cNvPr>
          <p:cNvSpPr txBox="1">
            <a:spLocks/>
          </p:cNvSpPr>
          <p:nvPr/>
        </p:nvSpPr>
        <p:spPr>
          <a:xfrm>
            <a:off x="228600" y="10087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solidFill>
                  <a:schemeClr val="tx1">
                    <a:lumMod val="75000"/>
                    <a:lumOff val="25000"/>
                  </a:schemeClr>
                </a:solidFill>
              </a:rPr>
              <a:t>Дії адвоката під час затримання</a:t>
            </a:r>
            <a:r>
              <a:rPr lang="en-US" sz="2800" dirty="0">
                <a:solidFill>
                  <a:schemeClr val="tx1">
                    <a:lumMod val="75000"/>
                    <a:lumOff val="25000"/>
                  </a:schemeClr>
                </a:solidFill>
              </a:rPr>
              <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xmlns="" id="{83E690F4-843A-47A5-8620-4FB01C0D8E68}"/>
              </a:ext>
              <a:ext uri="{C183D7F6-B498-43B3-948B-1728B52AA6E4}">
                <adec:decorative xmlns:adec="http://schemas.microsoft.com/office/drawing/2017/decorative" xmlns=""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xmlns="" id="{6173DD7D-A9F5-4D7E-A942-64AE3F48B264}"/>
              </a:ext>
            </a:extLst>
          </p:cNvPr>
          <p:cNvSpPr/>
          <p:nvPr/>
        </p:nvSpPr>
        <p:spPr>
          <a:xfrm>
            <a:off x="474159" y="765667"/>
            <a:ext cx="8761281" cy="307777"/>
          </a:xfrm>
          <a:prstGeom prst="rect">
            <a:avLst/>
          </a:prstGeom>
        </p:spPr>
        <p:txBody>
          <a:bodyPr wrap="square" lIns="0" tIns="0" rIns="0" bIns="0" anchor="t">
            <a:spAutoFit/>
          </a:bodyPr>
          <a:lstStyle/>
          <a:p>
            <a:pPr lvl="0"/>
            <a:r>
              <a:rPr lang="uk-UA" sz="2000" dirty="0">
                <a:latin typeface="Cambria Math" panose="02040503050406030204" pitchFamily="18" charset="0"/>
                <a:ea typeface="Cambria Math" panose="02040503050406030204" pitchFamily="18" charset="0"/>
              </a:rPr>
              <a:t>4</a:t>
            </a:r>
            <a:r>
              <a:rPr lang="uk-UA" sz="2000" u="sng" dirty="0">
                <a:latin typeface="Cambria Math" panose="02040503050406030204" pitchFamily="18" charset="0"/>
                <a:ea typeface="Cambria Math" panose="02040503050406030204" pitchFamily="18" charset="0"/>
              </a:rPr>
              <a:t>.</a:t>
            </a:r>
            <a:r>
              <a:rPr lang="uk-UA" sz="2000" u="sng" dirty="0">
                <a:effectLst/>
                <a:latin typeface="Cambria Math" panose="02040503050406030204" pitchFamily="18" charset="0"/>
                <a:ea typeface="Cambria Math" panose="02040503050406030204" pitchFamily="18" charset="0"/>
              </a:rPr>
              <a:t> </a:t>
            </a:r>
            <a:r>
              <a:rPr lang="uk-UA" sz="2000" u="sng" dirty="0">
                <a:effectLst/>
                <a:latin typeface="Times New Roman" panose="02020603050405020304" pitchFamily="18" charset="0"/>
                <a:ea typeface="Times New Roman" panose="02020603050405020304" pitchFamily="18" charset="0"/>
              </a:rPr>
              <a:t>З яких підстав можливо отримати Відмову в екстрадиції:</a:t>
            </a:r>
            <a:endParaRPr lang="en-US" sz="1600" b="1" u="sng" dirty="0">
              <a:solidFill>
                <a:schemeClr val="tx1">
                  <a:lumMod val="75000"/>
                  <a:lumOff val="25000"/>
                </a:schemeClr>
              </a:solidFill>
              <a:cs typeface="Segoe UI" panose="020B0502040204020203" pitchFamily="34" charset="0"/>
            </a:endParaRPr>
          </a:p>
        </p:txBody>
      </p:sp>
      <p:pic>
        <p:nvPicPr>
          <p:cNvPr id="5" name="Рисунок 4">
            <a:extLst>
              <a:ext uri="{FF2B5EF4-FFF2-40B4-BE49-F238E27FC236}">
                <a16:creationId xmlns:a16="http://schemas.microsoft.com/office/drawing/2014/main" xmlns="" id="{41BB74EC-97F8-9B95-C822-42C1E09297A3}"/>
              </a:ext>
            </a:extLst>
          </p:cNvPr>
          <p:cNvPicPr>
            <a:picLocks noChangeAspect="1"/>
          </p:cNvPicPr>
          <p:nvPr/>
        </p:nvPicPr>
        <p:blipFill>
          <a:blip r:embed="rId3"/>
          <a:stretch>
            <a:fillRect/>
          </a:stretch>
        </p:blipFill>
        <p:spPr>
          <a:xfrm>
            <a:off x="8587865" y="5634064"/>
            <a:ext cx="2377646" cy="1209038"/>
          </a:xfrm>
          <a:prstGeom prst="rect">
            <a:avLst/>
          </a:prstGeom>
        </p:spPr>
      </p:pic>
      <p:sp>
        <p:nvSpPr>
          <p:cNvPr id="9" name="TextBox 8">
            <a:extLst>
              <a:ext uri="{FF2B5EF4-FFF2-40B4-BE49-F238E27FC236}">
                <a16:creationId xmlns:a16="http://schemas.microsoft.com/office/drawing/2014/main" xmlns="" id="{42C7843C-87E7-C805-41D1-1C33EA1B3FB4}"/>
              </a:ext>
            </a:extLst>
          </p:cNvPr>
          <p:cNvSpPr txBox="1"/>
          <p:nvPr/>
        </p:nvSpPr>
        <p:spPr>
          <a:xfrm>
            <a:off x="228600" y="1316212"/>
            <a:ext cx="6903720" cy="5017784"/>
          </a:xfrm>
          <a:prstGeom prst="rect">
            <a:avLst/>
          </a:prstGeom>
          <a:noFill/>
        </p:spPr>
        <p:txBody>
          <a:bodyPr wrap="square">
            <a:spAutoFit/>
          </a:bodyPr>
          <a:lstStyle/>
          <a:p>
            <a:pPr marL="742950" lvl="1" indent="-285750">
              <a:lnSpc>
                <a:spcPct val="107000"/>
              </a:lnSpc>
              <a:buFont typeface="+mj-lt"/>
              <a:buAutoNum type="arabicPeriod"/>
            </a:pPr>
            <a:r>
              <a:rPr lang="uk-UA" b="1" u="none" strike="noStrike" dirty="0">
                <a:effectLst/>
                <a:latin typeface="Cambria Math" panose="02040503050406030204" pitchFamily="18" charset="0"/>
                <a:ea typeface="Cambria Math" panose="02040503050406030204" pitchFamily="18" charset="0"/>
                <a:cs typeface="Times New Roman" panose="02020603050405020304" pitchFamily="18" charset="0"/>
              </a:rPr>
              <a:t>Запит, ордер та матеріли справи про екстрадицію не містять жодних відомостей про дату та час кримінальних правопорушень, які нібито були вчинені заявником, а також про суму завданого матеріального збитку. </a:t>
            </a:r>
          </a:p>
          <a:p>
            <a:pPr marL="742950" lvl="1" indent="-285750">
              <a:lnSpc>
                <a:spcPct val="107000"/>
              </a:lnSpc>
              <a:buFont typeface="+mj-lt"/>
              <a:buAutoNum type="arabicPeriod"/>
            </a:pPr>
            <a:r>
              <a:rPr lang="uk-UA" b="1" u="sng" strike="noStrike" dirty="0">
                <a:effectLst/>
                <a:latin typeface="Cambria Math" panose="02040503050406030204" pitchFamily="18" charset="0"/>
                <a:ea typeface="Cambria Math" panose="02040503050406030204" pitchFamily="18" charset="0"/>
                <a:cs typeface="Times New Roman" panose="02020603050405020304" pitchFamily="18" charset="0"/>
              </a:rPr>
              <a:t>Місце скоєння злочину було здійснено не на території держави котра подала у розшук, а за її межами.  </a:t>
            </a:r>
            <a:endParaRPr lang="x-none" b="1" u="none" strike="noStrike" dirty="0">
              <a:effectLst/>
              <a:latin typeface="Cambria Math" panose="02040503050406030204" pitchFamily="18" charset="0"/>
              <a:ea typeface="Cambria Math" panose="02040503050406030204" pitchFamily="18" charset="0"/>
              <a:cs typeface="Times New Roman" panose="02020603050405020304" pitchFamily="18" charset="0"/>
            </a:endParaRPr>
          </a:p>
          <a:p>
            <a:pPr marL="742950" lvl="1" indent="-285750">
              <a:lnSpc>
                <a:spcPct val="107000"/>
              </a:lnSpc>
              <a:buFont typeface="+mj-lt"/>
              <a:buAutoNum type="arabicPeriod"/>
            </a:pPr>
            <a:r>
              <a:rPr lang="uk-UA" b="1" u="sng" strike="noStrike" dirty="0">
                <a:effectLst/>
                <a:latin typeface="Cambria Math" panose="02040503050406030204" pitchFamily="18" charset="0"/>
                <a:ea typeface="Cambria Math" panose="02040503050406030204" pitchFamily="18" charset="0"/>
                <a:cs typeface="Times New Roman" panose="02020603050405020304" pitchFamily="18" charset="0"/>
              </a:rPr>
              <a:t>Закінчився строк давності притягнення до кримінальної відповідальності згідно статті 49 КК України.</a:t>
            </a:r>
            <a:endParaRPr lang="x-none" b="1" u="none" strike="noStrike" dirty="0">
              <a:effectLst/>
              <a:latin typeface="Cambria Math" panose="02040503050406030204" pitchFamily="18" charset="0"/>
              <a:ea typeface="Cambria Math" panose="02040503050406030204" pitchFamily="18" charset="0"/>
              <a:cs typeface="Times New Roman" panose="02020603050405020304" pitchFamily="18" charset="0"/>
            </a:endParaRPr>
          </a:p>
          <a:p>
            <a:pPr marL="742950" lvl="1" indent="-285750">
              <a:lnSpc>
                <a:spcPct val="107000"/>
              </a:lnSpc>
              <a:spcAft>
                <a:spcPts val="800"/>
              </a:spcAft>
              <a:buFont typeface="+mj-lt"/>
              <a:buAutoNum type="arabicPeriod"/>
            </a:pPr>
            <a:r>
              <a:rPr lang="uk-UA" b="1" u="sng" strike="noStrike" dirty="0">
                <a:effectLst/>
                <a:latin typeface="Cambria Math" panose="02040503050406030204" pitchFamily="18" charset="0"/>
                <a:ea typeface="Cambria Math" panose="02040503050406030204" pitchFamily="18" charset="0"/>
                <a:cs typeface="Times New Roman" panose="02020603050405020304" pitchFamily="18" charset="0"/>
              </a:rPr>
              <a:t>Особа звернулась до України з метою отримання біженства або особа котра потребує додаткового захисту. </a:t>
            </a:r>
          </a:p>
          <a:p>
            <a:pPr marL="742950" lvl="1" indent="-285750">
              <a:lnSpc>
                <a:spcPct val="107000"/>
              </a:lnSpc>
              <a:spcAft>
                <a:spcPts val="800"/>
              </a:spcAft>
              <a:buFont typeface="+mj-lt"/>
              <a:buAutoNum type="arabicPeriod"/>
            </a:pPr>
            <a:r>
              <a:rPr lang="ru-RU" b="1" dirty="0" err="1">
                <a:latin typeface="Cambria Math" panose="02040503050406030204" pitchFamily="18" charset="0"/>
                <a:ea typeface="Cambria Math" panose="02040503050406030204" pitchFamily="18" charset="0"/>
              </a:rPr>
              <a:t>злочин</a:t>
            </a:r>
            <a:r>
              <a:rPr lang="ru-RU" b="1" dirty="0">
                <a:latin typeface="Cambria Math" panose="02040503050406030204" pitchFamily="18" charset="0"/>
                <a:ea typeface="Cambria Math" panose="02040503050406030204" pitchFamily="18" charset="0"/>
              </a:rPr>
              <a:t>, за </a:t>
            </a:r>
            <a:r>
              <a:rPr lang="ru-RU" b="1" dirty="0" err="1">
                <a:latin typeface="Cambria Math" panose="02040503050406030204" pitchFamily="18" charset="0"/>
                <a:ea typeface="Cambria Math" panose="02040503050406030204" pitchFamily="18" charset="0"/>
              </a:rPr>
              <a:t>який</a:t>
            </a:r>
            <a:r>
              <a:rPr lang="ru-RU" b="1" dirty="0">
                <a:latin typeface="Cambria Math" panose="02040503050406030204" pitchFamily="18" charset="0"/>
                <a:ea typeface="Cambria Math" panose="02040503050406030204" pitchFamily="18" charset="0"/>
              </a:rPr>
              <a:t> запитано </a:t>
            </a:r>
            <a:r>
              <a:rPr lang="ru-RU" b="1" dirty="0" err="1">
                <a:latin typeface="Cambria Math" panose="02040503050406030204" pitchFamily="18" charset="0"/>
                <a:ea typeface="Cambria Math" panose="02040503050406030204" pitchFamily="18" charset="0"/>
              </a:rPr>
              <a:t>видачу</a:t>
            </a:r>
            <a:r>
              <a:rPr lang="ru-RU" b="1" dirty="0">
                <a:latin typeface="Cambria Math" panose="02040503050406030204" pitchFamily="18" charset="0"/>
                <a:ea typeface="Cambria Math" panose="02040503050406030204" pitchFamily="18" charset="0"/>
              </a:rPr>
              <a:t>, не </a:t>
            </a:r>
            <a:r>
              <a:rPr lang="ru-RU" b="1" dirty="0" err="1">
                <a:latin typeface="Cambria Math" panose="02040503050406030204" pitchFamily="18" charset="0"/>
                <a:ea typeface="Cambria Math" panose="02040503050406030204" pitchFamily="18" charset="0"/>
              </a:rPr>
              <a:t>передбачає</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покарання</a:t>
            </a:r>
            <a:r>
              <a:rPr lang="ru-RU" b="1" dirty="0">
                <a:latin typeface="Cambria Math" panose="02040503050406030204" pitchFamily="18" charset="0"/>
                <a:ea typeface="Cambria Math" panose="02040503050406030204" pitchFamily="18" charset="0"/>
              </a:rPr>
              <a:t> у </a:t>
            </a:r>
            <a:r>
              <a:rPr lang="ru-RU" b="1" dirty="0" err="1">
                <a:latin typeface="Cambria Math" panose="02040503050406030204" pitchFamily="18" charset="0"/>
                <a:ea typeface="Cambria Math" panose="02040503050406030204" pitchFamily="18" charset="0"/>
              </a:rPr>
              <a:t>виді</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позбавлення</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волі</a:t>
            </a:r>
            <a:r>
              <a:rPr lang="ru-RU" b="1" dirty="0">
                <a:latin typeface="Cambria Math" panose="02040503050406030204" pitchFamily="18" charset="0"/>
                <a:ea typeface="Cambria Math" panose="02040503050406030204" pitchFamily="18" charset="0"/>
              </a:rPr>
              <a:t> за законом </a:t>
            </a:r>
            <a:r>
              <a:rPr lang="ru-RU" b="1" dirty="0" err="1">
                <a:latin typeface="Cambria Math" panose="02040503050406030204" pitchFamily="18" charset="0"/>
                <a:ea typeface="Cambria Math" panose="02040503050406030204" pitchFamily="18" charset="0"/>
              </a:rPr>
              <a:t>України</a:t>
            </a:r>
            <a:r>
              <a:rPr lang="ru-RU" b="1" dirty="0">
                <a:latin typeface="Cambria Math" panose="02040503050406030204" pitchFamily="18" charset="0"/>
                <a:ea typeface="Cambria Math" panose="02040503050406030204" pitchFamily="18" charset="0"/>
              </a:rPr>
              <a:t>;</a:t>
            </a:r>
            <a:endParaRPr lang="uk-UA" b="1" u="sng" dirty="0">
              <a:latin typeface="Cambria Math" panose="02040503050406030204" pitchFamily="18" charset="0"/>
              <a:ea typeface="Cambria Math" panose="02040503050406030204" pitchFamily="18" charset="0"/>
              <a:cs typeface="Times New Roman" panose="02020603050405020304" pitchFamily="18" charset="0"/>
            </a:endParaRPr>
          </a:p>
          <a:p>
            <a:pPr marL="742950" lvl="1" indent="-285750">
              <a:lnSpc>
                <a:spcPct val="107000"/>
              </a:lnSpc>
              <a:spcAft>
                <a:spcPts val="800"/>
              </a:spcAft>
              <a:buFont typeface="+mj-lt"/>
              <a:buAutoNum type="arabicPeriod"/>
            </a:pPr>
            <a:r>
              <a:rPr lang="ru-RU" b="1" dirty="0" err="1">
                <a:latin typeface="Cambria Math" panose="02040503050406030204" pitchFamily="18" charset="0"/>
                <a:ea typeface="Cambria Math" panose="02040503050406030204" pitchFamily="18" charset="0"/>
              </a:rPr>
              <a:t>компетентний</a:t>
            </a:r>
            <a:r>
              <a:rPr lang="ru-RU" b="1" dirty="0">
                <a:latin typeface="Cambria Math" panose="02040503050406030204" pitchFamily="18" charset="0"/>
                <a:ea typeface="Cambria Math" panose="02040503050406030204" pitchFamily="18" charset="0"/>
              </a:rPr>
              <a:t> орган </a:t>
            </a:r>
            <a:r>
              <a:rPr lang="ru-RU" b="1" dirty="0" err="1">
                <a:latin typeface="Cambria Math" panose="02040503050406030204" pitchFamily="18" charset="0"/>
                <a:ea typeface="Cambria Math" panose="02040503050406030204" pitchFamily="18" charset="0"/>
              </a:rPr>
              <a:t>іноземної</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держави</a:t>
            </a:r>
            <a:r>
              <a:rPr lang="ru-RU" b="1" dirty="0">
                <a:latin typeface="Cambria Math" panose="02040503050406030204" pitchFamily="18" charset="0"/>
                <a:ea typeface="Cambria Math" panose="02040503050406030204" pitchFamily="18" charset="0"/>
              </a:rPr>
              <a:t> не </a:t>
            </a:r>
            <a:r>
              <a:rPr lang="ru-RU" b="1" dirty="0" err="1">
                <a:latin typeface="Cambria Math" panose="02040503050406030204" pitchFamily="18" charset="0"/>
                <a:ea typeface="Cambria Math" panose="02040503050406030204" pitchFamily="18" charset="0"/>
              </a:rPr>
              <a:t>надав</a:t>
            </a:r>
            <a:r>
              <a:rPr lang="ru-RU" b="1" dirty="0">
                <a:latin typeface="Cambria Math" panose="02040503050406030204" pitchFamily="18" charset="0"/>
                <a:ea typeface="Cambria Math" panose="02040503050406030204" pitchFamily="18" charset="0"/>
              </a:rPr>
              <a:t> на </a:t>
            </a:r>
            <a:r>
              <a:rPr lang="ru-RU" b="1" dirty="0" err="1">
                <a:latin typeface="Cambria Math" panose="02040503050406030204" pitchFamily="18" charset="0"/>
                <a:ea typeface="Cambria Math" panose="02040503050406030204" pitchFamily="18" charset="0"/>
              </a:rPr>
              <a:t>вимогу</a:t>
            </a:r>
            <a:r>
              <a:rPr lang="ru-RU" b="1" dirty="0">
                <a:latin typeface="Cambria Math" panose="02040503050406030204" pitchFamily="18" charset="0"/>
                <a:ea typeface="Cambria Math" panose="02040503050406030204" pitchFamily="18" charset="0"/>
              </a:rPr>
              <a:t> центрального органу </a:t>
            </a:r>
            <a:r>
              <a:rPr lang="ru-RU" b="1" dirty="0" err="1">
                <a:latin typeface="Cambria Math" panose="02040503050406030204" pitchFamily="18" charset="0"/>
                <a:ea typeface="Cambria Math" panose="02040503050406030204" pitchFamily="18" charset="0"/>
              </a:rPr>
              <a:t>України</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додаткових</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матеріалів</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або</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даних</a:t>
            </a:r>
            <a:r>
              <a:rPr lang="ru-RU" b="1" dirty="0">
                <a:latin typeface="Cambria Math" panose="02040503050406030204" pitchFamily="18" charset="0"/>
                <a:ea typeface="Cambria Math" panose="02040503050406030204" pitchFamily="18" charset="0"/>
              </a:rPr>
              <a:t>, без </a:t>
            </a:r>
            <a:r>
              <a:rPr lang="ru-RU" b="1" dirty="0" err="1">
                <a:latin typeface="Cambria Math" panose="02040503050406030204" pitchFamily="18" charset="0"/>
                <a:ea typeface="Cambria Math" panose="02040503050406030204" pitchFamily="18" charset="0"/>
              </a:rPr>
              <a:t>яких</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неможливе</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прийняття</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рішення</a:t>
            </a:r>
            <a:r>
              <a:rPr lang="ru-RU" b="1" dirty="0">
                <a:latin typeface="Cambria Math" panose="02040503050406030204" pitchFamily="18" charset="0"/>
                <a:ea typeface="Cambria Math" panose="02040503050406030204" pitchFamily="18" charset="0"/>
              </a:rPr>
              <a:t> за запитом про </a:t>
            </a:r>
            <a:r>
              <a:rPr lang="ru-RU" b="1" dirty="0" err="1">
                <a:latin typeface="Cambria Math" panose="02040503050406030204" pitchFamily="18" charset="0"/>
                <a:ea typeface="Cambria Math" panose="02040503050406030204" pitchFamily="18" charset="0"/>
              </a:rPr>
              <a:t>видачу</a:t>
            </a:r>
            <a:r>
              <a:rPr lang="ru-RU" b="1" dirty="0">
                <a:latin typeface="Cambria Math" panose="02040503050406030204" pitchFamily="18" charset="0"/>
                <a:ea typeface="Cambria Math" panose="02040503050406030204" pitchFamily="18" charset="0"/>
              </a:rPr>
              <a:t> (</a:t>
            </a:r>
            <a:r>
              <a:rPr lang="ru-RU" b="1" dirty="0" err="1">
                <a:latin typeface="Cambria Math" panose="02040503050406030204" pitchFamily="18" charset="0"/>
                <a:ea typeface="Cambria Math" panose="02040503050406030204" pitchFamily="18" charset="0"/>
              </a:rPr>
              <a:t>екстрадицію</a:t>
            </a:r>
            <a:r>
              <a:rPr lang="ru-RU" b="1" dirty="0">
                <a:latin typeface="Cambria Math" panose="02040503050406030204" pitchFamily="18" charset="0"/>
                <a:ea typeface="Cambria Math" panose="02040503050406030204" pitchFamily="18" charset="0"/>
              </a:rPr>
              <a:t>);</a:t>
            </a:r>
            <a:endParaRPr lang="x-none" b="1" u="none" strike="noStrike" dirty="0">
              <a:effectLst/>
              <a:latin typeface="Cambria Math" panose="02040503050406030204" pitchFamily="18" charset="0"/>
              <a:ea typeface="Cambria Math" panose="02040503050406030204" pitchFamily="18" charset="0"/>
              <a:cs typeface="Times New Roman" panose="02020603050405020304" pitchFamily="18" charset="0"/>
            </a:endParaRPr>
          </a:p>
        </p:txBody>
      </p:sp>
      <p:pic>
        <p:nvPicPr>
          <p:cNvPr id="4" name="Рисунок 3" descr="Изображение выглядит как человек, галстук, стена, в помещении&#10;&#10;Автоматически созданное описание">
            <a:extLst>
              <a:ext uri="{FF2B5EF4-FFF2-40B4-BE49-F238E27FC236}">
                <a16:creationId xmlns:a16="http://schemas.microsoft.com/office/drawing/2014/main" xmlns="" id="{6B631D6C-CB06-F416-A994-17C199D879DD}"/>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934960" y="1187695"/>
            <a:ext cx="3921760" cy="3740766"/>
          </a:xfrm>
          <a:prstGeom prst="rect">
            <a:avLst/>
          </a:prstGeom>
        </p:spPr>
      </p:pic>
    </p:spTree>
    <p:extLst>
      <p:ext uri="{BB962C8B-B14F-4D97-AF65-F5344CB8AC3E}">
        <p14:creationId xmlns:p14="http://schemas.microsoft.com/office/powerpoint/2010/main" xmlns="" val="315887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03C44"/>
        </a:soli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xmlns="" id="{01348461-32CA-1BA9-CFCC-E3C852F4BFD5}"/>
              </a:ext>
            </a:extLst>
          </p:cNvPr>
          <p:cNvPicPr>
            <a:picLocks noChangeAspect="1"/>
          </p:cNvPicPr>
          <p:nvPr/>
        </p:nvPicPr>
        <p:blipFill>
          <a:blip r:embed="rId3"/>
          <a:stretch>
            <a:fillRect/>
          </a:stretch>
        </p:blipFill>
        <p:spPr>
          <a:xfrm>
            <a:off x="9814354" y="5644791"/>
            <a:ext cx="2377646" cy="1213209"/>
          </a:xfrm>
          <a:prstGeom prst="rect">
            <a:avLst/>
          </a:prstGeom>
          <a:solidFill>
            <a:srgbClr val="103C44"/>
          </a:solidFill>
        </p:spPr>
      </p:pic>
      <p:sp>
        <p:nvSpPr>
          <p:cNvPr id="15" name="Title 1">
            <a:extLst>
              <a:ext uri="{FF2B5EF4-FFF2-40B4-BE49-F238E27FC236}">
                <a16:creationId xmlns:a16="http://schemas.microsoft.com/office/drawing/2014/main" xmlns="" id="{FA061601-468D-486D-B8EE-42BD1BE3ADCC}"/>
              </a:ext>
            </a:extLst>
          </p:cNvPr>
          <p:cNvSpPr>
            <a:spLocks noGrp="1"/>
          </p:cNvSpPr>
          <p:nvPr>
            <p:ph type="ctrTitle"/>
          </p:nvPr>
        </p:nvSpPr>
        <p:spPr>
          <a:xfrm>
            <a:off x="1524000" y="2930403"/>
            <a:ext cx="9144000" cy="997196"/>
          </a:xfrm>
        </p:spPr>
        <p:txBody>
          <a:bodyPr lIns="0" tIns="0" rIns="0" bIns="0" anchor="ctr">
            <a:spAutoFit/>
          </a:bodyPr>
          <a:lstStyle/>
          <a:p>
            <a:r>
              <a:rPr lang="uk-UA" sz="7200" b="1" dirty="0">
                <a:solidFill>
                  <a:schemeClr val="bg1"/>
                </a:solidFill>
              </a:rPr>
              <a:t>ДЯКУЮ ЗА УВАГУ!</a:t>
            </a:r>
            <a:endParaRPr lang="en-US" sz="7200" dirty="0">
              <a:solidFill>
                <a:schemeClr val="accent4"/>
              </a:solidFill>
            </a:endParaRPr>
          </a:p>
        </p:txBody>
      </p:sp>
    </p:spTree>
    <p:extLst>
      <p:ext uri="{BB962C8B-B14F-4D97-AF65-F5344CB8AC3E}">
        <p14:creationId xmlns:p14="http://schemas.microsoft.com/office/powerpoint/2010/main" xmlns="" val="1923038163"/>
      </p:ext>
    </p:extLst>
  </p:cSld>
  <p:clrMapOvr>
    <a:masterClrMapping/>
  </p:clrMapOvr>
</p:sld>
</file>

<file path=ppt/theme/theme1.xml><?xml version="1.0" encoding="utf-8"?>
<a:theme xmlns:a="http://schemas.openxmlformats.org/drawingml/2006/main" name="Тема Offic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FD05317-60D6-4B3A-8545-888496D1A8EC}">
  <ds:schemaRefs>
    <ds:schemaRef ds:uri="http://schemas.microsoft.com/sharepoint/v3/contenttype/forms"/>
  </ds:schemaRefs>
</ds:datastoreItem>
</file>

<file path=customXml/itemProps2.xml><?xml version="1.0" encoding="utf-8"?>
<ds:datastoreItem xmlns:ds="http://schemas.openxmlformats.org/officeDocument/2006/customXml" ds:itemID="{61A00BBF-EEBB-4E18-B8CB-F926EAAC4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609EDA-869E-4BE5-AE5D-B898C584B6F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160</TotalTime>
  <Words>1116</Words>
  <Application>Microsoft Office PowerPoint</Application>
  <PresentationFormat>Произвольный</PresentationFormat>
  <Paragraphs>43</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Захист клієнтів під час екстрадиції</vt:lpstr>
      <vt:lpstr>Project analysis slide 8</vt:lpstr>
      <vt:lpstr>Project analysis slide 8</vt:lpstr>
      <vt:lpstr>Project analysis slide 8</vt:lpstr>
      <vt:lpstr>Project analysis slide 8</vt:lpstr>
      <vt:lpstr>Project analysis slide 8</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Захист клієнтів під час екстрадиції</dc:title>
  <dc:creator>Дмитрий Сырко</dc:creator>
  <cp:lastModifiedBy>Марьяна Скорук</cp:lastModifiedBy>
  <cp:revision>3</cp:revision>
  <dcterms:created xsi:type="dcterms:W3CDTF">2023-04-11T19:31:44Z</dcterms:created>
  <dcterms:modified xsi:type="dcterms:W3CDTF">2023-04-12T07:25:53Z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