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sldIdLst>
    <p:sldId id="263" r:id="rId5"/>
    <p:sldId id="341" r:id="rId6"/>
    <p:sldId id="347" r:id="rId7"/>
    <p:sldId id="346" r:id="rId8"/>
    <p:sldId id="344" r:id="rId9"/>
    <p:sldId id="345" r:id="rId10"/>
    <p:sldId id="34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788"/>
    <a:srgbClr val="09226D"/>
    <a:srgbClr val="FFE50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11604D-87D3-F3A8-1B29-17C6755B6296}" v="31" dt="2022-10-25T09:27:39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247"/>
    <p:restoredTop sz="93979" autoAdjust="0"/>
  </p:normalViewPr>
  <p:slideViewPr>
    <p:cSldViewPr snapToGrid="0" snapToObjects="1">
      <p:cViewPr varScale="1">
        <p:scale>
          <a:sx n="79" d="100"/>
          <a:sy n="79" d="100"/>
        </p:scale>
        <p:origin x="-624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9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eksii SYSHCHUK" userId="S::oleksii.syshchuk@euam-ukraine.eu::b27ba659-52d5-4f85-8bf9-6a67abf11dcd" providerId="AD" clId="Web-{6B11604D-87D3-F3A8-1B29-17C6755B6296}"/>
    <pc:docChg chg="addSld delSld modSld">
      <pc:chgData name="Oleksii SYSHCHUK" userId="S::oleksii.syshchuk@euam-ukraine.eu::b27ba659-52d5-4f85-8bf9-6a67abf11dcd" providerId="AD" clId="Web-{6B11604D-87D3-F3A8-1B29-17C6755B6296}" dt="2022-10-25T09:27:39.852" v="30"/>
      <pc:docMkLst>
        <pc:docMk/>
      </pc:docMkLst>
      <pc:sldChg chg="del">
        <pc:chgData name="Oleksii SYSHCHUK" userId="S::oleksii.syshchuk@euam-ukraine.eu::b27ba659-52d5-4f85-8bf9-6a67abf11dcd" providerId="AD" clId="Web-{6B11604D-87D3-F3A8-1B29-17C6755B6296}" dt="2022-10-25T09:21:39.096" v="2"/>
        <pc:sldMkLst>
          <pc:docMk/>
          <pc:sldMk cId="917792214" sldId="266"/>
        </pc:sldMkLst>
      </pc:sldChg>
      <pc:sldChg chg="del">
        <pc:chgData name="Oleksii SYSHCHUK" userId="S::oleksii.syshchuk@euam-ukraine.eu::b27ba659-52d5-4f85-8bf9-6a67abf11dcd" providerId="AD" clId="Web-{6B11604D-87D3-F3A8-1B29-17C6755B6296}" dt="2022-10-25T09:22:33.350" v="8"/>
        <pc:sldMkLst>
          <pc:docMk/>
          <pc:sldMk cId="1595503240" sldId="272"/>
        </pc:sldMkLst>
      </pc:sldChg>
      <pc:sldChg chg="del">
        <pc:chgData name="Oleksii SYSHCHUK" userId="S::oleksii.syshchuk@euam-ukraine.eu::b27ba659-52d5-4f85-8bf9-6a67abf11dcd" providerId="AD" clId="Web-{6B11604D-87D3-F3A8-1B29-17C6755B6296}" dt="2022-10-25T09:22:42.460" v="10"/>
        <pc:sldMkLst>
          <pc:docMk/>
          <pc:sldMk cId="2142138238" sldId="273"/>
        </pc:sldMkLst>
      </pc:sldChg>
      <pc:sldChg chg="del">
        <pc:chgData name="Oleksii SYSHCHUK" userId="S::oleksii.syshchuk@euam-ukraine.eu::b27ba659-52d5-4f85-8bf9-6a67abf11dcd" providerId="AD" clId="Web-{6B11604D-87D3-F3A8-1B29-17C6755B6296}" dt="2022-10-25T09:22:13.473" v="6"/>
        <pc:sldMkLst>
          <pc:docMk/>
          <pc:sldMk cId="354024111" sldId="274"/>
        </pc:sldMkLst>
      </pc:sldChg>
      <pc:sldChg chg="del">
        <pc:chgData name="Oleksii SYSHCHUK" userId="S::oleksii.syshchuk@euam-ukraine.eu::b27ba659-52d5-4f85-8bf9-6a67abf11dcd" providerId="AD" clId="Web-{6B11604D-87D3-F3A8-1B29-17C6755B6296}" dt="2022-10-25T09:22:01.832" v="4"/>
        <pc:sldMkLst>
          <pc:docMk/>
          <pc:sldMk cId="880328345" sldId="276"/>
        </pc:sldMkLst>
      </pc:sldChg>
      <pc:sldChg chg="addSp new">
        <pc:chgData name="Oleksii SYSHCHUK" userId="S::oleksii.syshchuk@euam-ukraine.eu::b27ba659-52d5-4f85-8bf9-6a67abf11dcd" providerId="AD" clId="Web-{6B11604D-87D3-F3A8-1B29-17C6755B6296}" dt="2022-10-25T09:21:29.393" v="1"/>
        <pc:sldMkLst>
          <pc:docMk/>
          <pc:sldMk cId="873741297" sldId="282"/>
        </pc:sldMkLst>
        <pc:picChg chg="add">
          <ac:chgData name="Oleksii SYSHCHUK" userId="S::oleksii.syshchuk@euam-ukraine.eu::b27ba659-52d5-4f85-8bf9-6a67abf11dcd" providerId="AD" clId="Web-{6B11604D-87D3-F3A8-1B29-17C6755B6296}" dt="2022-10-25T09:21:29.393" v="1"/>
          <ac:picMkLst>
            <pc:docMk/>
            <pc:sldMk cId="873741297" sldId="282"/>
            <ac:picMk id="5" creationId="{DF9C690A-CCFE-EB90-BBAA-82D8257BFCB7}"/>
          </ac:picMkLst>
        </pc:picChg>
      </pc:sldChg>
      <pc:sldChg chg="add replId">
        <pc:chgData name="Oleksii SYSHCHUK" userId="S::oleksii.syshchuk@euam-ukraine.eu::b27ba659-52d5-4f85-8bf9-6a67abf11dcd" providerId="AD" clId="Web-{6B11604D-87D3-F3A8-1B29-17C6755B6296}" dt="2022-10-25T09:21:51.003" v="3"/>
        <pc:sldMkLst>
          <pc:docMk/>
          <pc:sldMk cId="2385206464" sldId="283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2:09.254" v="5"/>
        <pc:sldMkLst>
          <pc:docMk/>
          <pc:sldMk cId="644054977" sldId="284"/>
        </pc:sldMkLst>
      </pc:sldChg>
      <pc:sldChg chg="modSp add del replId">
        <pc:chgData name="Oleksii SYSHCHUK" userId="S::oleksii.syshchuk@euam-ukraine.eu::b27ba659-52d5-4f85-8bf9-6a67abf11dcd" providerId="AD" clId="Web-{6B11604D-87D3-F3A8-1B29-17C6755B6296}" dt="2022-10-25T09:26:55.115" v="25"/>
        <pc:sldMkLst>
          <pc:docMk/>
          <pc:sldMk cId="2583873302" sldId="285"/>
        </pc:sldMkLst>
        <pc:spChg chg="mod">
          <ac:chgData name="Oleksii SYSHCHUK" userId="S::oleksii.syshchuk@euam-ukraine.eu::b27ba659-52d5-4f85-8bf9-6a67abf11dcd" providerId="AD" clId="Web-{6B11604D-87D3-F3A8-1B29-17C6755B6296}" dt="2022-10-25T09:25:00.983" v="17" actId="20577"/>
          <ac:spMkLst>
            <pc:docMk/>
            <pc:sldMk cId="2583873302" sldId="285"/>
            <ac:spMk id="2" creationId="{33ED9E3D-F7F8-0819-5923-783D84BA57B2}"/>
          </ac:spMkLst>
        </pc:spChg>
        <pc:spChg chg="mod">
          <ac:chgData name="Oleksii SYSHCHUK" userId="S::oleksii.syshchuk@euam-ukraine.eu::b27ba659-52d5-4f85-8bf9-6a67abf11dcd" providerId="AD" clId="Web-{6B11604D-87D3-F3A8-1B29-17C6755B6296}" dt="2022-10-25T09:23:45.823" v="15" actId="20577"/>
          <ac:spMkLst>
            <pc:docMk/>
            <pc:sldMk cId="2583873302" sldId="285"/>
            <ac:spMk id="3" creationId="{3FE372C3-8686-3186-E9CC-BC412EDC500D}"/>
          </ac:spMkLst>
        </pc:spChg>
      </pc:sldChg>
      <pc:sldChg chg="add del replId">
        <pc:chgData name="Oleksii SYSHCHUK" userId="S::oleksii.syshchuk@euam-ukraine.eu::b27ba659-52d5-4f85-8bf9-6a67abf11dcd" providerId="AD" clId="Web-{6B11604D-87D3-F3A8-1B29-17C6755B6296}" dt="2022-10-25T09:26:09.144" v="19"/>
        <pc:sldMkLst>
          <pc:docMk/>
          <pc:sldMk cId="1698000017" sldId="286"/>
        </pc:sldMkLst>
      </pc:sldChg>
      <pc:sldChg chg="add del replId">
        <pc:chgData name="Oleksii SYSHCHUK" userId="S::oleksii.syshchuk@euam-ukraine.eu::b27ba659-52d5-4f85-8bf9-6a67abf11dcd" providerId="AD" clId="Web-{6B11604D-87D3-F3A8-1B29-17C6755B6296}" dt="2022-10-25T09:26:43.333" v="23"/>
        <pc:sldMkLst>
          <pc:docMk/>
          <pc:sldMk cId="2675783993" sldId="287"/>
        </pc:sldMkLst>
      </pc:sldChg>
      <pc:sldChg chg="add del replId">
        <pc:chgData name="Oleksii SYSHCHUK" userId="S::oleksii.syshchuk@euam-ukraine.eu::b27ba659-52d5-4f85-8bf9-6a67abf11dcd" providerId="AD" clId="Web-{6B11604D-87D3-F3A8-1B29-17C6755B6296}" dt="2022-10-25T09:26:29.988" v="21"/>
        <pc:sldMkLst>
          <pc:docMk/>
          <pc:sldMk cId="2210224698" sldId="288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6:39.380" v="22"/>
        <pc:sldMkLst>
          <pc:docMk/>
          <pc:sldMk cId="3813084358" sldId="288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6:46.365" v="24"/>
        <pc:sldMkLst>
          <pc:docMk/>
          <pc:sldMk cId="3232502438" sldId="289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7:28.070" v="26"/>
        <pc:sldMkLst>
          <pc:docMk/>
          <pc:sldMk cId="1091425622" sldId="290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7:33.523" v="27"/>
        <pc:sldMkLst>
          <pc:docMk/>
          <pc:sldMk cId="2282193669" sldId="291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7:36.414" v="28"/>
        <pc:sldMkLst>
          <pc:docMk/>
          <pc:sldMk cId="2281432611" sldId="292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7:38.039" v="29"/>
        <pc:sldMkLst>
          <pc:docMk/>
          <pc:sldMk cId="4234812079" sldId="293"/>
        </pc:sldMkLst>
      </pc:sldChg>
      <pc:sldChg chg="add replId">
        <pc:chgData name="Oleksii SYSHCHUK" userId="S::oleksii.syshchuk@euam-ukraine.eu::b27ba659-52d5-4f85-8bf9-6a67abf11dcd" providerId="AD" clId="Web-{6B11604D-87D3-F3A8-1B29-17C6755B6296}" dt="2022-10-25T09:27:39.852" v="30"/>
        <pc:sldMkLst>
          <pc:docMk/>
          <pc:sldMk cId="2958730465" sldId="29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127F28-4C40-E74E-B492-BC92559406ED}" type="datetimeFigureOut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2FDC5-D376-FD45-A5A9-B1AC0C13D8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769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21CDC-2846-4EE3-A206-2F1284131CD8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9375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0C4B7-C07C-4712-AF77-01EAD694EC8D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742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31655-153E-46ED-9D58-802A5D6EDBD9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051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25F5E-6F82-460D-82DE-F1FD97F5D81B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568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D2AC0-53C9-4D9E-8FD2-5CBC616B86A7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99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4FBE-4F84-43E4-ACC9-6B5CFD295A02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78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A863-9014-4FE9-A120-4BC7BE841761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13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C631E-07F8-432A-9117-AAA632596AF1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94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F81D5-ABF2-4F65-89B5-21D46865BFF5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499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30E12-C8A5-49F8-9FD9-ADB74E4BE88E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36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59E92-FEC9-43C6-82E6-9EE42AF82388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36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5B8CD-667D-4F48-AF0E-8567F0EC56B4}" type="datetime1">
              <a:rPr lang="en-US" smtClean="0"/>
              <a:pPr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F5181-2665-B349-B050-F3B303543A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516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12700"/>
            <a:ext cx="12192000" cy="6845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0776" y="3522307"/>
            <a:ext cx="6047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uk" sz="2000" b="1" i="0" u="none" spc="3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Arial" charset="0"/>
              </a:rPr>
              <a:t>ВІДПОВІДАЛЬНІСТЬ НАЧАЛЬНИКІВ</a:t>
            </a:r>
            <a:endParaRPr lang="uk" sz="2000" b="1" spc="3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1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67865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uk" b="1" i="0" u="none" baseline="0">
                <a:latin typeface="+mn-lt"/>
                <a:ea typeface="+mn-lt"/>
                <a:cs typeface="+mn-lt"/>
                <a:sym typeface="+mn-lt"/>
              </a:rPr>
              <a:t>Кримінальна відповідальність за </a:t>
            </a:r>
            <a:r>
              <a:rPr lang="uk" sz="8000" b="1" i="0" u="none" baseline="0">
                <a:solidFill>
                  <a:srgbClr val="FF0000"/>
                </a:solidFill>
                <a:latin typeface="+mn-lt"/>
                <a:ea typeface="+mn-lt"/>
                <a:cs typeface="+mn-lt"/>
                <a:sym typeface="+mn-lt"/>
              </a:rPr>
              <a:t>бездіяльність</a:t>
            </a:r>
            <a:endParaRPr lang="uk" sz="8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l" rtl="0">
              <a:buNone/>
            </a:pPr>
            <a:r>
              <a:rPr lang="uk" b="1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Вимоги:</a:t>
            </a: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 </a:t>
            </a:r>
            <a:endParaRPr lang="uk" dirty="0" smtClean="0"/>
          </a:p>
          <a:p>
            <a:pPr marL="0" indent="0" algn="l" rtl="0">
              <a:buNone/>
            </a:pPr>
            <a:r>
              <a:rPr lang="uk" b="0" i="0" u="none" baseline="0" dirty="0"/>
              <a:t>a. Відносини «начальник-підлеглий»</a:t>
            </a:r>
          </a:p>
          <a:p>
            <a:pPr marL="0" indent="0" algn="l" rtl="0">
              <a:buNone/>
            </a:pPr>
            <a:r>
              <a:rPr lang="uk" b="0" i="0" u="none" baseline="0" dirty="0"/>
              <a:t>b. </a:t>
            </a:r>
            <a:r>
              <a:rPr lang="uk" b="0" i="1" u="none" baseline="0" dirty="0"/>
              <a:t>mens rea (умисел)</a:t>
            </a:r>
          </a:p>
          <a:p>
            <a:pPr marL="0" indent="0" algn="l" rtl="0">
              <a:buNone/>
            </a:pPr>
            <a:r>
              <a:rPr lang="uk" b="0" i="0" u="none" baseline="0" dirty="0"/>
              <a:t>c. Невжиття заходів для запобігання та/або покарання</a:t>
            </a:r>
          </a:p>
          <a:p>
            <a:pPr marL="0" indent="0" algn="l" rtl="0">
              <a:buNone/>
            </a:pPr>
            <a:endParaRPr lang="uk" dirty="0"/>
          </a:p>
          <a:p>
            <a:pPr algn="l" rtl="0">
              <a:buFont typeface="Wingdings" panose="05000000000000000000" pitchFamily="2" charset="2"/>
              <a:buChar char="è"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Форма відповідальності (не є правопорушенням саме по собі)</a:t>
            </a:r>
          </a:p>
          <a:p>
            <a:pPr marL="0" indent="0" algn="l" rtl="0">
              <a:buNone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покарання передбачено для </a:t>
            </a:r>
            <a:r>
              <a:rPr lang="uk" b="0" i="0" u="sng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головного</a:t>
            </a: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 суб'єкту злочину</a:t>
            </a:r>
          </a:p>
          <a:p>
            <a:pPr marL="0" indent="0" algn="l" rtl="0">
              <a:buNone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 § 14 німецького Кодексу злочинів проти міжнародного права: </a:t>
            </a:r>
          </a:p>
          <a:p>
            <a:pPr marL="0" indent="0" algn="l" rtl="0">
              <a:buNone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окремий злочин:</a:t>
            </a:r>
            <a:r>
              <a:rPr lang="uk" b="1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 </a:t>
            </a:r>
            <a:r>
              <a:rPr lang="uk" b="1" i="0" u="sng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невиконання </a:t>
            </a:r>
            <a:r>
              <a:rPr lang="uk" b="1" i="1" u="sng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службових обов'язків</a:t>
            </a:r>
            <a:r>
              <a:rPr lang="uk" b="1" i="1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 щодо здійснення нагляду</a:t>
            </a:r>
          </a:p>
          <a:p>
            <a:pPr marL="0" indent="0" algn="l" rtl="0">
              <a:buNone/>
            </a:pPr>
            <a:endParaRPr lang="u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2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1708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uk" b="0" i="0" u="none" baseline="0">
                <a:latin typeface="+mn-lt"/>
                <a:ea typeface="+mn-lt"/>
                <a:cs typeface="+mn-lt"/>
                <a:sym typeface="+mn-lt"/>
              </a:rPr>
              <a:t>Міжнародна судова практика</a:t>
            </a:r>
            <a:endParaRPr lang="uk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585" y="1825624"/>
            <a:ext cx="12083415" cy="5032375"/>
          </a:xfrm>
        </p:spPr>
        <p:txBody>
          <a:bodyPr>
            <a:normAutofit/>
          </a:bodyPr>
          <a:lstStyle/>
          <a:p>
            <a:pPr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1921 Лейпцизький процес — суд над воєнними злочинцями (німецький капітан Еміль Мюллер)</a:t>
            </a:r>
          </a:p>
          <a:p>
            <a:pPr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1945 Американський військовий трибунал у Манілі (Ямашіта)</a:t>
            </a:r>
          </a:p>
          <a:p>
            <a:endParaRPr lang="uk" dirty="0">
              <a:sym typeface="Wingdings" panose="05000000000000000000" pitchFamily="2" charset="2"/>
            </a:endParaRPr>
          </a:p>
          <a:p>
            <a:pPr marL="0" indent="0" algn="l" rtl="0">
              <a:buNone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- - - - - - - - </a:t>
            </a:r>
            <a:endParaRPr lang="uk" dirty="0">
              <a:sym typeface="Wingdings" panose="05000000000000000000" pitchFamily="2" charset="2"/>
            </a:endParaRPr>
          </a:p>
          <a:p>
            <a:pPr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МТКЮ:</a:t>
            </a:r>
          </a:p>
          <a:p>
            <a:pPr lvl="1"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2006/2008 Енвер Хаджихасанович (Enver Hadžihasanović)</a:t>
            </a:r>
            <a:endParaRPr lang="uk" dirty="0">
              <a:sym typeface="Wingdings" panose="05000000000000000000" pitchFamily="2" charset="2"/>
            </a:endParaRPr>
          </a:p>
          <a:p>
            <a:pPr lvl="1"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2008: Расім Делич (Rasim Delić)</a:t>
            </a:r>
            <a:endParaRPr lang="uk" dirty="0" smtClean="0">
              <a:sym typeface="Wingdings" panose="05000000000000000000" pitchFamily="2" charset="2"/>
            </a:endParaRPr>
          </a:p>
          <a:p>
            <a:pPr lvl="1" algn="l" rtl="0"/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2008/2010: </a:t>
            </a:r>
            <a:r>
              <a:rPr lang="uk" b="0" i="0" u="none" baseline="0" dirty="0"/>
              <a:t>Любе Бошкоскі (Ljube Boškoski) — виправданий</a:t>
            </a:r>
          </a:p>
          <a:p>
            <a:pPr algn="l" rtl="0"/>
            <a:r>
              <a:rPr lang="uk" b="0" i="0" u="none" baseline="0" dirty="0"/>
              <a:t>2016/2018 МКС: Бемба (Bemba) — виправданий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3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3368075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uk" b="1" i="0" u="none" baseline="0">
                <a:latin typeface="+mn-lt"/>
                <a:ea typeface="+mn-lt"/>
                <a:cs typeface="+mn-lt"/>
                <a:sym typeface="+mn-lt"/>
              </a:rPr>
              <a:t>Стаття 86 (2) Додаткового протоколу I </a:t>
            </a:r>
            <a:r>
              <a:rPr lang="uk" b="1">
                <a:latin typeface="+mn-lt"/>
              </a:rPr>
              <a:t/>
            </a:r>
            <a:br>
              <a:rPr lang="uk" b="1">
                <a:latin typeface="+mn-lt"/>
              </a:rPr>
            </a:br>
            <a:r>
              <a:rPr lang="uk" b="1" i="0" u="none" baseline="0">
                <a:latin typeface="+mn-lt"/>
                <a:ea typeface="+mn-lt"/>
                <a:cs typeface="+mn-lt"/>
                <a:sym typeface="+mn-lt"/>
              </a:rPr>
              <a:t> до Женевських конвенцій</a:t>
            </a:r>
            <a:endParaRPr lang="uk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5850"/>
          </a:xfrm>
        </p:spPr>
        <p:txBody>
          <a:bodyPr>
            <a:normAutofit lnSpcReduction="10000"/>
          </a:bodyPr>
          <a:lstStyle/>
          <a:p>
            <a:endParaRPr lang="uk" dirty="0" smtClean="0"/>
          </a:p>
          <a:p>
            <a:pPr algn="l" rtl="0"/>
            <a:r>
              <a:rPr lang="uk" b="0" i="0" u="none" baseline="0" dirty="0"/>
              <a:t>«Той факт,  що  порушення... було вчинене підлеглою особою, не звільняє її  начальників від кримінальної або дисциплінарної відповідальності в разі, </a:t>
            </a:r>
            <a:r>
              <a:rPr lang="uk" b="0" i="0" u="sng" baseline="0" dirty="0"/>
              <a:t>якщо вони знали або мали у своєму розпорядженні інформацію...</a:t>
            </a:r>
            <a:r>
              <a:rPr lang="uk" b="0" i="0" u="none" baseline="0" dirty="0"/>
              <a:t>, що така підлегла особа вчиняє або має намір вчинити подібне порушення, і якщо вони не вжили всіх практично можливих заходів у межах своїх повноважень </a:t>
            </a:r>
            <a:r>
              <a:rPr lang="uk" b="0" i="0" u="sng" baseline="0" dirty="0"/>
              <a:t>для відвернення або перепинення</a:t>
            </a:r>
            <a:r>
              <a:rPr lang="uk" b="0" i="0" u="none" baseline="0" dirty="0"/>
              <a:t> цього порушення».</a:t>
            </a:r>
          </a:p>
          <a:p>
            <a:pPr algn="l" rtl="0">
              <a:buFont typeface="Wingdings" panose="05000000000000000000" pitchFamily="2" charset="2"/>
              <a:buChar char="è"/>
            </a:pP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Ратифіковано Україною в 1990 р.</a:t>
            </a:r>
          </a:p>
          <a:p>
            <a:pPr algn="l" rtl="0">
              <a:buFont typeface="Wingdings" panose="05000000000000000000" pitchFamily="2" charset="2"/>
              <a:buChar char="è"/>
            </a:pPr>
            <a:endParaRPr lang="uk" dirty="0">
              <a:sym typeface="Wingdings" panose="05000000000000000000" pitchFamily="2" charset="2"/>
            </a:endParaRPr>
          </a:p>
          <a:p>
            <a:pPr algn="l" rtl="0"/>
            <a:r>
              <a:rPr lang="uk" b="0" i="0" u="none" baseline="0" dirty="0"/>
              <a:t>Статут МТКЮ, ст. 7 (3) і Статут МТР, ст. 6 (3)</a:t>
            </a:r>
          </a:p>
          <a:p>
            <a:pPr marL="0" indent="0" algn="l" rtl="0">
              <a:buNone/>
            </a:pPr>
            <a:r>
              <a:rPr lang="uk" b="0" i="0" u="none" baseline="0" dirty="0">
                <a:latin typeface="Wingdings" panose="05000000000000000000" pitchFamily="2" charset="2"/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</a:t>
            </a:r>
            <a:r>
              <a:rPr lang="uk" b="0" i="0" u="none" baseline="0" dirty="0"/>
              <a:t>Статут МКС: Стаття 28.</a:t>
            </a:r>
            <a:endParaRPr lang="uk" dirty="0"/>
          </a:p>
          <a:p>
            <a:pPr algn="l" rtl="0">
              <a:buFont typeface="Wingdings" panose="05000000000000000000" pitchFamily="2" charset="2"/>
              <a:buChar char="è"/>
            </a:pPr>
            <a:endParaRPr lang="u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4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98847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0"/>
            <a:r>
              <a:rPr lang="uk" sz="8000" b="0" i="0" u="none" baseline="0">
                <a:latin typeface="+mn-lt"/>
                <a:ea typeface="+mn-lt"/>
                <a:cs typeface="+mn-lt"/>
                <a:sym typeface="+mn-lt"/>
              </a:rPr>
              <a:t>Україна</a:t>
            </a:r>
            <a:r>
              <a:rPr lang="uk" sz="8000">
                <a:latin typeface="+mn-lt"/>
              </a:rPr>
              <a:t/>
            </a:r>
            <a:br>
              <a:rPr lang="uk" sz="8000">
                <a:latin typeface="+mn-lt"/>
              </a:rPr>
            </a:br>
            <a:r>
              <a:rPr lang="uk" sz="8000" b="0" i="1" u="none" baseline="0">
                <a:latin typeface="+mn-lt"/>
                <a:ea typeface="+mn-lt"/>
                <a:cs typeface="+mn-lt"/>
                <a:sym typeface="+mn-lt"/>
              </a:rPr>
              <a:t>de lege lata</a:t>
            </a:r>
            <a:endParaRPr lang="uk" sz="8000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2468880"/>
            <a:ext cx="12281535" cy="4389119"/>
          </a:xfrm>
        </p:spPr>
        <p:txBody>
          <a:bodyPr>
            <a:normAutofit/>
          </a:bodyPr>
          <a:lstStyle/>
          <a:p>
            <a:pPr algn="l" rtl="0"/>
            <a:r>
              <a:rPr lang="uk" sz="5000" b="0" i="0" u="none" baseline="0"/>
              <a:t>Ст. (425 і) 426 ККУ</a:t>
            </a:r>
          </a:p>
          <a:p>
            <a:endParaRPr lang="uk" sz="5000" dirty="0" smtClean="0"/>
          </a:p>
          <a:p>
            <a:pPr algn="l" rtl="0"/>
            <a:r>
              <a:rPr lang="uk" sz="5000" b="0" i="0" u="none" baseline="0"/>
              <a:t>Ст. 172-16 КУпАП</a:t>
            </a:r>
          </a:p>
          <a:p>
            <a:endParaRPr lang="uk" sz="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5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29691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2599513"/>
              </p:ext>
            </p:extLst>
          </p:nvPr>
        </p:nvGraphicFramePr>
        <p:xfrm>
          <a:off x="1" y="127819"/>
          <a:ext cx="12014193" cy="642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1774">
                  <a:extLst>
                    <a:ext uri="{9D8B030D-6E8A-4147-A177-3AD203B41FA5}">
                      <a16:colId xmlns:a16="http://schemas.microsoft.com/office/drawing/2014/main" xmlns="" val="265735096"/>
                    </a:ext>
                  </a:extLst>
                </a:gridCol>
                <a:gridCol w="1237912">
                  <a:extLst>
                    <a:ext uri="{9D8B030D-6E8A-4147-A177-3AD203B41FA5}">
                      <a16:colId xmlns:a16="http://schemas.microsoft.com/office/drawing/2014/main" xmlns="" val="3598804256"/>
                    </a:ext>
                  </a:extLst>
                </a:gridCol>
                <a:gridCol w="999311">
                  <a:extLst>
                    <a:ext uri="{9D8B030D-6E8A-4147-A177-3AD203B41FA5}">
                      <a16:colId xmlns:a16="http://schemas.microsoft.com/office/drawing/2014/main" xmlns="" val="1820689059"/>
                    </a:ext>
                  </a:extLst>
                </a:gridCol>
                <a:gridCol w="1981780">
                  <a:extLst>
                    <a:ext uri="{9D8B030D-6E8A-4147-A177-3AD203B41FA5}">
                      <a16:colId xmlns:a16="http://schemas.microsoft.com/office/drawing/2014/main" xmlns="" val="786196725"/>
                    </a:ext>
                  </a:extLst>
                </a:gridCol>
                <a:gridCol w="1291245">
                  <a:extLst>
                    <a:ext uri="{9D8B030D-6E8A-4147-A177-3AD203B41FA5}">
                      <a16:colId xmlns:a16="http://schemas.microsoft.com/office/drawing/2014/main" xmlns="" val="1258856572"/>
                    </a:ext>
                  </a:extLst>
                </a:gridCol>
                <a:gridCol w="1998623">
                  <a:extLst>
                    <a:ext uri="{9D8B030D-6E8A-4147-A177-3AD203B41FA5}">
                      <a16:colId xmlns:a16="http://schemas.microsoft.com/office/drawing/2014/main" xmlns="" val="4281676595"/>
                    </a:ext>
                  </a:extLst>
                </a:gridCol>
                <a:gridCol w="1501774">
                  <a:extLst>
                    <a:ext uri="{9D8B030D-6E8A-4147-A177-3AD203B41FA5}">
                      <a16:colId xmlns:a16="http://schemas.microsoft.com/office/drawing/2014/main" xmlns="" val="3458241259"/>
                    </a:ext>
                  </a:extLst>
                </a:gridCol>
                <a:gridCol w="1501774">
                  <a:extLst>
                    <a:ext uri="{9D8B030D-6E8A-4147-A177-3AD203B41FA5}">
                      <a16:colId xmlns:a16="http://schemas.microsoft.com/office/drawing/2014/main" xmlns="" val="1120615706"/>
                    </a:ext>
                  </a:extLst>
                </a:gridCol>
              </a:tblGrid>
              <a:tr h="6001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Вимога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Військовий/цивільний</a:t>
                      </a:r>
                      <a:endParaRPr lang="uk" sz="18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Ямашіта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 86 (2) Дод. прот. 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Статут МТКЮ/МТР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Статут МКС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КК України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800" b="1" i="0" u="none" kern="1200" baseline="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КУпАП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1239509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600" b="1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Відносини «начальник-підлеглий»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399582"/>
                  </a:ext>
                </a:extLst>
              </a:tr>
              <a:tr h="691138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1" i="1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mens rea</a:t>
                      </a:r>
                      <a:endParaRPr lang="uk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1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військовий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знав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знав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умисне (426)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умисне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9654324"/>
                  </a:ext>
                </a:extLst>
              </a:tr>
              <a:tr h="698949">
                <a:tc rowSpan="3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FF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мав знати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мав </a:t>
                      </a:r>
                      <a:r>
                        <a:rPr lang="uk" sz="2000" b="1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інформацію,</a:t>
                      </a: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щоб знати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мав</a:t>
                      </a:r>
                      <a:r>
                        <a:rPr lang="uk" sz="2000" b="1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підстави</a:t>
                      </a: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мав знати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6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425 (</a:t>
                      </a:r>
                      <a:r>
                        <a:rPr lang="uk" sz="1600" b="1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недбале ставлення</a:t>
                      </a:r>
                      <a:r>
                        <a:rPr lang="uk" sz="16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що заподіяло </a:t>
                      </a:r>
                      <a:r>
                        <a:rPr lang="uk" sz="1600" b="1" i="0" u="non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істотну шкоду</a:t>
                      </a:r>
                      <a:r>
                        <a:rPr lang="uk" sz="16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u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806096"/>
                  </a:ext>
                </a:extLst>
              </a:tr>
              <a:tr h="520254">
                <a:tc vMerge="1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1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цивільний</a:t>
                      </a:r>
                    </a:p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знав</a:t>
                      </a:r>
                      <a:endParaRPr lang="u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умисне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умисне</a:t>
                      </a:r>
                      <a:endParaRPr lang="uk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22218247"/>
                  </a:ext>
                </a:extLst>
              </a:tr>
              <a:tr h="947743">
                <a:tc vMerge="1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мав </a:t>
                      </a:r>
                      <a:r>
                        <a:rPr lang="uk" sz="2000" b="1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інформацію,</a:t>
                      </a:r>
                      <a:r>
                        <a:rPr lang="uk" sz="2000" b="0" i="0" u="none" baseline="0">
                          <a:solidFill>
                            <a:srgbClr val="000000"/>
                          </a:solidFill>
                          <a:effectLst/>
                          <a:latin typeface="Merriweather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щоб знати</a:t>
                      </a:r>
                      <a:endParaRPr lang="uk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мав</a:t>
                      </a:r>
                      <a:r>
                        <a:rPr lang="uk" sz="2000" b="1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підстави</a:t>
                      </a:r>
                      <a:r>
                        <a:rPr lang="uk" sz="20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знати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6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свідомо проігнорував інформацію, яка чітко вказувала на...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238980"/>
                  </a:ext>
                </a:extLst>
              </a:tr>
              <a:tr h="1361685"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1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невжиття заходів для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1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запобігання та </a:t>
                      </a:r>
                      <a:r>
                        <a:rPr lang="uk" sz="1400" b="0" i="0" u="none" baseline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припинення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запобігання та покарання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запобігання та покарання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1400" b="0" i="0" u="none" baseline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Недопущення, припинення та передання питання до компетентних органів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" sz="2000" b="1" i="0" u="non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припинення</a:t>
                      </a:r>
                      <a:r>
                        <a:rPr lang="uk" sz="2000" b="0" i="0" u="none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направлення повідомлення до органу досудового розслідування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" sz="1400" b="0" i="0" u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236134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6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316274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865"/>
            <a:ext cx="10515600" cy="1627823"/>
          </a:xfrm>
        </p:spPr>
        <p:txBody>
          <a:bodyPr/>
          <a:lstStyle/>
          <a:p>
            <a:pPr algn="ctr" rtl="0"/>
            <a:r>
              <a:rPr lang="uk" b="0" i="0" u="none" baseline="0">
                <a:latin typeface="+mn-lt"/>
                <a:ea typeface="+mn-lt"/>
                <a:cs typeface="+mn-lt"/>
                <a:sym typeface="+mn-lt"/>
              </a:rPr>
              <a:t>Законопроєкти </a:t>
            </a:r>
            <a:r>
              <a:rPr lang="uk" b="1" i="0" u="none" baseline="0">
                <a:latin typeface="+mn-lt"/>
                <a:ea typeface="+mn-lt"/>
                <a:cs typeface="+mn-lt"/>
                <a:sym typeface="+mn-lt"/>
              </a:rPr>
              <a:t>2689 і 7290</a:t>
            </a:r>
            <a:r>
              <a:rPr lang="uk" b="1">
                <a:latin typeface="+mn-lt"/>
              </a:rPr>
              <a:t/>
            </a:r>
            <a:br>
              <a:rPr lang="uk" b="1">
                <a:latin typeface="+mn-lt"/>
              </a:rPr>
            </a:br>
            <a:r>
              <a:rPr lang="uk" b="0" i="1" u="none" baseline="0">
                <a:latin typeface="+mn-lt"/>
                <a:ea typeface="+mn-lt"/>
                <a:cs typeface="+mn-lt"/>
                <a:sym typeface="+mn-lt"/>
              </a:rPr>
              <a:t>de lege ferenda</a:t>
            </a:r>
            <a:endParaRPr lang="uk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7522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uk" b="0" i="0" u="sng" baseline="0" dirty="0"/>
              <a:t>2689, ст. 31</a:t>
            </a:r>
            <a:r>
              <a:rPr lang="uk" b="0" i="0" u="none" baseline="0" dirty="0"/>
              <a:t>:</a:t>
            </a:r>
          </a:p>
          <a:p>
            <a:pPr lvl="1" algn="l" rtl="0"/>
            <a:r>
              <a:rPr lang="uk" b="0" i="0" u="none" baseline="0" dirty="0"/>
              <a:t>орієнтація на догматику Статут МКС</a:t>
            </a:r>
          </a:p>
          <a:p>
            <a:pPr lvl="1" algn="l" rtl="0"/>
            <a:r>
              <a:rPr lang="uk" b="0" i="1" u="none" baseline="0" dirty="0"/>
              <a:t>mens rea</a:t>
            </a:r>
            <a:r>
              <a:rPr lang="uk" b="0" i="0" u="none" baseline="0" dirty="0"/>
              <a:t>: поєднання підходу МКС/МТКЮ і </a:t>
            </a:r>
            <a:r>
              <a:rPr lang="uk" b="0" i="1" u="none" baseline="0" dirty="0"/>
              <a:t>sui generis</a:t>
            </a:r>
          </a:p>
          <a:p>
            <a:pPr lvl="1" algn="l" rtl="0"/>
            <a:r>
              <a:rPr lang="uk" b="0" i="0" u="none" baseline="0" dirty="0"/>
              <a:t>Використання  «припинення» (“stop”)</a:t>
            </a:r>
            <a:r>
              <a:rPr lang="uk" b="0" i="0" u="none" baseline="0" dirty="0">
                <a:ea typeface="Wingdings" panose="05000000000000000000" pitchFamily="2" charset="2"/>
                <a:cs typeface="Wingdings" panose="05000000000000000000" pitchFamily="2" charset="2"/>
                <a:sym typeface="Wingdings" panose="05000000000000000000" pitchFamily="2" charset="2"/>
              </a:rPr>
              <a:t>англ. repress: також покарання</a:t>
            </a:r>
          </a:p>
          <a:p>
            <a:pPr marL="457200" lvl="1" indent="0" algn="l" rtl="0">
              <a:buNone/>
            </a:pPr>
            <a:endParaRPr lang="uk" dirty="0" smtClean="0"/>
          </a:p>
          <a:p>
            <a:pPr algn="l" rtl="0"/>
            <a:r>
              <a:rPr lang="uk" b="0" i="0" u="sng" baseline="0" dirty="0"/>
              <a:t>7290, ст. 442</a:t>
            </a:r>
            <a:r>
              <a:rPr lang="uk" b="0" i="0" u="none" baseline="0" dirty="0"/>
              <a:t>:</a:t>
            </a:r>
          </a:p>
          <a:p>
            <a:pPr lvl="1" algn="l" rtl="0"/>
            <a:r>
              <a:rPr lang="uk" b="0" i="0" u="none" baseline="0" dirty="0"/>
              <a:t>Адаптовано підхід Німеччини: власне визначення правопорушення на основі «неналежного виконання службових обов'язків»</a:t>
            </a:r>
          </a:p>
          <a:p>
            <a:pPr lvl="1" algn="l" rtl="0"/>
            <a:r>
              <a:rPr lang="uk" b="0" i="0" u="none" baseline="0" dirty="0"/>
              <a:t>Обмежується:</a:t>
            </a:r>
          </a:p>
          <a:p>
            <a:pPr lvl="2" algn="l" rtl="0"/>
            <a:r>
              <a:rPr lang="uk" b="0" i="0" u="none" baseline="0" dirty="0"/>
              <a:t>умисне неприпинення</a:t>
            </a:r>
          </a:p>
          <a:p>
            <a:pPr lvl="2" algn="l" rtl="0"/>
            <a:r>
              <a:rPr lang="uk" b="0" i="0" u="none" baseline="0" dirty="0"/>
              <a:t>ненаправлення повідомлення</a:t>
            </a:r>
          </a:p>
          <a:p>
            <a:pPr lvl="1" algn="l" rtl="0"/>
            <a:r>
              <a:rPr lang="uk" b="0" i="0" u="none" baseline="0" dirty="0"/>
              <a:t>Відстутнє:</a:t>
            </a:r>
          </a:p>
          <a:p>
            <a:pPr lvl="2" algn="l" rtl="0"/>
            <a:r>
              <a:rPr lang="uk" b="0" i="0" u="none" baseline="0" dirty="0"/>
              <a:t>невжиття заходів для запобігання</a:t>
            </a:r>
          </a:p>
          <a:p>
            <a:pPr lvl="2" algn="l" rtl="0"/>
            <a:r>
              <a:rPr lang="uk" b="0" i="0" u="none" baseline="0" dirty="0"/>
              <a:t>репресування (покарання)</a:t>
            </a:r>
          </a:p>
          <a:p>
            <a:pPr lvl="1" algn="l" rtl="0"/>
            <a:endParaRPr lang="u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C6F5181-2665-B349-B050-F3B303543A0D}" type="slidenum">
              <a:rPr/>
              <a:pPr algn="r" rtl="0"/>
              <a:t>7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xmlns="" val="171791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569A130388E644ACD898A50BE0C520" ma:contentTypeVersion="9" ma:contentTypeDescription="Create a new document." ma:contentTypeScope="" ma:versionID="5a22e4cd23370ae11302d6b0ee8a2885">
  <xsd:schema xmlns:xsd="http://www.w3.org/2001/XMLSchema" xmlns:xs="http://www.w3.org/2001/XMLSchema" xmlns:p="http://schemas.microsoft.com/office/2006/metadata/properties" xmlns:ns3="d91921a8-5707-47ad-a4d2-62f34a8c6f5d" targetNamespace="http://schemas.microsoft.com/office/2006/metadata/properties" ma:root="true" ma:fieldsID="c62957b742e4ed6a051f5b481cd0f2ad" ns3:_="">
    <xsd:import namespace="d91921a8-5707-47ad-a4d2-62f34a8c6f5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1921a8-5707-47ad-a4d2-62f34a8c6f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AD48C8-AD1C-44F3-B237-EFE203B6141D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d91921a8-5707-47ad-a4d2-62f34a8c6f5d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98A9992-F328-4A1D-B528-F85D3B41AB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C91F9-1727-4A24-BDD8-BEE90B7BD3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1921a8-5707-47ad-a4d2-62f34a8c6f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2446</TotalTime>
  <Words>437</Words>
  <Application>Microsoft Office PowerPoint</Application>
  <PresentationFormat>Произвольный</PresentationFormat>
  <Paragraphs>108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Кримінальна відповідальність за бездіяльність</vt:lpstr>
      <vt:lpstr>Міжнародна судова практика</vt:lpstr>
      <vt:lpstr>Стаття 86 (2) Додаткового протоколу I   до Женевських конвенцій</vt:lpstr>
      <vt:lpstr>Україна de lege lata</vt:lpstr>
      <vt:lpstr>Слайд 6</vt:lpstr>
      <vt:lpstr>Законопроєкти 2689 і 7290 de lege ferenda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Марьяна Скорук</cp:lastModifiedBy>
  <cp:revision>273</cp:revision>
  <dcterms:created xsi:type="dcterms:W3CDTF">2018-06-13T14:16:41Z</dcterms:created>
  <dcterms:modified xsi:type="dcterms:W3CDTF">2023-04-12T08:16:33Z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0c7edff1-619b-4961-a1f7-f0adfdbd997b</vt:lpwstr>
  </property>
  <property fmtid="{D5CDD505-2E9C-101B-9397-08002B2CF9AE}" pid="3" name="ContentTypeId">
    <vt:lpwstr>0x01010041569A130388E644ACD898A50BE0C520</vt:lpwstr>
  </property>
  <property fmtid="{D5CDD505-2E9C-101B-9397-08002B2CF9AE}" pid="4" name="MediaServiceImageTags">
    <vt:lpwstr/>
  </property>
</Properties>
</file>