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71" r:id="rId4"/>
    <p:sldId id="266" r:id="rId5"/>
    <p:sldId id="269" r:id="rId6"/>
    <p:sldId id="257" r:id="rId7"/>
    <p:sldId id="267" r:id="rId8"/>
    <p:sldId id="27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086C-6646-4F1E-9F85-48F1EC16CFB1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C24A-3295-48E8-B3E3-629AC13EB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88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086C-6646-4F1E-9F85-48F1EC16CFB1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C24A-3295-48E8-B3E3-629AC13EB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04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086C-6646-4F1E-9F85-48F1EC16CFB1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C24A-3295-48E8-B3E3-629AC13EB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351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086C-6646-4F1E-9F85-48F1EC16CFB1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C24A-3295-48E8-B3E3-629AC13EB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325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086C-6646-4F1E-9F85-48F1EC16CFB1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C24A-3295-48E8-B3E3-629AC13EB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48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086C-6646-4F1E-9F85-48F1EC16CFB1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C24A-3295-48E8-B3E3-629AC13EB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3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086C-6646-4F1E-9F85-48F1EC16CFB1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C24A-3295-48E8-B3E3-629AC13EB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405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086C-6646-4F1E-9F85-48F1EC16CFB1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C24A-3295-48E8-B3E3-629AC13EB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93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086C-6646-4F1E-9F85-48F1EC16CFB1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C24A-3295-48E8-B3E3-629AC13EB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3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086C-6646-4F1E-9F85-48F1EC16CFB1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C24A-3295-48E8-B3E3-629AC13EB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57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086C-6646-4F1E-9F85-48F1EC16CFB1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AC24A-3295-48E8-B3E3-629AC13EB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40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2000">
              <a:srgbClr val="002060"/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7086C-6646-4F1E-9F85-48F1EC16CFB1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AC24A-3295-48E8-B3E3-629AC13EB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0406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2449" y="1122363"/>
            <a:ext cx="11201401" cy="2387600"/>
          </a:xfrm>
        </p:spPr>
        <p:txBody>
          <a:bodyPr/>
          <a:lstStyle/>
          <a:p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Стягнення активів в дохід держави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9650" y="4533901"/>
            <a:ext cx="10744200" cy="1495424"/>
          </a:xfrm>
        </p:spPr>
        <p:txBody>
          <a:bodyPr/>
          <a:lstStyle/>
          <a:p>
            <a:pPr algn="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іра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Михайленко</a:t>
            </a:r>
          </a:p>
          <a:p>
            <a:pPr algn="r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Голова Вищого антикорупційного суду, суддя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453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525" y="127322"/>
            <a:ext cx="11401425" cy="1076445"/>
          </a:xfrm>
        </p:spPr>
        <p:txBody>
          <a:bodyPr>
            <a:normAutofit/>
          </a:bodyPr>
          <a:lstStyle/>
          <a:p>
            <a:r>
              <a:rPr lang="uk-UA" sz="4000" dirty="0">
                <a:latin typeface="Arial" panose="020B0604020202020204" pitchFamily="34" charset="0"/>
                <a:cs typeface="Arial" panose="020B0604020202020204" pitchFamily="34" charset="0"/>
              </a:rPr>
              <a:t>Мета обмежувальних заходів (санкцій)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0391" y="1504710"/>
            <a:ext cx="11421560" cy="501039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захист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національних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інтересів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національної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безпеки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суверенітету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територіальної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цілісності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України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протидія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терористичній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діяльності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запобігання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порушенню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відновлення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порушених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прав, свобод та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законних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інтересів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громадян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України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суспільства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держави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0794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525" y="127323"/>
            <a:ext cx="11401425" cy="860230"/>
          </a:xfrm>
        </p:spPr>
        <p:txBody>
          <a:bodyPr>
            <a:normAutofit/>
          </a:bodyPr>
          <a:lstStyle/>
          <a:p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Загальні положення застосування санкцій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0896" y="987553"/>
            <a:ext cx="11481055" cy="5527547"/>
          </a:xfrm>
        </p:spPr>
        <p:txBody>
          <a:bodyPr>
            <a:normAutofit/>
          </a:bodyPr>
          <a:lstStyle/>
          <a:p>
            <a:pPr marL="182563" lvl="2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630555" algn="l"/>
              </a:tabLst>
            </a:pPr>
            <a:r>
              <a:rPr lang="uk-U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Санкції встановлюються не з метою покарання, а лише з метою спонукати державу-правопорушницю припинити протиправну дію.</a:t>
            </a:r>
          </a:p>
          <a:p>
            <a:pPr marL="182563" lvl="2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630555" algn="l"/>
              </a:tabLst>
            </a:pPr>
            <a:r>
              <a:rPr lang="uk-U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Заходи спеціального характеру мають бути </a:t>
            </a:r>
            <a:r>
              <a:rPr lang="uk-UA" sz="18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правомірними</a:t>
            </a:r>
            <a:r>
              <a:rPr lang="uk-U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тобто відповідати цілям та принципам міжнародного права. Без цього вони перетворюються на політичний інструмент впливу. Ключова мета санкції полягає в тому, щоб спонукати відповідальний суб’єкт міжнародного права припинити міжнародне правопорушення та виконати покладені на нього зобов’язання. Таке може мати прямий характер (накладення санкції безпосередньо на державу порушницю міжнародного права) так і опосередкований – </a:t>
            </a:r>
            <a:r>
              <a:rPr lang="uk-UA" sz="18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застосування спеціальних заходів до окремих фізичних і юридичних осіб, що сприяють відповідному правопорушенню</a:t>
            </a:r>
            <a:r>
              <a:rPr lang="uk-U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182563" lvl="2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630555" algn="l"/>
              </a:tabLst>
            </a:pPr>
            <a:r>
              <a:rPr lang="uk-U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Український законодавець визначив </a:t>
            </a:r>
            <a:r>
              <a:rPr lang="uk-UA" sz="18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правовий</a:t>
            </a:r>
            <a:r>
              <a:rPr lang="uk-U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а не політичний механізм застосування санкції у виді стягнення активів в дохід держави. Тому суд має дослідити дотримання умов правомірності з точки зору </a:t>
            </a:r>
            <a:r>
              <a:rPr lang="uk-UA" sz="18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пропорційного характеру</a:t>
            </a:r>
            <a:r>
              <a:rPr lang="uk-U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санкції і наслідків правопорушення. Ухвалюючи рішення про застосування примусових заходів такого виду, Суд має переконатися, що запроваджуваний режим санкцій є еквівалентним масштабу та небезпеці, що несе правопорушення, у відповідь на яке він запроваджується, і не перевищує ті негативні наслідки, які заподіяні протиправною поведінкою держави-агресора чи окремих суб’єктів, пов’язаних з нею. </a:t>
            </a:r>
          </a:p>
          <a:p>
            <a:pPr marL="182563" lvl="2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630555" algn="l"/>
              </a:tabLst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849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375" y="104172"/>
            <a:ext cx="11475575" cy="883380"/>
          </a:xfrm>
        </p:spPr>
        <p:txBody>
          <a:bodyPr>
            <a:normAutofit/>
          </a:bodyPr>
          <a:lstStyle/>
          <a:p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Підстави застосування санкцій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943" y="987552"/>
            <a:ext cx="11574682" cy="576049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дії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іноземної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держави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іноземної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юридичної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фізичної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особи,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інших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суб’єктів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076325" indent="-3587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створюють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реальні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та/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потенційні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загрози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національним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інтересам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національній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безпеці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суверенітету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територіальній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цілісності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України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076325" indent="-3587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сприяють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терористичній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діяльності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1076325" indent="-3587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порушують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права і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свободи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людини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громадянина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інтереси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суспільства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держави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076325" indent="-3587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призводять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окупації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території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експропріації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обмеження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права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власності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завдання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майнових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втрат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створення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перешкод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сталого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економічного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розвитку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повноцінного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здійснення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громадянами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України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належних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їм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прав і свобод.</a:t>
            </a:r>
          </a:p>
        </p:txBody>
      </p:sp>
    </p:spTree>
    <p:extLst>
      <p:ext uri="{BB962C8B-B14F-4D97-AF65-F5344CB8AC3E}">
        <p14:creationId xmlns:p14="http://schemas.microsoft.com/office/powerpoint/2010/main" val="991249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525" y="127322"/>
            <a:ext cx="11401425" cy="1076445"/>
          </a:xfrm>
        </p:spPr>
        <p:txBody>
          <a:bodyPr>
            <a:normAutofit/>
          </a:bodyPr>
          <a:lstStyle/>
          <a:p>
            <a:r>
              <a:rPr lang="uk-UA" sz="4000" dirty="0">
                <a:latin typeface="Arial" panose="020B0604020202020204" pitchFamily="34" charset="0"/>
                <a:cs typeface="Arial" panose="020B0604020202020204" pitchFamily="34" charset="0"/>
              </a:rPr>
              <a:t>Відповідач у </a:t>
            </a:r>
            <a:r>
              <a:rPr lang="uk-UA" sz="4000" dirty="0" err="1">
                <a:latin typeface="Arial" panose="020B0604020202020204" pitchFamily="34" charset="0"/>
                <a:cs typeface="Arial" panose="020B0604020202020204" pitchFamily="34" charset="0"/>
              </a:rPr>
              <a:t>санкційних</a:t>
            </a:r>
            <a:r>
              <a:rPr lang="uk-UA" sz="4000" dirty="0">
                <a:latin typeface="Arial" panose="020B0604020202020204" pitchFamily="34" charset="0"/>
                <a:cs typeface="Arial" panose="020B0604020202020204" pitchFamily="34" charset="0"/>
              </a:rPr>
              <a:t> справах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0391" y="1203767"/>
            <a:ext cx="11421560" cy="531133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uk-U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має відношення до політичної еліти </a:t>
            </a:r>
            <a:r>
              <a:rPr lang="uk-UA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рф</a:t>
            </a:r>
            <a:r>
              <a:rPr lang="uk-U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в спектрі відповідальності якої знаходиться збройний конфлікт в України з 2014 року та повномасштабне вторгнення в Україну з 24.02.2022;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uk-UA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приймає рішенні або бере участь у прийнятті рішень, пов'язаних із загрозою цінностям, визначеним у Законі     </a:t>
            </a:r>
            <a:r>
              <a:rPr lang="uk-U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uk-U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є підконтрольним режиму </a:t>
            </a:r>
            <a:r>
              <a:rPr lang="uk-UA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рф</a:t>
            </a:r>
            <a:r>
              <a:rPr lang="uk-U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і бере безпосередню участь у </a:t>
            </a:r>
            <a:r>
              <a:rPr lang="uk-UA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спонсоруванні</a:t>
            </a:r>
            <a:r>
              <a:rPr lang="uk-U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рішень та дій держави-агресора, забезпечення її діяльності, пов’язаної зі збройною агресією проти України.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848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539" y="208345"/>
            <a:ext cx="11505235" cy="107644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dirty="0">
                <a:latin typeface="Arial" panose="020B0604020202020204" pitchFamily="34" charset="0"/>
                <a:cs typeface="Arial" panose="020B0604020202020204" pitchFamily="34" charset="0"/>
              </a:rPr>
              <a:t>Активи, щодо яких ставиться питання про стягнення 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93539" y="1284791"/>
            <a:ext cx="5626261" cy="533592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Активи, безпосереднім власником яких є фізична чи юридична особа, дотична до підтримки режиму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рф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в контексті війни в України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6172199" y="1215342"/>
            <a:ext cx="5726575" cy="5440101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Активи, по відношенню до яких відповідна фізична чи юридична особа здійснює дії, тотожні за змістом праву розпорядження (в тому числі через ланцюг власників)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991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525" y="196770"/>
            <a:ext cx="11401425" cy="1030146"/>
          </a:xfrm>
        </p:spPr>
        <p:txBody>
          <a:bodyPr>
            <a:normAutofit/>
          </a:bodyPr>
          <a:lstStyle/>
          <a:p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Алгоритм розгляду «</a:t>
            </a:r>
            <a:r>
              <a:rPr lang="uk-UA" sz="3600" dirty="0" err="1">
                <a:latin typeface="Arial" panose="020B0604020202020204" pitchFamily="34" charset="0"/>
                <a:cs typeface="Arial" panose="020B0604020202020204" pitchFamily="34" charset="0"/>
              </a:rPr>
              <a:t>санкційних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 справ» судом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0391" y="1226916"/>
            <a:ext cx="11421560" cy="5434314"/>
          </a:xfrm>
        </p:spPr>
        <p:txBody>
          <a:bodyPr>
            <a:normAutofit fontScale="85000" lnSpcReduction="10000"/>
          </a:bodyPr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  <a:tabLst>
                <a:tab pos="270510" algn="l"/>
                <a:tab pos="630555" algn="l"/>
              </a:tabLst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чи є відповідач </a:t>
            </a:r>
            <a:r>
              <a:rPr lang="uk-U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іноземною юридичною особою, юридичною особою, яка знаходиться під контролем іноземної юридичної особи чи фізичної особи-нерезидента, іноземцем, особою без громадянства або суб’єктом, який здійснює терористичну діяльність; 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  <a:tabLst>
                <a:tab pos="270510" algn="l"/>
                <a:tab pos="630555" algn="l"/>
              </a:tabLst>
            </a:pPr>
            <a:r>
              <a:rPr lang="uk-U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чи можна вважати рішення чи дії відповідача такими, що створили суттєву загрозу національній безпеці, суверенітету чи територіальній цілісності України або значною мірою сприяли вчиненню таких дій іншими особами;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  <a:tabLst>
                <a:tab pos="270510" algn="l"/>
                <a:tab pos="630555" algn="l"/>
              </a:tabLst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чи наявний правовий режим воєнного стану;</a:t>
            </a:r>
            <a:endParaRPr lang="uk-UA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  <a:tabLst>
                <a:tab pos="270510" algn="l"/>
                <a:tab pos="630555" algn="l"/>
              </a:tabLst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чи накладена на відповідача санкція у виді блокування активів в порядку, визначеному Законом України «Про санкції»;</a:t>
            </a:r>
            <a:endParaRPr lang="uk-UA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  <a:tabLst>
                <a:tab pos="270510" algn="l"/>
                <a:tab pos="630555" algn="l"/>
              </a:tabLst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чи заявлені до стягнення в дохід держави активи </a:t>
            </a:r>
            <a:endParaRPr lang="uk-UA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0" algn="ctr">
              <a:lnSpc>
                <a:spcPct val="107000"/>
              </a:lnSpc>
              <a:buNone/>
              <a:tabLst>
                <a:tab pos="270510" algn="l"/>
                <a:tab pos="900430" algn="l"/>
                <a:tab pos="990600" algn="l"/>
              </a:tabLst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і) які безпосередньо належать відповідачам</a:t>
            </a:r>
            <a:endParaRPr lang="uk-UA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0" algn="ctr">
              <a:lnSpc>
                <a:spcPct val="107000"/>
              </a:lnSpc>
              <a:buNone/>
              <a:tabLst>
                <a:tab pos="270510" algn="l"/>
                <a:tab pos="900430" algn="l"/>
                <a:tab pos="990600" algn="l"/>
              </a:tabLst>
            </a:pPr>
            <a:r>
              <a:rPr lang="uk-UA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або</a:t>
            </a:r>
            <a:endParaRPr lang="uk-UA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0" algn="ctr">
              <a:lnSpc>
                <a:spcPct val="107000"/>
              </a:lnSpc>
              <a:buNone/>
              <a:tabLst>
                <a:tab pos="270510" algn="l"/>
                <a:tab pos="900430" algn="l"/>
                <a:tab pos="990600" algn="l"/>
              </a:tabLst>
            </a:pP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іі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щодо таких активів відповідач може прямо чи опосередковано (через інших фізичних або юридичних осіб) вчиняти дії, тотожні за змістом здійсненню права розпорядження ними;</a:t>
            </a:r>
            <a:endParaRPr lang="uk-UA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AutoNum type="arabicParenR" startAt="6"/>
              <a:tabLst>
                <a:tab pos="270510" algn="l"/>
                <a:tab pos="630555" algn="l"/>
              </a:tabLst>
            </a:pPr>
            <a:r>
              <a:rPr lang="uk-U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сукупність доказів якої сторони є більш переконливою;    </a:t>
            </a:r>
          </a:p>
          <a:p>
            <a:pPr marL="342900" lvl="0" indent="-342900" algn="just">
              <a:lnSpc>
                <a:spcPct val="107000"/>
              </a:lnSpc>
              <a:buAutoNum type="arabicParenR" startAt="6"/>
              <a:tabLst>
                <a:tab pos="270510" algn="l"/>
                <a:tab pos="630555" algn="l"/>
              </a:tabLst>
            </a:pPr>
            <a:r>
              <a:rPr lang="uk-U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чи можливо за допомогою стягнення в дохід держави досягти мети захисту національних інтересів, національної безпеки, суверенітету і територіальної цілісності України, протидії терористичній діяльності, запобігання порушенню, відновлення порушених прав, свобод та законних інтересів громадян України, суспільства та держави</a:t>
            </a:r>
          </a:p>
          <a:p>
            <a:pPr marL="342900" lvl="0" indent="-342900" algn="just">
              <a:lnSpc>
                <a:spcPct val="107000"/>
              </a:lnSpc>
              <a:buAutoNum type="arabicParenR" startAt="6"/>
              <a:tabLst>
                <a:tab pos="270510" algn="l"/>
                <a:tab pos="630555" algn="l"/>
              </a:tabLst>
            </a:pPr>
            <a:r>
              <a:rPr lang="uk-U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чи є стягнення в дохід держави </a:t>
            </a:r>
            <a:r>
              <a:rPr lang="uk-UA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співмірним</a:t>
            </a:r>
            <a:r>
              <a:rPr lang="uk-U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(пропорційним) визначеній в Законі меті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653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840C2912-DA64-08D4-379E-AFFFC4388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144000" cy="4613656"/>
          </a:xfrm>
        </p:spPr>
        <p:txBody>
          <a:bodyPr>
            <a:normAutofit/>
          </a:bodyPr>
          <a:lstStyle/>
          <a:p>
            <a:r>
              <a:rPr lang="uk-UA" dirty="0"/>
              <a:t>Дякую за увагу!</a:t>
            </a:r>
            <a:br>
              <a:rPr lang="uk-UA" dirty="0"/>
            </a:br>
            <a:r>
              <a:rPr lang="uk-UA" dirty="0"/>
              <a:t>Перемоги і миру нам! </a:t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75125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</TotalTime>
  <Words>684</Words>
  <Application>Microsoft Office PowerPoint</Application>
  <PresentationFormat>Широкоэкранный</PresentationFormat>
  <Paragraphs>37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Стягнення активів в дохід держави </vt:lpstr>
      <vt:lpstr>Мета обмежувальних заходів (санкцій)</vt:lpstr>
      <vt:lpstr>Загальні положення застосування санкцій</vt:lpstr>
      <vt:lpstr>Підстави застосування санкцій</vt:lpstr>
      <vt:lpstr>Відповідач у санкційних справах</vt:lpstr>
      <vt:lpstr>Активи, щодо яких ставиться питання про стягнення  </vt:lpstr>
      <vt:lpstr>Алгоритм розгляду «санкційних справ» судом </vt:lpstr>
      <vt:lpstr>Дякую за увагу! Перемоги і миру нам!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«Тренди» кримінальної юстиції під час війни</dc:title>
  <dc:creator>Vera</dc:creator>
  <cp:lastModifiedBy>Михайленко Віра</cp:lastModifiedBy>
  <cp:revision>22</cp:revision>
  <dcterms:created xsi:type="dcterms:W3CDTF">2023-04-11T14:41:45Z</dcterms:created>
  <dcterms:modified xsi:type="dcterms:W3CDTF">2023-04-12T06:11:11Z</dcterms:modified>
</cp:coreProperties>
</file>