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3" r:id="rId2"/>
    <p:sldId id="299" r:id="rId3"/>
    <p:sldId id="324" r:id="rId4"/>
    <p:sldId id="325" r:id="rId5"/>
    <p:sldId id="330" r:id="rId6"/>
    <p:sldId id="315" r:id="rId7"/>
    <p:sldId id="328" r:id="rId8"/>
    <p:sldId id="331" r:id="rId9"/>
    <p:sldId id="319" r:id="rId10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A78D560F-968D-4238-A61A-F9759FB1203E}">
          <p14:sldIdLst>
            <p14:sldId id="263"/>
            <p14:sldId id="299"/>
            <p14:sldId id="324"/>
            <p14:sldId id="325"/>
            <p14:sldId id="330"/>
            <p14:sldId id="315"/>
            <p14:sldId id="328"/>
            <p14:sldId id="331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степанюк Вадим Іванович" initials="МВІ" lastIdx="6" clrIdx="0">
    <p:extLst>
      <p:ext uri="{19B8F6BF-5375-455C-9EA6-DF929625EA0E}">
        <p15:presenceInfo xmlns:p15="http://schemas.microsoft.com/office/powerpoint/2012/main" userId="S-1-5-21-2571845850-2468629740-3611743823-7159" providerId="AD"/>
      </p:ext>
    </p:extLst>
  </p:cmAuthor>
  <p:cmAuthor id="2" name="Петренко Наталія Степанівна" initials="ПНС" lastIdx="4" clrIdx="1">
    <p:extLst>
      <p:ext uri="{19B8F6BF-5375-455C-9EA6-DF929625EA0E}">
        <p15:presenceInfo xmlns:p15="http://schemas.microsoft.com/office/powerpoint/2012/main" userId="S-1-5-21-2571845850-2468629740-3611743823-1168" providerId="AD"/>
      </p:ext>
    </p:extLst>
  </p:cmAuthor>
  <p:cmAuthor id="3" name="Ткаченко Дмитро Олександрович" initials="ТДО" lastIdx="2" clrIdx="2">
    <p:extLst>
      <p:ext uri="{19B8F6BF-5375-455C-9EA6-DF929625EA0E}">
        <p15:presenceInfo xmlns:p15="http://schemas.microsoft.com/office/powerpoint/2012/main" userId="S-1-5-21-2571845850-2468629740-3611743823-2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CCFF"/>
    <a:srgbClr val="66CCFF"/>
    <a:srgbClr val="33CC33"/>
    <a:srgbClr val="333399"/>
    <a:srgbClr val="FF9933"/>
    <a:srgbClr val="000066"/>
    <a:srgbClr val="CCCC00"/>
    <a:srgbClr val="33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6395" autoAdjust="0"/>
  </p:normalViewPr>
  <p:slideViewPr>
    <p:cSldViewPr snapToGrid="0">
      <p:cViewPr varScale="1">
        <p:scale>
          <a:sx n="103" d="100"/>
          <a:sy n="103" d="100"/>
        </p:scale>
        <p:origin x="552" y="66"/>
      </p:cViewPr>
      <p:guideLst/>
    </p:cSldViewPr>
  </p:slideViewPr>
  <p:outlineViewPr>
    <p:cViewPr>
      <p:scale>
        <a:sx n="33" d="100"/>
        <a:sy n="33" d="100"/>
      </p:scale>
      <p:origin x="0" y="-60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-0-sv-fs01.fgv.ua\FGVSPACE\INFORMS\&#1059;&#1055;&#1056;&#1040;&#1042;&#1051;&#1030;&#1053;&#1053;&#1071;%20&#1047;%20&#1055;&#1048;&#1058;&#1040;&#1053;&#1068;%20&#1057;&#1058;&#1071;&#1043;&#1053;&#1045;&#1053;&#1053;&#1071;%20&#1064;&#1050;&#1054;&#1044;&#1048;\&#1042;&#1110;&#1076;&#1076;&#1110;&#1083;%20&#1074;&#1080;&#1103;&#1074;&#1083;&#1077;&#1085;&#1085;&#1103;%20&#1090;&#1072;%20&#1044;&#1060;&#1053;&#1064;\!&#1057;&#1087;&#1110;&#1074;&#1088;&#1086;&#1073;&#1110;&#1090;&#1085;&#1080;&#1082;&#1080;\&#1050;&#1088;&#1077;&#1084;&#1077;&#1085;&#1100;\Nobody%20knows\&#1055;&#1088;&#1077;&#1079;&#1077;&#1085;&#1090;&#1072;&#1094;&#1110;&#1103;\&#1057;&#1090;&#1072;&#1085;%20&#1088;&#1086;&#1073;&#1086;&#1090;&#1080;%20&#1079;&#1110;%20&#1089;&#1090;&#1103;&#1075;&#1085;&#1077;&#1085;&#1085;&#1103;%20&#1079;&#1073;&#1080;&#1090;&#1082;&#1110;&#1074;_01.06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8240701619951"/>
          <c:y val="0.11525468443301508"/>
          <c:w val="0.81193190416582472"/>
          <c:h val="0.57499801692756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'!4 formula)'!$L$2</c:f>
              <c:strCache>
                <c:ptCount val="1"/>
                <c:pt idx="0">
                  <c:v>Розмір пред'явлених вимог, млн грн (ліва шкала)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>
              <a:softEdge rad="0"/>
            </a:effectLst>
          </c:spPr>
          <c:invertIfNegative val="0"/>
          <c:dLbls>
            <c:dLbl>
              <c:idx val="0"/>
              <c:layout>
                <c:manualLayout>
                  <c:x val="1.4759285226333011E-3"/>
                  <c:y val="-7.8807340700146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5F-4FD0-AE08-5B696A3AF2BD}"/>
                </c:ext>
              </c:extLst>
            </c:dLbl>
            <c:dLbl>
              <c:idx val="1"/>
              <c:layout>
                <c:manualLayout>
                  <c:x val="-1.6941316081471544E-3"/>
                  <c:y val="7.353262295271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5F-4FD0-AE08-5B696A3AF2BD}"/>
                </c:ext>
              </c:extLst>
            </c:dLbl>
            <c:dLbl>
              <c:idx val="2"/>
              <c:layout>
                <c:manualLayout>
                  <c:x val="2.7773086678441641E-3"/>
                  <c:y val="-5.577053282111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5F-4FD0-AE08-5B696A3AF2BD}"/>
                </c:ext>
              </c:extLst>
            </c:dLbl>
            <c:dLbl>
              <c:idx val="3"/>
              <c:layout>
                <c:manualLayout>
                  <c:x val="-3.9772073934572546E-3"/>
                  <c:y val="-6.305576162013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F-4FD0-AE08-5B696A3AF2B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'!4 formula)'!$K$3:$K$6</c:f>
              <c:strCache>
                <c:ptCount val="4"/>
                <c:pt idx="0">
                  <c:v>Господарські  провадження</c:v>
                </c:pt>
                <c:pt idx="1">
                  <c:v>Кримінальні провадження</c:v>
                </c:pt>
                <c:pt idx="2">
                  <c:v>Цивільні провадження</c:v>
                </c:pt>
                <c:pt idx="3">
                  <c:v>Провадження у закордонних юрисдикціях</c:v>
                </c:pt>
              </c:strCache>
            </c:strRef>
          </c:cat>
          <c:val>
            <c:numRef>
              <c:f>'!4 formula)'!$L$3:$L$6</c:f>
              <c:numCache>
                <c:formatCode>#\ ##0.0</c:formatCode>
                <c:ptCount val="4"/>
                <c:pt idx="0">
                  <c:v>158801.87520854</c:v>
                </c:pt>
                <c:pt idx="1">
                  <c:v>24167.300680849999</c:v>
                </c:pt>
                <c:pt idx="2">
                  <c:v>5146.4278378899999</c:v>
                </c:pt>
                <c:pt idx="3">
                  <c:v>2274.3344534098001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5F-4FD0-AE08-5B696A3A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374072"/>
        <c:axId val="478374856"/>
      </c:barChart>
      <c:lineChart>
        <c:grouping val="standard"/>
        <c:varyColors val="0"/>
        <c:ser>
          <c:idx val="1"/>
          <c:order val="1"/>
          <c:tx>
            <c:strRef>
              <c:f>'!4 formula)'!$M$2</c:f>
              <c:strCache>
                <c:ptCount val="1"/>
                <c:pt idx="0">
                  <c:v>Кількість проваджень, одиниць (права шкала)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0066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6040894469474014E-2"/>
                  <c:y val="-3.85117123080332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5F-4FD0-AE08-5B696A3AF2BD}"/>
                </c:ext>
              </c:extLst>
            </c:dLbl>
            <c:dLbl>
              <c:idx val="1"/>
              <c:layout>
                <c:manualLayout>
                  <c:x val="-4.9501992005299561E-2"/>
                  <c:y val="-2.2236258050754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5F-4FD0-AE08-5B696A3AF2BD}"/>
                </c:ext>
              </c:extLst>
            </c:dLbl>
            <c:dLbl>
              <c:idx val="2"/>
              <c:layout>
                <c:manualLayout>
                  <c:x val="-4.1947232202480478E-2"/>
                  <c:y val="-4.3195031237475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5F-4FD0-AE08-5B696A3AF2BD}"/>
                </c:ext>
              </c:extLst>
            </c:dLbl>
            <c:dLbl>
              <c:idx val="3"/>
              <c:layout>
                <c:manualLayout>
                  <c:x val="-4.2026602935303116E-2"/>
                  <c:y val="-3.9661745775164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5F-4FD0-AE08-5B696A3AF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'!4 formula)'!$K$3:$K$6</c:f>
              <c:strCache>
                <c:ptCount val="4"/>
                <c:pt idx="0">
                  <c:v>Господарські  провадження</c:v>
                </c:pt>
                <c:pt idx="1">
                  <c:v>Кримінальні провадження</c:v>
                </c:pt>
                <c:pt idx="2">
                  <c:v>Цивільні провадження</c:v>
                </c:pt>
                <c:pt idx="3">
                  <c:v>Провадження у закордонних юрисдикціях</c:v>
                </c:pt>
              </c:strCache>
            </c:strRef>
          </c:cat>
          <c:val>
            <c:numRef>
              <c:f>'!4 formula)'!$M$3:$M$6</c:f>
              <c:numCache>
                <c:formatCode>#,##0</c:formatCode>
                <c:ptCount val="4"/>
                <c:pt idx="0">
                  <c:v>81</c:v>
                </c:pt>
                <c:pt idx="1">
                  <c:v>34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25F-4FD0-AE08-5B696A3AF2BD}"/>
            </c:ext>
          </c:extLst>
        </c:ser>
        <c:ser>
          <c:idx val="2"/>
          <c:order val="2"/>
          <c:tx>
            <c:strRef>
              <c:f>'!4 formula)'!$N$2</c:f>
              <c:strCache>
                <c:ptCount val="1"/>
                <c:pt idx="0">
                  <c:v>Кількість відповідачів, осіб (права шкала)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rgbClr val="FFFF0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1.6941316081470923E-3"/>
                  <c:y val="-7.5460733828898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5F-4FD0-AE08-5B696A3AF2BD}"/>
                </c:ext>
              </c:extLst>
            </c:dLbl>
            <c:dLbl>
              <c:idx val="2"/>
              <c:layout>
                <c:manualLayout>
                  <c:x val="-1.6941316081470923E-3"/>
                  <c:y val="-4.641013384179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5F-4FD0-AE08-5B696A3AF2BD}"/>
                </c:ext>
              </c:extLst>
            </c:dLbl>
            <c:dLbl>
              <c:idx val="3"/>
              <c:layout>
                <c:manualLayout>
                  <c:x val="2.8786897719537538E-3"/>
                  <c:y val="-2.8504549480108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5F-4FD0-AE08-5B696A3AF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1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'!4 formula)'!$K$3:$K$6</c:f>
              <c:strCache>
                <c:ptCount val="4"/>
                <c:pt idx="0">
                  <c:v>Господарські  провадження</c:v>
                </c:pt>
                <c:pt idx="1">
                  <c:v>Кримінальні провадження</c:v>
                </c:pt>
                <c:pt idx="2">
                  <c:v>Цивільні провадження</c:v>
                </c:pt>
                <c:pt idx="3">
                  <c:v>Провадження у закордонних юрисдикціях</c:v>
                </c:pt>
              </c:strCache>
            </c:strRef>
          </c:cat>
          <c:val>
            <c:numRef>
              <c:f>'!4 formula)'!$N$3:$N$6</c:f>
              <c:numCache>
                <c:formatCode>#,##0</c:formatCode>
                <c:ptCount val="4"/>
                <c:pt idx="0">
                  <c:v>950</c:v>
                </c:pt>
                <c:pt idx="1">
                  <c:v>67</c:v>
                </c:pt>
                <c:pt idx="2">
                  <c:v>6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25F-4FD0-AE08-5B696A3A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375640"/>
        <c:axId val="478376816"/>
      </c:lineChart>
      <c:catAx>
        <c:axId val="47837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478374856"/>
        <c:crosses val="autoZero"/>
        <c:auto val="1"/>
        <c:lblAlgn val="ctr"/>
        <c:lblOffset val="100"/>
        <c:noMultiLvlLbl val="0"/>
      </c:catAx>
      <c:valAx>
        <c:axId val="478374856"/>
        <c:scaling>
          <c:orientation val="minMax"/>
          <c:max val="1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uk-UA"/>
                  <a:t>Млн грн</a:t>
                </a:r>
              </a:p>
            </c:rich>
          </c:tx>
          <c:layout>
            <c:manualLayout>
              <c:xMode val="edge"/>
              <c:yMode val="edge"/>
              <c:x val="2.7773331128961853E-3"/>
              <c:y val="3.4587580930991527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478374072"/>
        <c:crosses val="autoZero"/>
        <c:crossBetween val="between"/>
        <c:majorUnit val="40000"/>
      </c:valAx>
      <c:valAx>
        <c:axId val="478376816"/>
        <c:scaling>
          <c:orientation val="minMax"/>
          <c:max val="1000"/>
          <c:min val="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uk-UA"/>
                  <a:t>Осіб / Одиниць</a:t>
                </a:r>
              </a:p>
            </c:rich>
          </c:tx>
          <c:layout>
            <c:manualLayout>
              <c:xMode val="edge"/>
              <c:yMode val="edge"/>
              <c:x val="0.93359396527065242"/>
              <c:y val="3.4587580930991527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uk-UA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478375640"/>
        <c:crosses val="max"/>
        <c:crossBetween val="between"/>
        <c:majorUnit val="250"/>
      </c:valAx>
      <c:catAx>
        <c:axId val="478375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8376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19320174019343472"/>
          <c:y val="0.83112172212177804"/>
          <c:w val="0.61489051882213352"/>
          <c:h val="0.16181210146695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i="0">
          <a:solidFill>
            <a:sysClr val="windowText" lastClr="000000"/>
          </a:solidFill>
          <a:latin typeface="Arial Narrow" panose="020B0606020202030204" pitchFamily="34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646D8-C4CC-4BC0-A90B-29E66BF860F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61801EB-5DBD-4F4D-94CF-0193CC9900E2}">
      <dgm:prSet phldrT="[Текст]" custT="1"/>
      <dgm:spPr>
        <a:solidFill>
          <a:srgbClr val="003366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sz="1000" dirty="0">
              <a:solidFill>
                <a:schemeClr val="bg1"/>
              </a:solidFill>
              <a:latin typeface="Arial Narrow" panose="020B0606020202030204" pitchFamily="34" charset="0"/>
            </a:rPr>
            <a:t>14.11.2018</a:t>
          </a:r>
        </a:p>
      </dgm:t>
    </dgm:pt>
    <dgm:pt modelId="{3D09DD23-4F82-41CA-AD90-6AD090B04F6C}" type="parTrans" cxnId="{20375637-4DC5-45D7-B00C-5EBE5E49811A}">
      <dgm:prSet/>
      <dgm:spPr/>
      <dgm:t>
        <a:bodyPr/>
        <a:lstStyle/>
        <a:p>
          <a:endParaRPr lang="uk-UA"/>
        </a:p>
      </dgm:t>
    </dgm:pt>
    <dgm:pt modelId="{5B3CBD08-F4BA-4934-A241-9998338C516C}" type="sibTrans" cxnId="{20375637-4DC5-45D7-B00C-5EBE5E49811A}">
      <dgm:prSet/>
      <dgm:spPr/>
      <dgm:t>
        <a:bodyPr/>
        <a:lstStyle/>
        <a:p>
          <a:endParaRPr lang="uk-UA"/>
        </a:p>
      </dgm:t>
    </dgm:pt>
    <dgm:pt modelId="{A7F114D0-B9B1-4E61-8D65-CFAD468C1704}">
      <dgm:prSet phldrT="[Текст]"/>
      <dgm:spPr>
        <a:solidFill>
          <a:srgbClr val="FFFF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04</a:t>
          </a:r>
          <a:r>
            <a:rPr lang="uk-UA" dirty="0">
              <a:solidFill>
                <a:schemeClr val="tx1"/>
              </a:solidFill>
              <a:latin typeface="Arial Narrow" panose="020B0606020202030204" pitchFamily="34" charset="0"/>
            </a:rPr>
            <a:t>.1</a:t>
          </a:r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2</a:t>
          </a:r>
          <a:r>
            <a:rPr lang="uk-UA" dirty="0">
              <a:solidFill>
                <a:schemeClr val="tx1"/>
              </a:solidFill>
              <a:latin typeface="Arial Narrow" panose="020B0606020202030204" pitchFamily="34" charset="0"/>
            </a:rPr>
            <a:t>.2018</a:t>
          </a:r>
          <a:endParaRPr lang="uk-UA" dirty="0">
            <a:solidFill>
              <a:schemeClr val="tx1"/>
            </a:solidFill>
          </a:endParaRPr>
        </a:p>
      </dgm:t>
    </dgm:pt>
    <dgm:pt modelId="{56FCE319-0EC2-405A-BB3D-C33C343929C9}" type="parTrans" cxnId="{FA7707F4-F126-4B08-97FD-67349E95FD21}">
      <dgm:prSet/>
      <dgm:spPr/>
      <dgm:t>
        <a:bodyPr/>
        <a:lstStyle/>
        <a:p>
          <a:endParaRPr lang="uk-UA"/>
        </a:p>
      </dgm:t>
    </dgm:pt>
    <dgm:pt modelId="{73D1926C-165E-461C-8BED-E44CCAC282DC}" type="sibTrans" cxnId="{FA7707F4-F126-4B08-97FD-67349E95FD21}">
      <dgm:prSet/>
      <dgm:spPr/>
      <dgm:t>
        <a:bodyPr/>
        <a:lstStyle/>
        <a:p>
          <a:endParaRPr lang="uk-UA"/>
        </a:p>
      </dgm:t>
    </dgm:pt>
    <dgm:pt modelId="{2FF01A34-4E37-404F-BE94-4CCFC8419329}">
      <dgm:prSet phldrT="[Текст]"/>
      <dgm:spPr>
        <a:solidFill>
          <a:srgbClr val="99CCFF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27</a:t>
          </a:r>
          <a:r>
            <a:rPr lang="uk-UA" dirty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02.2019</a:t>
          </a:r>
          <a:endParaRPr lang="uk-UA" dirty="0">
            <a:solidFill>
              <a:schemeClr val="tx1"/>
            </a:solidFill>
          </a:endParaRPr>
        </a:p>
      </dgm:t>
    </dgm:pt>
    <dgm:pt modelId="{2BDB003D-C372-4641-A73C-668538AD9EBF}" type="parTrans" cxnId="{A3B2D7A1-1EAC-4FAA-B285-6C6746497D35}">
      <dgm:prSet/>
      <dgm:spPr/>
      <dgm:t>
        <a:bodyPr/>
        <a:lstStyle/>
        <a:p>
          <a:endParaRPr lang="uk-UA"/>
        </a:p>
      </dgm:t>
    </dgm:pt>
    <dgm:pt modelId="{E8621E2A-1CED-4591-999D-68E5EC5F3590}" type="sibTrans" cxnId="{A3B2D7A1-1EAC-4FAA-B285-6C6746497D35}">
      <dgm:prSet/>
      <dgm:spPr/>
      <dgm:t>
        <a:bodyPr/>
        <a:lstStyle/>
        <a:p>
          <a:endParaRPr lang="uk-UA"/>
        </a:p>
      </dgm:t>
    </dgm:pt>
    <dgm:pt modelId="{637F0BF1-BBF0-402A-8881-BDD32AA8F187}">
      <dgm:prSet phldrT="[Текст]"/>
      <dgm:spPr>
        <a:solidFill>
          <a:srgbClr val="FFFF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uk-UA" dirty="0">
            <a:solidFill>
              <a:srgbClr val="FF0000"/>
            </a:solidFill>
            <a:latin typeface="Arial Narrow" panose="020B0606020202030204" pitchFamily="34" charset="0"/>
          </a:endParaRPr>
        </a:p>
      </dgm:t>
    </dgm:pt>
    <dgm:pt modelId="{7A9DFEC3-E7E7-44E9-9FE1-5A386DED5B91}" type="parTrans" cxnId="{CDDCECC1-778D-40B6-9675-CD69E84FE67F}">
      <dgm:prSet/>
      <dgm:spPr/>
      <dgm:t>
        <a:bodyPr/>
        <a:lstStyle/>
        <a:p>
          <a:endParaRPr lang="uk-UA"/>
        </a:p>
      </dgm:t>
    </dgm:pt>
    <dgm:pt modelId="{8EFD2718-CC8B-484C-8DE5-38B75D02E966}" type="sibTrans" cxnId="{CDDCECC1-778D-40B6-9675-CD69E84FE67F}">
      <dgm:prSet/>
      <dgm:spPr/>
      <dgm:t>
        <a:bodyPr/>
        <a:lstStyle/>
        <a:p>
          <a:endParaRPr lang="uk-UA"/>
        </a:p>
      </dgm:t>
    </dgm:pt>
    <dgm:pt modelId="{3D45E709-C7D4-4A9F-B2DD-7D6C86B18BE1}">
      <dgm:prSet phldrT="[Текст]"/>
      <dgm:spPr>
        <a:solidFill>
          <a:srgbClr val="003366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Arial Narrow" panose="020B0606020202030204" pitchFamily="34" charset="0"/>
            </a:rPr>
            <a:t>27.03.2023</a:t>
          </a:r>
          <a:endParaRPr lang="uk-UA" dirty="0">
            <a:solidFill>
              <a:schemeClr val="bg1"/>
            </a:solidFill>
          </a:endParaRPr>
        </a:p>
      </dgm:t>
    </dgm:pt>
    <dgm:pt modelId="{9967F067-61D6-4F28-8CBA-F4EE93ED46FA}" type="parTrans" cxnId="{972325FA-8946-4A9D-AF72-6CCC33FA0A26}">
      <dgm:prSet/>
      <dgm:spPr/>
      <dgm:t>
        <a:bodyPr/>
        <a:lstStyle/>
        <a:p>
          <a:endParaRPr lang="uk-UA"/>
        </a:p>
      </dgm:t>
    </dgm:pt>
    <dgm:pt modelId="{B454EDE3-DBEE-470D-B8EE-2CCB8A4F338E}" type="sibTrans" cxnId="{972325FA-8946-4A9D-AF72-6CCC33FA0A26}">
      <dgm:prSet/>
      <dgm:spPr/>
      <dgm:t>
        <a:bodyPr/>
        <a:lstStyle/>
        <a:p>
          <a:endParaRPr lang="uk-UA"/>
        </a:p>
      </dgm:t>
    </dgm:pt>
    <dgm:pt modelId="{A7322CB9-1E38-4A9B-BEE8-FF57AD0DCBB1}">
      <dgm:prSet phldrT="[Текст]"/>
      <dgm:spPr>
        <a:solidFill>
          <a:srgbClr val="333399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Arial Narrow" panose="020B0606020202030204" pitchFamily="34" charset="0"/>
            </a:rPr>
            <a:t>08.02.2022</a:t>
          </a:r>
        </a:p>
      </dgm:t>
    </dgm:pt>
    <dgm:pt modelId="{AF6B56EF-A1FA-44E3-AD36-8938D6E7F834}" type="parTrans" cxnId="{5D43F2D4-B379-4617-BFDE-775A4822BB06}">
      <dgm:prSet/>
      <dgm:spPr/>
      <dgm:t>
        <a:bodyPr/>
        <a:lstStyle/>
        <a:p>
          <a:endParaRPr lang="uk-UA"/>
        </a:p>
      </dgm:t>
    </dgm:pt>
    <dgm:pt modelId="{CFAFF09C-2E4F-429B-B3EE-4FAC25E672D0}" type="sibTrans" cxnId="{5D43F2D4-B379-4617-BFDE-775A4822BB06}">
      <dgm:prSet/>
      <dgm:spPr/>
      <dgm:t>
        <a:bodyPr/>
        <a:lstStyle/>
        <a:p>
          <a:endParaRPr lang="uk-UA"/>
        </a:p>
      </dgm:t>
    </dgm:pt>
    <dgm:pt modelId="{5D82E916-79C1-472B-BE56-88F5F3C0724E}">
      <dgm:prSet phldrT="[Текст]"/>
      <dgm:spPr>
        <a:solidFill>
          <a:srgbClr val="99CCFF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tx1"/>
              </a:solidFill>
              <a:latin typeface="Arial Narrow" panose="020B0606020202030204" pitchFamily="34" charset="0"/>
            </a:rPr>
            <a:t>10.06.2020</a:t>
          </a:r>
          <a:endParaRPr lang="uk-UA" dirty="0"/>
        </a:p>
      </dgm:t>
    </dgm:pt>
    <dgm:pt modelId="{B14B1F61-7D34-407D-B3C2-A349AFB33FE4}" type="parTrans" cxnId="{BA5A148B-EBA7-49FE-B039-164D1C4BA249}">
      <dgm:prSet/>
      <dgm:spPr/>
      <dgm:t>
        <a:bodyPr/>
        <a:lstStyle/>
        <a:p>
          <a:endParaRPr lang="uk-UA"/>
        </a:p>
      </dgm:t>
    </dgm:pt>
    <dgm:pt modelId="{66A07270-EF0E-4F87-AC55-A6B2FCA6D28D}" type="sibTrans" cxnId="{BA5A148B-EBA7-49FE-B039-164D1C4BA249}">
      <dgm:prSet/>
      <dgm:spPr/>
      <dgm:t>
        <a:bodyPr/>
        <a:lstStyle/>
        <a:p>
          <a:endParaRPr lang="uk-UA"/>
        </a:p>
      </dgm:t>
    </dgm:pt>
    <dgm:pt modelId="{484B81FD-0637-43B2-9248-5D5F1CC94850}">
      <dgm:prSet phldrT="[Текст]"/>
      <dgm:spPr>
        <a:solidFill>
          <a:srgbClr val="FFFF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tx1"/>
              </a:solidFill>
              <a:latin typeface="Arial Narrow" panose="020B0606020202030204" pitchFamily="34" charset="0"/>
            </a:rPr>
            <a:t>16.01.2020</a:t>
          </a:r>
        </a:p>
      </dgm:t>
    </dgm:pt>
    <dgm:pt modelId="{B3B87DBB-EF91-443E-AA8B-5E52EF58CFD1}" type="parTrans" cxnId="{C1385F58-F393-4E2A-9942-31ECCE810611}">
      <dgm:prSet/>
      <dgm:spPr/>
      <dgm:t>
        <a:bodyPr/>
        <a:lstStyle/>
        <a:p>
          <a:endParaRPr lang="uk-UA"/>
        </a:p>
      </dgm:t>
    </dgm:pt>
    <dgm:pt modelId="{2EA7BDCB-59DC-4630-B4F1-A4496303C251}" type="sibTrans" cxnId="{C1385F58-F393-4E2A-9942-31ECCE810611}">
      <dgm:prSet/>
      <dgm:spPr/>
      <dgm:t>
        <a:bodyPr/>
        <a:lstStyle/>
        <a:p>
          <a:endParaRPr lang="uk-UA"/>
        </a:p>
      </dgm:t>
    </dgm:pt>
    <dgm:pt modelId="{99438C10-4900-408E-B069-CE29DC03A9D3}">
      <dgm:prSet phldrT="[Текст]"/>
      <dgm:spPr>
        <a:solidFill>
          <a:srgbClr val="003366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Arial Narrow" panose="020B0606020202030204" pitchFamily="34" charset="0"/>
            </a:rPr>
            <a:t>23.04.2019</a:t>
          </a:r>
        </a:p>
      </dgm:t>
    </dgm:pt>
    <dgm:pt modelId="{DB34DE38-5FA7-4D74-B443-9DA1D6FE53D9}" type="parTrans" cxnId="{236B029D-487E-4C2B-9520-FB632AB6A801}">
      <dgm:prSet/>
      <dgm:spPr/>
      <dgm:t>
        <a:bodyPr/>
        <a:lstStyle/>
        <a:p>
          <a:endParaRPr lang="uk-UA"/>
        </a:p>
      </dgm:t>
    </dgm:pt>
    <dgm:pt modelId="{F4DC149B-0836-4236-A841-9E51DC60341A}" type="sibTrans" cxnId="{236B029D-487E-4C2B-9520-FB632AB6A801}">
      <dgm:prSet/>
      <dgm:spPr/>
      <dgm:t>
        <a:bodyPr/>
        <a:lstStyle/>
        <a:p>
          <a:endParaRPr lang="uk-UA"/>
        </a:p>
      </dgm:t>
    </dgm:pt>
    <dgm:pt modelId="{0013A14F-8E89-4CF9-B203-542013756222}">
      <dgm:prSet phldrT="[Текст]"/>
      <dgm:spPr>
        <a:solidFill>
          <a:srgbClr val="333399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 Narrow" panose="020B0606020202030204" pitchFamily="34" charset="0"/>
            </a:rPr>
            <a:t>08</a:t>
          </a:r>
          <a:r>
            <a:rPr lang="uk-UA" dirty="0">
              <a:solidFill>
                <a:schemeClr val="bg1"/>
              </a:solidFill>
              <a:latin typeface="Arial Narrow" panose="020B0606020202030204" pitchFamily="34" charset="0"/>
            </a:rPr>
            <a:t>.</a:t>
          </a:r>
          <a:r>
            <a:rPr lang="en-US" dirty="0">
              <a:solidFill>
                <a:schemeClr val="bg1"/>
              </a:solidFill>
              <a:latin typeface="Arial Narrow" panose="020B0606020202030204" pitchFamily="34" charset="0"/>
            </a:rPr>
            <a:t>04.2019</a:t>
          </a:r>
          <a:endParaRPr lang="uk-UA" dirty="0">
            <a:solidFill>
              <a:schemeClr val="bg1"/>
            </a:solidFill>
          </a:endParaRPr>
        </a:p>
      </dgm:t>
    </dgm:pt>
    <dgm:pt modelId="{F5AA7E9E-3BA5-424B-8892-1668F2E85861}" type="parTrans" cxnId="{5763FACC-C1A1-4B0C-B1A5-1EC69212C9E1}">
      <dgm:prSet/>
      <dgm:spPr/>
      <dgm:t>
        <a:bodyPr/>
        <a:lstStyle/>
        <a:p>
          <a:endParaRPr lang="uk-UA"/>
        </a:p>
      </dgm:t>
    </dgm:pt>
    <dgm:pt modelId="{85156C43-E442-4049-9F69-DCACB2EABB9B}" type="sibTrans" cxnId="{5763FACC-C1A1-4B0C-B1A5-1EC69212C9E1}">
      <dgm:prSet/>
      <dgm:spPr/>
      <dgm:t>
        <a:bodyPr/>
        <a:lstStyle/>
        <a:p>
          <a:endParaRPr lang="uk-UA"/>
        </a:p>
      </dgm:t>
    </dgm:pt>
    <dgm:pt modelId="{B49F58D4-E9C8-4BF8-A04F-D0979D3069BE}" type="pres">
      <dgm:prSet presAssocID="{CBB646D8-C4CC-4BC0-A90B-29E66BF860F4}" presName="Name0" presStyleCnt="0">
        <dgm:presLayoutVars>
          <dgm:dir/>
          <dgm:animLvl val="lvl"/>
          <dgm:resizeHandles val="exact"/>
        </dgm:presLayoutVars>
      </dgm:prSet>
      <dgm:spPr/>
    </dgm:pt>
    <dgm:pt modelId="{8CB2C93E-D9DA-4F7C-B2B8-4F0349375DC3}" type="pres">
      <dgm:prSet presAssocID="{E61801EB-5DBD-4F4D-94CF-0193CC9900E2}" presName="parTxOnly" presStyleLbl="node1" presStyleIdx="0" presStyleCnt="10" custLinFactNeighborX="8751" custLinFactNeighborY="750">
        <dgm:presLayoutVars>
          <dgm:chMax val="0"/>
          <dgm:chPref val="0"/>
          <dgm:bulletEnabled val="1"/>
        </dgm:presLayoutVars>
      </dgm:prSet>
      <dgm:spPr/>
    </dgm:pt>
    <dgm:pt modelId="{CFAB4658-A924-4B22-B9C7-90D6DE8935B3}" type="pres">
      <dgm:prSet presAssocID="{5B3CBD08-F4BA-4934-A241-9998338C516C}" presName="parTxOnlySpace" presStyleCnt="0"/>
      <dgm:spPr/>
    </dgm:pt>
    <dgm:pt modelId="{F22507D7-B2F0-4825-98B9-DA08FB897726}" type="pres">
      <dgm:prSet presAssocID="{A7F114D0-B9B1-4E61-8D65-CFAD468C1704}" presName="parTxOnly" presStyleLbl="node1" presStyleIdx="1" presStyleCnt="10" custLinFactNeighborX="8751" custLinFactNeighborY="750">
        <dgm:presLayoutVars>
          <dgm:chMax val="0"/>
          <dgm:chPref val="0"/>
          <dgm:bulletEnabled val="1"/>
        </dgm:presLayoutVars>
      </dgm:prSet>
      <dgm:spPr/>
    </dgm:pt>
    <dgm:pt modelId="{E6EB5E0D-EC00-43BD-9E04-2267A2D557B0}" type="pres">
      <dgm:prSet presAssocID="{73D1926C-165E-461C-8BED-E44CCAC282DC}" presName="parTxOnlySpace" presStyleCnt="0"/>
      <dgm:spPr/>
    </dgm:pt>
    <dgm:pt modelId="{DB5404B3-4BB4-44D7-89F9-166AE5AF8BE4}" type="pres">
      <dgm:prSet presAssocID="{2FF01A34-4E37-404F-BE94-4CCFC8419329}" presName="parTxOnly" presStyleLbl="node1" presStyleIdx="2" presStyleCnt="10" custLinFactNeighborX="8751" custLinFactNeighborY="750">
        <dgm:presLayoutVars>
          <dgm:chMax val="0"/>
          <dgm:chPref val="0"/>
          <dgm:bulletEnabled val="1"/>
        </dgm:presLayoutVars>
      </dgm:prSet>
      <dgm:spPr/>
    </dgm:pt>
    <dgm:pt modelId="{80A07BC2-8F96-43A0-A499-E5F1FE9B9AB4}" type="pres">
      <dgm:prSet presAssocID="{E8621E2A-1CED-4591-999D-68E5EC5F3590}" presName="parTxOnlySpace" presStyleCnt="0"/>
      <dgm:spPr/>
    </dgm:pt>
    <dgm:pt modelId="{F95E4853-62BF-412A-8050-05A283BCEECB}" type="pres">
      <dgm:prSet presAssocID="{0013A14F-8E89-4CF9-B203-542013756222}" presName="parTxOnly" presStyleLbl="node1" presStyleIdx="3" presStyleCnt="10" custLinFactNeighborX="8751" custLinFactNeighborY="750">
        <dgm:presLayoutVars>
          <dgm:chMax val="0"/>
          <dgm:chPref val="0"/>
          <dgm:bulletEnabled val="1"/>
        </dgm:presLayoutVars>
      </dgm:prSet>
      <dgm:spPr/>
    </dgm:pt>
    <dgm:pt modelId="{CD608693-BBF1-4D08-9334-3EC9B3940C70}" type="pres">
      <dgm:prSet presAssocID="{85156C43-E442-4049-9F69-DCACB2EABB9B}" presName="parTxOnlySpace" presStyleCnt="0"/>
      <dgm:spPr/>
    </dgm:pt>
    <dgm:pt modelId="{CA2B772D-2AB3-43F1-966B-8978BE55C884}" type="pres">
      <dgm:prSet presAssocID="{99438C10-4900-408E-B069-CE29DC03A9D3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</dgm:pt>
    <dgm:pt modelId="{C8C81632-45D3-420D-B3B4-35EB78DF9C50}" type="pres">
      <dgm:prSet presAssocID="{F4DC149B-0836-4236-A841-9E51DC60341A}" presName="parTxOnlySpace" presStyleCnt="0"/>
      <dgm:spPr/>
    </dgm:pt>
    <dgm:pt modelId="{1522E19B-FD62-4F82-B9B2-71C3485D3DAB}" type="pres">
      <dgm:prSet presAssocID="{484B81FD-0637-43B2-9248-5D5F1CC94850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</dgm:pt>
    <dgm:pt modelId="{C28C86D5-5081-4D48-AAC1-C4CF1C13A03A}" type="pres">
      <dgm:prSet presAssocID="{2EA7BDCB-59DC-4630-B4F1-A4496303C251}" presName="parTxOnlySpace" presStyleCnt="0"/>
      <dgm:spPr/>
    </dgm:pt>
    <dgm:pt modelId="{19DE638F-56DC-4E3C-AF88-793CEC4E03F5}" type="pres">
      <dgm:prSet presAssocID="{5D82E916-79C1-472B-BE56-88F5F3C0724E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</dgm:pt>
    <dgm:pt modelId="{0BE3D2C0-600C-4F9D-922F-BDB6B9E6CB9A}" type="pres">
      <dgm:prSet presAssocID="{66A07270-EF0E-4F87-AC55-A6B2FCA6D28D}" presName="parTxOnlySpace" presStyleCnt="0"/>
      <dgm:spPr/>
    </dgm:pt>
    <dgm:pt modelId="{D2164714-7E2E-4649-A086-4ABAECC9DBC9}" type="pres">
      <dgm:prSet presAssocID="{A7322CB9-1E38-4A9B-BEE8-FF57AD0DCBB1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</dgm:pt>
    <dgm:pt modelId="{F1D316CB-5D7A-41B8-BF06-CBC28871B0BC}" type="pres">
      <dgm:prSet presAssocID="{CFAFF09C-2E4F-429B-B3EE-4FAC25E672D0}" presName="parTxOnlySpace" presStyleCnt="0"/>
      <dgm:spPr/>
    </dgm:pt>
    <dgm:pt modelId="{B0653536-C30D-4686-91DA-EF17D235069A}" type="pres">
      <dgm:prSet presAssocID="{3D45E709-C7D4-4A9F-B2DD-7D6C86B18BE1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</dgm:pt>
    <dgm:pt modelId="{AD5E698A-C1AA-4BDD-B05C-27C58BA8835A}" type="pres">
      <dgm:prSet presAssocID="{B454EDE3-DBEE-470D-B8EE-2CCB8A4F338E}" presName="parTxOnlySpace" presStyleCnt="0"/>
      <dgm:spPr/>
    </dgm:pt>
    <dgm:pt modelId="{5A2350D6-FE79-4099-81F2-C6C13D950E5A}" type="pres">
      <dgm:prSet presAssocID="{637F0BF1-BBF0-402A-8881-BDD32AA8F187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20375637-4DC5-45D7-B00C-5EBE5E49811A}" srcId="{CBB646D8-C4CC-4BC0-A90B-29E66BF860F4}" destId="{E61801EB-5DBD-4F4D-94CF-0193CC9900E2}" srcOrd="0" destOrd="0" parTransId="{3D09DD23-4F82-41CA-AD90-6AD090B04F6C}" sibTransId="{5B3CBD08-F4BA-4934-A241-9998338C516C}"/>
    <dgm:cxn modelId="{827A5C69-7A4B-4888-B548-7767C4B0F70C}" type="presOf" srcId="{2FF01A34-4E37-404F-BE94-4CCFC8419329}" destId="{DB5404B3-4BB4-44D7-89F9-166AE5AF8BE4}" srcOrd="0" destOrd="0" presId="urn:microsoft.com/office/officeart/2005/8/layout/chevron1"/>
    <dgm:cxn modelId="{EF331958-2E5C-40E0-B40B-4F706A7AC4EA}" type="presOf" srcId="{637F0BF1-BBF0-402A-8881-BDD32AA8F187}" destId="{5A2350D6-FE79-4099-81F2-C6C13D950E5A}" srcOrd="0" destOrd="0" presId="urn:microsoft.com/office/officeart/2005/8/layout/chevron1"/>
    <dgm:cxn modelId="{C1385F58-F393-4E2A-9942-31ECCE810611}" srcId="{CBB646D8-C4CC-4BC0-A90B-29E66BF860F4}" destId="{484B81FD-0637-43B2-9248-5D5F1CC94850}" srcOrd="5" destOrd="0" parTransId="{B3B87DBB-EF91-443E-AA8B-5E52EF58CFD1}" sibTransId="{2EA7BDCB-59DC-4630-B4F1-A4496303C251}"/>
    <dgm:cxn modelId="{DC3C9784-67C4-419B-98D5-6F68AA1205AA}" type="presOf" srcId="{A7322CB9-1E38-4A9B-BEE8-FF57AD0DCBB1}" destId="{D2164714-7E2E-4649-A086-4ABAECC9DBC9}" srcOrd="0" destOrd="0" presId="urn:microsoft.com/office/officeart/2005/8/layout/chevron1"/>
    <dgm:cxn modelId="{BA5A148B-EBA7-49FE-B039-164D1C4BA249}" srcId="{CBB646D8-C4CC-4BC0-A90B-29E66BF860F4}" destId="{5D82E916-79C1-472B-BE56-88F5F3C0724E}" srcOrd="6" destOrd="0" parTransId="{B14B1F61-7D34-407D-B3C2-A349AFB33FE4}" sibTransId="{66A07270-EF0E-4F87-AC55-A6B2FCA6D28D}"/>
    <dgm:cxn modelId="{22BDD790-2279-4584-BC25-5C938BA7C8D9}" type="presOf" srcId="{99438C10-4900-408E-B069-CE29DC03A9D3}" destId="{CA2B772D-2AB3-43F1-966B-8978BE55C884}" srcOrd="0" destOrd="0" presId="urn:microsoft.com/office/officeart/2005/8/layout/chevron1"/>
    <dgm:cxn modelId="{236B029D-487E-4C2B-9520-FB632AB6A801}" srcId="{CBB646D8-C4CC-4BC0-A90B-29E66BF860F4}" destId="{99438C10-4900-408E-B069-CE29DC03A9D3}" srcOrd="4" destOrd="0" parTransId="{DB34DE38-5FA7-4D74-B443-9DA1D6FE53D9}" sibTransId="{F4DC149B-0836-4236-A841-9E51DC60341A}"/>
    <dgm:cxn modelId="{ECC1B39E-4F1C-436E-A81C-FB786BBA2250}" type="presOf" srcId="{E61801EB-5DBD-4F4D-94CF-0193CC9900E2}" destId="{8CB2C93E-D9DA-4F7C-B2B8-4F0349375DC3}" srcOrd="0" destOrd="0" presId="urn:microsoft.com/office/officeart/2005/8/layout/chevron1"/>
    <dgm:cxn modelId="{A3B2D7A1-1EAC-4FAA-B285-6C6746497D35}" srcId="{CBB646D8-C4CC-4BC0-A90B-29E66BF860F4}" destId="{2FF01A34-4E37-404F-BE94-4CCFC8419329}" srcOrd="2" destOrd="0" parTransId="{2BDB003D-C372-4641-A73C-668538AD9EBF}" sibTransId="{E8621E2A-1CED-4591-999D-68E5EC5F3590}"/>
    <dgm:cxn modelId="{A9A9E0AB-A2E9-400F-BB65-AB617E9C3362}" type="presOf" srcId="{CBB646D8-C4CC-4BC0-A90B-29E66BF860F4}" destId="{B49F58D4-E9C8-4BF8-A04F-D0979D3069BE}" srcOrd="0" destOrd="0" presId="urn:microsoft.com/office/officeart/2005/8/layout/chevron1"/>
    <dgm:cxn modelId="{B8545DB1-6B18-4AA9-A3E7-C57A23F51648}" type="presOf" srcId="{5D82E916-79C1-472B-BE56-88F5F3C0724E}" destId="{19DE638F-56DC-4E3C-AF88-793CEC4E03F5}" srcOrd="0" destOrd="0" presId="urn:microsoft.com/office/officeart/2005/8/layout/chevron1"/>
    <dgm:cxn modelId="{D3C504B7-0DA7-4DEB-ADB5-A815EFDF2ED7}" type="presOf" srcId="{484B81FD-0637-43B2-9248-5D5F1CC94850}" destId="{1522E19B-FD62-4F82-B9B2-71C3485D3DAB}" srcOrd="0" destOrd="0" presId="urn:microsoft.com/office/officeart/2005/8/layout/chevron1"/>
    <dgm:cxn modelId="{CDDCECC1-778D-40B6-9675-CD69E84FE67F}" srcId="{CBB646D8-C4CC-4BC0-A90B-29E66BF860F4}" destId="{637F0BF1-BBF0-402A-8881-BDD32AA8F187}" srcOrd="9" destOrd="0" parTransId="{7A9DFEC3-E7E7-44E9-9FE1-5A386DED5B91}" sibTransId="{8EFD2718-CC8B-484C-8DE5-38B75D02E966}"/>
    <dgm:cxn modelId="{D7B826C2-0451-4370-8025-60475E613B79}" type="presOf" srcId="{3D45E709-C7D4-4A9F-B2DD-7D6C86B18BE1}" destId="{B0653536-C30D-4686-91DA-EF17D235069A}" srcOrd="0" destOrd="0" presId="urn:microsoft.com/office/officeart/2005/8/layout/chevron1"/>
    <dgm:cxn modelId="{5763FACC-C1A1-4B0C-B1A5-1EC69212C9E1}" srcId="{CBB646D8-C4CC-4BC0-A90B-29E66BF860F4}" destId="{0013A14F-8E89-4CF9-B203-542013756222}" srcOrd="3" destOrd="0" parTransId="{F5AA7E9E-3BA5-424B-8892-1668F2E85861}" sibTransId="{85156C43-E442-4049-9F69-DCACB2EABB9B}"/>
    <dgm:cxn modelId="{5D43F2D4-B379-4617-BFDE-775A4822BB06}" srcId="{CBB646D8-C4CC-4BC0-A90B-29E66BF860F4}" destId="{A7322CB9-1E38-4A9B-BEE8-FF57AD0DCBB1}" srcOrd="7" destOrd="0" parTransId="{AF6B56EF-A1FA-44E3-AD36-8938D6E7F834}" sibTransId="{CFAFF09C-2E4F-429B-B3EE-4FAC25E672D0}"/>
    <dgm:cxn modelId="{04A90BD7-6895-4C12-A7D9-2D2FF131A591}" type="presOf" srcId="{0013A14F-8E89-4CF9-B203-542013756222}" destId="{F95E4853-62BF-412A-8050-05A283BCEECB}" srcOrd="0" destOrd="0" presId="urn:microsoft.com/office/officeart/2005/8/layout/chevron1"/>
    <dgm:cxn modelId="{50E2D2E1-05FB-4A31-8659-0BCD8612D338}" type="presOf" srcId="{A7F114D0-B9B1-4E61-8D65-CFAD468C1704}" destId="{F22507D7-B2F0-4825-98B9-DA08FB897726}" srcOrd="0" destOrd="0" presId="urn:microsoft.com/office/officeart/2005/8/layout/chevron1"/>
    <dgm:cxn modelId="{FA7707F4-F126-4B08-97FD-67349E95FD21}" srcId="{CBB646D8-C4CC-4BC0-A90B-29E66BF860F4}" destId="{A7F114D0-B9B1-4E61-8D65-CFAD468C1704}" srcOrd="1" destOrd="0" parTransId="{56FCE319-0EC2-405A-BB3D-C33C343929C9}" sibTransId="{73D1926C-165E-461C-8BED-E44CCAC282DC}"/>
    <dgm:cxn modelId="{972325FA-8946-4A9D-AF72-6CCC33FA0A26}" srcId="{CBB646D8-C4CC-4BC0-A90B-29E66BF860F4}" destId="{3D45E709-C7D4-4A9F-B2DD-7D6C86B18BE1}" srcOrd="8" destOrd="0" parTransId="{9967F067-61D6-4F28-8CBA-F4EE93ED46FA}" sibTransId="{B454EDE3-DBEE-470D-B8EE-2CCB8A4F338E}"/>
    <dgm:cxn modelId="{D5DBB23A-B367-4306-ABB0-7757DA702A1A}" type="presParOf" srcId="{B49F58D4-E9C8-4BF8-A04F-D0979D3069BE}" destId="{8CB2C93E-D9DA-4F7C-B2B8-4F0349375DC3}" srcOrd="0" destOrd="0" presId="urn:microsoft.com/office/officeart/2005/8/layout/chevron1"/>
    <dgm:cxn modelId="{E4EF85C7-D673-42DA-84F0-C3D8395A46D4}" type="presParOf" srcId="{B49F58D4-E9C8-4BF8-A04F-D0979D3069BE}" destId="{CFAB4658-A924-4B22-B9C7-90D6DE8935B3}" srcOrd="1" destOrd="0" presId="urn:microsoft.com/office/officeart/2005/8/layout/chevron1"/>
    <dgm:cxn modelId="{C374AAC1-E5AC-4CBF-8C03-D56B4E12F187}" type="presParOf" srcId="{B49F58D4-E9C8-4BF8-A04F-D0979D3069BE}" destId="{F22507D7-B2F0-4825-98B9-DA08FB897726}" srcOrd="2" destOrd="0" presId="urn:microsoft.com/office/officeart/2005/8/layout/chevron1"/>
    <dgm:cxn modelId="{C5517500-94A5-4494-B4BB-AD8F9A7D39B7}" type="presParOf" srcId="{B49F58D4-E9C8-4BF8-A04F-D0979D3069BE}" destId="{E6EB5E0D-EC00-43BD-9E04-2267A2D557B0}" srcOrd="3" destOrd="0" presId="urn:microsoft.com/office/officeart/2005/8/layout/chevron1"/>
    <dgm:cxn modelId="{515EF7B8-573D-4109-A28A-320AAD5AB5ED}" type="presParOf" srcId="{B49F58D4-E9C8-4BF8-A04F-D0979D3069BE}" destId="{DB5404B3-4BB4-44D7-89F9-166AE5AF8BE4}" srcOrd="4" destOrd="0" presId="urn:microsoft.com/office/officeart/2005/8/layout/chevron1"/>
    <dgm:cxn modelId="{3396A56C-FA94-4189-823B-34CC2329D0A5}" type="presParOf" srcId="{B49F58D4-E9C8-4BF8-A04F-D0979D3069BE}" destId="{80A07BC2-8F96-43A0-A499-E5F1FE9B9AB4}" srcOrd="5" destOrd="0" presId="urn:microsoft.com/office/officeart/2005/8/layout/chevron1"/>
    <dgm:cxn modelId="{9FC49703-4017-4277-AB3B-BAEDE2C0C49E}" type="presParOf" srcId="{B49F58D4-E9C8-4BF8-A04F-D0979D3069BE}" destId="{F95E4853-62BF-412A-8050-05A283BCEECB}" srcOrd="6" destOrd="0" presId="urn:microsoft.com/office/officeart/2005/8/layout/chevron1"/>
    <dgm:cxn modelId="{7B585178-65EA-4015-853F-64AC7990E789}" type="presParOf" srcId="{B49F58D4-E9C8-4BF8-A04F-D0979D3069BE}" destId="{CD608693-BBF1-4D08-9334-3EC9B3940C70}" srcOrd="7" destOrd="0" presId="urn:microsoft.com/office/officeart/2005/8/layout/chevron1"/>
    <dgm:cxn modelId="{D9F60BDA-481C-4F9C-9B4C-B350A92AA536}" type="presParOf" srcId="{B49F58D4-E9C8-4BF8-A04F-D0979D3069BE}" destId="{CA2B772D-2AB3-43F1-966B-8978BE55C884}" srcOrd="8" destOrd="0" presId="urn:microsoft.com/office/officeart/2005/8/layout/chevron1"/>
    <dgm:cxn modelId="{2C8D878B-7318-4924-A072-FA0BE5793A76}" type="presParOf" srcId="{B49F58D4-E9C8-4BF8-A04F-D0979D3069BE}" destId="{C8C81632-45D3-420D-B3B4-35EB78DF9C50}" srcOrd="9" destOrd="0" presId="urn:microsoft.com/office/officeart/2005/8/layout/chevron1"/>
    <dgm:cxn modelId="{008A16B1-F039-4B9C-A48C-4CBF0295A560}" type="presParOf" srcId="{B49F58D4-E9C8-4BF8-A04F-D0979D3069BE}" destId="{1522E19B-FD62-4F82-B9B2-71C3485D3DAB}" srcOrd="10" destOrd="0" presId="urn:microsoft.com/office/officeart/2005/8/layout/chevron1"/>
    <dgm:cxn modelId="{09AAAB5D-989D-428C-9216-6985DBAA773B}" type="presParOf" srcId="{B49F58D4-E9C8-4BF8-A04F-D0979D3069BE}" destId="{C28C86D5-5081-4D48-AAC1-C4CF1C13A03A}" srcOrd="11" destOrd="0" presId="urn:microsoft.com/office/officeart/2005/8/layout/chevron1"/>
    <dgm:cxn modelId="{EC8E3748-CFF7-4A4F-9B82-53F391B85C02}" type="presParOf" srcId="{B49F58D4-E9C8-4BF8-A04F-D0979D3069BE}" destId="{19DE638F-56DC-4E3C-AF88-793CEC4E03F5}" srcOrd="12" destOrd="0" presId="urn:microsoft.com/office/officeart/2005/8/layout/chevron1"/>
    <dgm:cxn modelId="{555175CB-915B-4A86-BB17-F0E7223B9AFB}" type="presParOf" srcId="{B49F58D4-E9C8-4BF8-A04F-D0979D3069BE}" destId="{0BE3D2C0-600C-4F9D-922F-BDB6B9E6CB9A}" srcOrd="13" destOrd="0" presId="urn:microsoft.com/office/officeart/2005/8/layout/chevron1"/>
    <dgm:cxn modelId="{503BF671-0F8A-4403-B082-FFC3DE255D54}" type="presParOf" srcId="{B49F58D4-E9C8-4BF8-A04F-D0979D3069BE}" destId="{D2164714-7E2E-4649-A086-4ABAECC9DBC9}" srcOrd="14" destOrd="0" presId="urn:microsoft.com/office/officeart/2005/8/layout/chevron1"/>
    <dgm:cxn modelId="{73597AD6-90ED-48B1-8DA5-6DB2F040B912}" type="presParOf" srcId="{B49F58D4-E9C8-4BF8-A04F-D0979D3069BE}" destId="{F1D316CB-5D7A-41B8-BF06-CBC28871B0BC}" srcOrd="15" destOrd="0" presId="urn:microsoft.com/office/officeart/2005/8/layout/chevron1"/>
    <dgm:cxn modelId="{96133E37-2DFC-48F2-9CC2-9511A66AEF63}" type="presParOf" srcId="{B49F58D4-E9C8-4BF8-A04F-D0979D3069BE}" destId="{B0653536-C30D-4686-91DA-EF17D235069A}" srcOrd="16" destOrd="0" presId="urn:microsoft.com/office/officeart/2005/8/layout/chevron1"/>
    <dgm:cxn modelId="{2C7FE306-1B7D-45B6-A7B7-B014D9A01778}" type="presParOf" srcId="{B49F58D4-E9C8-4BF8-A04F-D0979D3069BE}" destId="{AD5E698A-C1AA-4BDD-B05C-27C58BA8835A}" srcOrd="17" destOrd="0" presId="urn:microsoft.com/office/officeart/2005/8/layout/chevron1"/>
    <dgm:cxn modelId="{0F5A026E-599F-4ACA-A1A8-1D3153C44783}" type="presParOf" srcId="{B49F58D4-E9C8-4BF8-A04F-D0979D3069BE}" destId="{5A2350D6-FE79-4099-81F2-C6C13D950E5A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646D8-C4CC-4BC0-A90B-29E66BF860F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61801EB-5DBD-4F4D-94CF-0193CC9900E2}">
      <dgm:prSet phldrT="[Текст]" custT="1"/>
      <dgm:spPr>
        <a:solidFill>
          <a:srgbClr val="003366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sz="1000" dirty="0">
              <a:solidFill>
                <a:schemeClr val="bg1"/>
              </a:solidFill>
              <a:latin typeface="Arial Narrow" panose="020B0606020202030204" pitchFamily="34" charset="0"/>
            </a:rPr>
            <a:t>25.09.2018</a:t>
          </a:r>
        </a:p>
      </dgm:t>
    </dgm:pt>
    <dgm:pt modelId="{3D09DD23-4F82-41CA-AD90-6AD090B04F6C}" type="parTrans" cxnId="{20375637-4DC5-45D7-B00C-5EBE5E49811A}">
      <dgm:prSet/>
      <dgm:spPr/>
      <dgm:t>
        <a:bodyPr/>
        <a:lstStyle/>
        <a:p>
          <a:endParaRPr lang="uk-UA"/>
        </a:p>
      </dgm:t>
    </dgm:pt>
    <dgm:pt modelId="{5B3CBD08-F4BA-4934-A241-9998338C516C}" type="sibTrans" cxnId="{20375637-4DC5-45D7-B00C-5EBE5E49811A}">
      <dgm:prSet/>
      <dgm:spPr/>
      <dgm:t>
        <a:bodyPr/>
        <a:lstStyle/>
        <a:p>
          <a:endParaRPr lang="uk-UA"/>
        </a:p>
      </dgm:t>
    </dgm:pt>
    <dgm:pt modelId="{A7F114D0-B9B1-4E61-8D65-CFAD468C1704}">
      <dgm:prSet phldrT="[Текст]"/>
      <dgm:spPr>
        <a:solidFill>
          <a:srgbClr val="FFFF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tx1"/>
              </a:solidFill>
              <a:latin typeface="Arial Narrow" panose="020B0606020202030204" pitchFamily="34" charset="0"/>
            </a:rPr>
            <a:t>13.03.2019</a:t>
          </a:r>
          <a:endParaRPr lang="uk-UA" dirty="0">
            <a:solidFill>
              <a:schemeClr val="tx1"/>
            </a:solidFill>
          </a:endParaRPr>
        </a:p>
      </dgm:t>
    </dgm:pt>
    <dgm:pt modelId="{56FCE319-0EC2-405A-BB3D-C33C343929C9}" type="parTrans" cxnId="{FA7707F4-F126-4B08-97FD-67349E95FD21}">
      <dgm:prSet/>
      <dgm:spPr/>
      <dgm:t>
        <a:bodyPr/>
        <a:lstStyle/>
        <a:p>
          <a:endParaRPr lang="uk-UA"/>
        </a:p>
      </dgm:t>
    </dgm:pt>
    <dgm:pt modelId="{73D1926C-165E-461C-8BED-E44CCAC282DC}" type="sibTrans" cxnId="{FA7707F4-F126-4B08-97FD-67349E95FD21}">
      <dgm:prSet/>
      <dgm:spPr/>
      <dgm:t>
        <a:bodyPr/>
        <a:lstStyle/>
        <a:p>
          <a:endParaRPr lang="uk-UA"/>
        </a:p>
      </dgm:t>
    </dgm:pt>
    <dgm:pt modelId="{2FF01A34-4E37-404F-BE94-4CCFC8419329}">
      <dgm:prSet phldrT="[Текст]"/>
      <dgm:spPr>
        <a:solidFill>
          <a:srgbClr val="99CCFF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tx1"/>
              </a:solidFill>
              <a:latin typeface="Arial Narrow" panose="020B0606020202030204" pitchFamily="34" charset="0"/>
            </a:rPr>
            <a:t>19.</a:t>
          </a:r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02.20</a:t>
          </a:r>
          <a:r>
            <a:rPr lang="uk-UA" dirty="0">
              <a:solidFill>
                <a:schemeClr val="tx1"/>
              </a:solidFill>
              <a:latin typeface="Arial Narrow" panose="020B0606020202030204" pitchFamily="34" charset="0"/>
            </a:rPr>
            <a:t>20</a:t>
          </a:r>
          <a:endParaRPr lang="uk-UA" dirty="0">
            <a:solidFill>
              <a:schemeClr val="tx1"/>
            </a:solidFill>
          </a:endParaRPr>
        </a:p>
      </dgm:t>
    </dgm:pt>
    <dgm:pt modelId="{2BDB003D-C372-4641-A73C-668538AD9EBF}" type="parTrans" cxnId="{A3B2D7A1-1EAC-4FAA-B285-6C6746497D35}">
      <dgm:prSet/>
      <dgm:spPr/>
      <dgm:t>
        <a:bodyPr/>
        <a:lstStyle/>
        <a:p>
          <a:endParaRPr lang="uk-UA"/>
        </a:p>
      </dgm:t>
    </dgm:pt>
    <dgm:pt modelId="{E8621E2A-1CED-4591-999D-68E5EC5F3590}" type="sibTrans" cxnId="{A3B2D7A1-1EAC-4FAA-B285-6C6746497D35}">
      <dgm:prSet/>
      <dgm:spPr/>
      <dgm:t>
        <a:bodyPr/>
        <a:lstStyle/>
        <a:p>
          <a:endParaRPr lang="uk-UA"/>
        </a:p>
      </dgm:t>
    </dgm:pt>
    <dgm:pt modelId="{3D45E709-C7D4-4A9F-B2DD-7D6C86B18BE1}">
      <dgm:prSet phldrT="[Текст]"/>
      <dgm:spPr>
        <a:solidFill>
          <a:srgbClr val="003366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Arial Narrow" panose="020B0606020202030204" pitchFamily="34" charset="0"/>
            </a:rPr>
            <a:t>18.05.2023</a:t>
          </a:r>
          <a:endParaRPr lang="uk-UA" dirty="0">
            <a:solidFill>
              <a:schemeClr val="bg1"/>
            </a:solidFill>
          </a:endParaRPr>
        </a:p>
      </dgm:t>
    </dgm:pt>
    <dgm:pt modelId="{9967F067-61D6-4F28-8CBA-F4EE93ED46FA}" type="parTrans" cxnId="{972325FA-8946-4A9D-AF72-6CCC33FA0A26}">
      <dgm:prSet/>
      <dgm:spPr/>
      <dgm:t>
        <a:bodyPr/>
        <a:lstStyle/>
        <a:p>
          <a:endParaRPr lang="uk-UA"/>
        </a:p>
      </dgm:t>
    </dgm:pt>
    <dgm:pt modelId="{B454EDE3-DBEE-470D-B8EE-2CCB8A4F338E}" type="sibTrans" cxnId="{972325FA-8946-4A9D-AF72-6CCC33FA0A26}">
      <dgm:prSet/>
      <dgm:spPr/>
      <dgm:t>
        <a:bodyPr/>
        <a:lstStyle/>
        <a:p>
          <a:endParaRPr lang="uk-UA"/>
        </a:p>
      </dgm:t>
    </dgm:pt>
    <dgm:pt modelId="{A7322CB9-1E38-4A9B-BEE8-FF57AD0DCBB1}">
      <dgm:prSet phldrT="[Текст]"/>
      <dgm:spPr>
        <a:solidFill>
          <a:srgbClr val="333399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Arial Narrow" panose="020B0606020202030204" pitchFamily="34" charset="0"/>
            </a:rPr>
            <a:t>12.07.2022</a:t>
          </a:r>
        </a:p>
      </dgm:t>
    </dgm:pt>
    <dgm:pt modelId="{AF6B56EF-A1FA-44E3-AD36-8938D6E7F834}" type="parTrans" cxnId="{5D43F2D4-B379-4617-BFDE-775A4822BB06}">
      <dgm:prSet/>
      <dgm:spPr/>
      <dgm:t>
        <a:bodyPr/>
        <a:lstStyle/>
        <a:p>
          <a:endParaRPr lang="uk-UA"/>
        </a:p>
      </dgm:t>
    </dgm:pt>
    <dgm:pt modelId="{CFAFF09C-2E4F-429B-B3EE-4FAC25E672D0}" type="sibTrans" cxnId="{5D43F2D4-B379-4617-BFDE-775A4822BB06}">
      <dgm:prSet/>
      <dgm:spPr/>
      <dgm:t>
        <a:bodyPr/>
        <a:lstStyle/>
        <a:p>
          <a:endParaRPr lang="uk-UA"/>
        </a:p>
      </dgm:t>
    </dgm:pt>
    <dgm:pt modelId="{5D82E916-79C1-472B-BE56-88F5F3C0724E}">
      <dgm:prSet phldrT="[Текст]"/>
      <dgm:spPr>
        <a:solidFill>
          <a:srgbClr val="99CCFF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tx1"/>
              </a:solidFill>
              <a:latin typeface="Arial Narrow" panose="020B0606020202030204" pitchFamily="34" charset="0"/>
            </a:rPr>
            <a:t>17.01.2022</a:t>
          </a:r>
          <a:endParaRPr lang="uk-UA" dirty="0"/>
        </a:p>
      </dgm:t>
    </dgm:pt>
    <dgm:pt modelId="{B14B1F61-7D34-407D-B3C2-A349AFB33FE4}" type="parTrans" cxnId="{BA5A148B-EBA7-49FE-B039-164D1C4BA249}">
      <dgm:prSet/>
      <dgm:spPr/>
      <dgm:t>
        <a:bodyPr/>
        <a:lstStyle/>
        <a:p>
          <a:endParaRPr lang="uk-UA"/>
        </a:p>
      </dgm:t>
    </dgm:pt>
    <dgm:pt modelId="{66A07270-EF0E-4F87-AC55-A6B2FCA6D28D}" type="sibTrans" cxnId="{BA5A148B-EBA7-49FE-B039-164D1C4BA249}">
      <dgm:prSet/>
      <dgm:spPr/>
      <dgm:t>
        <a:bodyPr/>
        <a:lstStyle/>
        <a:p>
          <a:endParaRPr lang="uk-UA"/>
        </a:p>
      </dgm:t>
    </dgm:pt>
    <dgm:pt modelId="{484B81FD-0637-43B2-9248-5D5F1CC94850}">
      <dgm:prSet phldrT="[Текст]"/>
      <dgm:spPr>
        <a:solidFill>
          <a:srgbClr val="FFFF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tx1"/>
              </a:solidFill>
              <a:latin typeface="Arial Narrow" panose="020B0606020202030204" pitchFamily="34" charset="0"/>
            </a:rPr>
            <a:t>22.11.2021</a:t>
          </a:r>
        </a:p>
      </dgm:t>
    </dgm:pt>
    <dgm:pt modelId="{B3B87DBB-EF91-443E-AA8B-5E52EF58CFD1}" type="parTrans" cxnId="{C1385F58-F393-4E2A-9942-31ECCE810611}">
      <dgm:prSet/>
      <dgm:spPr/>
      <dgm:t>
        <a:bodyPr/>
        <a:lstStyle/>
        <a:p>
          <a:endParaRPr lang="uk-UA"/>
        </a:p>
      </dgm:t>
    </dgm:pt>
    <dgm:pt modelId="{2EA7BDCB-59DC-4630-B4F1-A4496303C251}" type="sibTrans" cxnId="{C1385F58-F393-4E2A-9942-31ECCE810611}">
      <dgm:prSet/>
      <dgm:spPr/>
      <dgm:t>
        <a:bodyPr/>
        <a:lstStyle/>
        <a:p>
          <a:endParaRPr lang="uk-UA"/>
        </a:p>
      </dgm:t>
    </dgm:pt>
    <dgm:pt modelId="{99438C10-4900-408E-B069-CE29DC03A9D3}">
      <dgm:prSet phldrT="[Текст]"/>
      <dgm:spPr>
        <a:solidFill>
          <a:srgbClr val="003366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Arial Narrow" panose="020B0606020202030204" pitchFamily="34" charset="0"/>
            </a:rPr>
            <a:t>15.11.2021</a:t>
          </a:r>
        </a:p>
      </dgm:t>
    </dgm:pt>
    <dgm:pt modelId="{DB34DE38-5FA7-4D74-B443-9DA1D6FE53D9}" type="parTrans" cxnId="{236B029D-487E-4C2B-9520-FB632AB6A801}">
      <dgm:prSet/>
      <dgm:spPr/>
      <dgm:t>
        <a:bodyPr/>
        <a:lstStyle/>
        <a:p>
          <a:endParaRPr lang="uk-UA"/>
        </a:p>
      </dgm:t>
    </dgm:pt>
    <dgm:pt modelId="{F4DC149B-0836-4236-A841-9E51DC60341A}" type="sibTrans" cxnId="{236B029D-487E-4C2B-9520-FB632AB6A801}">
      <dgm:prSet/>
      <dgm:spPr/>
      <dgm:t>
        <a:bodyPr/>
        <a:lstStyle/>
        <a:p>
          <a:endParaRPr lang="uk-UA"/>
        </a:p>
      </dgm:t>
    </dgm:pt>
    <dgm:pt modelId="{0013A14F-8E89-4CF9-B203-542013756222}">
      <dgm:prSet phldrT="[Текст]"/>
      <dgm:spPr>
        <a:solidFill>
          <a:srgbClr val="333399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bg1"/>
              </a:solidFill>
              <a:latin typeface="Arial Narrow" panose="020B0606020202030204" pitchFamily="34" charset="0"/>
            </a:rPr>
            <a:t>07.10</a:t>
          </a:r>
          <a:r>
            <a:rPr lang="en-US" dirty="0">
              <a:solidFill>
                <a:schemeClr val="bg1"/>
              </a:solidFill>
              <a:latin typeface="Arial Narrow" panose="020B0606020202030204" pitchFamily="34" charset="0"/>
            </a:rPr>
            <a:t>.20</a:t>
          </a:r>
          <a:r>
            <a:rPr lang="uk-UA" dirty="0">
              <a:solidFill>
                <a:schemeClr val="bg1"/>
              </a:solidFill>
              <a:latin typeface="Arial Narrow" panose="020B0606020202030204" pitchFamily="34" charset="0"/>
            </a:rPr>
            <a:t>21</a:t>
          </a:r>
          <a:endParaRPr lang="uk-UA" dirty="0">
            <a:solidFill>
              <a:schemeClr val="bg1"/>
            </a:solidFill>
          </a:endParaRPr>
        </a:p>
      </dgm:t>
    </dgm:pt>
    <dgm:pt modelId="{F5AA7E9E-3BA5-424B-8892-1668F2E85861}" type="parTrans" cxnId="{5763FACC-C1A1-4B0C-B1A5-1EC69212C9E1}">
      <dgm:prSet/>
      <dgm:spPr/>
      <dgm:t>
        <a:bodyPr/>
        <a:lstStyle/>
        <a:p>
          <a:endParaRPr lang="uk-UA"/>
        </a:p>
      </dgm:t>
    </dgm:pt>
    <dgm:pt modelId="{85156C43-E442-4049-9F69-DCACB2EABB9B}" type="sibTrans" cxnId="{5763FACC-C1A1-4B0C-B1A5-1EC69212C9E1}">
      <dgm:prSet/>
      <dgm:spPr/>
      <dgm:t>
        <a:bodyPr/>
        <a:lstStyle/>
        <a:p>
          <a:endParaRPr lang="uk-UA"/>
        </a:p>
      </dgm:t>
    </dgm:pt>
    <dgm:pt modelId="{2F45D0D1-0878-47AD-8D21-BB36EC661CD5}">
      <dgm:prSet phldrT="[Текст]"/>
      <dgm:spPr>
        <a:solidFill>
          <a:srgbClr val="FFFF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uk-UA" dirty="0">
            <a:solidFill>
              <a:schemeClr val="bg1"/>
            </a:solidFill>
          </a:endParaRPr>
        </a:p>
      </dgm:t>
    </dgm:pt>
    <dgm:pt modelId="{35D6A0D4-0C7D-4E09-AB93-C847847AF1B0}" type="parTrans" cxnId="{B1EB3949-BB3E-4B0C-81F4-46327244DEC2}">
      <dgm:prSet/>
      <dgm:spPr/>
      <dgm:t>
        <a:bodyPr/>
        <a:lstStyle/>
        <a:p>
          <a:endParaRPr lang="uk-UA"/>
        </a:p>
      </dgm:t>
    </dgm:pt>
    <dgm:pt modelId="{EE533375-448A-4071-AFE3-96E107799514}" type="sibTrans" cxnId="{B1EB3949-BB3E-4B0C-81F4-46327244DEC2}">
      <dgm:prSet/>
      <dgm:spPr/>
      <dgm:t>
        <a:bodyPr/>
        <a:lstStyle/>
        <a:p>
          <a:endParaRPr lang="uk-UA"/>
        </a:p>
      </dgm:t>
    </dgm:pt>
    <dgm:pt modelId="{B49F58D4-E9C8-4BF8-A04F-D0979D3069BE}" type="pres">
      <dgm:prSet presAssocID="{CBB646D8-C4CC-4BC0-A90B-29E66BF860F4}" presName="Name0" presStyleCnt="0">
        <dgm:presLayoutVars>
          <dgm:dir/>
          <dgm:animLvl val="lvl"/>
          <dgm:resizeHandles val="exact"/>
        </dgm:presLayoutVars>
      </dgm:prSet>
      <dgm:spPr/>
    </dgm:pt>
    <dgm:pt modelId="{8CB2C93E-D9DA-4F7C-B2B8-4F0349375DC3}" type="pres">
      <dgm:prSet presAssocID="{E61801EB-5DBD-4F4D-94CF-0193CC9900E2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</dgm:pt>
    <dgm:pt modelId="{CFAB4658-A924-4B22-B9C7-90D6DE8935B3}" type="pres">
      <dgm:prSet presAssocID="{5B3CBD08-F4BA-4934-A241-9998338C516C}" presName="parTxOnlySpace" presStyleCnt="0"/>
      <dgm:spPr/>
    </dgm:pt>
    <dgm:pt modelId="{F22507D7-B2F0-4825-98B9-DA08FB897726}" type="pres">
      <dgm:prSet presAssocID="{A7F114D0-B9B1-4E61-8D65-CFAD468C1704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</dgm:pt>
    <dgm:pt modelId="{E6EB5E0D-EC00-43BD-9E04-2267A2D557B0}" type="pres">
      <dgm:prSet presAssocID="{73D1926C-165E-461C-8BED-E44CCAC282DC}" presName="parTxOnlySpace" presStyleCnt="0"/>
      <dgm:spPr/>
    </dgm:pt>
    <dgm:pt modelId="{DB5404B3-4BB4-44D7-89F9-166AE5AF8BE4}" type="pres">
      <dgm:prSet presAssocID="{2FF01A34-4E37-404F-BE94-4CCFC8419329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</dgm:pt>
    <dgm:pt modelId="{80A07BC2-8F96-43A0-A499-E5F1FE9B9AB4}" type="pres">
      <dgm:prSet presAssocID="{E8621E2A-1CED-4591-999D-68E5EC5F3590}" presName="parTxOnlySpace" presStyleCnt="0"/>
      <dgm:spPr/>
    </dgm:pt>
    <dgm:pt modelId="{F95E4853-62BF-412A-8050-05A283BCEECB}" type="pres">
      <dgm:prSet presAssocID="{0013A14F-8E89-4CF9-B203-542013756222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</dgm:pt>
    <dgm:pt modelId="{CD608693-BBF1-4D08-9334-3EC9B3940C70}" type="pres">
      <dgm:prSet presAssocID="{85156C43-E442-4049-9F69-DCACB2EABB9B}" presName="parTxOnlySpace" presStyleCnt="0"/>
      <dgm:spPr/>
    </dgm:pt>
    <dgm:pt modelId="{CA2B772D-2AB3-43F1-966B-8978BE55C884}" type="pres">
      <dgm:prSet presAssocID="{99438C10-4900-408E-B069-CE29DC03A9D3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</dgm:pt>
    <dgm:pt modelId="{C8C81632-45D3-420D-B3B4-35EB78DF9C50}" type="pres">
      <dgm:prSet presAssocID="{F4DC149B-0836-4236-A841-9E51DC60341A}" presName="parTxOnlySpace" presStyleCnt="0"/>
      <dgm:spPr/>
    </dgm:pt>
    <dgm:pt modelId="{1522E19B-FD62-4F82-B9B2-71C3485D3DAB}" type="pres">
      <dgm:prSet presAssocID="{484B81FD-0637-43B2-9248-5D5F1CC94850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</dgm:pt>
    <dgm:pt modelId="{C28C86D5-5081-4D48-AAC1-C4CF1C13A03A}" type="pres">
      <dgm:prSet presAssocID="{2EA7BDCB-59DC-4630-B4F1-A4496303C251}" presName="parTxOnlySpace" presStyleCnt="0"/>
      <dgm:spPr/>
    </dgm:pt>
    <dgm:pt modelId="{19DE638F-56DC-4E3C-AF88-793CEC4E03F5}" type="pres">
      <dgm:prSet presAssocID="{5D82E916-79C1-472B-BE56-88F5F3C0724E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</dgm:pt>
    <dgm:pt modelId="{0BE3D2C0-600C-4F9D-922F-BDB6B9E6CB9A}" type="pres">
      <dgm:prSet presAssocID="{66A07270-EF0E-4F87-AC55-A6B2FCA6D28D}" presName="parTxOnlySpace" presStyleCnt="0"/>
      <dgm:spPr/>
    </dgm:pt>
    <dgm:pt modelId="{D2164714-7E2E-4649-A086-4ABAECC9DBC9}" type="pres">
      <dgm:prSet presAssocID="{A7322CB9-1E38-4A9B-BEE8-FF57AD0DCBB1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</dgm:pt>
    <dgm:pt modelId="{F1D316CB-5D7A-41B8-BF06-CBC28871B0BC}" type="pres">
      <dgm:prSet presAssocID="{CFAFF09C-2E4F-429B-B3EE-4FAC25E672D0}" presName="parTxOnlySpace" presStyleCnt="0"/>
      <dgm:spPr/>
    </dgm:pt>
    <dgm:pt modelId="{B0653536-C30D-4686-91DA-EF17D235069A}" type="pres">
      <dgm:prSet presAssocID="{3D45E709-C7D4-4A9F-B2DD-7D6C86B18BE1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</dgm:pt>
    <dgm:pt modelId="{AC7B06B2-D09A-4595-832F-90DBBEF638A9}" type="pres">
      <dgm:prSet presAssocID="{B454EDE3-DBEE-470D-B8EE-2CCB8A4F338E}" presName="parTxOnlySpace" presStyleCnt="0"/>
      <dgm:spPr/>
    </dgm:pt>
    <dgm:pt modelId="{385A4B73-A185-4783-BC7A-5582AC51CF14}" type="pres">
      <dgm:prSet presAssocID="{2F45D0D1-0878-47AD-8D21-BB36EC661CD5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20375637-4DC5-45D7-B00C-5EBE5E49811A}" srcId="{CBB646D8-C4CC-4BC0-A90B-29E66BF860F4}" destId="{E61801EB-5DBD-4F4D-94CF-0193CC9900E2}" srcOrd="0" destOrd="0" parTransId="{3D09DD23-4F82-41CA-AD90-6AD090B04F6C}" sibTransId="{5B3CBD08-F4BA-4934-A241-9998338C516C}"/>
    <dgm:cxn modelId="{B1EB3949-BB3E-4B0C-81F4-46327244DEC2}" srcId="{CBB646D8-C4CC-4BC0-A90B-29E66BF860F4}" destId="{2F45D0D1-0878-47AD-8D21-BB36EC661CD5}" srcOrd="9" destOrd="0" parTransId="{35D6A0D4-0C7D-4E09-AB93-C847847AF1B0}" sibTransId="{EE533375-448A-4071-AFE3-96E107799514}"/>
    <dgm:cxn modelId="{827A5C69-7A4B-4888-B548-7767C4B0F70C}" type="presOf" srcId="{2FF01A34-4E37-404F-BE94-4CCFC8419329}" destId="{DB5404B3-4BB4-44D7-89F9-166AE5AF8BE4}" srcOrd="0" destOrd="0" presId="urn:microsoft.com/office/officeart/2005/8/layout/chevron1"/>
    <dgm:cxn modelId="{C1385F58-F393-4E2A-9942-31ECCE810611}" srcId="{CBB646D8-C4CC-4BC0-A90B-29E66BF860F4}" destId="{484B81FD-0637-43B2-9248-5D5F1CC94850}" srcOrd="5" destOrd="0" parTransId="{B3B87DBB-EF91-443E-AA8B-5E52EF58CFD1}" sibTransId="{2EA7BDCB-59DC-4630-B4F1-A4496303C251}"/>
    <dgm:cxn modelId="{DC3C9784-67C4-419B-98D5-6F68AA1205AA}" type="presOf" srcId="{A7322CB9-1E38-4A9B-BEE8-FF57AD0DCBB1}" destId="{D2164714-7E2E-4649-A086-4ABAECC9DBC9}" srcOrd="0" destOrd="0" presId="urn:microsoft.com/office/officeart/2005/8/layout/chevron1"/>
    <dgm:cxn modelId="{62CB0D88-473D-47DE-B8A7-8AE0BBAEDC4E}" type="presOf" srcId="{2F45D0D1-0878-47AD-8D21-BB36EC661CD5}" destId="{385A4B73-A185-4783-BC7A-5582AC51CF14}" srcOrd="0" destOrd="0" presId="urn:microsoft.com/office/officeart/2005/8/layout/chevron1"/>
    <dgm:cxn modelId="{BA5A148B-EBA7-49FE-B039-164D1C4BA249}" srcId="{CBB646D8-C4CC-4BC0-A90B-29E66BF860F4}" destId="{5D82E916-79C1-472B-BE56-88F5F3C0724E}" srcOrd="6" destOrd="0" parTransId="{B14B1F61-7D34-407D-B3C2-A349AFB33FE4}" sibTransId="{66A07270-EF0E-4F87-AC55-A6B2FCA6D28D}"/>
    <dgm:cxn modelId="{22BDD790-2279-4584-BC25-5C938BA7C8D9}" type="presOf" srcId="{99438C10-4900-408E-B069-CE29DC03A9D3}" destId="{CA2B772D-2AB3-43F1-966B-8978BE55C884}" srcOrd="0" destOrd="0" presId="urn:microsoft.com/office/officeart/2005/8/layout/chevron1"/>
    <dgm:cxn modelId="{236B029D-487E-4C2B-9520-FB632AB6A801}" srcId="{CBB646D8-C4CC-4BC0-A90B-29E66BF860F4}" destId="{99438C10-4900-408E-B069-CE29DC03A9D3}" srcOrd="4" destOrd="0" parTransId="{DB34DE38-5FA7-4D74-B443-9DA1D6FE53D9}" sibTransId="{F4DC149B-0836-4236-A841-9E51DC60341A}"/>
    <dgm:cxn modelId="{ECC1B39E-4F1C-436E-A81C-FB786BBA2250}" type="presOf" srcId="{E61801EB-5DBD-4F4D-94CF-0193CC9900E2}" destId="{8CB2C93E-D9DA-4F7C-B2B8-4F0349375DC3}" srcOrd="0" destOrd="0" presId="urn:microsoft.com/office/officeart/2005/8/layout/chevron1"/>
    <dgm:cxn modelId="{A3B2D7A1-1EAC-4FAA-B285-6C6746497D35}" srcId="{CBB646D8-C4CC-4BC0-A90B-29E66BF860F4}" destId="{2FF01A34-4E37-404F-BE94-4CCFC8419329}" srcOrd="2" destOrd="0" parTransId="{2BDB003D-C372-4641-A73C-668538AD9EBF}" sibTransId="{E8621E2A-1CED-4591-999D-68E5EC5F3590}"/>
    <dgm:cxn modelId="{A9A9E0AB-A2E9-400F-BB65-AB617E9C3362}" type="presOf" srcId="{CBB646D8-C4CC-4BC0-A90B-29E66BF860F4}" destId="{B49F58D4-E9C8-4BF8-A04F-D0979D3069BE}" srcOrd="0" destOrd="0" presId="urn:microsoft.com/office/officeart/2005/8/layout/chevron1"/>
    <dgm:cxn modelId="{B8545DB1-6B18-4AA9-A3E7-C57A23F51648}" type="presOf" srcId="{5D82E916-79C1-472B-BE56-88F5F3C0724E}" destId="{19DE638F-56DC-4E3C-AF88-793CEC4E03F5}" srcOrd="0" destOrd="0" presId="urn:microsoft.com/office/officeart/2005/8/layout/chevron1"/>
    <dgm:cxn modelId="{D3C504B7-0DA7-4DEB-ADB5-A815EFDF2ED7}" type="presOf" srcId="{484B81FD-0637-43B2-9248-5D5F1CC94850}" destId="{1522E19B-FD62-4F82-B9B2-71C3485D3DAB}" srcOrd="0" destOrd="0" presId="urn:microsoft.com/office/officeart/2005/8/layout/chevron1"/>
    <dgm:cxn modelId="{D7B826C2-0451-4370-8025-60475E613B79}" type="presOf" srcId="{3D45E709-C7D4-4A9F-B2DD-7D6C86B18BE1}" destId="{B0653536-C30D-4686-91DA-EF17D235069A}" srcOrd="0" destOrd="0" presId="urn:microsoft.com/office/officeart/2005/8/layout/chevron1"/>
    <dgm:cxn modelId="{5763FACC-C1A1-4B0C-B1A5-1EC69212C9E1}" srcId="{CBB646D8-C4CC-4BC0-A90B-29E66BF860F4}" destId="{0013A14F-8E89-4CF9-B203-542013756222}" srcOrd="3" destOrd="0" parTransId="{F5AA7E9E-3BA5-424B-8892-1668F2E85861}" sibTransId="{85156C43-E442-4049-9F69-DCACB2EABB9B}"/>
    <dgm:cxn modelId="{5D43F2D4-B379-4617-BFDE-775A4822BB06}" srcId="{CBB646D8-C4CC-4BC0-A90B-29E66BF860F4}" destId="{A7322CB9-1E38-4A9B-BEE8-FF57AD0DCBB1}" srcOrd="7" destOrd="0" parTransId="{AF6B56EF-A1FA-44E3-AD36-8938D6E7F834}" sibTransId="{CFAFF09C-2E4F-429B-B3EE-4FAC25E672D0}"/>
    <dgm:cxn modelId="{04A90BD7-6895-4C12-A7D9-2D2FF131A591}" type="presOf" srcId="{0013A14F-8E89-4CF9-B203-542013756222}" destId="{F95E4853-62BF-412A-8050-05A283BCEECB}" srcOrd="0" destOrd="0" presId="urn:microsoft.com/office/officeart/2005/8/layout/chevron1"/>
    <dgm:cxn modelId="{50E2D2E1-05FB-4A31-8659-0BCD8612D338}" type="presOf" srcId="{A7F114D0-B9B1-4E61-8D65-CFAD468C1704}" destId="{F22507D7-B2F0-4825-98B9-DA08FB897726}" srcOrd="0" destOrd="0" presId="urn:microsoft.com/office/officeart/2005/8/layout/chevron1"/>
    <dgm:cxn modelId="{FA7707F4-F126-4B08-97FD-67349E95FD21}" srcId="{CBB646D8-C4CC-4BC0-A90B-29E66BF860F4}" destId="{A7F114D0-B9B1-4E61-8D65-CFAD468C1704}" srcOrd="1" destOrd="0" parTransId="{56FCE319-0EC2-405A-BB3D-C33C343929C9}" sibTransId="{73D1926C-165E-461C-8BED-E44CCAC282DC}"/>
    <dgm:cxn modelId="{972325FA-8946-4A9D-AF72-6CCC33FA0A26}" srcId="{CBB646D8-C4CC-4BC0-A90B-29E66BF860F4}" destId="{3D45E709-C7D4-4A9F-B2DD-7D6C86B18BE1}" srcOrd="8" destOrd="0" parTransId="{9967F067-61D6-4F28-8CBA-F4EE93ED46FA}" sibTransId="{B454EDE3-DBEE-470D-B8EE-2CCB8A4F338E}"/>
    <dgm:cxn modelId="{D5DBB23A-B367-4306-ABB0-7757DA702A1A}" type="presParOf" srcId="{B49F58D4-E9C8-4BF8-A04F-D0979D3069BE}" destId="{8CB2C93E-D9DA-4F7C-B2B8-4F0349375DC3}" srcOrd="0" destOrd="0" presId="urn:microsoft.com/office/officeart/2005/8/layout/chevron1"/>
    <dgm:cxn modelId="{E4EF85C7-D673-42DA-84F0-C3D8395A46D4}" type="presParOf" srcId="{B49F58D4-E9C8-4BF8-A04F-D0979D3069BE}" destId="{CFAB4658-A924-4B22-B9C7-90D6DE8935B3}" srcOrd="1" destOrd="0" presId="urn:microsoft.com/office/officeart/2005/8/layout/chevron1"/>
    <dgm:cxn modelId="{C374AAC1-E5AC-4CBF-8C03-D56B4E12F187}" type="presParOf" srcId="{B49F58D4-E9C8-4BF8-A04F-D0979D3069BE}" destId="{F22507D7-B2F0-4825-98B9-DA08FB897726}" srcOrd="2" destOrd="0" presId="urn:microsoft.com/office/officeart/2005/8/layout/chevron1"/>
    <dgm:cxn modelId="{C5517500-94A5-4494-B4BB-AD8F9A7D39B7}" type="presParOf" srcId="{B49F58D4-E9C8-4BF8-A04F-D0979D3069BE}" destId="{E6EB5E0D-EC00-43BD-9E04-2267A2D557B0}" srcOrd="3" destOrd="0" presId="urn:microsoft.com/office/officeart/2005/8/layout/chevron1"/>
    <dgm:cxn modelId="{515EF7B8-573D-4109-A28A-320AAD5AB5ED}" type="presParOf" srcId="{B49F58D4-E9C8-4BF8-A04F-D0979D3069BE}" destId="{DB5404B3-4BB4-44D7-89F9-166AE5AF8BE4}" srcOrd="4" destOrd="0" presId="urn:microsoft.com/office/officeart/2005/8/layout/chevron1"/>
    <dgm:cxn modelId="{3396A56C-FA94-4189-823B-34CC2329D0A5}" type="presParOf" srcId="{B49F58D4-E9C8-4BF8-A04F-D0979D3069BE}" destId="{80A07BC2-8F96-43A0-A499-E5F1FE9B9AB4}" srcOrd="5" destOrd="0" presId="urn:microsoft.com/office/officeart/2005/8/layout/chevron1"/>
    <dgm:cxn modelId="{9FC49703-4017-4277-AB3B-BAEDE2C0C49E}" type="presParOf" srcId="{B49F58D4-E9C8-4BF8-A04F-D0979D3069BE}" destId="{F95E4853-62BF-412A-8050-05A283BCEECB}" srcOrd="6" destOrd="0" presId="urn:microsoft.com/office/officeart/2005/8/layout/chevron1"/>
    <dgm:cxn modelId="{7B585178-65EA-4015-853F-64AC7990E789}" type="presParOf" srcId="{B49F58D4-E9C8-4BF8-A04F-D0979D3069BE}" destId="{CD608693-BBF1-4D08-9334-3EC9B3940C70}" srcOrd="7" destOrd="0" presId="urn:microsoft.com/office/officeart/2005/8/layout/chevron1"/>
    <dgm:cxn modelId="{D9F60BDA-481C-4F9C-9B4C-B350A92AA536}" type="presParOf" srcId="{B49F58D4-E9C8-4BF8-A04F-D0979D3069BE}" destId="{CA2B772D-2AB3-43F1-966B-8978BE55C884}" srcOrd="8" destOrd="0" presId="urn:microsoft.com/office/officeart/2005/8/layout/chevron1"/>
    <dgm:cxn modelId="{2C8D878B-7318-4924-A072-FA0BE5793A76}" type="presParOf" srcId="{B49F58D4-E9C8-4BF8-A04F-D0979D3069BE}" destId="{C8C81632-45D3-420D-B3B4-35EB78DF9C50}" srcOrd="9" destOrd="0" presId="urn:microsoft.com/office/officeart/2005/8/layout/chevron1"/>
    <dgm:cxn modelId="{008A16B1-F039-4B9C-A48C-4CBF0295A560}" type="presParOf" srcId="{B49F58D4-E9C8-4BF8-A04F-D0979D3069BE}" destId="{1522E19B-FD62-4F82-B9B2-71C3485D3DAB}" srcOrd="10" destOrd="0" presId="urn:microsoft.com/office/officeart/2005/8/layout/chevron1"/>
    <dgm:cxn modelId="{09AAAB5D-989D-428C-9216-6985DBAA773B}" type="presParOf" srcId="{B49F58D4-E9C8-4BF8-A04F-D0979D3069BE}" destId="{C28C86D5-5081-4D48-AAC1-C4CF1C13A03A}" srcOrd="11" destOrd="0" presId="urn:microsoft.com/office/officeart/2005/8/layout/chevron1"/>
    <dgm:cxn modelId="{EC8E3748-CFF7-4A4F-9B82-53F391B85C02}" type="presParOf" srcId="{B49F58D4-E9C8-4BF8-A04F-D0979D3069BE}" destId="{19DE638F-56DC-4E3C-AF88-793CEC4E03F5}" srcOrd="12" destOrd="0" presId="urn:microsoft.com/office/officeart/2005/8/layout/chevron1"/>
    <dgm:cxn modelId="{555175CB-915B-4A86-BB17-F0E7223B9AFB}" type="presParOf" srcId="{B49F58D4-E9C8-4BF8-A04F-D0979D3069BE}" destId="{0BE3D2C0-600C-4F9D-922F-BDB6B9E6CB9A}" srcOrd="13" destOrd="0" presId="urn:microsoft.com/office/officeart/2005/8/layout/chevron1"/>
    <dgm:cxn modelId="{503BF671-0F8A-4403-B082-FFC3DE255D54}" type="presParOf" srcId="{B49F58D4-E9C8-4BF8-A04F-D0979D3069BE}" destId="{D2164714-7E2E-4649-A086-4ABAECC9DBC9}" srcOrd="14" destOrd="0" presId="urn:microsoft.com/office/officeart/2005/8/layout/chevron1"/>
    <dgm:cxn modelId="{73597AD6-90ED-48B1-8DA5-6DB2F040B912}" type="presParOf" srcId="{B49F58D4-E9C8-4BF8-A04F-D0979D3069BE}" destId="{F1D316CB-5D7A-41B8-BF06-CBC28871B0BC}" srcOrd="15" destOrd="0" presId="urn:microsoft.com/office/officeart/2005/8/layout/chevron1"/>
    <dgm:cxn modelId="{96133E37-2DFC-48F2-9CC2-9511A66AEF63}" type="presParOf" srcId="{B49F58D4-E9C8-4BF8-A04F-D0979D3069BE}" destId="{B0653536-C30D-4686-91DA-EF17D235069A}" srcOrd="16" destOrd="0" presId="urn:microsoft.com/office/officeart/2005/8/layout/chevron1"/>
    <dgm:cxn modelId="{90BC2C87-A5CA-46EC-BD61-60D417F380FF}" type="presParOf" srcId="{B49F58D4-E9C8-4BF8-A04F-D0979D3069BE}" destId="{AC7B06B2-D09A-4595-832F-90DBBEF638A9}" srcOrd="17" destOrd="0" presId="urn:microsoft.com/office/officeart/2005/8/layout/chevron1"/>
    <dgm:cxn modelId="{C76DCCE4-404B-418C-96BC-A905D724504A}" type="presParOf" srcId="{B49F58D4-E9C8-4BF8-A04F-D0979D3069BE}" destId="{385A4B73-A185-4783-BC7A-5582AC51CF14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2C93E-D9DA-4F7C-B2B8-4F0349375DC3}">
      <dsp:nvSpPr>
        <dsp:cNvPr id="0" name=""/>
        <dsp:cNvSpPr/>
      </dsp:nvSpPr>
      <dsp:spPr>
        <a:xfrm>
          <a:off x="9713" y="522584"/>
          <a:ext cx="984944" cy="393977"/>
        </a:xfrm>
        <a:prstGeom prst="chevron">
          <a:avLst/>
        </a:prstGeom>
        <a:solidFill>
          <a:srgbClr val="003366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14.11.2018</a:t>
          </a:r>
        </a:p>
      </dsp:txBody>
      <dsp:txXfrm>
        <a:off x="206702" y="522584"/>
        <a:ext cx="590967" cy="393977"/>
      </dsp:txXfrm>
    </dsp:sp>
    <dsp:sp modelId="{F22507D7-B2F0-4825-98B9-DA08FB897726}">
      <dsp:nvSpPr>
        <dsp:cNvPr id="0" name=""/>
        <dsp:cNvSpPr/>
      </dsp:nvSpPr>
      <dsp:spPr>
        <a:xfrm>
          <a:off x="896163" y="522584"/>
          <a:ext cx="984944" cy="393977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Arial Narrow" panose="020B0606020202030204" pitchFamily="34" charset="0"/>
            </a:rPr>
            <a:t>04</a:t>
          </a:r>
          <a:r>
            <a:rPr lang="uk-UA" sz="1000" kern="1200" dirty="0">
              <a:solidFill>
                <a:schemeClr val="tx1"/>
              </a:solidFill>
              <a:latin typeface="Arial Narrow" panose="020B0606020202030204" pitchFamily="34" charset="0"/>
            </a:rPr>
            <a:t>.1</a:t>
          </a:r>
          <a:r>
            <a:rPr lang="en-US" sz="1000" kern="1200" dirty="0">
              <a:solidFill>
                <a:schemeClr val="tx1"/>
              </a:solidFill>
              <a:latin typeface="Arial Narrow" panose="020B0606020202030204" pitchFamily="34" charset="0"/>
            </a:rPr>
            <a:t>2</a:t>
          </a:r>
          <a:r>
            <a:rPr lang="uk-UA" sz="1000" kern="1200" dirty="0">
              <a:solidFill>
                <a:schemeClr val="tx1"/>
              </a:solidFill>
              <a:latin typeface="Arial Narrow" panose="020B0606020202030204" pitchFamily="34" charset="0"/>
            </a:rPr>
            <a:t>.2018</a:t>
          </a:r>
          <a:endParaRPr lang="uk-UA" sz="1000" kern="1200" dirty="0">
            <a:solidFill>
              <a:schemeClr val="tx1"/>
            </a:solidFill>
          </a:endParaRPr>
        </a:p>
      </dsp:txBody>
      <dsp:txXfrm>
        <a:off x="1093152" y="522584"/>
        <a:ext cx="590967" cy="393977"/>
      </dsp:txXfrm>
    </dsp:sp>
    <dsp:sp modelId="{DB5404B3-4BB4-44D7-89F9-166AE5AF8BE4}">
      <dsp:nvSpPr>
        <dsp:cNvPr id="0" name=""/>
        <dsp:cNvSpPr/>
      </dsp:nvSpPr>
      <dsp:spPr>
        <a:xfrm>
          <a:off x="1782613" y="522584"/>
          <a:ext cx="984944" cy="393977"/>
        </a:xfrm>
        <a:prstGeom prst="chevron">
          <a:avLst/>
        </a:prstGeom>
        <a:solidFill>
          <a:srgbClr val="99CCFF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Arial Narrow" panose="020B0606020202030204" pitchFamily="34" charset="0"/>
            </a:rPr>
            <a:t>27</a:t>
          </a:r>
          <a:r>
            <a:rPr lang="uk-UA" sz="1000" kern="1200" dirty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r>
            <a:rPr lang="en-US" sz="1000" kern="1200" dirty="0">
              <a:solidFill>
                <a:schemeClr val="tx1"/>
              </a:solidFill>
              <a:latin typeface="Arial Narrow" panose="020B0606020202030204" pitchFamily="34" charset="0"/>
            </a:rPr>
            <a:t>02.2019</a:t>
          </a:r>
          <a:endParaRPr lang="uk-UA" sz="1000" kern="1200" dirty="0">
            <a:solidFill>
              <a:schemeClr val="tx1"/>
            </a:solidFill>
          </a:endParaRPr>
        </a:p>
      </dsp:txBody>
      <dsp:txXfrm>
        <a:off x="1979602" y="522584"/>
        <a:ext cx="590967" cy="393977"/>
      </dsp:txXfrm>
    </dsp:sp>
    <dsp:sp modelId="{F95E4853-62BF-412A-8050-05A283BCEECB}">
      <dsp:nvSpPr>
        <dsp:cNvPr id="0" name=""/>
        <dsp:cNvSpPr/>
      </dsp:nvSpPr>
      <dsp:spPr>
        <a:xfrm>
          <a:off x="2669063" y="522584"/>
          <a:ext cx="984944" cy="393977"/>
        </a:xfrm>
        <a:prstGeom prst="chevron">
          <a:avLst/>
        </a:prstGeom>
        <a:solidFill>
          <a:srgbClr val="333399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Narrow" panose="020B0606020202030204" pitchFamily="34" charset="0"/>
            </a:rPr>
            <a:t>08</a:t>
          </a: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.</a:t>
          </a:r>
          <a:r>
            <a:rPr lang="en-US" sz="1000" kern="1200" dirty="0">
              <a:solidFill>
                <a:schemeClr val="bg1"/>
              </a:solidFill>
              <a:latin typeface="Arial Narrow" panose="020B0606020202030204" pitchFamily="34" charset="0"/>
            </a:rPr>
            <a:t>04.2019</a:t>
          </a:r>
          <a:endParaRPr lang="uk-UA" sz="1000" kern="1200" dirty="0">
            <a:solidFill>
              <a:schemeClr val="bg1"/>
            </a:solidFill>
          </a:endParaRPr>
        </a:p>
      </dsp:txBody>
      <dsp:txXfrm>
        <a:off x="2866052" y="522584"/>
        <a:ext cx="590967" cy="393977"/>
      </dsp:txXfrm>
    </dsp:sp>
    <dsp:sp modelId="{CA2B772D-2AB3-43F1-966B-8978BE55C884}">
      <dsp:nvSpPr>
        <dsp:cNvPr id="0" name=""/>
        <dsp:cNvSpPr/>
      </dsp:nvSpPr>
      <dsp:spPr>
        <a:xfrm>
          <a:off x="3546894" y="519629"/>
          <a:ext cx="984944" cy="393977"/>
        </a:xfrm>
        <a:prstGeom prst="chevron">
          <a:avLst/>
        </a:prstGeom>
        <a:solidFill>
          <a:srgbClr val="003366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23.04.2019</a:t>
          </a:r>
        </a:p>
      </dsp:txBody>
      <dsp:txXfrm>
        <a:off x="3743883" y="519629"/>
        <a:ext cx="590967" cy="393977"/>
      </dsp:txXfrm>
    </dsp:sp>
    <dsp:sp modelId="{1522E19B-FD62-4F82-B9B2-71C3485D3DAB}">
      <dsp:nvSpPr>
        <dsp:cNvPr id="0" name=""/>
        <dsp:cNvSpPr/>
      </dsp:nvSpPr>
      <dsp:spPr>
        <a:xfrm>
          <a:off x="4433344" y="519629"/>
          <a:ext cx="984944" cy="393977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tx1"/>
              </a:solidFill>
              <a:latin typeface="Arial Narrow" panose="020B0606020202030204" pitchFamily="34" charset="0"/>
            </a:rPr>
            <a:t>16.01.2020</a:t>
          </a:r>
        </a:p>
      </dsp:txBody>
      <dsp:txXfrm>
        <a:off x="4630333" y="519629"/>
        <a:ext cx="590967" cy="393977"/>
      </dsp:txXfrm>
    </dsp:sp>
    <dsp:sp modelId="{19DE638F-56DC-4E3C-AF88-793CEC4E03F5}">
      <dsp:nvSpPr>
        <dsp:cNvPr id="0" name=""/>
        <dsp:cNvSpPr/>
      </dsp:nvSpPr>
      <dsp:spPr>
        <a:xfrm>
          <a:off x="5319794" y="519629"/>
          <a:ext cx="984944" cy="393977"/>
        </a:xfrm>
        <a:prstGeom prst="chevron">
          <a:avLst/>
        </a:prstGeom>
        <a:solidFill>
          <a:srgbClr val="99CCFF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tx1"/>
              </a:solidFill>
              <a:latin typeface="Arial Narrow" panose="020B0606020202030204" pitchFamily="34" charset="0"/>
            </a:rPr>
            <a:t>10.06.2020</a:t>
          </a:r>
          <a:endParaRPr lang="uk-UA" sz="1000" kern="1200" dirty="0"/>
        </a:p>
      </dsp:txBody>
      <dsp:txXfrm>
        <a:off x="5516783" y="519629"/>
        <a:ext cx="590967" cy="393977"/>
      </dsp:txXfrm>
    </dsp:sp>
    <dsp:sp modelId="{D2164714-7E2E-4649-A086-4ABAECC9DBC9}">
      <dsp:nvSpPr>
        <dsp:cNvPr id="0" name=""/>
        <dsp:cNvSpPr/>
      </dsp:nvSpPr>
      <dsp:spPr>
        <a:xfrm>
          <a:off x="6206244" y="519629"/>
          <a:ext cx="984944" cy="393977"/>
        </a:xfrm>
        <a:prstGeom prst="chevron">
          <a:avLst/>
        </a:prstGeom>
        <a:solidFill>
          <a:srgbClr val="333399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08.02.2022</a:t>
          </a:r>
        </a:p>
      </dsp:txBody>
      <dsp:txXfrm>
        <a:off x="6403233" y="519629"/>
        <a:ext cx="590967" cy="393977"/>
      </dsp:txXfrm>
    </dsp:sp>
    <dsp:sp modelId="{B0653536-C30D-4686-91DA-EF17D235069A}">
      <dsp:nvSpPr>
        <dsp:cNvPr id="0" name=""/>
        <dsp:cNvSpPr/>
      </dsp:nvSpPr>
      <dsp:spPr>
        <a:xfrm>
          <a:off x="7092695" y="519629"/>
          <a:ext cx="984944" cy="393977"/>
        </a:xfrm>
        <a:prstGeom prst="chevron">
          <a:avLst/>
        </a:prstGeom>
        <a:solidFill>
          <a:srgbClr val="003366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27.03.2023</a:t>
          </a:r>
          <a:endParaRPr lang="uk-UA" sz="1000" kern="1200" dirty="0">
            <a:solidFill>
              <a:schemeClr val="bg1"/>
            </a:solidFill>
          </a:endParaRPr>
        </a:p>
      </dsp:txBody>
      <dsp:txXfrm>
        <a:off x="7289684" y="519629"/>
        <a:ext cx="590967" cy="393977"/>
      </dsp:txXfrm>
    </dsp:sp>
    <dsp:sp modelId="{5A2350D6-FE79-4099-81F2-C6C13D950E5A}">
      <dsp:nvSpPr>
        <dsp:cNvPr id="0" name=""/>
        <dsp:cNvSpPr/>
      </dsp:nvSpPr>
      <dsp:spPr>
        <a:xfrm>
          <a:off x="7979145" y="519629"/>
          <a:ext cx="984944" cy="393977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 dirty="0">
            <a:solidFill>
              <a:srgbClr val="FF0000"/>
            </a:solidFill>
            <a:latin typeface="Arial Narrow" panose="020B0606020202030204" pitchFamily="34" charset="0"/>
          </a:endParaRPr>
        </a:p>
      </dsp:txBody>
      <dsp:txXfrm>
        <a:off x="8176134" y="519629"/>
        <a:ext cx="590967" cy="393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2C93E-D9DA-4F7C-B2B8-4F0349375DC3}">
      <dsp:nvSpPr>
        <dsp:cNvPr id="0" name=""/>
        <dsp:cNvSpPr/>
      </dsp:nvSpPr>
      <dsp:spPr>
        <a:xfrm>
          <a:off x="1089" y="520517"/>
          <a:ext cx="980506" cy="392202"/>
        </a:xfrm>
        <a:prstGeom prst="chevron">
          <a:avLst/>
        </a:prstGeom>
        <a:solidFill>
          <a:srgbClr val="003366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25.09.2018</a:t>
          </a:r>
        </a:p>
      </dsp:txBody>
      <dsp:txXfrm>
        <a:off x="197190" y="520517"/>
        <a:ext cx="588304" cy="392202"/>
      </dsp:txXfrm>
    </dsp:sp>
    <dsp:sp modelId="{F22507D7-B2F0-4825-98B9-DA08FB897726}">
      <dsp:nvSpPr>
        <dsp:cNvPr id="0" name=""/>
        <dsp:cNvSpPr/>
      </dsp:nvSpPr>
      <dsp:spPr>
        <a:xfrm>
          <a:off x="883544" y="520517"/>
          <a:ext cx="980506" cy="392202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tx1"/>
              </a:solidFill>
              <a:latin typeface="Arial Narrow" panose="020B0606020202030204" pitchFamily="34" charset="0"/>
            </a:rPr>
            <a:t>13.03.2019</a:t>
          </a:r>
          <a:endParaRPr lang="uk-UA" sz="1000" kern="1200" dirty="0">
            <a:solidFill>
              <a:schemeClr val="tx1"/>
            </a:solidFill>
          </a:endParaRPr>
        </a:p>
      </dsp:txBody>
      <dsp:txXfrm>
        <a:off x="1079645" y="520517"/>
        <a:ext cx="588304" cy="392202"/>
      </dsp:txXfrm>
    </dsp:sp>
    <dsp:sp modelId="{DB5404B3-4BB4-44D7-89F9-166AE5AF8BE4}">
      <dsp:nvSpPr>
        <dsp:cNvPr id="0" name=""/>
        <dsp:cNvSpPr/>
      </dsp:nvSpPr>
      <dsp:spPr>
        <a:xfrm>
          <a:off x="1766000" y="520517"/>
          <a:ext cx="980506" cy="392202"/>
        </a:xfrm>
        <a:prstGeom prst="chevron">
          <a:avLst/>
        </a:prstGeom>
        <a:solidFill>
          <a:srgbClr val="99CCFF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tx1"/>
              </a:solidFill>
              <a:latin typeface="Arial Narrow" panose="020B0606020202030204" pitchFamily="34" charset="0"/>
            </a:rPr>
            <a:t>19.</a:t>
          </a:r>
          <a:r>
            <a:rPr lang="en-US" sz="1000" kern="1200" dirty="0">
              <a:solidFill>
                <a:schemeClr val="tx1"/>
              </a:solidFill>
              <a:latin typeface="Arial Narrow" panose="020B0606020202030204" pitchFamily="34" charset="0"/>
            </a:rPr>
            <a:t>02.20</a:t>
          </a:r>
          <a:r>
            <a:rPr lang="uk-UA" sz="1000" kern="1200" dirty="0">
              <a:solidFill>
                <a:schemeClr val="tx1"/>
              </a:solidFill>
              <a:latin typeface="Arial Narrow" panose="020B0606020202030204" pitchFamily="34" charset="0"/>
            </a:rPr>
            <a:t>20</a:t>
          </a:r>
          <a:endParaRPr lang="uk-UA" sz="1000" kern="1200" dirty="0">
            <a:solidFill>
              <a:schemeClr val="tx1"/>
            </a:solidFill>
          </a:endParaRPr>
        </a:p>
      </dsp:txBody>
      <dsp:txXfrm>
        <a:off x="1962101" y="520517"/>
        <a:ext cx="588304" cy="392202"/>
      </dsp:txXfrm>
    </dsp:sp>
    <dsp:sp modelId="{F95E4853-62BF-412A-8050-05A283BCEECB}">
      <dsp:nvSpPr>
        <dsp:cNvPr id="0" name=""/>
        <dsp:cNvSpPr/>
      </dsp:nvSpPr>
      <dsp:spPr>
        <a:xfrm>
          <a:off x="2648456" y="520517"/>
          <a:ext cx="980506" cy="392202"/>
        </a:xfrm>
        <a:prstGeom prst="chevron">
          <a:avLst/>
        </a:prstGeom>
        <a:solidFill>
          <a:srgbClr val="333399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07.10</a:t>
          </a:r>
          <a:r>
            <a:rPr lang="en-US" sz="1000" kern="1200" dirty="0">
              <a:solidFill>
                <a:schemeClr val="bg1"/>
              </a:solidFill>
              <a:latin typeface="Arial Narrow" panose="020B0606020202030204" pitchFamily="34" charset="0"/>
            </a:rPr>
            <a:t>.20</a:t>
          </a: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21</a:t>
          </a:r>
          <a:endParaRPr lang="uk-UA" sz="1000" kern="1200" dirty="0">
            <a:solidFill>
              <a:schemeClr val="bg1"/>
            </a:solidFill>
          </a:endParaRPr>
        </a:p>
      </dsp:txBody>
      <dsp:txXfrm>
        <a:off x="2844557" y="520517"/>
        <a:ext cx="588304" cy="392202"/>
      </dsp:txXfrm>
    </dsp:sp>
    <dsp:sp modelId="{CA2B772D-2AB3-43F1-966B-8978BE55C884}">
      <dsp:nvSpPr>
        <dsp:cNvPr id="0" name=""/>
        <dsp:cNvSpPr/>
      </dsp:nvSpPr>
      <dsp:spPr>
        <a:xfrm>
          <a:off x="3530911" y="520517"/>
          <a:ext cx="980506" cy="392202"/>
        </a:xfrm>
        <a:prstGeom prst="chevron">
          <a:avLst/>
        </a:prstGeom>
        <a:solidFill>
          <a:srgbClr val="003366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15.11.2021</a:t>
          </a:r>
        </a:p>
      </dsp:txBody>
      <dsp:txXfrm>
        <a:off x="3727012" y="520517"/>
        <a:ext cx="588304" cy="392202"/>
      </dsp:txXfrm>
    </dsp:sp>
    <dsp:sp modelId="{1522E19B-FD62-4F82-B9B2-71C3485D3DAB}">
      <dsp:nvSpPr>
        <dsp:cNvPr id="0" name=""/>
        <dsp:cNvSpPr/>
      </dsp:nvSpPr>
      <dsp:spPr>
        <a:xfrm>
          <a:off x="4413367" y="520517"/>
          <a:ext cx="980506" cy="392202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tx1"/>
              </a:solidFill>
              <a:latin typeface="Arial Narrow" panose="020B0606020202030204" pitchFamily="34" charset="0"/>
            </a:rPr>
            <a:t>22.11.2021</a:t>
          </a:r>
        </a:p>
      </dsp:txBody>
      <dsp:txXfrm>
        <a:off x="4609468" y="520517"/>
        <a:ext cx="588304" cy="392202"/>
      </dsp:txXfrm>
    </dsp:sp>
    <dsp:sp modelId="{19DE638F-56DC-4E3C-AF88-793CEC4E03F5}">
      <dsp:nvSpPr>
        <dsp:cNvPr id="0" name=""/>
        <dsp:cNvSpPr/>
      </dsp:nvSpPr>
      <dsp:spPr>
        <a:xfrm>
          <a:off x="5295822" y="520517"/>
          <a:ext cx="980506" cy="392202"/>
        </a:xfrm>
        <a:prstGeom prst="chevron">
          <a:avLst/>
        </a:prstGeom>
        <a:solidFill>
          <a:srgbClr val="99CCFF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tx1"/>
              </a:solidFill>
              <a:latin typeface="Arial Narrow" panose="020B0606020202030204" pitchFamily="34" charset="0"/>
            </a:rPr>
            <a:t>17.01.2022</a:t>
          </a:r>
          <a:endParaRPr lang="uk-UA" sz="1000" kern="1200" dirty="0"/>
        </a:p>
      </dsp:txBody>
      <dsp:txXfrm>
        <a:off x="5491923" y="520517"/>
        <a:ext cx="588304" cy="392202"/>
      </dsp:txXfrm>
    </dsp:sp>
    <dsp:sp modelId="{D2164714-7E2E-4649-A086-4ABAECC9DBC9}">
      <dsp:nvSpPr>
        <dsp:cNvPr id="0" name=""/>
        <dsp:cNvSpPr/>
      </dsp:nvSpPr>
      <dsp:spPr>
        <a:xfrm>
          <a:off x="6178278" y="520517"/>
          <a:ext cx="980506" cy="392202"/>
        </a:xfrm>
        <a:prstGeom prst="chevron">
          <a:avLst/>
        </a:prstGeom>
        <a:solidFill>
          <a:srgbClr val="333399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12.07.2022</a:t>
          </a:r>
        </a:p>
      </dsp:txBody>
      <dsp:txXfrm>
        <a:off x="6374379" y="520517"/>
        <a:ext cx="588304" cy="392202"/>
      </dsp:txXfrm>
    </dsp:sp>
    <dsp:sp modelId="{B0653536-C30D-4686-91DA-EF17D235069A}">
      <dsp:nvSpPr>
        <dsp:cNvPr id="0" name=""/>
        <dsp:cNvSpPr/>
      </dsp:nvSpPr>
      <dsp:spPr>
        <a:xfrm>
          <a:off x="7060733" y="520517"/>
          <a:ext cx="980506" cy="392202"/>
        </a:xfrm>
        <a:prstGeom prst="chevron">
          <a:avLst/>
        </a:prstGeom>
        <a:solidFill>
          <a:srgbClr val="003366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chemeClr val="bg1"/>
              </a:solidFill>
              <a:latin typeface="Arial Narrow" panose="020B0606020202030204" pitchFamily="34" charset="0"/>
            </a:rPr>
            <a:t>18.05.2023</a:t>
          </a:r>
          <a:endParaRPr lang="uk-UA" sz="1000" kern="1200" dirty="0">
            <a:solidFill>
              <a:schemeClr val="bg1"/>
            </a:solidFill>
          </a:endParaRPr>
        </a:p>
      </dsp:txBody>
      <dsp:txXfrm>
        <a:off x="7256834" y="520517"/>
        <a:ext cx="588304" cy="392202"/>
      </dsp:txXfrm>
    </dsp:sp>
    <dsp:sp modelId="{385A4B73-A185-4783-BC7A-5582AC51CF14}">
      <dsp:nvSpPr>
        <dsp:cNvPr id="0" name=""/>
        <dsp:cNvSpPr/>
      </dsp:nvSpPr>
      <dsp:spPr>
        <a:xfrm>
          <a:off x="7943189" y="520517"/>
          <a:ext cx="980506" cy="392202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 dirty="0">
            <a:solidFill>
              <a:schemeClr val="bg1"/>
            </a:solidFill>
          </a:endParaRPr>
        </a:p>
      </dsp:txBody>
      <dsp:txXfrm>
        <a:off x="8139290" y="520517"/>
        <a:ext cx="588304" cy="39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EA89-807C-4505-BBE0-66FCAFA8F4B4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4ABF8-A5F4-4197-9DE9-1D870BA451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729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25601-3BAD-4699-98A2-8574BCCEB31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B786C-3E93-4255-90E2-6F572490FEB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3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B786C-3E93-4255-90E2-6F572490FE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8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0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6F44-3287-461A-A69B-79E835E52C3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3749" y="1187824"/>
            <a:ext cx="8838191" cy="273114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3600" b="1" dirty="0">
                <a:solidFill>
                  <a:schemeClr val="bg1"/>
                </a:solidFill>
                <a:latin typeface="Cera Pro medium"/>
              </a:rPr>
              <a:t>Стан роботи зі стягнення </a:t>
            </a:r>
            <a:br>
              <a:rPr lang="uk-UA" sz="3600" b="1" dirty="0">
                <a:solidFill>
                  <a:schemeClr val="bg1"/>
                </a:solidFill>
                <a:latin typeface="Cera Pro medium"/>
              </a:rPr>
            </a:br>
            <a:r>
              <a:rPr lang="ru-RU" sz="3600" b="1" dirty="0" err="1">
                <a:solidFill>
                  <a:schemeClr val="bg1"/>
                </a:solidFill>
                <a:latin typeface="Cera Pro medium"/>
              </a:rPr>
              <a:t>шкоди</a:t>
            </a:r>
            <a:r>
              <a:rPr lang="ru-RU" sz="3600" b="1" dirty="0">
                <a:solidFill>
                  <a:schemeClr val="bg1"/>
                </a:solidFill>
                <a:latin typeface="Cera Pro medium"/>
              </a:rPr>
              <a:t> (</a:t>
            </a:r>
            <a:r>
              <a:rPr lang="ru-RU" sz="3600" b="1" dirty="0" err="1">
                <a:solidFill>
                  <a:schemeClr val="bg1"/>
                </a:solidFill>
                <a:latin typeface="Cera Pro medium"/>
              </a:rPr>
              <a:t>збитків</a:t>
            </a:r>
            <a:r>
              <a:rPr lang="ru-RU" sz="3600" b="1" dirty="0">
                <a:solidFill>
                  <a:schemeClr val="bg1"/>
                </a:solidFill>
                <a:latin typeface="Cera Pro medium"/>
              </a:rPr>
              <a:t>)</a:t>
            </a:r>
            <a:br>
              <a:rPr lang="uk-UA" sz="2800" b="1" dirty="0">
                <a:solidFill>
                  <a:schemeClr val="bg1"/>
                </a:solidFill>
                <a:latin typeface="Cera Pro medium"/>
              </a:rPr>
            </a:br>
            <a:r>
              <a:rPr lang="uk-UA" sz="1600" b="1" i="1" dirty="0">
                <a:solidFill>
                  <a:schemeClr val="bg1"/>
                </a:solidFill>
                <a:latin typeface="Cera Pro medium"/>
              </a:rPr>
              <a:t>(станом на </a:t>
            </a:r>
            <a:r>
              <a:rPr lang="en-US" sz="1600" b="1" i="1" dirty="0">
                <a:solidFill>
                  <a:schemeClr val="bg1"/>
                </a:solidFill>
                <a:latin typeface="Cera Pro medium"/>
              </a:rPr>
              <a:t>01 </a:t>
            </a:r>
            <a:r>
              <a:rPr lang="uk-UA" sz="1600" b="1" i="1" dirty="0">
                <a:solidFill>
                  <a:schemeClr val="bg1"/>
                </a:solidFill>
                <a:latin typeface="Cera Pro medium"/>
              </a:rPr>
              <a:t>червня 2023 р.)</a:t>
            </a:r>
            <a:br>
              <a:rPr lang="uk-UA" sz="2000" b="1" i="1" dirty="0">
                <a:solidFill>
                  <a:schemeClr val="bg1"/>
                </a:solidFill>
                <a:latin typeface="Cera Pro medium"/>
              </a:rPr>
            </a:br>
            <a:br>
              <a:rPr lang="uk-UA" sz="2000" b="1" i="1" dirty="0">
                <a:solidFill>
                  <a:schemeClr val="bg1"/>
                </a:solidFill>
                <a:latin typeface="Cera Pro medium"/>
              </a:rPr>
            </a:br>
            <a:r>
              <a:rPr lang="uk-UA" sz="2400" b="1" i="1" dirty="0">
                <a:solidFill>
                  <a:schemeClr val="bg1"/>
                </a:solidFill>
                <a:latin typeface="Cera Pro medium"/>
              </a:rPr>
              <a:t>Дмитро Костюков,</a:t>
            </a:r>
            <a:br>
              <a:rPr lang="uk-UA" sz="1600" b="1" i="1" dirty="0">
                <a:solidFill>
                  <a:schemeClr val="bg1"/>
                </a:solidFill>
                <a:latin typeface="Cera Pro medium"/>
              </a:rPr>
            </a:br>
            <a:r>
              <a:rPr lang="uk-UA" sz="1600" b="1" i="1" dirty="0">
                <a:solidFill>
                  <a:schemeClr val="bg1"/>
                </a:solidFill>
                <a:latin typeface="Cera Pro medium"/>
              </a:rPr>
              <a:t>заступник начальника  управління з питань стягнення шкоди</a:t>
            </a:r>
            <a:endParaRPr lang="en-US" sz="1600" b="1" i="1" dirty="0">
              <a:solidFill>
                <a:schemeClr val="bg1"/>
              </a:solidFill>
              <a:latin typeface="Cera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2417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40654253"/>
              </p:ext>
            </p:extLst>
          </p:nvPr>
        </p:nvGraphicFramePr>
        <p:xfrm>
          <a:off x="1204766" y="943241"/>
          <a:ext cx="7598411" cy="852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370">
                <a:tc>
                  <a:txBody>
                    <a:bodyPr/>
                    <a:lstStyle/>
                    <a:p>
                      <a:r>
                        <a:rPr lang="uk-UA" sz="1100" dirty="0">
                          <a:latin typeface="Arial Narrow" panose="020B0606020202030204" pitchFamily="34" charset="0"/>
                        </a:rPr>
                        <a:t>Кількість банків, щодо</a:t>
                      </a:r>
                      <a:r>
                        <a:rPr lang="uk-UA" sz="1100" baseline="0" dirty="0">
                          <a:latin typeface="Arial Narrow" panose="020B0606020202030204" pitchFamily="34" charset="0"/>
                        </a:rPr>
                        <a:t> яких ведеться судова робота, од.</a:t>
                      </a:r>
                      <a:endParaRPr lang="uk-UA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rgbClr val="99CC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9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1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Загальна сума пред’явлених Фондом гарантування вкладів фізичних осіб вимог, млн грн</a:t>
                      </a:r>
                    </a:p>
                  </a:txBody>
                  <a:tcP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100" b="1" i="0" u="none" strike="noStrike" kern="1200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192 333,5</a:t>
                      </a:r>
                    </a:p>
                  </a:txBody>
                  <a:tcPr marL="9525" marR="9525" marT="9525" marB="0" anchor="ctr">
                    <a:solidFill>
                      <a:srgbClr val="99CC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63992146"/>
              </p:ext>
            </p:extLst>
          </p:nvPr>
        </p:nvGraphicFramePr>
        <p:xfrm>
          <a:off x="1204767" y="2168699"/>
          <a:ext cx="7496466" cy="336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F485AD86-DE10-6DFB-9D06-3878350DD5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32081"/>
            <a:ext cx="9906001" cy="403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1400" b="1" dirty="0">
                <a:solidFill>
                  <a:srgbClr val="003366"/>
                </a:solidFill>
                <a:latin typeface="Cera Pro medium"/>
              </a:rPr>
              <a:t>Судова робота щодо стягнення шкоди (збитків) </a:t>
            </a:r>
            <a:r>
              <a:rPr lang="uk-UA" sz="1400" b="1" spc="-40" dirty="0">
                <a:solidFill>
                  <a:srgbClr val="003366"/>
                </a:solidFill>
                <a:latin typeface="Cera Pro medium"/>
              </a:rPr>
              <a:t>з власників та пов'язаних </a:t>
            </a:r>
          </a:p>
          <a:p>
            <a:pPr algn="ctr">
              <a:lnSpc>
                <a:spcPct val="100000"/>
              </a:lnSpc>
            </a:pPr>
            <a:r>
              <a:rPr lang="uk-UA" sz="1400" b="1" spc="-40" dirty="0">
                <a:solidFill>
                  <a:srgbClr val="003366"/>
                </a:solidFill>
                <a:latin typeface="Cera Pro medium"/>
              </a:rPr>
              <a:t>з неплатоспроможними банками осіб та/або інших осіб (</a:t>
            </a:r>
            <a:r>
              <a:rPr lang="uk-UA" sz="1400" b="1" spc="-40" dirty="0" err="1">
                <a:solidFill>
                  <a:srgbClr val="003366"/>
                </a:solidFill>
                <a:latin typeface="Cera Pro medium"/>
              </a:rPr>
              <a:t>вигодонабувачів</a:t>
            </a:r>
            <a:r>
              <a:rPr lang="uk-UA" sz="1400" b="1" spc="-40" dirty="0">
                <a:solidFill>
                  <a:srgbClr val="003366"/>
                </a:solidFill>
                <a:latin typeface="Cera Pro medium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146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F485AD86-DE10-6DFB-9D06-3878350DD5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0144"/>
            <a:ext cx="9906001" cy="403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1400" b="1" dirty="0">
                <a:solidFill>
                  <a:srgbClr val="003366"/>
                </a:solidFill>
                <a:latin typeface="Cera Pro medium"/>
              </a:rPr>
              <a:t>Ключові висновки Верховного Суду з питань стягнення шкоди (збитків) </a:t>
            </a:r>
            <a:br>
              <a:rPr lang="uk-UA" sz="1400" b="1" dirty="0">
                <a:solidFill>
                  <a:srgbClr val="003366"/>
                </a:solidFill>
                <a:latin typeface="Cera Pro medium"/>
              </a:rPr>
            </a:br>
            <a:r>
              <a:rPr lang="uk-UA" sz="1400" b="1" dirty="0">
                <a:solidFill>
                  <a:srgbClr val="003366"/>
                </a:solidFill>
                <a:latin typeface="Cera Pro medium"/>
              </a:rPr>
              <a:t>у господарських провадженнях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DD3C3FEA-FD6C-4BF5-B4CA-8D29891E05D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796556586"/>
              </p:ext>
            </p:extLst>
          </p:nvPr>
        </p:nvGraphicFramePr>
        <p:xfrm>
          <a:off x="713977" y="680325"/>
          <a:ext cx="8852453" cy="5223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776">
                  <a:extLst>
                    <a:ext uri="{9D8B030D-6E8A-4147-A177-3AD203B41FA5}">
                      <a16:colId xmlns:a16="http://schemas.microsoft.com/office/drawing/2014/main" val="1521165043"/>
                    </a:ext>
                  </a:extLst>
                </a:gridCol>
                <a:gridCol w="1396538">
                  <a:extLst>
                    <a:ext uri="{9D8B030D-6E8A-4147-A177-3AD203B41FA5}">
                      <a16:colId xmlns:a16="http://schemas.microsoft.com/office/drawing/2014/main" val="1048620213"/>
                    </a:ext>
                  </a:extLst>
                </a:gridCol>
                <a:gridCol w="5784139">
                  <a:extLst>
                    <a:ext uri="{9D8B030D-6E8A-4147-A177-3AD203B41FA5}">
                      <a16:colId xmlns:a16="http://schemas.microsoft.com/office/drawing/2014/main" val="2568648595"/>
                    </a:ext>
                  </a:extLst>
                </a:gridCol>
              </a:tblGrid>
              <a:tr h="3753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Документ</a:t>
                      </a:r>
                    </a:p>
                  </a:txBody>
                  <a:tcPr marL="68580" marR="68580" marT="0" marB="0">
                    <a:solidFill>
                      <a:srgbClr val="1B35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Неплатоспроможний банк</a:t>
                      </a:r>
                    </a:p>
                  </a:txBody>
                  <a:tcPr marL="68580" marR="68580" marT="0" marB="0">
                    <a:solidFill>
                      <a:srgbClr val="1B35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Основні висновки </a:t>
                      </a:r>
                      <a:br>
                        <a:rPr lang="uk-UA" sz="11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</a:br>
                      <a:r>
                        <a:rPr lang="uk-UA" sz="11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для подальших судових процесів</a:t>
                      </a:r>
                    </a:p>
                  </a:txBody>
                  <a:tcPr marL="68580" marR="68580" marT="0" marB="0">
                    <a:solidFill>
                      <a:srgbClr val="1B35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63734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139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Постанова </a:t>
                      </a:r>
                      <a:br>
                        <a:rPr lang="uk-UA" sz="11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Великої Палати</a:t>
                      </a:r>
                      <a:br>
                        <a:rPr lang="uk-UA" sz="11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Верховного  Суду </a:t>
                      </a:r>
                      <a:br>
                        <a:rPr lang="uk-UA" sz="11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від 25.05.2021 </a:t>
                      </a:r>
                      <a:br>
                        <a:rPr lang="uk-UA" sz="11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справі № 910/11027/18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АБ «УКООПСПІЛКА»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100" u="none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Визначено правові підстави позову </a:t>
                      </a:r>
                      <a:br>
                        <a:rPr lang="uk-UA" sz="1100" u="none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u="none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(норми права, які підлягають застосуванню, дія закону в часі);</a:t>
                      </a:r>
                      <a:endParaRPr lang="uk-UA" sz="1100" u="none" kern="1200" baseline="0" noProof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-180975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100" u="none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Визначено коло осіб, які несуть відповідальність за шкоду (збитки), заподіяні банку;</a:t>
                      </a:r>
                    </a:p>
                    <a:p>
                      <a:pPr marL="180975" lvl="0" indent="-180975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100" u="none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Визначено кілька підходів щодо визначення розміру шкоди;</a:t>
                      </a:r>
                    </a:p>
                    <a:p>
                      <a:pPr marL="180975" lvl="0" indent="-180975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100" u="none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Встановлено відсутність причинно-наслідкового зв’язку між діями НБУ як регулятора та Фонду                  як ліквідатора і завданою шкодою;</a:t>
                      </a:r>
                      <a:endParaRPr lang="uk-UA" sz="1100" u="none" kern="1200" baseline="0" noProof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-180975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100" u="none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Можливість солідарної відповідальності відповідачів в межах одного судового провадження;</a:t>
                      </a:r>
                    </a:p>
                    <a:p>
                      <a:pPr marL="180975" lvl="0" indent="-180975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100" u="none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Деталізовано предмет доказування, впроваджено новий стандарт доказування «вірогідності доказів»;</a:t>
                      </a:r>
                    </a:p>
                    <a:p>
                      <a:pPr marL="180975" lvl="0" indent="-180975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100" u="none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Припинення банку як юридичної особи не припиняє процес з відшкодування шкоди;</a:t>
                      </a:r>
                    </a:p>
                    <a:p>
                      <a:pPr marL="180975" lvl="0" indent="-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100" u="none" kern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Виключна правова проблема (позовна давність)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09192"/>
                  </a:ext>
                </a:extLst>
              </a:tr>
              <a:tr h="1065652">
                <a:tc>
                  <a:txBody>
                    <a:bodyPr/>
                    <a:lstStyle/>
                    <a:p>
                      <a:pPr marL="139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Постанова Великої </a:t>
                      </a:r>
                      <a:b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Палати Верховного </a:t>
                      </a:r>
                      <a:b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Суду від 03.08.2022 </a:t>
                      </a:r>
                      <a:b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справі № 910/11027/18</a:t>
                      </a:r>
                      <a:endParaRPr lang="uk-UA" sz="11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АБ «УКООПСПІЛКА»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100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Необхідність встановлення та дослідження судами розміру заподіяної шкоди                                  (залежно від підходів її визначення);</a:t>
                      </a: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100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Вплив погашення боргу перед окремим кредитором, включеним до реєстру, на загальний розмір шкоди (збитків), яка підлягає стягненню;</a:t>
                      </a: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100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Обов'язкове дослідження повного реєстру акцептованих вимог кредиторів банку, якщо шкода визначена в розмірі недостатності майна банку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55268"/>
                  </a:ext>
                </a:extLst>
              </a:tr>
              <a:tr h="911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Постанова Касаційного </a:t>
                      </a:r>
                      <a:b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господарського суду </a:t>
                      </a:r>
                      <a:b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складі Верховного Суду від 07.10.2021 </a:t>
                      </a:r>
                      <a:b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справі № 910/12803/18</a:t>
                      </a:r>
                      <a:endParaRPr lang="uk-UA" sz="11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ПАТ «БАНК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«ТАВРИКА»</a:t>
                      </a:r>
                      <a:endParaRPr lang="uk-UA" sz="11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100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Встановлення в діях посадових осіб банку усіх елементів цивільного правопорушення;</a:t>
                      </a: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100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Доведення факту настання неплатоспроможності банку внаслідок протиправних дій керівників банку;</a:t>
                      </a: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100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Застосування позовної давності та відмова Фонду у задоволенні позову з цих підстав           (враховано постанову Великої Палати Верховного Суду від 25.05.2021 у справі № 910/11027/18       (АБ «УКООПСПІЛКА»))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36414"/>
                  </a:ext>
                </a:extLst>
              </a:tr>
              <a:tr h="1042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Постанова Касаційного </a:t>
                      </a:r>
                      <a:b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господарського суду </a:t>
                      </a:r>
                      <a:b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складі Верховного Суду від 12.07.2022 </a:t>
                      </a:r>
                      <a:b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1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справі № 910/18526/21 </a:t>
                      </a:r>
                      <a:endParaRPr lang="uk-UA" sz="11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ПАТ «БАНК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«ТАВРИКА»</a:t>
                      </a:r>
                      <a:endParaRPr lang="uk-UA" sz="11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100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Розмежування основної та додаткової (субсидіарної) відповідальності;</a:t>
                      </a: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100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Розмежування 2 видів позовів, передбачених статтею 52 Закону України «Про систему гарантування вкладів фізичних осіб»: шкода (збитки), завдана банку, та шкода (збитки), завдані кредиторам;</a:t>
                      </a:r>
                    </a:p>
                    <a:p>
                      <a:pPr marL="176213" lvl="0" indent="-1762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100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Застосування спеціальної позовної давності до спеціального способу захисту колишніх кредиторів банку (положення частини 7 статті 52 Закону)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1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84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DD3C3FEA-FD6C-4BF5-B4CA-8D29891E05D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314764029"/>
              </p:ext>
            </p:extLst>
          </p:nvPr>
        </p:nvGraphicFramePr>
        <p:xfrm>
          <a:off x="751263" y="1023423"/>
          <a:ext cx="8852453" cy="4172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3309">
                  <a:extLst>
                    <a:ext uri="{9D8B030D-6E8A-4147-A177-3AD203B41FA5}">
                      <a16:colId xmlns:a16="http://schemas.microsoft.com/office/drawing/2014/main" val="1521165043"/>
                    </a:ext>
                  </a:extLst>
                </a:gridCol>
                <a:gridCol w="1649506">
                  <a:extLst>
                    <a:ext uri="{9D8B030D-6E8A-4147-A177-3AD203B41FA5}">
                      <a16:colId xmlns:a16="http://schemas.microsoft.com/office/drawing/2014/main" val="1048620213"/>
                    </a:ext>
                  </a:extLst>
                </a:gridCol>
                <a:gridCol w="4709638">
                  <a:extLst>
                    <a:ext uri="{9D8B030D-6E8A-4147-A177-3AD203B41FA5}">
                      <a16:colId xmlns:a16="http://schemas.microsoft.com/office/drawing/2014/main" val="2568648595"/>
                    </a:ext>
                  </a:extLst>
                </a:gridCol>
              </a:tblGrid>
              <a:tr h="5163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Документ</a:t>
                      </a:r>
                    </a:p>
                  </a:txBody>
                  <a:tcPr marL="68580" marR="68580" marT="0" marB="0">
                    <a:solidFill>
                      <a:srgbClr val="1B35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Неплатоспроможний банк</a:t>
                      </a:r>
                    </a:p>
                  </a:txBody>
                  <a:tcPr marL="68580" marR="68580" marT="0" marB="0">
                    <a:solidFill>
                      <a:srgbClr val="1B35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Основні висновки </a:t>
                      </a:r>
                      <a:br>
                        <a:rPr lang="uk-UA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</a:br>
                      <a:r>
                        <a:rPr lang="uk-UA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j-ea"/>
                          <a:cs typeface="+mj-cs"/>
                        </a:rPr>
                        <a:t>для подальших судових процесів</a:t>
                      </a:r>
                    </a:p>
                  </a:txBody>
                  <a:tcPr marL="68580" marR="68580" marT="0" marB="0">
                    <a:solidFill>
                      <a:srgbClr val="1B35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63734"/>
                  </a:ext>
                </a:extLst>
              </a:tr>
              <a:tr h="2760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Постанови Касаційного господарського суду </a:t>
                      </a:r>
                      <a:b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складі Верховного Суду: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від </a:t>
                      </a:r>
                      <a:r>
                        <a:rPr lang="uk-UA" sz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21.07.2021 </a:t>
                      </a:r>
                      <a:br>
                        <a:rPr lang="uk-UA" sz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справі № 910/12930/18</a:t>
                      </a: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від </a:t>
                      </a:r>
                      <a:r>
                        <a:rPr lang="uk-UA" sz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14.09.2021 </a:t>
                      </a:r>
                      <a:br>
                        <a:rPr lang="uk-UA" sz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200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справі № 910/11371/18</a:t>
                      </a: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від 28.10.2021  </a:t>
                      </a:r>
                      <a:b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справі № 910/9851/20;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від 08.02.2022 </a:t>
                      </a:r>
                      <a:b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справі № 910/15260/18;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від 25.07.2022 </a:t>
                      </a:r>
                      <a:b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 справі № 922/2860/18;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від 07.09.2022</a:t>
                      </a:r>
                      <a:b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 справі № 904/3867/21;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 від 27.09.2022 </a:t>
                      </a:r>
                      <a:b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 справі № 904/3864/21;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від 20.10.2022 </a:t>
                      </a:r>
                      <a:b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 справі № 910/3782/21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12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12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12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ПАТ «КБ «ДАНІЕЛЬ»</a:t>
                      </a:r>
                      <a:endParaRPr lang="uk-UA" sz="12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12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noProof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ПАТ «ЛЕГБАНК»</a:t>
                      </a:r>
                      <a:endParaRPr lang="uk-UA" sz="12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12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ПАТ БАНК «ТРАСТ»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12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ПАТ КБ «СТАНДАРТ»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ПАТ «БАНК ЗОЛОТІ ВОРОТА»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ПАТ «МЕЛІОР БАНК»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ПАТ «МЕЛІОР БАНК»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uk-UA" sz="500" b="1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АТ «АРТЕМ-БАНК»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endParaRPr lang="uk-UA" sz="600" u="none" kern="12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Дія в часі норм Закону «Про банки і банківську діяльність» та </a:t>
                      </a:r>
                      <a:r>
                        <a:rPr lang="en-US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</a:t>
                      </a:r>
                    </a:p>
                    <a:p>
                      <a:pPr marL="0" lvl="0" indent="0">
                        <a:lnSpc>
                          <a:spcPct val="93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US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Закону «Про систему гарантування вкладів фізичних осіб»;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Розподіл обов'язків доказування у правовідносинах про відшкодування шкоди (збитків) (презумпція вини заподіювача шкоди);</a:t>
                      </a: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Належність відповідачів у справі;</a:t>
                      </a: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Предмет доказування, підстави позову у даній категорії спорів;</a:t>
                      </a: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Дослідження усіх елементів складу цивільного правопорушення;</a:t>
                      </a: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Застосування солідарної відповідальності в межах одного судового провадження;</a:t>
                      </a: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Дослідження доказів та дотримання стандарту доказування;</a:t>
                      </a: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Застосування ст. 92 Цивільного кодексу України через призму основних фідуціарних обов'язків посадової особи банку: справедливість, добросовісність, розумність;</a:t>
                      </a: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Розмежування цивільно-правової та кримінально-правової відповідальності та їх вплив на вирішення даної категорії спорів;</a:t>
                      </a: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Статус відповідача, який помер до моменту початку розгляду судової справи, та можливі наслідки;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Невчинення Фондом дій з виявлення нікчемних правочинів та їх наслідки;</a:t>
                      </a: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uk-UA" sz="1200" u="none" kern="1200" baseline="0" dirty="0">
                          <a:solidFill>
                            <a:srgbClr val="1B355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Невчинення НБУ дій із застосування заходів впливу до банку                         (в подальшому неплатоспроможного) та їх наслідки</a:t>
                      </a:r>
                    </a:p>
                    <a:p>
                      <a:pPr marL="176213" lvl="0" indent="-176213">
                        <a:lnSpc>
                          <a:spcPct val="93000"/>
                        </a:lnSpc>
                        <a:buFont typeface="Symbol" panose="05050102010706020507" pitchFamily="18" charset="2"/>
                        <a:buChar char=""/>
                      </a:pPr>
                      <a:endParaRPr lang="uk-UA" sz="1200" u="none" kern="1200" baseline="0" dirty="0">
                        <a:solidFill>
                          <a:srgbClr val="1B355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66251"/>
                  </a:ext>
                </a:extLst>
              </a:tr>
            </a:tbl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F485AD86-DE10-6DFB-9D06-3878350DD5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217047"/>
            <a:ext cx="9906001" cy="403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1400" b="1" dirty="0">
                <a:solidFill>
                  <a:srgbClr val="003366"/>
                </a:solidFill>
                <a:latin typeface="Cera Pro medium"/>
              </a:rPr>
              <a:t>Ключові висновки Верховного Суду з питань стягнення шкоди (збитків) </a:t>
            </a:r>
            <a:br>
              <a:rPr lang="uk-UA" sz="1400" b="1" dirty="0">
                <a:solidFill>
                  <a:srgbClr val="003366"/>
                </a:solidFill>
                <a:latin typeface="Cera Pro medium"/>
              </a:rPr>
            </a:br>
            <a:r>
              <a:rPr lang="uk-UA" sz="1400" b="1" dirty="0">
                <a:solidFill>
                  <a:srgbClr val="003366"/>
                </a:solidFill>
                <a:latin typeface="Cera Pro medium"/>
              </a:rPr>
              <a:t>у господарських провадженнях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485AD86-DE10-6DFB-9D06-3878350DD5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302285" y="526706"/>
            <a:ext cx="9906001" cy="403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uk-UA" sz="1200" b="1" i="1" dirty="0">
                <a:solidFill>
                  <a:srgbClr val="003366"/>
                </a:solidFill>
                <a:latin typeface="Cera Pro medium"/>
              </a:rPr>
              <a:t>Продовження</a:t>
            </a:r>
          </a:p>
        </p:txBody>
      </p:sp>
    </p:spTree>
    <p:extLst>
      <p:ext uri="{BB962C8B-B14F-4D97-AF65-F5344CB8AC3E}">
        <p14:creationId xmlns:p14="http://schemas.microsoft.com/office/powerpoint/2010/main" val="422722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AD54359F-5774-1DEB-1B96-6D3A92FA705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906000" cy="6015031"/>
            <a:chOff x="0" y="0"/>
            <a:chExt cx="9906000" cy="6015031"/>
          </a:xfrm>
        </p:grpSpPr>
        <p:sp>
          <p:nvSpPr>
            <p:cNvPr id="31" name="Google Shape;195;p6">
              <a:extLst>
                <a:ext uri="{FF2B5EF4-FFF2-40B4-BE49-F238E27FC236}">
                  <a16:creationId xmlns:a16="http://schemas.microsoft.com/office/drawing/2014/main" id="{30E2A133-8AFD-BEFD-B4A8-9B4917D88A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2539043" y="567371"/>
              <a:ext cx="1224802" cy="12240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5;p6">
              <a:extLst>
                <a:ext uri="{FF2B5EF4-FFF2-40B4-BE49-F238E27FC236}">
                  <a16:creationId xmlns:a16="http://schemas.microsoft.com/office/drawing/2014/main" id="{42902D9B-D5BF-520B-439F-C4AA82A085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4340598" y="536093"/>
              <a:ext cx="1224802" cy="12240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95;p6">
              <a:extLst>
                <a:ext uri="{FF2B5EF4-FFF2-40B4-BE49-F238E27FC236}">
                  <a16:creationId xmlns:a16="http://schemas.microsoft.com/office/drawing/2014/main" id="{ADFB0892-DA61-F0E0-598C-A5D43A9E45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6213838" y="567372"/>
              <a:ext cx="1224802" cy="12240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Заголовок 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906000" cy="3795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k-UA" sz="1400" b="1" dirty="0">
                  <a:solidFill>
                    <a:srgbClr val="003366"/>
                  </a:solidFill>
                  <a:latin typeface="Cera Pro medium"/>
                </a:rPr>
                <a:t>Розгляд господарських проваджень щодо стягнення шкоди (збитків): задоволення позову</a:t>
              </a:r>
              <a:endParaRPr lang="en-US" sz="1400" b="1" dirty="0">
                <a:solidFill>
                  <a:srgbClr val="FF0000"/>
                </a:solidFill>
                <a:latin typeface="Cera Pro medium"/>
              </a:endParaRPr>
            </a:p>
          </p:txBody>
        </p:sp>
        <p:sp>
          <p:nvSpPr>
            <p:cNvPr id="10" name="Google Shape;195;p6">
              <a:extLst>
                <a:ext uri="{FF2B5EF4-FFF2-40B4-BE49-F238E27FC236}">
                  <a16:creationId xmlns:a16="http://schemas.microsoft.com/office/drawing/2014/main" id="{19E22A5F-EE67-7767-AD76-A506DFF993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8103674" y="530907"/>
              <a:ext cx="1224802" cy="12240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96;p6">
              <a:extLst>
                <a:ext uri="{FF2B5EF4-FFF2-40B4-BE49-F238E27FC236}">
                  <a16:creationId xmlns:a16="http://schemas.microsoft.com/office/drawing/2014/main" id="{36E66F65-E69B-AF85-F02B-1B425A229F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3752202" y="1277895"/>
              <a:ext cx="626400" cy="625928"/>
            </a:xfrm>
            <a:custGeom>
              <a:avLst/>
              <a:gdLst/>
              <a:ahLst/>
              <a:cxnLst/>
              <a:rect l="l" t="t" r="r" b="b"/>
              <a:pathLst>
                <a:path w="1397033" h="1419010" extrusionOk="0">
                  <a:moveTo>
                    <a:pt x="831109" y="178755"/>
                  </a:moveTo>
                  <a:lnTo>
                    <a:pt x="1159932" y="0"/>
                  </a:lnTo>
                  <a:lnTo>
                    <a:pt x="1397033" y="289586"/>
                  </a:lnTo>
                  <a:lnTo>
                    <a:pt x="1349626" y="531652"/>
                  </a:lnTo>
                  <a:lnTo>
                    <a:pt x="1205044" y="355065"/>
                  </a:lnTo>
                  <a:lnTo>
                    <a:pt x="1205044" y="1053243"/>
                  </a:lnTo>
                  <a:cubicBezTo>
                    <a:pt x="1205044" y="1255251"/>
                    <a:pt x="1041285" y="1419010"/>
                    <a:pt x="839277" y="1419010"/>
                  </a:cubicBezTo>
                  <a:lnTo>
                    <a:pt x="0" y="1419010"/>
                  </a:lnTo>
                  <a:lnTo>
                    <a:pt x="0" y="1198527"/>
                  </a:lnTo>
                  <a:lnTo>
                    <a:pt x="829438" y="1198527"/>
                  </a:lnTo>
                  <a:cubicBezTo>
                    <a:pt x="915110" y="1198527"/>
                    <a:pt x="984561" y="1129076"/>
                    <a:pt x="984561" y="1043404"/>
                  </a:cubicBezTo>
                  <a:lnTo>
                    <a:pt x="984561" y="311630"/>
                  </a:lnTo>
                  <a:lnTo>
                    <a:pt x="783702" y="420821"/>
                  </a:lnTo>
                  <a:close/>
                </a:path>
              </a:pathLst>
            </a:custGeom>
            <a:solidFill>
              <a:srgbClr val="003366"/>
            </a:solidFill>
            <a:ln>
              <a:solidFill>
                <a:srgbClr val="0C0C0C"/>
              </a:solidFill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98;p6">
              <a:extLst>
                <a:ext uri="{FF2B5EF4-FFF2-40B4-BE49-F238E27FC236}">
                  <a16:creationId xmlns:a16="http://schemas.microsoft.com/office/drawing/2014/main" id="{72138E64-248C-421D-FA6D-F43C491602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8100000" flipH="1">
              <a:off x="5617448" y="483867"/>
              <a:ext cx="626400" cy="626400"/>
            </a:xfrm>
            <a:custGeom>
              <a:avLst/>
              <a:gdLst/>
              <a:ahLst/>
              <a:cxnLst/>
              <a:rect l="l" t="t" r="r" b="b"/>
              <a:pathLst>
                <a:path w="1397033" h="1419010" extrusionOk="0">
                  <a:moveTo>
                    <a:pt x="831109" y="178755"/>
                  </a:moveTo>
                  <a:lnTo>
                    <a:pt x="1159932" y="0"/>
                  </a:lnTo>
                  <a:lnTo>
                    <a:pt x="1397033" y="289586"/>
                  </a:lnTo>
                  <a:lnTo>
                    <a:pt x="1349626" y="531652"/>
                  </a:lnTo>
                  <a:lnTo>
                    <a:pt x="1205044" y="355065"/>
                  </a:lnTo>
                  <a:lnTo>
                    <a:pt x="1205044" y="1053243"/>
                  </a:lnTo>
                  <a:cubicBezTo>
                    <a:pt x="1205044" y="1255251"/>
                    <a:pt x="1041285" y="1419010"/>
                    <a:pt x="839277" y="1419010"/>
                  </a:cubicBezTo>
                  <a:lnTo>
                    <a:pt x="0" y="1419010"/>
                  </a:lnTo>
                  <a:lnTo>
                    <a:pt x="0" y="1198527"/>
                  </a:lnTo>
                  <a:lnTo>
                    <a:pt x="829438" y="1198527"/>
                  </a:lnTo>
                  <a:cubicBezTo>
                    <a:pt x="915110" y="1198527"/>
                    <a:pt x="984561" y="1129076"/>
                    <a:pt x="984561" y="1043404"/>
                  </a:cubicBezTo>
                  <a:lnTo>
                    <a:pt x="984561" y="311630"/>
                  </a:lnTo>
                  <a:lnTo>
                    <a:pt x="783702" y="42082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99;p6" descr="Bullseye">
              <a:extLst>
                <a:ext uri="{FF2B5EF4-FFF2-40B4-BE49-F238E27FC236}">
                  <a16:creationId xmlns:a16="http://schemas.microsoft.com/office/drawing/2014/main" id="{0C52CED2-EA11-48A1-DEDB-C6AA0E80DAD5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53955" y="491006"/>
              <a:ext cx="371475" cy="37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00;p6" descr="Venn diagram">
              <a:extLst>
                <a:ext uri="{FF2B5EF4-FFF2-40B4-BE49-F238E27FC236}">
                  <a16:creationId xmlns:a16="http://schemas.microsoft.com/office/drawing/2014/main" id="{4A2A2A0E-0C65-F400-97E2-CDF99A0A6499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40501" y="438523"/>
              <a:ext cx="371475" cy="37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01;p6" descr="Presentation with bar chart">
              <a:extLst>
                <a:ext uri="{FF2B5EF4-FFF2-40B4-BE49-F238E27FC236}">
                  <a16:creationId xmlns:a16="http://schemas.microsoft.com/office/drawing/2014/main" id="{ABF2D8B0-2BEF-B2FC-A175-BF34FA187A9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67261" y="570009"/>
              <a:ext cx="371475" cy="37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02;p6" descr="Bar graph with upward trend">
              <a:extLst>
                <a:ext uri="{FF2B5EF4-FFF2-40B4-BE49-F238E27FC236}">
                  <a16:creationId xmlns:a16="http://schemas.microsoft.com/office/drawing/2014/main" id="{D935ACE1-7FE5-64C1-1AA1-E9AA5A08A68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65706" y="523984"/>
              <a:ext cx="371475" cy="3714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</p:pic>
        <p:sp>
          <p:nvSpPr>
            <p:cNvPr id="21" name="Google Shape;206;p6">
              <a:extLst>
                <a:ext uri="{FF2B5EF4-FFF2-40B4-BE49-F238E27FC236}">
                  <a16:creationId xmlns:a16="http://schemas.microsoft.com/office/drawing/2014/main" id="{F1CCEB59-E186-516B-F937-74D2925286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68859" y="1043315"/>
              <a:ext cx="1541666" cy="290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2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ІІІ </a:t>
              </a:r>
              <a:r>
                <a:rPr lang="uk-UA" sz="14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інстанція</a:t>
              </a:r>
              <a:endParaRPr lang="uk-UA" sz="1200" b="1" spc="-3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Google Shape;206;p6">
              <a:extLst>
                <a:ext uri="{FF2B5EF4-FFF2-40B4-BE49-F238E27FC236}">
                  <a16:creationId xmlns:a16="http://schemas.microsoft.com/office/drawing/2014/main" id="{31607697-CD9D-2B5C-FD85-1F86B9BE355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5405" y="1038097"/>
              <a:ext cx="1541666" cy="290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4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 інстанція</a:t>
              </a:r>
            </a:p>
          </p:txBody>
        </p:sp>
        <p:sp>
          <p:nvSpPr>
            <p:cNvPr id="30" name="Google Shape;206;p6">
              <a:extLst>
                <a:ext uri="{FF2B5EF4-FFF2-40B4-BE49-F238E27FC236}">
                  <a16:creationId xmlns:a16="http://schemas.microsoft.com/office/drawing/2014/main" id="{8D9B9DBE-503D-E8AD-4F52-67AE1C72793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83991" y="1068581"/>
              <a:ext cx="1541666" cy="290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4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 інстанція</a:t>
              </a:r>
            </a:p>
          </p:txBody>
        </p:sp>
        <p:sp>
          <p:nvSpPr>
            <p:cNvPr id="33" name="Google Shape;206;p6">
              <a:extLst>
                <a:ext uri="{FF2B5EF4-FFF2-40B4-BE49-F238E27FC236}">
                  <a16:creationId xmlns:a16="http://schemas.microsoft.com/office/drawing/2014/main" id="{4FEF1F3B-FD76-ADCB-F1D5-931072BEDC2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81895" y="1063703"/>
              <a:ext cx="1541666" cy="505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4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Пред'явлення</a:t>
              </a:r>
              <a:r>
                <a:rPr lang="uk-UA" sz="12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uk-UA" sz="14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позову</a:t>
              </a:r>
            </a:p>
          </p:txBody>
        </p:sp>
        <p:sp>
          <p:nvSpPr>
            <p:cNvPr id="34" name="Google Shape;196;p6">
              <a:extLst>
                <a:ext uri="{FF2B5EF4-FFF2-40B4-BE49-F238E27FC236}">
                  <a16:creationId xmlns:a16="http://schemas.microsoft.com/office/drawing/2014/main" id="{5559AFEF-B941-89E5-CED0-C7E4456DC2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7479240" y="1223553"/>
              <a:ext cx="626400" cy="625928"/>
            </a:xfrm>
            <a:custGeom>
              <a:avLst/>
              <a:gdLst/>
              <a:ahLst/>
              <a:cxnLst/>
              <a:rect l="l" t="t" r="r" b="b"/>
              <a:pathLst>
                <a:path w="1397033" h="1419010" extrusionOk="0">
                  <a:moveTo>
                    <a:pt x="831109" y="178755"/>
                  </a:moveTo>
                  <a:lnTo>
                    <a:pt x="1159932" y="0"/>
                  </a:lnTo>
                  <a:lnTo>
                    <a:pt x="1397033" y="289586"/>
                  </a:lnTo>
                  <a:lnTo>
                    <a:pt x="1349626" y="531652"/>
                  </a:lnTo>
                  <a:lnTo>
                    <a:pt x="1205044" y="355065"/>
                  </a:lnTo>
                  <a:lnTo>
                    <a:pt x="1205044" y="1053243"/>
                  </a:lnTo>
                  <a:cubicBezTo>
                    <a:pt x="1205044" y="1255251"/>
                    <a:pt x="1041285" y="1419010"/>
                    <a:pt x="839277" y="1419010"/>
                  </a:cubicBezTo>
                  <a:lnTo>
                    <a:pt x="0" y="1419010"/>
                  </a:lnTo>
                  <a:lnTo>
                    <a:pt x="0" y="1198527"/>
                  </a:lnTo>
                  <a:lnTo>
                    <a:pt x="829438" y="1198527"/>
                  </a:lnTo>
                  <a:cubicBezTo>
                    <a:pt x="915110" y="1198527"/>
                    <a:pt x="984561" y="1129076"/>
                    <a:pt x="984561" y="1043404"/>
                  </a:cubicBezTo>
                  <a:lnTo>
                    <a:pt x="984561" y="311630"/>
                  </a:lnTo>
                  <a:lnTo>
                    <a:pt x="783702" y="420821"/>
                  </a:lnTo>
                  <a:close/>
                </a:path>
              </a:pathLst>
            </a:custGeom>
            <a:solidFill>
              <a:srgbClr val="003366"/>
            </a:solidFill>
            <a:ln>
              <a:solidFill>
                <a:srgbClr val="0C0C0C"/>
              </a:solidFill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;p6">
              <a:extLst>
                <a:ext uri="{FF2B5EF4-FFF2-40B4-BE49-F238E27FC236}">
                  <a16:creationId xmlns:a16="http://schemas.microsoft.com/office/drawing/2014/main" id="{ECF2C919-9F5A-AC27-821C-37801FE1367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62552" y="2043329"/>
              <a:ext cx="1580841" cy="12240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100" i="1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16.03.2021</a:t>
              </a:r>
            </a:p>
            <a:p>
              <a:pPr algn="ctr">
                <a:buClr>
                  <a:srgbClr val="000000"/>
                </a:buClr>
                <a:buSzPts val="1800"/>
              </a:pPr>
              <a:endParaRPr lang="uk-UA" sz="1100" i="1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100" b="1" i="1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15,9 млн. грн.</a:t>
              </a:r>
              <a:endParaRPr sz="1100" b="1" i="1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5;p6">
              <a:extLst>
                <a:ext uri="{FF2B5EF4-FFF2-40B4-BE49-F238E27FC236}">
                  <a16:creationId xmlns:a16="http://schemas.microsoft.com/office/drawing/2014/main" id="{781FBE46-3EE6-E55D-2804-6F5F2B3205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62552" y="3417180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reflection stA="45000" endPos="65000" dist="215900" dir="5400000" sy="-100000" algn="bl" rotWithShape="0"/>
            </a:effectLst>
          </p:spPr>
          <p:txBody>
            <a:bodyPr spcFirstLastPara="1" wrap="square" lIns="74283" tIns="37131" rIns="74283" bIns="37131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100" i="1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16.06.2021</a:t>
              </a:r>
            </a:p>
            <a:p>
              <a:pPr algn="ctr">
                <a:buClr>
                  <a:srgbClr val="000000"/>
                </a:buClr>
                <a:buSzPts val="1800"/>
              </a:pPr>
              <a:endParaRPr lang="uk-UA" sz="1100" i="1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100" b="1" i="1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0,64 млн. грн.</a:t>
              </a:r>
            </a:p>
          </p:txBody>
        </p:sp>
        <p:sp>
          <p:nvSpPr>
            <p:cNvPr id="50" name="Google Shape;195;p6">
              <a:extLst>
                <a:ext uri="{FF2B5EF4-FFF2-40B4-BE49-F238E27FC236}">
                  <a16:creationId xmlns:a16="http://schemas.microsoft.com/office/drawing/2014/main" id="{EAC34184-357A-FC0C-7CFB-C9416FBF2FF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50345" y="2008531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09.08.2022</a:t>
              </a:r>
              <a:r>
                <a:rPr lang="en-US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 </a:t>
              </a:r>
              <a:r>
                <a:rPr lang="en-US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</a:rPr>
                <a:t>–</a:t>
              </a:r>
              <a:endParaRPr lang="uk-UA" sz="1100" i="1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1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Рішення про відмову у задоволенні позову</a:t>
              </a:r>
              <a:endParaRPr sz="1100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5;p6">
              <a:extLst>
                <a:ext uri="{FF2B5EF4-FFF2-40B4-BE49-F238E27FC236}">
                  <a16:creationId xmlns:a16="http://schemas.microsoft.com/office/drawing/2014/main" id="{54798176-3024-C276-CCAF-3673F286F2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5405" y="3414074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57000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ru-RU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28.03.2023 </a:t>
              </a:r>
              <a:r>
                <a:rPr lang="ru-RU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</a:rPr>
                <a:t>–</a:t>
              </a:r>
              <a:endParaRPr lang="ru-RU" sz="1100" i="1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1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Залишено рішення першої інстанції         </a:t>
              </a:r>
              <a:r>
                <a:rPr lang="uk-UA" sz="1100" b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без змін</a:t>
              </a:r>
            </a:p>
          </p:txBody>
        </p:sp>
        <p:sp>
          <p:nvSpPr>
            <p:cNvPr id="55" name="Google Shape;195;p6">
              <a:extLst>
                <a:ext uri="{FF2B5EF4-FFF2-40B4-BE49-F238E27FC236}">
                  <a16:creationId xmlns:a16="http://schemas.microsoft.com/office/drawing/2014/main" id="{1DC3B653-13DA-8FFE-4E28-9FC8C6CE8E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5405" y="4789207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57000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800"/>
              </a:pPr>
              <a:r>
                <a:rPr lang="uk-UA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20</a:t>
              </a:r>
              <a:r>
                <a:rPr lang="ru-RU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.12.2022 </a:t>
              </a:r>
              <a:r>
                <a:rPr lang="ru-RU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</a:rPr>
                <a:t>–</a:t>
              </a:r>
              <a:endParaRPr lang="ru-RU" sz="1100" i="1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cs typeface="Calibri"/>
                <a:sym typeface="Calibri"/>
              </a:endParaRPr>
            </a:p>
            <a:p>
              <a:pPr lvl="0" algn="ctr">
                <a:buClr>
                  <a:srgbClr val="000000"/>
                </a:buClr>
                <a:buSzPts val="1800"/>
              </a:pPr>
              <a:r>
                <a:rPr lang="uk-UA" sz="11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Скасовано рішення першої інстанції та прийнято нове - </a:t>
              </a:r>
              <a:r>
                <a:rPr lang="uk-UA" sz="1100" b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про задоволення позову</a:t>
              </a:r>
              <a:endParaRPr lang="ru-RU" sz="1100" b="1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95;p6">
              <a:extLst>
                <a:ext uri="{FF2B5EF4-FFF2-40B4-BE49-F238E27FC236}">
                  <a16:creationId xmlns:a16="http://schemas.microsoft.com/office/drawing/2014/main" id="{40DE9C50-137E-51BE-FA43-D76D70E7E9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49492" y="2008531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3200" dirty="0">
                  <a:solidFill>
                    <a:schemeClr val="lt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?</a:t>
              </a:r>
              <a:endParaRPr sz="3200" dirty="0">
                <a:solidFill>
                  <a:schemeClr val="lt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95;p6">
              <a:extLst>
                <a:ext uri="{FF2B5EF4-FFF2-40B4-BE49-F238E27FC236}">
                  <a16:creationId xmlns:a16="http://schemas.microsoft.com/office/drawing/2014/main" id="{CD50BE33-C3EF-4A99-92FC-C9B3D0583A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49492" y="3410527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ru-RU" sz="1100" i="1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08.05.2023 </a:t>
              </a:r>
              <a:r>
                <a:rPr lang="ru-RU" sz="1100" i="1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</a:rPr>
                <a:t>–</a:t>
              </a:r>
              <a:endParaRPr lang="ru-RU" sz="1100" i="1" dirty="0">
                <a:solidFill>
                  <a:schemeClr val="bg1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100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Відкрито касаційне провадження</a:t>
              </a: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3200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?</a:t>
              </a:r>
              <a:endParaRPr lang="ru-RU" sz="3200" dirty="0">
                <a:solidFill>
                  <a:schemeClr val="bg1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endParaRPr sz="1100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95;p6">
              <a:extLst>
                <a:ext uri="{FF2B5EF4-FFF2-40B4-BE49-F238E27FC236}">
                  <a16:creationId xmlns:a16="http://schemas.microsoft.com/office/drawing/2014/main" id="{AD024DAB-B21C-086B-415B-E0D965E72F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25875" y="4785890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ru-RU" sz="1100" i="1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27.03.2023 </a:t>
              </a:r>
              <a:r>
                <a:rPr lang="ru-RU" sz="1100" i="1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</a:rPr>
                <a:t>–</a:t>
              </a:r>
              <a:endParaRPr lang="ru-RU" sz="1100" i="1" dirty="0">
                <a:solidFill>
                  <a:schemeClr val="bg1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100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Відкрито касаційне провадження</a:t>
              </a: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ru-RU" sz="3200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?</a:t>
              </a:r>
              <a:endParaRPr lang="ru-RU" sz="3200" dirty="0">
                <a:solidFill>
                  <a:schemeClr val="bg1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95;p6">
              <a:extLst>
                <a:ext uri="{FF2B5EF4-FFF2-40B4-BE49-F238E27FC236}">
                  <a16:creationId xmlns:a16="http://schemas.microsoft.com/office/drawing/2014/main" id="{519C0A90-9EE5-4CA5-816E-FAEDB3EEDA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5405" y="2024522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57000"/>
              </a:srgbClr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12</a:t>
              </a:r>
              <a:r>
                <a:rPr lang="ru-RU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.0</a:t>
              </a:r>
              <a:r>
                <a:rPr lang="en-US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4</a:t>
              </a:r>
              <a:r>
                <a:rPr lang="ru-RU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.202</a:t>
              </a:r>
              <a:r>
                <a:rPr lang="en-US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3</a:t>
              </a:r>
              <a:r>
                <a:rPr lang="ru-RU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 </a:t>
              </a:r>
              <a:r>
                <a:rPr lang="ru-RU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</a:rPr>
                <a:t>–</a:t>
              </a:r>
              <a:endParaRPr lang="ru-RU" sz="1100" i="1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1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Скасовано рішення першої інстанції та прийнято нове – </a:t>
              </a:r>
              <a:r>
                <a:rPr lang="uk-UA" sz="1100" b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про задоволення позову</a:t>
              </a:r>
              <a:endParaRPr lang="ru-RU" sz="1100" b="1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95;p6">
              <a:extLst>
                <a:ext uri="{FF2B5EF4-FFF2-40B4-BE49-F238E27FC236}">
                  <a16:creationId xmlns:a16="http://schemas.microsoft.com/office/drawing/2014/main" id="{58E35A0E-B1A7-4715-D573-D0A5B496E2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73220" y="3414074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01.12.2022</a:t>
              </a:r>
              <a:r>
                <a:rPr lang="en-US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</a:rPr>
                <a:t>–</a:t>
              </a:r>
              <a:endParaRPr lang="uk-UA" sz="1100" i="1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100" b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Рішення про задоволення позову </a:t>
              </a:r>
              <a:r>
                <a:rPr lang="uk-UA" sz="11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частково</a:t>
              </a:r>
              <a:endParaRPr sz="1100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95;p6">
              <a:extLst>
                <a:ext uri="{FF2B5EF4-FFF2-40B4-BE49-F238E27FC236}">
                  <a16:creationId xmlns:a16="http://schemas.microsoft.com/office/drawing/2014/main" id="{31453BBB-55EF-3CC7-D97B-B19AEC9486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73220" y="4789207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ru-RU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  <a:sym typeface="Calibri"/>
                </a:rPr>
                <a:t>02.02.2022 </a:t>
              </a:r>
              <a:r>
                <a:rPr lang="ru-RU" sz="1100" i="1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cs typeface="Calibri"/>
                </a:rPr>
                <a:t>–</a:t>
              </a:r>
              <a:endParaRPr lang="ru-RU" sz="1100" i="1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1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Рішення про відмову у задоволенні позову</a:t>
              </a:r>
            </a:p>
            <a:p>
              <a:pPr algn="ctr">
                <a:buClr>
                  <a:srgbClr val="000000"/>
                </a:buClr>
                <a:buSzPts val="1800"/>
              </a:pPr>
              <a:endParaRPr sz="1100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95;p6">
              <a:extLst>
                <a:ext uri="{FF2B5EF4-FFF2-40B4-BE49-F238E27FC236}">
                  <a16:creationId xmlns:a16="http://schemas.microsoft.com/office/drawing/2014/main" id="{4369A512-2DC2-8516-189D-8B67D7C190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79832" y="4791031"/>
              <a:ext cx="1580400" cy="12240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100" i="1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31.05.2021</a:t>
              </a:r>
            </a:p>
            <a:p>
              <a:pPr algn="ctr">
                <a:buClr>
                  <a:srgbClr val="000000"/>
                </a:buClr>
                <a:buSzPts val="1800"/>
              </a:pPr>
              <a:endParaRPr lang="uk-UA" sz="1100" i="1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100" b="1" i="1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434,5 млн. грн.</a:t>
              </a:r>
              <a:endParaRPr sz="1100" b="1" i="1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Стрелка: пятиугольник 83">
              <a:extLst>
                <a:ext uri="{FF2B5EF4-FFF2-40B4-BE49-F238E27FC236}">
                  <a16:creationId xmlns:a16="http://schemas.microsoft.com/office/drawing/2014/main" id="{AC1E2037-2D99-2970-19AE-3F986277A9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830" y="2048161"/>
              <a:ext cx="1790830" cy="1200361"/>
            </a:xfrm>
            <a:prstGeom prst="homePlate">
              <a:avLst>
                <a:gd name="adj" fmla="val 35693"/>
              </a:avLst>
            </a:prstGeom>
            <a:solidFill>
              <a:srgbClr val="99CCF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4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АТ «АРТЕМ-БАНК»</a:t>
              </a:r>
            </a:p>
            <a:p>
              <a:r>
                <a:rPr lang="uk-UA" sz="14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№ 910/4149/21</a:t>
              </a:r>
            </a:p>
          </p:txBody>
        </p:sp>
        <p:sp>
          <p:nvSpPr>
            <p:cNvPr id="85" name="Стрелка: пятиугольник 84">
              <a:extLst>
                <a:ext uri="{FF2B5EF4-FFF2-40B4-BE49-F238E27FC236}">
                  <a16:creationId xmlns:a16="http://schemas.microsoft.com/office/drawing/2014/main" id="{C25E52EC-6590-C732-D969-D810590ACE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4060" y="3429000"/>
              <a:ext cx="1790830" cy="1200361"/>
            </a:xfrm>
            <a:prstGeom prst="homePlate">
              <a:avLst>
                <a:gd name="adj" fmla="val 35693"/>
              </a:avLst>
            </a:prstGeom>
            <a:solidFill>
              <a:srgbClr val="99CCF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4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АТ «АРТЕМ-БАНК»</a:t>
              </a:r>
            </a:p>
            <a:p>
              <a:r>
                <a:rPr lang="uk-UA" sz="14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№ 910/9833/21</a:t>
              </a:r>
            </a:p>
          </p:txBody>
        </p:sp>
        <p:sp>
          <p:nvSpPr>
            <p:cNvPr id="92" name="Стрелка: пятиугольник 91">
              <a:extLst>
                <a:ext uri="{FF2B5EF4-FFF2-40B4-BE49-F238E27FC236}">
                  <a16:creationId xmlns:a16="http://schemas.microsoft.com/office/drawing/2014/main" id="{34585393-E3EE-8976-16C6-169A107B51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830" y="4812846"/>
              <a:ext cx="1790830" cy="1200361"/>
            </a:xfrm>
            <a:prstGeom prst="homePlate">
              <a:avLst>
                <a:gd name="adj" fmla="val 35693"/>
              </a:avLst>
            </a:prstGeom>
            <a:solidFill>
              <a:srgbClr val="99CCF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4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БАНК «ДЕМАРК»</a:t>
              </a:r>
            </a:p>
            <a:p>
              <a:r>
                <a:rPr lang="uk-UA" sz="14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№ 927/561/21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36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1C874785-D593-5FA8-7DE0-DAC9E2E00F2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8448" y="412617"/>
            <a:ext cx="9906000" cy="5552944"/>
            <a:chOff x="28448" y="412617"/>
            <a:chExt cx="9906000" cy="5552944"/>
          </a:xfrm>
        </p:grpSpPr>
        <p:graphicFrame>
          <p:nvGraphicFramePr>
            <p:cNvPr id="25" name="Схема 24"/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2672854778"/>
                </p:ext>
              </p:extLst>
            </p:nvPr>
          </p:nvGraphicFramePr>
          <p:xfrm>
            <a:off x="498856" y="626969"/>
            <a:ext cx="8965184" cy="14332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26" name="Пряма сполучна лінія 25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946405" y="1530453"/>
              <a:ext cx="0" cy="792583"/>
            </a:xfrm>
            <a:prstGeom prst="line">
              <a:avLst/>
            </a:prstGeom>
            <a:ln w="12700" cmpd="dbl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6"/>
            <p:cNvCxnSpPr>
              <a:cxnSpLocks noGrp="1" noRot="1" noMove="1" noResize="1" noEditPoints="1" noAdjustHandles="1" noChangeArrowheads="1" noChangeShapeType="1"/>
              <a:endCxn id="58" idx="0"/>
            </p:cNvCxnSpPr>
            <p:nvPr/>
          </p:nvCxnSpPr>
          <p:spPr>
            <a:xfrm>
              <a:off x="1825104" y="1518207"/>
              <a:ext cx="597" cy="221988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27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68111" y="1535795"/>
              <a:ext cx="0" cy="781897"/>
            </a:xfrm>
            <a:prstGeom prst="line">
              <a:avLst/>
            </a:prstGeom>
            <a:ln w="127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30"/>
            <p:cNvCxnSpPr>
              <a:cxnSpLocks noGrp="1" noRot="1" noMove="1" noResize="1" noEditPoints="1" noAdjustHandles="1" noChangeArrowheads="1" noChangeShapeType="1"/>
              <a:endCxn id="62" idx="0"/>
            </p:cNvCxnSpPr>
            <p:nvPr/>
          </p:nvCxnSpPr>
          <p:spPr>
            <a:xfrm>
              <a:off x="3608898" y="1539336"/>
              <a:ext cx="1097" cy="2216341"/>
            </a:xfrm>
            <a:prstGeom prst="line">
              <a:avLst/>
            </a:prstGeom>
            <a:ln w="127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кутник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9587" y="1681894"/>
              <a:ext cx="1661224" cy="389848"/>
            </a:xfrm>
            <a:prstGeom prst="rect">
              <a:avLst/>
            </a:prstGeom>
            <a:solidFill>
              <a:schemeClr val="bg1"/>
            </a:solidFill>
            <a:ln w="15875">
              <a:gradFill flip="none" rotWithShape="1">
                <a:gsLst>
                  <a:gs pos="26000">
                    <a:srgbClr val="003366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 інстанція</a:t>
              </a:r>
            </a:p>
          </p:txBody>
        </p:sp>
        <p:sp>
          <p:nvSpPr>
            <p:cNvPr id="33" name="Прямокутник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5967" y="1676126"/>
              <a:ext cx="78428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 інстанція</a:t>
              </a:r>
            </a:p>
          </p:txBody>
        </p:sp>
        <p:sp>
          <p:nvSpPr>
            <p:cNvPr id="34" name="Прямокутник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72822" y="1669532"/>
              <a:ext cx="78428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ІІІ інстанція</a:t>
              </a:r>
            </a:p>
          </p:txBody>
        </p:sp>
        <p:cxnSp>
          <p:nvCxnSpPr>
            <p:cNvPr id="36" name="Пряма сполучна лінія 35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6279539" y="1543529"/>
              <a:ext cx="1" cy="792583"/>
            </a:xfrm>
            <a:prstGeom prst="line">
              <a:avLst/>
            </a:prstGeom>
            <a:ln w="127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кутник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3310" y="1666336"/>
              <a:ext cx="78428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 інстанція</a:t>
              </a:r>
            </a:p>
          </p:txBody>
        </p:sp>
        <p:cxnSp>
          <p:nvCxnSpPr>
            <p:cNvPr id="40" name="Пряма сполучна лінія 39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4478594" y="1539336"/>
              <a:ext cx="5410" cy="813712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44"/>
            <p:cNvCxnSpPr>
              <a:cxnSpLocks noGrp="1" noRot="1" noMove="1" noResize="1" noEditPoints="1" noAdjustHandles="1" noChangeArrowheads="1" noChangeShapeType="1"/>
              <a:endCxn id="72" idx="0"/>
            </p:cNvCxnSpPr>
            <p:nvPr/>
          </p:nvCxnSpPr>
          <p:spPr>
            <a:xfrm>
              <a:off x="7139940" y="1535795"/>
              <a:ext cx="1448" cy="2227616"/>
            </a:xfrm>
            <a:prstGeom prst="line">
              <a:avLst/>
            </a:prstGeom>
            <a:ln w="127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кутник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38082" y="1681894"/>
              <a:ext cx="78428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ІІІ інстанція</a:t>
              </a:r>
            </a:p>
          </p:txBody>
        </p:sp>
        <p:cxnSp>
          <p:nvCxnSpPr>
            <p:cNvPr id="50" name="Пряма сполучна лінія 49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8003219" y="1528891"/>
              <a:ext cx="0" cy="781897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кутник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22854" y="1688022"/>
              <a:ext cx="78428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 інстанція</a:t>
              </a:r>
            </a:p>
          </p:txBody>
        </p:sp>
        <p:sp>
          <p:nvSpPr>
            <p:cNvPr id="5" name="Овал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512" y="2323036"/>
              <a:ext cx="1526400" cy="15264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Пред'явлення позову</a:t>
              </a:r>
            </a:p>
          </p:txBody>
        </p:sp>
        <p:sp>
          <p:nvSpPr>
            <p:cNvPr id="58" name="Овал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2501" y="3738089"/>
              <a:ext cx="1526400" cy="152534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Ухвала про повернення позову (перекладено на позивача обов’язок перевірки адрес відповідачів)</a:t>
              </a:r>
            </a:p>
          </p:txBody>
        </p:sp>
        <p:sp>
          <p:nvSpPr>
            <p:cNvPr id="61" name="Овал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37719" y="2323036"/>
              <a:ext cx="1526400" cy="1526400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Постанова про скасування ухвали про повернення позову</a:t>
              </a:r>
            </a:p>
          </p:txBody>
        </p:sp>
        <p:sp>
          <p:nvSpPr>
            <p:cNvPr id="62" name="Овал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46795" y="3755677"/>
              <a:ext cx="1526400" cy="1525347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Залишення </a:t>
              </a:r>
              <a:br>
                <a:rPr lang="uk-UA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uk-UA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без змін постанови апеляційної інстанції</a:t>
              </a:r>
            </a:p>
          </p:txBody>
        </p:sp>
        <p:sp>
          <p:nvSpPr>
            <p:cNvPr id="64" name="Овал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22013" y="2323036"/>
              <a:ext cx="1526400" cy="15264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Відкрито провадження</a:t>
              </a:r>
            </a:p>
          </p:txBody>
        </p:sp>
        <p:sp>
          <p:nvSpPr>
            <p:cNvPr id="67" name="Овал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10405" y="3755677"/>
              <a:ext cx="1526400" cy="152534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Рішення про відмову у задоволенні позову</a:t>
              </a:r>
            </a:p>
          </p:txBody>
        </p:sp>
        <p:cxnSp>
          <p:nvCxnSpPr>
            <p:cNvPr id="68" name="Пряма сполучна лінія 67"/>
            <p:cNvCxnSpPr>
              <a:cxnSpLocks noGrp="1" noRot="1" noMove="1" noResize="1" noEditPoints="1" noAdjustHandles="1" noChangeArrowheads="1" noChangeShapeType="1"/>
              <a:endCxn id="67" idx="0"/>
            </p:cNvCxnSpPr>
            <p:nvPr/>
          </p:nvCxnSpPr>
          <p:spPr>
            <a:xfrm>
              <a:off x="5369301" y="1543529"/>
              <a:ext cx="4304" cy="221214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Овал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12363" y="2314557"/>
              <a:ext cx="1526400" cy="1526400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Постанова про залишення без змін рішення першої інстанції</a:t>
              </a:r>
            </a:p>
          </p:txBody>
        </p:sp>
        <p:sp>
          <p:nvSpPr>
            <p:cNvPr id="72" name="Овал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78188" y="3763411"/>
              <a:ext cx="1526400" cy="1525347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uk-UA" sz="1000" b="1" spc="-3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Постанова про скасування рішень попередніх інстанцій та направлення справи на новий розгляд до першої інстанції</a:t>
              </a:r>
            </a:p>
          </p:txBody>
        </p:sp>
        <p:sp>
          <p:nvSpPr>
            <p:cNvPr id="73" name="Овал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59647" y="2296781"/>
              <a:ext cx="1526400" cy="15264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Рішення про відмову </a:t>
              </a:r>
              <a:br>
                <a:rPr lang="uk-UA" sz="1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uk-UA" sz="1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у задоволенні позову</a:t>
              </a:r>
            </a:p>
          </p:txBody>
        </p:sp>
        <p:sp>
          <p:nvSpPr>
            <p:cNvPr id="78" name="Овал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0300" y="3755676"/>
              <a:ext cx="1526400" cy="152534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uk-UA" sz="10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без руху – </a:t>
              </a:r>
            </a:p>
            <a:p>
              <a:pPr algn="ctr"/>
              <a:r>
                <a:rPr lang="uk-UA" sz="10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Фондом не сплачено судовий збір!!!</a:t>
              </a:r>
            </a:p>
          </p:txBody>
        </p:sp>
        <p:cxnSp>
          <p:nvCxnSpPr>
            <p:cNvPr id="79" name="Пряма сполучна лінія 78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8953500" y="1564922"/>
              <a:ext cx="4304" cy="221214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кутник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69676" y="1676126"/>
              <a:ext cx="1661224" cy="389848"/>
            </a:xfrm>
            <a:prstGeom prst="rect">
              <a:avLst/>
            </a:prstGeom>
            <a:solidFill>
              <a:schemeClr val="bg1"/>
            </a:solidFill>
            <a:ln w="15875">
              <a:gradFill flip="none" rotWithShape="1">
                <a:gsLst>
                  <a:gs pos="30000">
                    <a:srgbClr val="003366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 інстанція (продовження)</a:t>
              </a:r>
            </a:p>
          </p:txBody>
        </p:sp>
        <p:sp>
          <p:nvSpPr>
            <p:cNvPr id="54" name="Прямокутник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8031" y="1688756"/>
              <a:ext cx="84080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4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 інстанція</a:t>
              </a:r>
              <a:endParaRPr lang="uk-UA" sz="1100" b="1" spc="-3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2" name="Заголовок 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448" y="412617"/>
              <a:ext cx="9906000" cy="3841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k-UA" sz="1400" b="1" dirty="0">
                  <a:solidFill>
                    <a:srgbClr val="003366"/>
                  </a:solidFill>
                  <a:latin typeface="Cera Pro medium"/>
                </a:rPr>
                <a:t>Розгляд господарського провадження щодо стягнення шкоди (збитків) стосовно </a:t>
              </a:r>
            </a:p>
            <a:p>
              <a:pPr algn="ctr">
                <a:lnSpc>
                  <a:spcPct val="100000"/>
                </a:lnSpc>
              </a:pPr>
              <a:r>
                <a:rPr lang="uk-UA" sz="1400" b="1" dirty="0">
                  <a:solidFill>
                    <a:srgbClr val="003366"/>
                  </a:solidFill>
                  <a:latin typeface="Cera Pro medium"/>
                </a:rPr>
                <a:t>ПАТ «КБ «СТАНДАРТ» (№ 910/15260/18)</a:t>
              </a:r>
              <a:endParaRPr lang="en-US" sz="1400" b="1" dirty="0">
                <a:solidFill>
                  <a:srgbClr val="003366"/>
                </a:solidFill>
                <a:latin typeface="Cera Pro medium"/>
              </a:endParaRPr>
            </a:p>
          </p:txBody>
        </p:sp>
        <p:cxnSp>
          <p:nvCxnSpPr>
            <p:cNvPr id="38" name="Пряма зі стрілкою 37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7173380" y="5288758"/>
              <a:ext cx="1097" cy="446079"/>
            </a:xfrm>
            <a:prstGeom prst="straightConnector1">
              <a:avLst/>
            </a:prstGeom>
            <a:ln w="22225">
              <a:solidFill>
                <a:srgbClr val="C0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кутник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78188" y="5503110"/>
              <a:ext cx="2530983" cy="4624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100" b="1" i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Ігнорування </a:t>
              </a:r>
            </a:p>
            <a:p>
              <a:pPr algn="ctr"/>
              <a:r>
                <a:rPr lang="uk-UA" sz="1100" b="1" i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обов'язкових вказівок ВС</a:t>
              </a:r>
            </a:p>
          </p:txBody>
        </p:sp>
        <p:cxnSp>
          <p:nvCxnSpPr>
            <p:cNvPr id="42" name="Пряма зі стрілкою 41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8047445" y="3801098"/>
              <a:ext cx="18382" cy="1933237"/>
            </a:xfrm>
            <a:prstGeom prst="straightConnector1">
              <a:avLst/>
            </a:prstGeom>
            <a:ln w="22225">
              <a:solidFill>
                <a:srgbClr val="C0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 сполучна лінія 7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7173380" y="5734335"/>
              <a:ext cx="892447" cy="502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160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3738B9-9435-9760-C3D5-F795085C605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0427" y="215227"/>
            <a:ext cx="9906000" cy="5634562"/>
            <a:chOff x="-30427" y="215227"/>
            <a:chExt cx="9906000" cy="5634562"/>
          </a:xfrm>
        </p:grpSpPr>
        <p:graphicFrame>
          <p:nvGraphicFramePr>
            <p:cNvPr id="25" name="Схема 24"/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3821140198"/>
                </p:ext>
              </p:extLst>
            </p:nvPr>
          </p:nvGraphicFramePr>
          <p:xfrm>
            <a:off x="521139" y="638471"/>
            <a:ext cx="8924785" cy="14332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26" name="Пряма сполучна лінія 25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968690" y="1541955"/>
              <a:ext cx="0" cy="792583"/>
            </a:xfrm>
            <a:prstGeom prst="line">
              <a:avLst/>
            </a:prstGeom>
            <a:ln w="9525" cmpd="dbl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6"/>
            <p:cNvCxnSpPr>
              <a:cxnSpLocks noGrp="1" noRot="1" noMove="1" noResize="1" noEditPoints="1" noAdjustHandles="1" noChangeArrowheads="1" noChangeShapeType="1"/>
              <a:endCxn id="58" idx="0"/>
            </p:cNvCxnSpPr>
            <p:nvPr/>
          </p:nvCxnSpPr>
          <p:spPr>
            <a:xfrm>
              <a:off x="1847389" y="1529709"/>
              <a:ext cx="597" cy="2219882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27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90396" y="1547297"/>
              <a:ext cx="0" cy="781897"/>
            </a:xfrm>
            <a:prstGeom prst="line">
              <a:avLst/>
            </a:prstGeom>
            <a:ln w="9525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30"/>
            <p:cNvCxnSpPr>
              <a:cxnSpLocks noGrp="1" noRot="1" noMove="1" noResize="1" noEditPoints="1" noAdjustHandles="1" noChangeArrowheads="1" noChangeShapeType="1"/>
              <a:endCxn id="62" idx="0"/>
            </p:cNvCxnSpPr>
            <p:nvPr/>
          </p:nvCxnSpPr>
          <p:spPr>
            <a:xfrm>
              <a:off x="3631183" y="1550838"/>
              <a:ext cx="1097" cy="2216341"/>
            </a:xfrm>
            <a:prstGeom prst="line">
              <a:avLst/>
            </a:prstGeom>
            <a:ln w="952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кутник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1872" y="1693396"/>
              <a:ext cx="1661224" cy="389848"/>
            </a:xfrm>
            <a:prstGeom prst="rect">
              <a:avLst/>
            </a:prstGeom>
            <a:solidFill>
              <a:schemeClr val="bg1"/>
            </a:solidFill>
            <a:ln w="15875">
              <a:gradFill flip="none" rotWithShape="1">
                <a:gsLst>
                  <a:gs pos="26000">
                    <a:srgbClr val="003366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 інстанція</a:t>
              </a:r>
            </a:p>
          </p:txBody>
        </p:sp>
        <p:sp>
          <p:nvSpPr>
            <p:cNvPr id="33" name="Прямокутник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98252" y="1687628"/>
              <a:ext cx="78428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 інстанція</a:t>
              </a:r>
            </a:p>
          </p:txBody>
        </p:sp>
        <p:sp>
          <p:nvSpPr>
            <p:cNvPr id="34" name="Прямокутник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95107" y="1681034"/>
              <a:ext cx="78428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ІІІ інстанція</a:t>
              </a:r>
            </a:p>
          </p:txBody>
        </p:sp>
        <p:cxnSp>
          <p:nvCxnSpPr>
            <p:cNvPr id="36" name="Пряма сполучна лінія 35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6301824" y="1555031"/>
              <a:ext cx="1" cy="792583"/>
            </a:xfrm>
            <a:prstGeom prst="line">
              <a:avLst/>
            </a:prstGeom>
            <a:ln w="9525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кутник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75595" y="1677838"/>
              <a:ext cx="78428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 інстанція</a:t>
              </a:r>
            </a:p>
          </p:txBody>
        </p:sp>
        <p:cxnSp>
          <p:nvCxnSpPr>
            <p:cNvPr id="40" name="Пряма сполучна лінія 39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4500879" y="1550838"/>
              <a:ext cx="5410" cy="813712"/>
            </a:xfrm>
            <a:prstGeom prst="line">
              <a:avLst/>
            </a:prstGeom>
            <a:ln w="9525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44"/>
            <p:cNvCxnSpPr>
              <a:cxnSpLocks noGrp="1" noRot="1" noMove="1" noResize="1" noEditPoints="1" noAdjustHandles="1" noChangeArrowheads="1" noChangeShapeType="1"/>
              <a:endCxn id="72" idx="0"/>
            </p:cNvCxnSpPr>
            <p:nvPr/>
          </p:nvCxnSpPr>
          <p:spPr>
            <a:xfrm>
              <a:off x="7146985" y="1547297"/>
              <a:ext cx="16688" cy="2227616"/>
            </a:xfrm>
            <a:prstGeom prst="line">
              <a:avLst/>
            </a:prstGeom>
            <a:ln w="9525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кутник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60367" y="1693396"/>
              <a:ext cx="78428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ІІІ інстанція</a:t>
              </a:r>
            </a:p>
          </p:txBody>
        </p:sp>
        <p:cxnSp>
          <p:nvCxnSpPr>
            <p:cNvPr id="50" name="Пряма сполучна лінія 49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8025504" y="1540393"/>
              <a:ext cx="0" cy="781897"/>
            </a:xfrm>
            <a:prstGeom prst="line">
              <a:avLst/>
            </a:prstGeom>
            <a:ln w="9525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кутник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5139" y="1699524"/>
              <a:ext cx="78428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 інстанція</a:t>
              </a:r>
            </a:p>
          </p:txBody>
        </p:sp>
        <p:sp>
          <p:nvSpPr>
            <p:cNvPr id="5" name="Овал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5797" y="2334538"/>
              <a:ext cx="1526400" cy="15264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Пред’</a:t>
              </a:r>
              <a:r>
                <a:rPr lang="ru-RU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явлення</a:t>
              </a:r>
              <a:r>
                <a:rPr lang="uk-UA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позову</a:t>
              </a:r>
            </a:p>
          </p:txBody>
        </p:sp>
        <p:sp>
          <p:nvSpPr>
            <p:cNvPr id="58" name="Овал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786" y="3749591"/>
              <a:ext cx="1526400" cy="152534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Рішення про відмову у задоволенні позову (пропуск позовної давності)</a:t>
              </a:r>
            </a:p>
          </p:txBody>
        </p:sp>
        <p:sp>
          <p:nvSpPr>
            <p:cNvPr id="61" name="Овал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0004" y="2334538"/>
              <a:ext cx="1526400" cy="1526400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Постанова про зміну мотивувальної частини рішення першої інстанції (</a:t>
              </a:r>
              <a:r>
                <a:rPr lang="uk-UA" sz="1000" spc="-4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необґрунтованість</a:t>
              </a:r>
              <a:r>
                <a:rPr lang="uk-UA" sz="1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позовних вимог Фонду)</a:t>
              </a:r>
            </a:p>
          </p:txBody>
        </p:sp>
        <p:sp>
          <p:nvSpPr>
            <p:cNvPr id="62" name="Овал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9080" y="3767179"/>
              <a:ext cx="1526400" cy="1525347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Постанова про скасування постанови апеляційної інстанції та залишення в силі рішення першої інстанції</a:t>
              </a:r>
            </a:p>
          </p:txBody>
        </p:sp>
        <p:sp>
          <p:nvSpPr>
            <p:cNvPr id="64" name="Овал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4298" y="2334538"/>
              <a:ext cx="1526400" cy="15264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Пред’</a:t>
              </a:r>
              <a:r>
                <a:rPr lang="ru-RU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явлення</a:t>
              </a:r>
              <a:r>
                <a:rPr lang="uk-UA" sz="1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позову</a:t>
              </a:r>
            </a:p>
          </p:txBody>
        </p:sp>
        <p:sp>
          <p:nvSpPr>
            <p:cNvPr id="67" name="Овал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2690" y="3767179"/>
              <a:ext cx="1526400" cy="152534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Ухвала про відмову у відкритті провадження (наявність остаточного судового рішення у тотожній справі)</a:t>
              </a:r>
            </a:p>
          </p:txBody>
        </p:sp>
        <p:cxnSp>
          <p:nvCxnSpPr>
            <p:cNvPr id="68" name="Пряма сполучна лінія 67"/>
            <p:cNvCxnSpPr>
              <a:cxnSpLocks noGrp="1" noRot="1" noMove="1" noResize="1" noEditPoints="1" noAdjustHandles="1" noChangeArrowheads="1" noChangeShapeType="1"/>
              <a:endCxn id="67" idx="0"/>
            </p:cNvCxnSpPr>
            <p:nvPr/>
          </p:nvCxnSpPr>
          <p:spPr>
            <a:xfrm>
              <a:off x="5391586" y="1555031"/>
              <a:ext cx="4304" cy="2212148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Овал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34648" y="2326059"/>
              <a:ext cx="1526400" cy="1526400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Постанова про залишення ухвали першої інстанції без змін</a:t>
              </a:r>
            </a:p>
          </p:txBody>
        </p:sp>
        <p:sp>
          <p:nvSpPr>
            <p:cNvPr id="72" name="Овал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0473" y="3774913"/>
              <a:ext cx="1526400" cy="1525347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uk-UA" sz="1000" b="1" spc="-3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Постанова про скасування рішень попередніх інстанцій</a:t>
              </a:r>
            </a:p>
          </p:txBody>
        </p:sp>
        <p:sp>
          <p:nvSpPr>
            <p:cNvPr id="73" name="Овал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81932" y="2308283"/>
              <a:ext cx="1526400" cy="15264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Рішення про відмову </a:t>
              </a:r>
              <a:br>
                <a:rPr lang="uk-UA" sz="1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uk-UA" sz="1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у задоволенні позову</a:t>
              </a:r>
            </a:p>
          </p:txBody>
        </p:sp>
        <p:sp>
          <p:nvSpPr>
            <p:cNvPr id="41" name="Прямокутник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1961" y="1687628"/>
              <a:ext cx="1661224" cy="389848"/>
            </a:xfrm>
            <a:prstGeom prst="rect">
              <a:avLst/>
            </a:prstGeom>
            <a:solidFill>
              <a:schemeClr val="bg1"/>
            </a:solidFill>
            <a:ln w="15875">
              <a:gradFill flip="none" rotWithShape="1">
                <a:gsLst>
                  <a:gs pos="30000">
                    <a:srgbClr val="003366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 інстанція (продовження)</a:t>
              </a:r>
            </a:p>
          </p:txBody>
        </p:sp>
        <p:sp>
          <p:nvSpPr>
            <p:cNvPr id="82" name="Заголовок 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0427" y="215227"/>
              <a:ext cx="9906000" cy="4483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k-UA" sz="1400" b="1" dirty="0">
                  <a:solidFill>
                    <a:srgbClr val="003366"/>
                  </a:solidFill>
                  <a:latin typeface="Cera Pro medium"/>
                </a:rPr>
                <a:t>Розгляд господарських проваджень щодо стягнення шкоди (збитків) стосовно </a:t>
              </a:r>
            </a:p>
            <a:p>
              <a:pPr algn="ctr">
                <a:lnSpc>
                  <a:spcPct val="100000"/>
                </a:lnSpc>
              </a:pPr>
              <a:r>
                <a:rPr lang="uk-UA" sz="1400" b="1" dirty="0">
                  <a:solidFill>
                    <a:srgbClr val="003366"/>
                  </a:solidFill>
                  <a:latin typeface="Cera Pro medium"/>
                </a:rPr>
                <a:t>ПАТ «БАНК «ТАВРИКА» (№ 910/12803/18 та № 910/18526/21)</a:t>
              </a:r>
              <a:endParaRPr lang="en-US" sz="1400" b="1" dirty="0">
                <a:solidFill>
                  <a:srgbClr val="003366"/>
                </a:solidFill>
                <a:latin typeface="Cera Pro medium"/>
              </a:endParaRPr>
            </a:p>
          </p:txBody>
        </p:sp>
        <p:cxnSp>
          <p:nvCxnSpPr>
            <p:cNvPr id="35" name="Пряма зі стрілкою 34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531872" y="1035720"/>
              <a:ext cx="3447524" cy="14234"/>
            </a:xfrm>
            <a:prstGeom prst="straightConnector1">
              <a:avLst/>
            </a:prstGeom>
            <a:ln w="19050">
              <a:solidFill>
                <a:srgbClr val="00336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кутник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1872" y="810311"/>
              <a:ext cx="3447524" cy="225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ПОЗОВ в інтересах Банку</a:t>
              </a:r>
            </a:p>
          </p:txBody>
        </p:sp>
        <p:cxnSp>
          <p:nvCxnSpPr>
            <p:cNvPr id="39" name="Пряма зі стрілкою 38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091961" y="1035720"/>
              <a:ext cx="5198688" cy="14065"/>
            </a:xfrm>
            <a:prstGeom prst="straightConnector1">
              <a:avLst/>
            </a:prstGeom>
            <a:ln w="19050">
              <a:solidFill>
                <a:srgbClr val="00336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кутник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7131" y="801608"/>
              <a:ext cx="4276673" cy="225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ПОЗОВ в інтересах кредиторів</a:t>
              </a:r>
            </a:p>
          </p:txBody>
        </p:sp>
        <p:cxnSp>
          <p:nvCxnSpPr>
            <p:cNvPr id="3" name="Сполучна лінія уступом 2"/>
            <p:cNvCxnSpPr>
              <a:cxnSpLocks noGrp="1" noRot="1" noMove="1" noResize="1" noEditPoints="1" noAdjustHandles="1" noChangeArrowheads="1" noChangeShapeType="1"/>
              <a:stCxn id="73" idx="4"/>
            </p:cNvCxnSpPr>
            <p:nvPr/>
          </p:nvCxnSpPr>
          <p:spPr>
            <a:xfrm rot="5400000">
              <a:off x="4886197" y="2579670"/>
              <a:ext cx="1903922" cy="4413949"/>
            </a:xfrm>
            <a:prstGeom prst="bentConnector2">
              <a:avLst/>
            </a:prstGeom>
            <a:ln w="22225">
              <a:solidFill>
                <a:srgbClr val="C0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 зі стрілкою 6"/>
            <p:cNvCxnSpPr>
              <a:cxnSpLocks noGrp="1" noRot="1" noMove="1" noResize="1" noEditPoints="1" noAdjustHandles="1" noChangeArrowheads="1" noChangeShapeType="1"/>
              <a:endCxn id="62" idx="4"/>
            </p:cNvCxnSpPr>
            <p:nvPr/>
          </p:nvCxnSpPr>
          <p:spPr>
            <a:xfrm flipV="1">
              <a:off x="3631183" y="5292526"/>
              <a:ext cx="1097" cy="446079"/>
            </a:xfrm>
            <a:prstGeom prst="straightConnector1">
              <a:avLst/>
            </a:prstGeom>
            <a:ln w="22225">
              <a:solidFill>
                <a:srgbClr val="C0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кутник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62567" y="5387338"/>
              <a:ext cx="3482572" cy="4624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100" b="1" i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Преюдиційність встановлених фактів проігноровано</a:t>
              </a:r>
            </a:p>
          </p:txBody>
        </p:sp>
        <p:sp>
          <p:nvSpPr>
            <p:cNvPr id="43" name="Овал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39131" y="3750140"/>
              <a:ext cx="1526400" cy="152534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?</a:t>
              </a:r>
            </a:p>
          </p:txBody>
        </p:sp>
        <p:cxnSp>
          <p:nvCxnSpPr>
            <p:cNvPr id="44" name="Пряма сполучна лінія 43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8895209" y="1552934"/>
              <a:ext cx="4304" cy="2212148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кутник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38457" y="1700259"/>
              <a:ext cx="840809" cy="38984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1100" b="1" spc="-4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 інстанція</a:t>
              </a:r>
              <a:endParaRPr lang="uk-UA" sz="1100" b="1" spc="-3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58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F0B6B20-EBF1-2D16-EE36-D7F95E2C81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5705" y="50774"/>
            <a:ext cx="9906000" cy="6376276"/>
            <a:chOff x="35705" y="50774"/>
            <a:chExt cx="9906000" cy="6376276"/>
          </a:xfrm>
        </p:grpSpPr>
        <p:cxnSp>
          <p:nvCxnSpPr>
            <p:cNvPr id="133" name="Пряма сполучна лінія 132"/>
            <p:cNvCxnSpPr>
              <a:cxnSpLocks noGrp="1" noRot="1" noMove="1" noResize="1" noEditPoints="1" noAdjustHandles="1" noChangeArrowheads="1" noChangeShapeType="1"/>
              <a:endCxn id="136" idx="0"/>
            </p:cNvCxnSpPr>
            <p:nvPr/>
          </p:nvCxnSpPr>
          <p:spPr>
            <a:xfrm>
              <a:off x="9256050" y="1864559"/>
              <a:ext cx="41888" cy="274091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 сполучна лінія 131"/>
            <p:cNvCxnSpPr>
              <a:cxnSpLocks noGrp="1" noRot="1" noMove="1" noResize="1" noEditPoints="1" noAdjustHandles="1" noChangeArrowheads="1" noChangeShapeType="1"/>
              <a:endCxn id="137" idx="0"/>
            </p:cNvCxnSpPr>
            <p:nvPr/>
          </p:nvCxnSpPr>
          <p:spPr>
            <a:xfrm>
              <a:off x="8246295" y="1864559"/>
              <a:ext cx="129" cy="336740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 сполучна лінія 130"/>
            <p:cNvCxnSpPr>
              <a:cxnSpLocks noGrp="1" noRot="1" noMove="1" noResize="1" noEditPoints="1" noAdjustHandles="1" noChangeArrowheads="1" noChangeShapeType="1"/>
              <a:endCxn id="134" idx="0"/>
            </p:cNvCxnSpPr>
            <p:nvPr/>
          </p:nvCxnSpPr>
          <p:spPr>
            <a:xfrm>
              <a:off x="7214762" y="1864559"/>
              <a:ext cx="3068" cy="278813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 сполучна лінія 129"/>
            <p:cNvCxnSpPr>
              <a:cxnSpLocks noGrp="1" noRot="1" noMove="1" noResize="1" noEditPoints="1" noAdjustHandles="1" noChangeArrowheads="1" noChangeShapeType="1"/>
              <a:endCxn id="82" idx="0"/>
            </p:cNvCxnSpPr>
            <p:nvPr/>
          </p:nvCxnSpPr>
          <p:spPr>
            <a:xfrm flipH="1">
              <a:off x="2956402" y="1901825"/>
              <a:ext cx="9048" cy="22108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 сполучна лінія 128"/>
            <p:cNvCxnSpPr>
              <a:cxnSpLocks noGrp="1" noRot="1" noMove="1" noResize="1" noEditPoints="1" noAdjustHandles="1" noChangeArrowheads="1" noChangeShapeType="1"/>
              <a:endCxn id="85" idx="0"/>
            </p:cNvCxnSpPr>
            <p:nvPr/>
          </p:nvCxnSpPr>
          <p:spPr>
            <a:xfrm flipH="1">
              <a:off x="3960379" y="1901825"/>
              <a:ext cx="30596" cy="283596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6"/>
            <p:cNvCxnSpPr>
              <a:cxnSpLocks noGrp="1" noRot="1" noMove="1" noResize="1" noEditPoints="1" noAdjustHandles="1" noChangeArrowheads="1" noChangeShapeType="1"/>
              <a:endCxn id="92" idx="0"/>
            </p:cNvCxnSpPr>
            <p:nvPr/>
          </p:nvCxnSpPr>
          <p:spPr>
            <a:xfrm flipH="1">
              <a:off x="4979960" y="1901825"/>
              <a:ext cx="17490" cy="22321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Google Shape;195;p6">
              <a:extLst>
                <a:ext uri="{FF2B5EF4-FFF2-40B4-BE49-F238E27FC236}">
                  <a16:creationId xmlns:a16="http://schemas.microsoft.com/office/drawing/2014/main" id="{30E2A133-8AFD-BEFD-B4A8-9B4917D88A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5795402" y="988183"/>
              <a:ext cx="792000" cy="7920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50000"/>
              </a:srgbClr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5;p6">
              <a:extLst>
                <a:ext uri="{FF2B5EF4-FFF2-40B4-BE49-F238E27FC236}">
                  <a16:creationId xmlns:a16="http://schemas.microsoft.com/office/drawing/2014/main" id="{42902D9B-D5BF-520B-439F-C4AA82A085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6823867" y="970310"/>
              <a:ext cx="792000" cy="7920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50000"/>
              </a:srgbClr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95;p6">
              <a:extLst>
                <a:ext uri="{FF2B5EF4-FFF2-40B4-BE49-F238E27FC236}">
                  <a16:creationId xmlns:a16="http://schemas.microsoft.com/office/drawing/2014/main" id="{ADFB0892-DA61-F0E0-598C-A5D43A9E45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7848258" y="971439"/>
              <a:ext cx="792000" cy="7920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50000"/>
              </a:srgbClr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Заголовок 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705" y="50774"/>
              <a:ext cx="9906000" cy="3795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k-UA" sz="1400" b="1" dirty="0">
                  <a:solidFill>
                    <a:srgbClr val="003366"/>
                  </a:solidFill>
                  <a:latin typeface="Cera Pro medium"/>
                </a:rPr>
                <a:t>Розгляд господарських проваджень щодо стягнення шкоди (збитків): </a:t>
              </a:r>
              <a:r>
                <a:rPr lang="uk-UA" sz="1400" b="1" dirty="0">
                  <a:solidFill>
                    <a:srgbClr val="C00000"/>
                  </a:solidFill>
                  <a:latin typeface="Cera Pro medium"/>
                </a:rPr>
                <a:t>(НЕ)</a:t>
              </a:r>
              <a:r>
                <a:rPr lang="uk-UA" sz="1400" b="1" dirty="0">
                  <a:solidFill>
                    <a:srgbClr val="003366"/>
                  </a:solidFill>
                  <a:latin typeface="Cera Pro medium"/>
                </a:rPr>
                <a:t>розумні строки розгляду</a:t>
              </a:r>
              <a:endParaRPr lang="en-US" sz="1400" b="1" dirty="0">
                <a:solidFill>
                  <a:srgbClr val="003366"/>
                </a:solidFill>
                <a:latin typeface="Cera Pro medium"/>
              </a:endParaRPr>
            </a:p>
          </p:txBody>
        </p:sp>
        <p:sp>
          <p:nvSpPr>
            <p:cNvPr id="10" name="Google Shape;195;p6">
              <a:extLst>
                <a:ext uri="{FF2B5EF4-FFF2-40B4-BE49-F238E27FC236}">
                  <a16:creationId xmlns:a16="http://schemas.microsoft.com/office/drawing/2014/main" id="{19E22A5F-EE67-7767-AD76-A506DFF993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8857526" y="970309"/>
              <a:ext cx="792000" cy="7920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50000"/>
              </a:srgbClr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96;p6">
              <a:extLst>
                <a:ext uri="{FF2B5EF4-FFF2-40B4-BE49-F238E27FC236}">
                  <a16:creationId xmlns:a16="http://schemas.microsoft.com/office/drawing/2014/main" id="{36E66F65-E69B-AF85-F02B-1B425A229F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6574775" y="1486180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1397033" h="1419010" extrusionOk="0">
                  <a:moveTo>
                    <a:pt x="831109" y="178755"/>
                  </a:moveTo>
                  <a:lnTo>
                    <a:pt x="1159932" y="0"/>
                  </a:lnTo>
                  <a:lnTo>
                    <a:pt x="1397033" y="289586"/>
                  </a:lnTo>
                  <a:lnTo>
                    <a:pt x="1349626" y="531652"/>
                  </a:lnTo>
                  <a:lnTo>
                    <a:pt x="1205044" y="355065"/>
                  </a:lnTo>
                  <a:lnTo>
                    <a:pt x="1205044" y="1053243"/>
                  </a:lnTo>
                  <a:cubicBezTo>
                    <a:pt x="1205044" y="1255251"/>
                    <a:pt x="1041285" y="1419010"/>
                    <a:pt x="839277" y="1419010"/>
                  </a:cubicBezTo>
                  <a:lnTo>
                    <a:pt x="0" y="1419010"/>
                  </a:lnTo>
                  <a:lnTo>
                    <a:pt x="0" y="1198527"/>
                  </a:lnTo>
                  <a:lnTo>
                    <a:pt x="829438" y="1198527"/>
                  </a:lnTo>
                  <a:cubicBezTo>
                    <a:pt x="915110" y="1198527"/>
                    <a:pt x="984561" y="1129076"/>
                    <a:pt x="984561" y="1043404"/>
                  </a:cubicBezTo>
                  <a:lnTo>
                    <a:pt x="984561" y="311630"/>
                  </a:lnTo>
                  <a:lnTo>
                    <a:pt x="783702" y="420821"/>
                  </a:lnTo>
                  <a:close/>
                </a:path>
              </a:pathLst>
            </a:custGeom>
            <a:solidFill>
              <a:srgbClr val="003366"/>
            </a:solidFill>
            <a:ln>
              <a:solidFill>
                <a:srgbClr val="0C0C0C"/>
              </a:solidFill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98;p6">
              <a:extLst>
                <a:ext uri="{FF2B5EF4-FFF2-40B4-BE49-F238E27FC236}">
                  <a16:creationId xmlns:a16="http://schemas.microsoft.com/office/drawing/2014/main" id="{72138E64-248C-421D-FA6D-F43C491602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8100000" flipH="1">
              <a:off x="7586072" y="951283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1397033" h="1419010" extrusionOk="0">
                  <a:moveTo>
                    <a:pt x="831109" y="178755"/>
                  </a:moveTo>
                  <a:lnTo>
                    <a:pt x="1159932" y="0"/>
                  </a:lnTo>
                  <a:lnTo>
                    <a:pt x="1397033" y="289586"/>
                  </a:lnTo>
                  <a:lnTo>
                    <a:pt x="1349626" y="531652"/>
                  </a:lnTo>
                  <a:lnTo>
                    <a:pt x="1205044" y="355065"/>
                  </a:lnTo>
                  <a:lnTo>
                    <a:pt x="1205044" y="1053243"/>
                  </a:lnTo>
                  <a:cubicBezTo>
                    <a:pt x="1205044" y="1255251"/>
                    <a:pt x="1041285" y="1419010"/>
                    <a:pt x="839277" y="1419010"/>
                  </a:cubicBezTo>
                  <a:lnTo>
                    <a:pt x="0" y="1419010"/>
                  </a:lnTo>
                  <a:lnTo>
                    <a:pt x="0" y="1198527"/>
                  </a:lnTo>
                  <a:lnTo>
                    <a:pt x="829438" y="1198527"/>
                  </a:lnTo>
                  <a:cubicBezTo>
                    <a:pt x="915110" y="1198527"/>
                    <a:pt x="984561" y="1129076"/>
                    <a:pt x="984561" y="1043404"/>
                  </a:cubicBezTo>
                  <a:lnTo>
                    <a:pt x="984561" y="311630"/>
                  </a:lnTo>
                  <a:lnTo>
                    <a:pt x="783702" y="42082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99;p6" descr="Bullseye">
              <a:extLst>
                <a:ext uri="{FF2B5EF4-FFF2-40B4-BE49-F238E27FC236}">
                  <a16:creationId xmlns:a16="http://schemas.microsoft.com/office/drawing/2014/main" id="{0C52CED2-EA11-48A1-DEDB-C6AA0E80DAD5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27525" y="927963"/>
              <a:ext cx="252000" cy="2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00;p6" descr="Venn diagram">
              <a:extLst>
                <a:ext uri="{FF2B5EF4-FFF2-40B4-BE49-F238E27FC236}">
                  <a16:creationId xmlns:a16="http://schemas.microsoft.com/office/drawing/2014/main" id="{4A2A2A0E-0C65-F400-97E2-CDF99A0A6499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6189" y="899873"/>
              <a:ext cx="252000" cy="2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01;p6" descr="Presentation with bar chart">
              <a:extLst>
                <a:ext uri="{FF2B5EF4-FFF2-40B4-BE49-F238E27FC236}">
                  <a16:creationId xmlns:a16="http://schemas.microsoft.com/office/drawing/2014/main" id="{ABF2D8B0-2BEF-B2FC-A175-BF34FA187A9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89936" y="921070"/>
              <a:ext cx="252000" cy="2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02;p6" descr="Bar graph with upward trend">
              <a:extLst>
                <a:ext uri="{FF2B5EF4-FFF2-40B4-BE49-F238E27FC236}">
                  <a16:creationId xmlns:a16="http://schemas.microsoft.com/office/drawing/2014/main" id="{D935ACE1-7FE5-64C1-1AA1-E9AA5A08A68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41172" y="921070"/>
              <a:ext cx="252000" cy="25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06;p6">
              <a:extLst>
                <a:ext uri="{FF2B5EF4-FFF2-40B4-BE49-F238E27FC236}">
                  <a16:creationId xmlns:a16="http://schemas.microsoft.com/office/drawing/2014/main" id="{F1CCEB59-E186-516B-F937-74D2925286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65774" y="1243207"/>
              <a:ext cx="775503" cy="382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ІІІ інстанція</a:t>
              </a:r>
            </a:p>
            <a:p>
              <a:pPr algn="ctr"/>
              <a:r>
                <a:rPr lang="uk-UA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(ОП КГС ВС)</a:t>
              </a:r>
            </a:p>
          </p:txBody>
        </p:sp>
        <p:sp>
          <p:nvSpPr>
            <p:cNvPr id="34" name="Google Shape;196;p6">
              <a:extLst>
                <a:ext uri="{FF2B5EF4-FFF2-40B4-BE49-F238E27FC236}">
                  <a16:creationId xmlns:a16="http://schemas.microsoft.com/office/drawing/2014/main" id="{5559AFEF-B941-89E5-CED0-C7E4456DC2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8617620" y="1486180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1397033" h="1419010" extrusionOk="0">
                  <a:moveTo>
                    <a:pt x="831109" y="178755"/>
                  </a:moveTo>
                  <a:lnTo>
                    <a:pt x="1159932" y="0"/>
                  </a:lnTo>
                  <a:lnTo>
                    <a:pt x="1397033" y="289586"/>
                  </a:lnTo>
                  <a:lnTo>
                    <a:pt x="1349626" y="531652"/>
                  </a:lnTo>
                  <a:lnTo>
                    <a:pt x="1205044" y="355065"/>
                  </a:lnTo>
                  <a:lnTo>
                    <a:pt x="1205044" y="1053243"/>
                  </a:lnTo>
                  <a:cubicBezTo>
                    <a:pt x="1205044" y="1255251"/>
                    <a:pt x="1041285" y="1419010"/>
                    <a:pt x="839277" y="1419010"/>
                  </a:cubicBezTo>
                  <a:lnTo>
                    <a:pt x="0" y="1419010"/>
                  </a:lnTo>
                  <a:lnTo>
                    <a:pt x="0" y="1198527"/>
                  </a:lnTo>
                  <a:lnTo>
                    <a:pt x="829438" y="1198527"/>
                  </a:lnTo>
                  <a:cubicBezTo>
                    <a:pt x="915110" y="1198527"/>
                    <a:pt x="984561" y="1129076"/>
                    <a:pt x="984561" y="1043404"/>
                  </a:cubicBezTo>
                  <a:lnTo>
                    <a:pt x="984561" y="311630"/>
                  </a:lnTo>
                  <a:lnTo>
                    <a:pt x="783702" y="420821"/>
                  </a:lnTo>
                  <a:close/>
                </a:path>
              </a:pathLst>
            </a:custGeom>
            <a:solidFill>
              <a:srgbClr val="003366"/>
            </a:solidFill>
            <a:ln>
              <a:solidFill>
                <a:srgbClr val="0C0C0C"/>
              </a:solidFill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06;p6">
              <a:extLst>
                <a:ext uri="{FF2B5EF4-FFF2-40B4-BE49-F238E27FC236}">
                  <a16:creationId xmlns:a16="http://schemas.microsoft.com/office/drawing/2014/main" id="{F1CCEB59-E186-516B-F937-74D2925286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49834" y="1244336"/>
              <a:ext cx="801238" cy="228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 інстанція</a:t>
              </a:r>
            </a:p>
          </p:txBody>
        </p:sp>
        <p:sp>
          <p:nvSpPr>
            <p:cNvPr id="59" name="Google Shape;206;p6">
              <a:extLst>
                <a:ext uri="{FF2B5EF4-FFF2-40B4-BE49-F238E27FC236}">
                  <a16:creationId xmlns:a16="http://schemas.microsoft.com/office/drawing/2014/main" id="{F1CCEB59-E186-516B-F937-74D2925286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89102" y="1243208"/>
              <a:ext cx="853668" cy="228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 інстанція</a:t>
              </a:r>
            </a:p>
          </p:txBody>
        </p:sp>
        <p:sp>
          <p:nvSpPr>
            <p:cNvPr id="60" name="Google Shape;206;p6">
              <a:extLst>
                <a:ext uri="{FF2B5EF4-FFF2-40B4-BE49-F238E27FC236}">
                  <a16:creationId xmlns:a16="http://schemas.microsoft.com/office/drawing/2014/main" id="{F1CCEB59-E186-516B-F937-74D2925286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46237" y="1188309"/>
              <a:ext cx="853668" cy="382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Пред’</a:t>
              </a:r>
              <a:r>
                <a:rPr lang="ru-RU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явлення позову</a:t>
              </a:r>
              <a:endParaRPr lang="uk-UA" sz="1000" b="1" spc="-3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77" name="Пряма зі стрілкою 76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5625781" y="810685"/>
              <a:ext cx="4060495" cy="2810"/>
            </a:xfrm>
            <a:prstGeom prst="straightConnector1">
              <a:avLst/>
            </a:prstGeom>
            <a:ln w="19050">
              <a:solidFill>
                <a:srgbClr val="00336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Прямокутник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6973" y="512075"/>
              <a:ext cx="4069303" cy="225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ПОВТОРНИЙ ПОЗОВ</a:t>
              </a:r>
            </a:p>
          </p:txBody>
        </p:sp>
        <p:sp>
          <p:nvSpPr>
            <p:cNvPr id="81" name="Google Shape;195;p6">
              <a:extLst>
                <a:ext uri="{FF2B5EF4-FFF2-40B4-BE49-F238E27FC236}">
                  <a16:creationId xmlns:a16="http://schemas.microsoft.com/office/drawing/2014/main" id="{30E2A133-8AFD-BEFD-B4A8-9B4917D88A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1522405" y="990604"/>
              <a:ext cx="792000" cy="7920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50000"/>
              </a:srgbClr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95;p6">
              <a:extLst>
                <a:ext uri="{FF2B5EF4-FFF2-40B4-BE49-F238E27FC236}">
                  <a16:creationId xmlns:a16="http://schemas.microsoft.com/office/drawing/2014/main" id="{42902D9B-D5BF-520B-439F-C4AA82A085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2560017" y="998821"/>
              <a:ext cx="792000" cy="7920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50000"/>
              </a:srgbClr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95;p6">
              <a:extLst>
                <a:ext uri="{FF2B5EF4-FFF2-40B4-BE49-F238E27FC236}">
                  <a16:creationId xmlns:a16="http://schemas.microsoft.com/office/drawing/2014/main" id="{ADFB0892-DA61-F0E0-598C-A5D43A9E45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3584408" y="999950"/>
              <a:ext cx="792000" cy="7920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50000"/>
              </a:srgbClr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95;p6">
              <a:extLst>
                <a:ext uri="{FF2B5EF4-FFF2-40B4-BE49-F238E27FC236}">
                  <a16:creationId xmlns:a16="http://schemas.microsoft.com/office/drawing/2014/main" id="{19E22A5F-EE67-7767-AD76-A506DFF993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4593676" y="998820"/>
              <a:ext cx="792000" cy="7920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50000"/>
              </a:srgbClr>
            </a:solidFill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96;p6">
              <a:extLst>
                <a:ext uri="{FF2B5EF4-FFF2-40B4-BE49-F238E27FC236}">
                  <a16:creationId xmlns:a16="http://schemas.microsoft.com/office/drawing/2014/main" id="{36E66F65-E69B-AF85-F02B-1B425A229F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2302304" y="1499570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1397033" h="1419010" extrusionOk="0">
                  <a:moveTo>
                    <a:pt x="831109" y="178755"/>
                  </a:moveTo>
                  <a:lnTo>
                    <a:pt x="1159932" y="0"/>
                  </a:lnTo>
                  <a:lnTo>
                    <a:pt x="1397033" y="289586"/>
                  </a:lnTo>
                  <a:lnTo>
                    <a:pt x="1349626" y="531652"/>
                  </a:lnTo>
                  <a:lnTo>
                    <a:pt x="1205044" y="355065"/>
                  </a:lnTo>
                  <a:lnTo>
                    <a:pt x="1205044" y="1053243"/>
                  </a:lnTo>
                  <a:cubicBezTo>
                    <a:pt x="1205044" y="1255251"/>
                    <a:pt x="1041285" y="1419010"/>
                    <a:pt x="839277" y="1419010"/>
                  </a:cubicBezTo>
                  <a:lnTo>
                    <a:pt x="0" y="1419010"/>
                  </a:lnTo>
                  <a:lnTo>
                    <a:pt x="0" y="1198527"/>
                  </a:lnTo>
                  <a:lnTo>
                    <a:pt x="829438" y="1198527"/>
                  </a:lnTo>
                  <a:cubicBezTo>
                    <a:pt x="915110" y="1198527"/>
                    <a:pt x="984561" y="1129076"/>
                    <a:pt x="984561" y="1043404"/>
                  </a:cubicBezTo>
                  <a:lnTo>
                    <a:pt x="984561" y="311630"/>
                  </a:lnTo>
                  <a:lnTo>
                    <a:pt x="783702" y="420821"/>
                  </a:lnTo>
                  <a:close/>
                </a:path>
              </a:pathLst>
            </a:custGeom>
            <a:solidFill>
              <a:srgbClr val="003366"/>
            </a:solidFill>
            <a:ln>
              <a:solidFill>
                <a:srgbClr val="0C0C0C"/>
              </a:solidFill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98;p6">
              <a:extLst>
                <a:ext uri="{FF2B5EF4-FFF2-40B4-BE49-F238E27FC236}">
                  <a16:creationId xmlns:a16="http://schemas.microsoft.com/office/drawing/2014/main" id="{72138E64-248C-421D-FA6D-F43C491602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8100000" flipH="1">
              <a:off x="3330203" y="999770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1397033" h="1419010" extrusionOk="0">
                  <a:moveTo>
                    <a:pt x="831109" y="178755"/>
                  </a:moveTo>
                  <a:lnTo>
                    <a:pt x="1159932" y="0"/>
                  </a:lnTo>
                  <a:lnTo>
                    <a:pt x="1397033" y="289586"/>
                  </a:lnTo>
                  <a:lnTo>
                    <a:pt x="1349626" y="531652"/>
                  </a:lnTo>
                  <a:lnTo>
                    <a:pt x="1205044" y="355065"/>
                  </a:lnTo>
                  <a:lnTo>
                    <a:pt x="1205044" y="1053243"/>
                  </a:lnTo>
                  <a:cubicBezTo>
                    <a:pt x="1205044" y="1255251"/>
                    <a:pt x="1041285" y="1419010"/>
                    <a:pt x="839277" y="1419010"/>
                  </a:cubicBezTo>
                  <a:lnTo>
                    <a:pt x="0" y="1419010"/>
                  </a:lnTo>
                  <a:lnTo>
                    <a:pt x="0" y="1198527"/>
                  </a:lnTo>
                  <a:lnTo>
                    <a:pt x="829438" y="1198527"/>
                  </a:lnTo>
                  <a:cubicBezTo>
                    <a:pt x="915110" y="1198527"/>
                    <a:pt x="984561" y="1129076"/>
                    <a:pt x="984561" y="1043404"/>
                  </a:cubicBezTo>
                  <a:lnTo>
                    <a:pt x="984561" y="311630"/>
                  </a:lnTo>
                  <a:lnTo>
                    <a:pt x="783702" y="42082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0" name="Google Shape;199;p6" descr="Bullseye">
              <a:extLst>
                <a:ext uri="{FF2B5EF4-FFF2-40B4-BE49-F238E27FC236}">
                  <a16:creationId xmlns:a16="http://schemas.microsoft.com/office/drawing/2014/main" id="{0C52CED2-EA11-48A1-DEDB-C6AA0E80DAD5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63675" y="956474"/>
              <a:ext cx="252000" cy="2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200;p6" descr="Venn diagram">
              <a:extLst>
                <a:ext uri="{FF2B5EF4-FFF2-40B4-BE49-F238E27FC236}">
                  <a16:creationId xmlns:a16="http://schemas.microsoft.com/office/drawing/2014/main" id="{4A2A2A0E-0C65-F400-97E2-CDF99A0A6499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62339" y="928384"/>
              <a:ext cx="252000" cy="2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201;p6" descr="Presentation with bar chart">
              <a:extLst>
                <a:ext uri="{FF2B5EF4-FFF2-40B4-BE49-F238E27FC236}">
                  <a16:creationId xmlns:a16="http://schemas.microsoft.com/office/drawing/2014/main" id="{ABF2D8B0-2BEF-B2FC-A175-BF34FA187A9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26086" y="949581"/>
              <a:ext cx="252000" cy="2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202;p6" descr="Bar graph with upward trend">
              <a:extLst>
                <a:ext uri="{FF2B5EF4-FFF2-40B4-BE49-F238E27FC236}">
                  <a16:creationId xmlns:a16="http://schemas.microsoft.com/office/drawing/2014/main" id="{D935ACE1-7FE5-64C1-1AA1-E9AA5A08A68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77322" y="949581"/>
              <a:ext cx="252000" cy="25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206;p6">
              <a:extLst>
                <a:ext uri="{FF2B5EF4-FFF2-40B4-BE49-F238E27FC236}">
                  <a16:creationId xmlns:a16="http://schemas.microsoft.com/office/drawing/2014/main" id="{F1CCEB59-E186-516B-F937-74D2925286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1924" y="1271718"/>
              <a:ext cx="775503" cy="228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ІІІ інстанція</a:t>
              </a:r>
            </a:p>
          </p:txBody>
        </p:sp>
        <p:sp>
          <p:nvSpPr>
            <p:cNvPr id="96" name="Google Shape;196;p6">
              <a:extLst>
                <a:ext uri="{FF2B5EF4-FFF2-40B4-BE49-F238E27FC236}">
                  <a16:creationId xmlns:a16="http://schemas.microsoft.com/office/drawing/2014/main" id="{5559AFEF-B941-89E5-CED0-C7E4456DC2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700000">
              <a:off x="4345574" y="1516912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1397033" h="1419010" extrusionOk="0">
                  <a:moveTo>
                    <a:pt x="831109" y="178755"/>
                  </a:moveTo>
                  <a:lnTo>
                    <a:pt x="1159932" y="0"/>
                  </a:lnTo>
                  <a:lnTo>
                    <a:pt x="1397033" y="289586"/>
                  </a:lnTo>
                  <a:lnTo>
                    <a:pt x="1349626" y="531652"/>
                  </a:lnTo>
                  <a:lnTo>
                    <a:pt x="1205044" y="355065"/>
                  </a:lnTo>
                  <a:lnTo>
                    <a:pt x="1205044" y="1053243"/>
                  </a:lnTo>
                  <a:cubicBezTo>
                    <a:pt x="1205044" y="1255251"/>
                    <a:pt x="1041285" y="1419010"/>
                    <a:pt x="839277" y="1419010"/>
                  </a:cubicBezTo>
                  <a:lnTo>
                    <a:pt x="0" y="1419010"/>
                  </a:lnTo>
                  <a:lnTo>
                    <a:pt x="0" y="1198527"/>
                  </a:lnTo>
                  <a:lnTo>
                    <a:pt x="829438" y="1198527"/>
                  </a:lnTo>
                  <a:cubicBezTo>
                    <a:pt x="915110" y="1198527"/>
                    <a:pt x="984561" y="1129076"/>
                    <a:pt x="984561" y="1043404"/>
                  </a:cubicBezTo>
                  <a:lnTo>
                    <a:pt x="984561" y="311630"/>
                  </a:lnTo>
                  <a:lnTo>
                    <a:pt x="783702" y="420821"/>
                  </a:lnTo>
                  <a:close/>
                </a:path>
              </a:pathLst>
            </a:custGeom>
            <a:solidFill>
              <a:srgbClr val="003366"/>
            </a:solidFill>
            <a:ln>
              <a:solidFill>
                <a:srgbClr val="0C0C0C"/>
              </a:solidFill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06;p6">
              <a:extLst>
                <a:ext uri="{FF2B5EF4-FFF2-40B4-BE49-F238E27FC236}">
                  <a16:creationId xmlns:a16="http://schemas.microsoft.com/office/drawing/2014/main" id="{F1CCEB59-E186-516B-F937-74D2925286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85984" y="1272847"/>
              <a:ext cx="801238" cy="228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ІІ інстанція</a:t>
              </a:r>
            </a:p>
          </p:txBody>
        </p:sp>
        <p:sp>
          <p:nvSpPr>
            <p:cNvPr id="98" name="Google Shape;206;p6">
              <a:extLst>
                <a:ext uri="{FF2B5EF4-FFF2-40B4-BE49-F238E27FC236}">
                  <a16:creationId xmlns:a16="http://schemas.microsoft.com/office/drawing/2014/main" id="{F1CCEB59-E186-516B-F937-74D2925286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25252" y="1271719"/>
              <a:ext cx="853668" cy="228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І інстанція</a:t>
              </a:r>
            </a:p>
          </p:txBody>
        </p:sp>
        <p:sp>
          <p:nvSpPr>
            <p:cNvPr id="99" name="Google Shape;206;p6">
              <a:extLst>
                <a:ext uri="{FF2B5EF4-FFF2-40B4-BE49-F238E27FC236}">
                  <a16:creationId xmlns:a16="http://schemas.microsoft.com/office/drawing/2014/main" id="{F1CCEB59-E186-516B-F937-74D2925286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82387" y="1216820"/>
              <a:ext cx="853668" cy="382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/>
              <a:r>
                <a:rPr lang="uk-UA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Пред’</a:t>
              </a:r>
              <a:r>
                <a:rPr lang="ru-RU" sz="10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явлення позову</a:t>
              </a:r>
              <a:endParaRPr lang="uk-UA" sz="1000" b="1" spc="-3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00" name="Пряма зі стрілкою 99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1437907" y="803296"/>
              <a:ext cx="4102741" cy="22398"/>
            </a:xfrm>
            <a:prstGeom prst="straightConnector1">
              <a:avLst/>
            </a:prstGeom>
            <a:ln w="19050">
              <a:solidFill>
                <a:srgbClr val="00336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Прямокутник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93121" y="566951"/>
              <a:ext cx="4069303" cy="225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b="1" spc="-3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ПЕРВИННИЙ ПОЗОВ</a:t>
              </a:r>
            </a:p>
          </p:txBody>
        </p:sp>
        <p:sp>
          <p:nvSpPr>
            <p:cNvPr id="102" name="Стрелка: пятиугольник 83">
              <a:extLst>
                <a:ext uri="{FF2B5EF4-FFF2-40B4-BE49-F238E27FC236}">
                  <a16:creationId xmlns:a16="http://schemas.microsoft.com/office/drawing/2014/main" id="{AC1E2037-2D99-2970-19AE-3F986277A9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13" y="2006703"/>
              <a:ext cx="1401230" cy="576000"/>
            </a:xfrm>
            <a:prstGeom prst="homePlate">
              <a:avLst>
                <a:gd name="adj" fmla="val 28319"/>
              </a:avLst>
            </a:prstGeom>
            <a:solidFill>
              <a:srgbClr val="99CCFF">
                <a:alpha val="50000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0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ПАТ «ДЕЛЬТА БАНК»</a:t>
              </a:r>
            </a:p>
            <a:p>
              <a:r>
                <a:rPr lang="uk-UA" sz="10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№ 910/7186/19</a:t>
              </a:r>
            </a:p>
            <a:p>
              <a:r>
                <a:rPr lang="uk-UA" sz="10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№ 910/21280/21</a:t>
              </a:r>
            </a:p>
          </p:txBody>
        </p:sp>
        <p:sp>
          <p:nvSpPr>
            <p:cNvPr id="103" name="Стрелка: пятиугольник 83">
              <a:extLst>
                <a:ext uri="{FF2B5EF4-FFF2-40B4-BE49-F238E27FC236}">
                  <a16:creationId xmlns:a16="http://schemas.microsoft.com/office/drawing/2014/main" id="{AC1E2037-2D99-2970-19AE-3F986277A9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80" y="2642997"/>
              <a:ext cx="1382034" cy="576000"/>
            </a:xfrm>
            <a:prstGeom prst="homePlate">
              <a:avLst>
                <a:gd name="adj" fmla="val 28319"/>
              </a:avLst>
            </a:prstGeom>
            <a:solidFill>
              <a:srgbClr val="99CCFF">
                <a:alpha val="50000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0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ПАТ «ІМЕКСБАНК»</a:t>
              </a:r>
            </a:p>
            <a:p>
              <a:r>
                <a:rPr lang="uk-UA" sz="10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№ 916/2733/18</a:t>
              </a:r>
            </a:p>
            <a:p>
              <a:r>
                <a:rPr lang="uk-UA" sz="10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№ 910/581/23</a:t>
              </a:r>
            </a:p>
          </p:txBody>
        </p:sp>
        <p:sp>
          <p:nvSpPr>
            <p:cNvPr id="104" name="Стрелка: пятиугольник 83">
              <a:extLst>
                <a:ext uri="{FF2B5EF4-FFF2-40B4-BE49-F238E27FC236}">
                  <a16:creationId xmlns:a16="http://schemas.microsoft.com/office/drawing/2014/main" id="{AC1E2037-2D99-2970-19AE-3F986277A9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011" y="3287596"/>
              <a:ext cx="1382034" cy="576000"/>
            </a:xfrm>
            <a:prstGeom prst="homePlate">
              <a:avLst>
                <a:gd name="adj" fmla="val 28319"/>
              </a:avLst>
            </a:prstGeom>
            <a:solidFill>
              <a:srgbClr val="99CCFF">
                <a:alpha val="50000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0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ПАТ «БАНК КАМБІО»</a:t>
              </a:r>
            </a:p>
            <a:p>
              <a:r>
                <a:rPr lang="uk-UA" sz="10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№ 910/11630/18</a:t>
              </a:r>
            </a:p>
            <a:p>
              <a:r>
                <a:rPr lang="uk-UA" sz="10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№ 910/130/21</a:t>
              </a:r>
            </a:p>
          </p:txBody>
        </p:sp>
        <p:sp>
          <p:nvSpPr>
            <p:cNvPr id="106" name="Google Shape;195;p6">
              <a:extLst>
                <a:ext uri="{FF2B5EF4-FFF2-40B4-BE49-F238E27FC236}">
                  <a16:creationId xmlns:a16="http://schemas.microsoft.com/office/drawing/2014/main" id="{AD024DAB-B21C-086B-415B-E0D965E72F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0246" y="1983740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lt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16.10.2020</a:t>
              </a: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lt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(</a:t>
              </a:r>
              <a:r>
                <a:rPr lang="uk-UA" sz="1000">
                  <a:solidFill>
                    <a:schemeClr val="lt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ОП КГС ВС)</a:t>
              </a:r>
              <a:endParaRPr sz="1000" dirty="0">
                <a:solidFill>
                  <a:schemeClr val="lt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95;p6">
              <a:extLst>
                <a:ext uri="{FF2B5EF4-FFF2-40B4-BE49-F238E27FC236}">
                  <a16:creationId xmlns:a16="http://schemas.microsoft.com/office/drawing/2014/main" id="{31453BBB-55EF-3CC7-D97B-B19AEC9486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49355" y="1977805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16.09.2019</a:t>
              </a:r>
              <a:endParaRPr sz="1000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95;p6">
              <a:extLst>
                <a:ext uri="{FF2B5EF4-FFF2-40B4-BE49-F238E27FC236}">
                  <a16:creationId xmlns:a16="http://schemas.microsoft.com/office/drawing/2014/main" id="{4369A512-2DC2-8516-189D-8B67D7C190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33560" y="1972566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03.06.2019</a:t>
              </a:r>
              <a:endParaRPr sz="1000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95;p6">
              <a:extLst>
                <a:ext uri="{FF2B5EF4-FFF2-40B4-BE49-F238E27FC236}">
                  <a16:creationId xmlns:a16="http://schemas.microsoft.com/office/drawing/2014/main" id="{1DC3B653-13DA-8FFE-4E28-9FC8C6CE8E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33002" y="1966733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17.01.2023</a:t>
              </a:r>
              <a:endParaRPr sz="1000" dirty="0">
                <a:solidFill>
                  <a:srgbClr val="003366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95;p6">
              <a:extLst>
                <a:ext uri="{FF2B5EF4-FFF2-40B4-BE49-F238E27FC236}">
                  <a16:creationId xmlns:a16="http://schemas.microsoft.com/office/drawing/2014/main" id="{AD024DAB-B21C-086B-415B-E0D965E72F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59100" y="1972480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lt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02.03.2023</a:t>
              </a: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відкрито</a:t>
              </a: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провадження</a:t>
              </a:r>
              <a:endParaRPr sz="1000" dirty="0">
                <a:solidFill>
                  <a:schemeClr val="lt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95;p6">
              <a:extLst>
                <a:ext uri="{FF2B5EF4-FFF2-40B4-BE49-F238E27FC236}">
                  <a16:creationId xmlns:a16="http://schemas.microsoft.com/office/drawing/2014/main" id="{31453BBB-55EF-3CC7-D97B-B19AEC9486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7072" y="1971444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21.07.2022</a:t>
              </a:r>
              <a:endParaRPr sz="1000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95;p6">
              <a:extLst>
                <a:ext uri="{FF2B5EF4-FFF2-40B4-BE49-F238E27FC236}">
                  <a16:creationId xmlns:a16="http://schemas.microsoft.com/office/drawing/2014/main" id="{4369A512-2DC2-8516-189D-8B67D7C190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7838" y="1973840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24.12.2021</a:t>
              </a:r>
              <a:endParaRPr sz="1000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95;p6">
              <a:extLst>
                <a:ext uri="{FF2B5EF4-FFF2-40B4-BE49-F238E27FC236}">
                  <a16:creationId xmlns:a16="http://schemas.microsoft.com/office/drawing/2014/main" id="{AD024DAB-B21C-086B-415B-E0D965E72F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9972" y="2637845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lt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25.07.2019</a:t>
              </a:r>
              <a:endParaRPr sz="1000" dirty="0">
                <a:solidFill>
                  <a:schemeClr val="lt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95;p6">
              <a:extLst>
                <a:ext uri="{FF2B5EF4-FFF2-40B4-BE49-F238E27FC236}">
                  <a16:creationId xmlns:a16="http://schemas.microsoft.com/office/drawing/2014/main" id="{31453BBB-55EF-3CC7-D97B-B19AEC9486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7070" y="2628256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10.12.2018</a:t>
              </a:r>
              <a:endParaRPr sz="1000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95;p6">
              <a:extLst>
                <a:ext uri="{FF2B5EF4-FFF2-40B4-BE49-F238E27FC236}">
                  <a16:creationId xmlns:a16="http://schemas.microsoft.com/office/drawing/2014/main" id="{4369A512-2DC2-8516-189D-8B67D7C190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33560" y="2628256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05.12.2018</a:t>
              </a:r>
              <a:endParaRPr sz="1000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95;p6">
              <a:extLst>
                <a:ext uri="{FF2B5EF4-FFF2-40B4-BE49-F238E27FC236}">
                  <a16:creationId xmlns:a16="http://schemas.microsoft.com/office/drawing/2014/main" id="{1DC3B653-13DA-8FFE-4E28-9FC8C6CE8E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40744" y="2624997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01.03.2023</a:t>
              </a:r>
              <a:endParaRPr sz="1000" dirty="0">
                <a:solidFill>
                  <a:srgbClr val="003366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95;p6">
              <a:extLst>
                <a:ext uri="{FF2B5EF4-FFF2-40B4-BE49-F238E27FC236}">
                  <a16:creationId xmlns:a16="http://schemas.microsoft.com/office/drawing/2014/main" id="{AD024DAB-B21C-086B-415B-E0D965E72F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77258" y="2624997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lt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20.04.2023</a:t>
              </a: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відкрито</a:t>
              </a: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провадження</a:t>
              </a:r>
              <a:endParaRPr sz="1000" dirty="0">
                <a:solidFill>
                  <a:schemeClr val="lt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95;p6">
              <a:extLst>
                <a:ext uri="{FF2B5EF4-FFF2-40B4-BE49-F238E27FC236}">
                  <a16:creationId xmlns:a16="http://schemas.microsoft.com/office/drawing/2014/main" id="{31453BBB-55EF-3CC7-D97B-B19AEC9486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20210" y="2632786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17.01.2023</a:t>
              </a:r>
              <a:endParaRPr sz="1000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95;p6">
              <a:extLst>
                <a:ext uri="{FF2B5EF4-FFF2-40B4-BE49-F238E27FC236}">
                  <a16:creationId xmlns:a16="http://schemas.microsoft.com/office/drawing/2014/main" id="{4369A512-2DC2-8516-189D-8B67D7C190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7838" y="2637845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09.01.2023</a:t>
              </a:r>
              <a:endParaRPr sz="1000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95;p6">
              <a:extLst>
                <a:ext uri="{FF2B5EF4-FFF2-40B4-BE49-F238E27FC236}">
                  <a16:creationId xmlns:a16="http://schemas.microsoft.com/office/drawing/2014/main" id="{AD024DAB-B21C-086B-415B-E0D965E72F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2841" y="3287107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29.08.2019</a:t>
              </a:r>
              <a:endParaRPr sz="1000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95;p6">
              <a:extLst>
                <a:ext uri="{FF2B5EF4-FFF2-40B4-BE49-F238E27FC236}">
                  <a16:creationId xmlns:a16="http://schemas.microsoft.com/office/drawing/2014/main" id="{31453BBB-55EF-3CC7-D97B-B19AEC9486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50583" y="3292050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07.09.2018</a:t>
              </a:r>
              <a:endParaRPr sz="1000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95;p6">
              <a:extLst>
                <a:ext uri="{FF2B5EF4-FFF2-40B4-BE49-F238E27FC236}">
                  <a16:creationId xmlns:a16="http://schemas.microsoft.com/office/drawing/2014/main" id="{4369A512-2DC2-8516-189D-8B67D7C190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4717" y="3289211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30.08.2018</a:t>
              </a:r>
              <a:endParaRPr sz="1000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95;p6">
              <a:extLst>
                <a:ext uri="{FF2B5EF4-FFF2-40B4-BE49-F238E27FC236}">
                  <a16:creationId xmlns:a16="http://schemas.microsoft.com/office/drawing/2014/main" id="{1DC3B653-13DA-8FFE-4E28-9FC8C6CE8E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51831" y="3287107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24.02.2021 13.02.2023 (відкриття провадження)</a:t>
              </a:r>
              <a:endParaRPr sz="1000" dirty="0">
                <a:solidFill>
                  <a:srgbClr val="003366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95;p6">
              <a:extLst>
                <a:ext uri="{FF2B5EF4-FFF2-40B4-BE49-F238E27FC236}">
                  <a16:creationId xmlns:a16="http://schemas.microsoft.com/office/drawing/2014/main" id="{31453BBB-55EF-3CC7-D97B-B19AEC9486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29936" y="3291798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11.01.2021 02.09.2022</a:t>
              </a:r>
              <a:endParaRPr sz="1000" dirty="0">
                <a:solidFill>
                  <a:srgbClr val="003366"/>
                </a:solidFill>
                <a:effectLst>
                  <a:reflection stA="47000" endPos="5000" dist="889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95;p6">
              <a:extLst>
                <a:ext uri="{FF2B5EF4-FFF2-40B4-BE49-F238E27FC236}">
                  <a16:creationId xmlns:a16="http://schemas.microsoft.com/office/drawing/2014/main" id="{4369A512-2DC2-8516-189D-8B67D7C190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7579" y="3291364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30.12.2020</a:t>
              </a:r>
              <a:endParaRPr sz="1000" dirty="0">
                <a:solidFill>
                  <a:schemeClr val="bg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95;p6">
              <a:extLst>
                <a:ext uri="{FF2B5EF4-FFF2-40B4-BE49-F238E27FC236}">
                  <a16:creationId xmlns:a16="http://schemas.microsoft.com/office/drawing/2014/main" id="{1DC3B653-13DA-8FFE-4E28-9FC8C6CE8E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4692" y="1977982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27.11.2019</a:t>
              </a:r>
              <a:endParaRPr sz="1000" dirty="0">
                <a:solidFill>
                  <a:srgbClr val="003366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95;p6">
              <a:extLst>
                <a:ext uri="{FF2B5EF4-FFF2-40B4-BE49-F238E27FC236}">
                  <a16:creationId xmlns:a16="http://schemas.microsoft.com/office/drawing/2014/main" id="{1DC3B653-13DA-8FFE-4E28-9FC8C6CE8E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75998" y="2632786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27.02.2019</a:t>
              </a:r>
              <a:endParaRPr sz="1000" dirty="0">
                <a:solidFill>
                  <a:srgbClr val="003366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95;p6">
              <a:extLst>
                <a:ext uri="{FF2B5EF4-FFF2-40B4-BE49-F238E27FC236}">
                  <a16:creationId xmlns:a16="http://schemas.microsoft.com/office/drawing/2014/main" id="{1DC3B653-13DA-8FFE-4E28-9FC8C6CE8E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75013" y="3297792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rgbClr val="003366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20.06.2019</a:t>
              </a:r>
              <a:endParaRPr sz="1000" dirty="0">
                <a:solidFill>
                  <a:srgbClr val="003366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" name="Прямокутник 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0246" y="5370136"/>
              <a:ext cx="2074664" cy="1056914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uk-UA" sz="1000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25.05.2021 висновок ВП ВС </a:t>
              </a:r>
            </a:p>
            <a:p>
              <a:pPr algn="ctr">
                <a:lnSpc>
                  <a:spcPct val="90000"/>
                </a:lnSpc>
              </a:pPr>
              <a:r>
                <a:rPr lang="uk-UA" sz="1000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(АБ «УКООПСПІЛКА») </a:t>
              </a:r>
            </a:p>
            <a:p>
              <a:pPr algn="ctr">
                <a:lnSpc>
                  <a:spcPct val="90000"/>
                </a:lnSpc>
              </a:pPr>
              <a:r>
                <a:rPr lang="uk-UA" sz="1000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щодо можливості притягнення </a:t>
              </a:r>
              <a:r>
                <a:rPr lang="uk-UA" sz="1000" dirty="0">
                  <a:solidFill>
                    <a:srgbClr val="C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відповідачів </a:t>
              </a:r>
              <a:r>
                <a:rPr lang="uk-UA" sz="1000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до </a:t>
              </a:r>
              <a:r>
                <a:rPr lang="uk-UA" sz="1000" dirty="0">
                  <a:solidFill>
                    <a:srgbClr val="C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солідарної відповідальності в межах одного судового провадження </a:t>
              </a:r>
            </a:p>
            <a:p>
              <a:pPr algn="ctr">
                <a:lnSpc>
                  <a:spcPct val="90000"/>
                </a:lnSpc>
              </a:pPr>
              <a:r>
                <a:rPr lang="uk-UA" sz="1000" dirty="0">
                  <a:solidFill>
                    <a:srgbClr val="C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(доцільність спільного розгляду вимог)</a:t>
              </a:r>
              <a:endParaRPr lang="uk-UA" sz="1000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7" name="Пряма сполучна лінія 6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591225" y="820933"/>
              <a:ext cx="69788" cy="4549203"/>
            </a:xfrm>
            <a:prstGeom prst="line">
              <a:avLst/>
            </a:prstGeom>
            <a:ln w="22225">
              <a:solidFill>
                <a:srgbClr val="C00000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16402" y="4112695"/>
              <a:ext cx="1080000" cy="108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900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Ухвала про повернення позову / залишення без розгляду</a:t>
              </a:r>
            </a:p>
          </p:txBody>
        </p:sp>
        <p:sp>
          <p:nvSpPr>
            <p:cNvPr id="85" name="Овал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20379" y="4737794"/>
              <a:ext cx="1080000" cy="1080000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uk-UA" sz="900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Постанова про залишення ухвали першої інстанції без змін</a:t>
              </a:r>
            </a:p>
          </p:txBody>
        </p:sp>
        <p:sp>
          <p:nvSpPr>
            <p:cNvPr id="92" name="Овал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39960" y="4134008"/>
              <a:ext cx="1080000" cy="1080000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uk-UA" sz="9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Постанова про залишення рішень попередніх інстанцій без змін</a:t>
              </a:r>
            </a:p>
          </p:txBody>
        </p:sp>
        <p:sp>
          <p:nvSpPr>
            <p:cNvPr id="134" name="Овал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7830" y="4652695"/>
              <a:ext cx="1080000" cy="108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900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Ухвала про повернення позову / залишення без розгляду</a:t>
              </a:r>
            </a:p>
          </p:txBody>
        </p:sp>
        <p:sp>
          <p:nvSpPr>
            <p:cNvPr id="135" name="Овал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09651" y="4069116"/>
              <a:ext cx="1080000" cy="1080000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uk-UA" sz="800" b="1" spc="-50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ПАТ «ДЕЛЬТА БАНК», </a:t>
              </a:r>
            </a:p>
            <a:p>
              <a:pPr lvl="0" algn="ctr">
                <a:lnSpc>
                  <a:spcPct val="80000"/>
                </a:lnSpc>
              </a:pPr>
              <a:r>
                <a:rPr lang="uk-UA" sz="800" b="1" spc="-50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ПАТ «БАНК КАМБІО» (24.02.2021): </a:t>
              </a:r>
              <a:r>
                <a:rPr lang="uk-UA" sz="800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Постанова про скасування ухвали першої інстанції</a:t>
              </a:r>
              <a:endParaRPr lang="uk-UA" sz="800" dirty="0">
                <a:solidFill>
                  <a:srgbClr val="003366"/>
                </a:solidFill>
              </a:endParaRPr>
            </a:p>
          </p:txBody>
        </p:sp>
        <p:sp>
          <p:nvSpPr>
            <p:cNvPr id="136" name="Овал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57938" y="4605471"/>
              <a:ext cx="1080000" cy="1080000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uk-UA" sz="2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?</a:t>
              </a:r>
            </a:p>
          </p:txBody>
        </p:sp>
        <p:sp>
          <p:nvSpPr>
            <p:cNvPr id="137" name="Овал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06424" y="5231963"/>
              <a:ext cx="1080000" cy="1080000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uk-UA" sz="800" b="1" spc="-30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ПАТ «ІМЕКСБАНК»,</a:t>
              </a:r>
              <a:r>
                <a:rPr lang="uk-UA" sz="800" b="1" spc="-50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 ПАТ «БАНК КАМБІО» (13.02.2023)</a:t>
              </a:r>
              <a:r>
                <a:rPr lang="uk-UA" sz="800" b="1" spc="-30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:</a:t>
              </a:r>
            </a:p>
            <a:p>
              <a:pPr lvl="0" algn="ctr">
                <a:lnSpc>
                  <a:spcPct val="80000"/>
                </a:lnSpc>
              </a:pPr>
              <a:r>
                <a:rPr lang="uk-UA" sz="800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Постанова залишення ухвали першої інстанції без змін</a:t>
              </a:r>
              <a:endParaRPr lang="uk-UA" sz="800" dirty="0">
                <a:solidFill>
                  <a:srgbClr val="003366"/>
                </a:solidFill>
              </a:endParaRPr>
            </a:p>
          </p:txBody>
        </p:sp>
        <p:sp>
          <p:nvSpPr>
            <p:cNvPr id="79" name="Google Shape;195;p6">
              <a:extLst>
                <a:ext uri="{FF2B5EF4-FFF2-40B4-BE49-F238E27FC236}">
                  <a16:creationId xmlns:a16="http://schemas.microsoft.com/office/drawing/2014/main" id="{AD024DAB-B21C-086B-415B-E0D965E72F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59100" y="3297792"/>
              <a:ext cx="972000" cy="612000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lt1"/>
                  </a:solidFill>
                  <a:effectLst>
                    <a:reflection stA="45000" endPos="5000" dist="508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21.03.2023 </a:t>
              </a:r>
              <a:r>
                <a:rPr lang="uk-UA" sz="1000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відкрито</a:t>
              </a: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uk-UA" sz="1000" dirty="0">
                  <a:solidFill>
                    <a:schemeClr val="bg1"/>
                  </a:solidFill>
                  <a:effectLst>
                    <a:reflection stA="47000" endPos="5000" dist="88900" dir="5400000" sy="-100000" algn="bl" rotWithShape="0"/>
                  </a:effectLst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провадження</a:t>
              </a:r>
              <a:endParaRPr sz="1000" dirty="0">
                <a:solidFill>
                  <a:schemeClr val="lt1"/>
                </a:solidFill>
                <a:effectLst>
                  <a:reflection stA="45000" endPos="5000" dist="50800" dir="5400000" sy="-100000" algn="bl" rotWithShape="0"/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85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3325AA1F-3ABB-25D2-85DC-B950949D6E9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90700" y="1240562"/>
            <a:ext cx="7947660" cy="4215358"/>
            <a:chOff x="1790700" y="1240562"/>
            <a:chExt cx="7947660" cy="4215358"/>
          </a:xfrm>
        </p:grpSpPr>
        <p:sp>
          <p:nvSpPr>
            <p:cNvPr id="5" name="Заголовок 2">
              <a:extLst>
                <a:ext uri="{FF2B5EF4-FFF2-40B4-BE49-F238E27FC236}">
                  <a16:creationId xmlns:a16="http://schemas.microsoft.com/office/drawing/2014/main" id="{F485AD86-DE10-6DFB-9D06-3878350DD51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41221" y="1240562"/>
              <a:ext cx="6057900" cy="88691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uk-UA" sz="4800" b="1" dirty="0">
                  <a:solidFill>
                    <a:srgbClr val="1B355A"/>
                  </a:solidFill>
                  <a:latin typeface="Cera Pro medium"/>
                </a:rPr>
                <a:t>Дякую за увагу!</a:t>
              </a:r>
            </a:p>
          </p:txBody>
        </p:sp>
        <p:sp>
          <p:nvSpPr>
            <p:cNvPr id="6" name="Прямокутник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0700" y="2834640"/>
              <a:ext cx="302514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04053, м. Київ,</a:t>
              </a:r>
              <a:br>
                <a:rPr lang="uk-UA" dirty="0">
                  <a:solidFill>
                    <a:srgbClr val="003366"/>
                  </a:solidFill>
                  <a:latin typeface="Arial Narrow" panose="020B0606020202030204" pitchFamily="34" charset="0"/>
                </a:rPr>
              </a:br>
              <a:r>
                <a:rPr lang="uk-UA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вул. Січових Стрільців, 17</a:t>
              </a:r>
            </a:p>
          </p:txBody>
        </p:sp>
        <p:sp>
          <p:nvSpPr>
            <p:cNvPr id="7" name="Прямокутник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0700" y="3741420"/>
              <a:ext cx="302514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0-800-105-800</a:t>
              </a:r>
            </a:p>
            <a:p>
              <a:r>
                <a:rPr lang="uk-UA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044 333-36-55</a:t>
              </a:r>
            </a:p>
          </p:txBody>
        </p:sp>
        <p:sp>
          <p:nvSpPr>
            <p:cNvPr id="8" name="Прямокутник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0700" y="4724400"/>
              <a:ext cx="302514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fg.gov.ua</a:t>
              </a:r>
              <a:endParaRPr lang="uk-UA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Прямокутник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10300" y="2816339"/>
              <a:ext cx="302514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facebook.com/fg.gov.ua</a:t>
              </a:r>
              <a:endParaRPr lang="uk-UA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Прямокутник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10300" y="3741420"/>
              <a:ext cx="302514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t.me/</a:t>
              </a:r>
              <a:r>
                <a:rPr lang="en-GB" dirty="0" err="1">
                  <a:solidFill>
                    <a:srgbClr val="003366"/>
                  </a:solidFill>
                  <a:latin typeface="Arial Narrow" panose="020B0606020202030204" pitchFamily="34" charset="0"/>
                </a:rPr>
                <a:t>deposit_guarantee_fund</a:t>
              </a:r>
              <a:endParaRPr lang="uk-UA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кутник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10300" y="4846320"/>
              <a:ext cx="352806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err="1">
                  <a:solidFill>
                    <a:srgbClr val="003366"/>
                  </a:solidFill>
                  <a:latin typeface="Arial Narrow" panose="020B0606020202030204" pitchFamily="34" charset="0"/>
                </a:rPr>
                <a:t>instagram</a:t>
              </a:r>
              <a:r>
                <a:rPr lang="en-GB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.</a:t>
              </a:r>
              <a:r>
                <a:rPr lang="en-US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com</a:t>
              </a:r>
              <a:r>
                <a:rPr lang="en-GB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/</a:t>
              </a:r>
              <a:r>
                <a:rPr lang="en-GB" dirty="0" err="1">
                  <a:solidFill>
                    <a:srgbClr val="003366"/>
                  </a:solidFill>
                  <a:latin typeface="Arial Narrow" panose="020B0606020202030204" pitchFamily="34" charset="0"/>
                </a:rPr>
                <a:t>deposit_guarantee_fund</a:t>
              </a:r>
              <a:endParaRPr lang="uk-UA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  <a:p>
              <a:endParaRPr lang="uk-UA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057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15464</TotalTime>
  <Words>1458</Words>
  <Application>Microsoft Office PowerPoint</Application>
  <PresentationFormat>Аркуш A4 (210x297 мм)</PresentationFormat>
  <Paragraphs>293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Cera Pro medium</vt:lpstr>
      <vt:lpstr>Symbol</vt:lpstr>
      <vt:lpstr>Тема Office</vt:lpstr>
      <vt:lpstr>Стан роботи зі стягнення  шкоди (збитків) (станом на 01 червня 2023 р.)  Дмитро Костюков, заступник начальника  управління з питань стягнення шкоди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Nataliia Marushchak</dc:creator>
  <cp:lastModifiedBy>Дмитро Ткаченко</cp:lastModifiedBy>
  <cp:revision>581</cp:revision>
  <cp:lastPrinted>2022-07-20T08:16:17Z</cp:lastPrinted>
  <dcterms:created xsi:type="dcterms:W3CDTF">2020-08-26T13:21:52Z</dcterms:created>
  <dcterms:modified xsi:type="dcterms:W3CDTF">2023-06-06T11:11:23Z</dcterms:modified>
</cp:coreProperties>
</file>