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1" r:id="rId2"/>
    <p:sldId id="273" r:id="rId3"/>
    <p:sldId id="258" r:id="rId4"/>
    <p:sldId id="256" r:id="rId5"/>
    <p:sldId id="257" r:id="rId6"/>
    <p:sldId id="263" r:id="rId7"/>
    <p:sldId id="280" r:id="rId8"/>
    <p:sldId id="267" r:id="rId9"/>
    <p:sldId id="271" r:id="rId10"/>
    <p:sldId id="264" r:id="rId11"/>
  </p:sldIdLst>
  <p:sldSz cx="12192000" cy="6858000"/>
  <p:notesSz cx="7104063" cy="102346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B4FEF2E1-4CD1-40C1-A2D8-CCF6DF687A17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3" rIns="94787" bIns="47393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4787" tIns="47393" rIns="94787" bIns="4739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8427" cy="513507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993" y="9721106"/>
            <a:ext cx="3078427" cy="513507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349C8ACA-6BCB-4D35-9986-9C81DF6D61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4115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9C8ACA-6BCB-4D35-9986-9C81DF6D61C9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985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9C8ACA-6BCB-4D35-9986-9C81DF6D61C9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7032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9C8ACA-6BCB-4D35-9986-9C81DF6D61C9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2455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9C8ACA-6BCB-4D35-9986-9C81DF6D61C9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6245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9C8ACA-6BCB-4D35-9986-9C81DF6D61C9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7410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9C8ACA-6BCB-4D35-9986-9C81DF6D61C9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3013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9C8ACA-6BCB-4D35-9986-9C81DF6D61C9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2443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A62DE2-2EF1-4B48-A35B-611C39D68DCE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6038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49EA76-B1A2-4B57-9868-55D5A0832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505649-9777-4C38-8298-C02082353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B1F3FB-88F1-4BD9-A9C1-3C30A740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265-FC64-4385-BFF0-C2700DE357F9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128520-9CFD-4F1B-AB11-4128860D5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864E64-E5F4-4E10-85BC-FFD6F9F0E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1AF1-8798-4AA6-95EC-37F0436BF7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24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B088B7-97FE-4017-BF33-730966C9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58B08D0-8A41-4057-BC06-537583FFB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8B6271-FC0A-4F7D-A431-6F748A5D1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265-FC64-4385-BFF0-C2700DE357F9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F67FD7-DFC4-422C-9756-C3781D00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64B4CB-E90A-4106-9B38-18459DED8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1AF1-8798-4AA6-95EC-37F0436BF7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350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09A38F0-6723-400A-A114-5DA5BAF64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65756F6-0BBD-4C6C-ACFA-BF8C8DA5AB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208B29-349C-45A3-A387-1F304F505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265-FC64-4385-BFF0-C2700DE357F9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29E3FA-349C-4A79-A14C-3AB2AF744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FB4D02-E576-434C-BD1B-4B813E33E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1AF1-8798-4AA6-95EC-37F0436BF7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145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9CEFD0-0F57-4C88-BE3E-85057E2DF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4C03AD-390C-48C5-A26F-8EA8F1A41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A00BE9-4D98-455E-8EA9-86169E805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265-FC64-4385-BFF0-C2700DE357F9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B84E75-54CF-42F5-8854-ECD27DD60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E3D9C0-0CF3-4402-B924-6EAD1A10D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1AF1-8798-4AA6-95EC-37F0436BF7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518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2D8FEF-2449-4287-93C2-F51799C4E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C64E4A-0FB8-4C6A-88C2-EF413C281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C7F98D-5DB9-4597-9809-1830BA586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265-FC64-4385-BFF0-C2700DE357F9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2A102D-D92E-444E-8488-271BF43F8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3F1488-6A01-4858-8909-04730882B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1AF1-8798-4AA6-95EC-37F0436BF7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963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31118B-899F-4103-BB75-D2EE17219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96B9C3-85DF-4C2E-976B-643A5C68DE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DAB597A-18E6-416E-8125-EA7B66AC40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6C1C93-B835-4478-AD57-CDE5E046E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265-FC64-4385-BFF0-C2700DE357F9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E1A379-3A02-4024-8191-37DA00D85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B3D36D-4536-4BF2-8C17-C005DDEB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1AF1-8798-4AA6-95EC-37F0436BF7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581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F09A6-E165-472D-AC2B-46659DE96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CD4ECF-2D6F-412B-8729-57994D468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31E25F-12AA-4596-A8E5-9AF6C23A4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E9FBD3B-6A20-4AAC-B5B9-CD179937C4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DB4261C-8A0D-4454-ADDC-43BA80DF78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4C13C2E-53D5-4D69-829F-4330E83B0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265-FC64-4385-BFF0-C2700DE357F9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1B1ACCF-DBAB-47D4-89EF-279ED28AF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4F31D2A-AB86-4B6F-90CF-B59BC634D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1AF1-8798-4AA6-95EC-37F0436BF7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013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3010B2-5AC5-47BD-B2C0-0E058B216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3DD6D8C-7FF5-4C4E-A8F3-BE16A2135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265-FC64-4385-BFF0-C2700DE357F9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E67D4EB-230E-4A33-BFB6-7AB102436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734BC78-C08F-4DE3-B9DD-4EDDCD150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1AF1-8798-4AA6-95EC-37F0436BF7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4413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6659C32-7AE2-4155-AC97-D028E36AA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265-FC64-4385-BFF0-C2700DE357F9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7E7C805-5339-49BF-82E1-776466318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5E4A2A9-F6E2-4A63-A39D-B1388EFEE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1AF1-8798-4AA6-95EC-37F0436BF7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516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E72356-2554-47C0-AEC5-5DB002AF7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66537D-DC36-4AE2-855A-B389EF060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F8264D-75D5-42A0-9E41-2E0C348E4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56B34E-EB19-4DBB-92E1-DC9E24D1F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265-FC64-4385-BFF0-C2700DE357F9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E20A25-E9AD-4F5E-8AB4-C12365968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18F065-1556-4951-AEBF-78B3BBFF2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1AF1-8798-4AA6-95EC-37F0436BF7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450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475FA7-28E7-4F81-9180-7CB5F4EF5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EE67524-49CA-4393-BF5D-3C6402C6AD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4C4FB09-DC6D-4825-80BC-A86AC8BFD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013A91-01CB-4294-A15F-DA62F21CB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265-FC64-4385-BFF0-C2700DE357F9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DFDE31-618B-4164-8989-88837DCC9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E79966-8AD4-4605-8250-081D083F2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1AF1-8798-4AA6-95EC-37F0436BF7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58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C336B5-2C47-4E5F-819B-B9031D6CC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519E94-C53E-464B-B074-72357B6C3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C6781D-DA00-45AE-80A9-BD2A671193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CB265-FC64-4385-BFF0-C2700DE357F9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F4CD7F-9515-46DD-BDCD-17F5B0C68F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00E0F4-B403-470D-92F0-E323975F7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E1AF1-8798-4AA6-95EC-37F0436BF7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72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56DBA15-F06C-420B-8C64-2D5F87E173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43"/>
          <a:stretch/>
        </p:blipFill>
        <p:spPr>
          <a:xfrm>
            <a:off x="36098" y="53419"/>
            <a:ext cx="12139504" cy="6801406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B76D7C7-D535-4F32-9D03-F5B7FAD075C7}"/>
              </a:ext>
            </a:extLst>
          </p:cNvPr>
          <p:cNvSpPr/>
          <p:nvPr/>
        </p:nvSpPr>
        <p:spPr>
          <a:xfrm>
            <a:off x="54581" y="53419"/>
            <a:ext cx="12121021" cy="6851650"/>
          </a:xfrm>
          <a:prstGeom prst="rect">
            <a:avLst/>
          </a:prstGeom>
          <a:solidFill>
            <a:srgbClr val="00206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EA64292-6095-4EA3-B223-7028268EE25F}"/>
              </a:ext>
            </a:extLst>
          </p:cNvPr>
          <p:cNvSpPr/>
          <p:nvPr/>
        </p:nvSpPr>
        <p:spPr>
          <a:xfrm flipH="1">
            <a:off x="54581" y="53419"/>
            <a:ext cx="8656320" cy="6858000"/>
          </a:xfrm>
          <a:prstGeom prst="rect">
            <a:avLst/>
          </a:prstGeom>
          <a:gradFill flip="none" rotWithShape="1">
            <a:gsLst>
              <a:gs pos="35121">
                <a:srgbClr val="49669F"/>
              </a:gs>
              <a:gs pos="0">
                <a:srgbClr val="002060"/>
              </a:gs>
              <a:gs pos="69000">
                <a:schemeClr val="accent1">
                  <a:lumMod val="60000"/>
                  <a:lumOff val="40000"/>
                  <a:alpha val="85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1BA3CD-CCCE-43FF-BEA1-B1758394FC8C}"/>
              </a:ext>
            </a:extLst>
          </p:cNvPr>
          <p:cNvSpPr txBox="1"/>
          <p:nvPr/>
        </p:nvSpPr>
        <p:spPr>
          <a:xfrm>
            <a:off x="625648" y="1771998"/>
            <a:ext cx="54239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uk-UA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Андріана </a:t>
            </a:r>
            <a:r>
              <a:rPr lang="uk-UA" sz="3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Фозекош</a:t>
            </a:r>
            <a:r>
              <a:rPr lang="uk-UA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,</a:t>
            </a:r>
          </a:p>
          <a:p>
            <a:pPr>
              <a:spcAft>
                <a:spcPts val="1200"/>
              </a:spcAft>
            </a:pPr>
            <a:r>
              <a:rPr lang="uk-UA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керівник практики захисту військовослужбовців, адвокат</a:t>
            </a:r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1D6EB02-EC8C-4172-ADC1-F0022B6F9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05" y="510528"/>
            <a:ext cx="2889510" cy="31699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A662034-02F3-4E9D-B747-6376FAD7AE62}"/>
              </a:ext>
            </a:extLst>
          </p:cNvPr>
          <p:cNvSpPr/>
          <p:nvPr/>
        </p:nvSpPr>
        <p:spPr>
          <a:xfrm>
            <a:off x="54581" y="54581"/>
            <a:ext cx="12078000" cy="6750000"/>
          </a:xfrm>
          <a:prstGeom prst="rect">
            <a:avLst/>
          </a:prstGeom>
          <a:noFill/>
          <a:ln w="1270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0A820B-A066-4279-A615-4A8A138E1432}"/>
              </a:ext>
            </a:extLst>
          </p:cNvPr>
          <p:cNvSpPr txBox="1"/>
          <p:nvPr/>
        </p:nvSpPr>
        <p:spPr>
          <a:xfrm>
            <a:off x="447581" y="4715870"/>
            <a:ext cx="81366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ОСОБЛИВОСТІ ЗАХИСТУ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A82D2B-7E6F-454E-BEE7-F0A5805D6F41}"/>
              </a:ext>
            </a:extLst>
          </p:cNvPr>
          <p:cNvSpPr txBox="1"/>
          <p:nvPr/>
        </p:nvSpPr>
        <p:spPr>
          <a:xfrm>
            <a:off x="435471" y="5455278"/>
            <a:ext cx="11525643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k-UA" sz="7000" b="1" dirty="0">
                <a:ln w="12700" cmpd="sng">
                  <a:noFill/>
                  <a:prstDash val="solid"/>
                </a:ln>
                <a:gradFill flip="none" rotWithShape="1">
                  <a:gsLst>
                    <a:gs pos="0">
                      <a:srgbClr val="002060"/>
                    </a:gs>
                    <a:gs pos="35000">
                      <a:schemeClr val="accent1">
                        <a:lumMod val="60000"/>
                        <a:lumOff val="40000"/>
                      </a:schemeClr>
                    </a:gs>
                    <a:gs pos="70000">
                      <a:schemeClr val="accent4">
                        <a:lumMod val="60000"/>
                        <a:lumOff val="40000"/>
                      </a:schemeClr>
                    </a:gs>
                    <a:gs pos="100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ВІЙСЬКОВОСЛУЖБОВЦІВ</a:t>
            </a:r>
          </a:p>
        </p:txBody>
      </p:sp>
    </p:spTree>
    <p:extLst>
      <p:ext uri="{BB962C8B-B14F-4D97-AF65-F5344CB8AC3E}">
        <p14:creationId xmlns:p14="http://schemas.microsoft.com/office/powerpoint/2010/main" val="29511930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C1709AE-FAE5-43A4-B0FD-20D601A7E411}"/>
              </a:ext>
            </a:extLst>
          </p:cNvPr>
          <p:cNvSpPr/>
          <p:nvPr/>
        </p:nvSpPr>
        <p:spPr>
          <a:xfrm>
            <a:off x="185929" y="0"/>
            <a:ext cx="12006072" cy="6858000"/>
          </a:xfrm>
          <a:prstGeom prst="rect">
            <a:avLst/>
          </a:prstGeom>
          <a:gradFill flip="none" rotWithShape="1">
            <a:gsLst>
              <a:gs pos="48000">
                <a:srgbClr val="49669F"/>
              </a:gs>
              <a:gs pos="12000">
                <a:srgbClr val="002060">
                  <a:alpha val="95000"/>
                </a:srgbClr>
              </a:gs>
              <a:gs pos="80000">
                <a:schemeClr val="accent1">
                  <a:lumMod val="60000"/>
                  <a:lumOff val="40000"/>
                  <a:alpha val="85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TextBox 1"/>
          <p:cNvSpPr txBox="1"/>
          <p:nvPr/>
        </p:nvSpPr>
        <p:spPr>
          <a:xfrm>
            <a:off x="3520440" y="2859410"/>
            <a:ext cx="6802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Андріана </a:t>
            </a:r>
            <a:r>
              <a:rPr lang="uk-UA" sz="3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Фозекош</a:t>
            </a:r>
            <a:br>
              <a:rPr lang="uk-UA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uk-U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керівник практики захисту військовослужбовців, адвокат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r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42228" y="1404285"/>
            <a:ext cx="47135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Дякую!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09492" y="5123881"/>
            <a:ext cx="4713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fozekosh@averlex.com</a:t>
            </a:r>
          </a:p>
          <a:p>
            <a:pPr algn="r"/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www.averlex.com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F0D87F9-9059-4B8A-9F2A-375F32F969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917" y="510528"/>
            <a:ext cx="2889510" cy="316993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D305A0E-5301-4A5A-ADF4-29478665E7B5}"/>
              </a:ext>
            </a:extLst>
          </p:cNvPr>
          <p:cNvSpPr/>
          <p:nvPr/>
        </p:nvSpPr>
        <p:spPr>
          <a:xfrm>
            <a:off x="64008" y="64008"/>
            <a:ext cx="12006072" cy="6729984"/>
          </a:xfrm>
          <a:prstGeom prst="rect">
            <a:avLst/>
          </a:prstGeom>
          <a:noFill/>
          <a:ln w="1270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55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9E1E74D-48F7-467E-BDC2-EFCA409FEF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93" r="17746"/>
          <a:stretch/>
        </p:blipFill>
        <p:spPr>
          <a:xfrm>
            <a:off x="6095995" y="3175"/>
            <a:ext cx="6091168" cy="685165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0FB15FF-92B2-43CD-8AD1-37FAEC8A2B9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66" r="29334"/>
          <a:stretch/>
        </p:blipFill>
        <p:spPr>
          <a:xfrm>
            <a:off x="0" y="0"/>
            <a:ext cx="6095995" cy="6858000"/>
          </a:xfrm>
          <a:prstGeom prst="rect">
            <a:avLst/>
          </a:prstGeom>
          <a:solidFill>
            <a:srgbClr val="002060"/>
          </a:solidFill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C6B73C8-6379-4B0E-BCE7-DF3B465036E9}"/>
              </a:ext>
            </a:extLst>
          </p:cNvPr>
          <p:cNvSpPr/>
          <p:nvPr/>
        </p:nvSpPr>
        <p:spPr>
          <a:xfrm>
            <a:off x="0" y="0"/>
            <a:ext cx="6091168" cy="6851650"/>
          </a:xfrm>
          <a:prstGeom prst="rect">
            <a:avLst/>
          </a:prstGeom>
          <a:solidFill>
            <a:srgbClr val="00206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DDB3CCF-385E-4AE8-9325-4AC7BFD2D966}"/>
              </a:ext>
            </a:extLst>
          </p:cNvPr>
          <p:cNvSpPr/>
          <p:nvPr/>
        </p:nvSpPr>
        <p:spPr>
          <a:xfrm>
            <a:off x="6091168" y="7938"/>
            <a:ext cx="6091168" cy="685165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1ACADF08-1C91-4AD4-BCB2-4CAFF9CD43E3}"/>
              </a:ext>
            </a:extLst>
          </p:cNvPr>
          <p:cNvCxnSpPr>
            <a:stCxn id="8" idx="0"/>
            <a:endCxn id="8" idx="2"/>
          </p:cNvCxnSpPr>
          <p:nvPr/>
        </p:nvCxnSpPr>
        <p:spPr>
          <a:xfrm>
            <a:off x="6093581" y="54581"/>
            <a:ext cx="0" cy="6750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7E00653-4C80-402C-ACCF-A177A7FA3F58}"/>
              </a:ext>
            </a:extLst>
          </p:cNvPr>
          <p:cNvSpPr/>
          <p:nvPr/>
        </p:nvSpPr>
        <p:spPr>
          <a:xfrm>
            <a:off x="54581" y="54581"/>
            <a:ext cx="12078000" cy="6750000"/>
          </a:xfrm>
          <a:prstGeom prst="rect">
            <a:avLst/>
          </a:prstGeom>
          <a:noFill/>
          <a:ln w="1270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D1F556-EFD3-4045-BE10-7B45AB3AB3D9}"/>
              </a:ext>
            </a:extLst>
          </p:cNvPr>
          <p:cNvSpPr txBox="1"/>
          <p:nvPr/>
        </p:nvSpPr>
        <p:spPr>
          <a:xfrm>
            <a:off x="246976" y="1161880"/>
            <a:ext cx="579685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5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Військові злочини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F426E2-4654-4D2E-A4DA-360011D9F3CF}"/>
              </a:ext>
            </a:extLst>
          </p:cNvPr>
          <p:cNvSpPr txBox="1"/>
          <p:nvPr/>
        </p:nvSpPr>
        <p:spPr>
          <a:xfrm>
            <a:off x="6505483" y="1084936"/>
            <a:ext cx="52673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000" dirty="0">
                <a:solidFill>
                  <a:sysClr val="windowText" lastClr="00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Воєнні</a:t>
            </a:r>
            <a:r>
              <a:rPr lang="en-US" sz="9000" dirty="0">
                <a:solidFill>
                  <a:sysClr val="windowText" lastClr="00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uk-UA" sz="9000" dirty="0">
                <a:solidFill>
                  <a:sysClr val="windowText" lastClr="00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злочини</a:t>
            </a:r>
          </a:p>
        </p:txBody>
      </p:sp>
    </p:spTree>
    <p:extLst>
      <p:ext uri="{BB962C8B-B14F-4D97-AF65-F5344CB8AC3E}">
        <p14:creationId xmlns:p14="http://schemas.microsoft.com/office/powerpoint/2010/main" val="119739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9E1E74D-48F7-467E-BDC2-EFCA409FEF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2" r="1009" b="6301"/>
          <a:stretch/>
        </p:blipFill>
        <p:spPr>
          <a:xfrm>
            <a:off x="54581" y="3174"/>
            <a:ext cx="12050804" cy="6750000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DDB3CCF-385E-4AE8-9325-4AC7BFD2D966}"/>
              </a:ext>
            </a:extLst>
          </p:cNvPr>
          <p:cNvSpPr/>
          <p:nvPr/>
        </p:nvSpPr>
        <p:spPr>
          <a:xfrm>
            <a:off x="64246" y="0"/>
            <a:ext cx="12127754" cy="6753174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7E00653-4C80-402C-ACCF-A177A7FA3F58}"/>
              </a:ext>
            </a:extLst>
          </p:cNvPr>
          <p:cNvSpPr/>
          <p:nvPr/>
        </p:nvSpPr>
        <p:spPr>
          <a:xfrm>
            <a:off x="54581" y="54581"/>
            <a:ext cx="12078000" cy="6750000"/>
          </a:xfrm>
          <a:prstGeom prst="rect">
            <a:avLst/>
          </a:prstGeom>
          <a:noFill/>
          <a:ln w="1270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37ED28-378B-47D4-AA0E-027B60C2232A}"/>
              </a:ext>
            </a:extLst>
          </p:cNvPr>
          <p:cNvSpPr txBox="1"/>
          <p:nvPr/>
        </p:nvSpPr>
        <p:spPr>
          <a:xfrm>
            <a:off x="6703955" y="1084936"/>
            <a:ext cx="493940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500" dirty="0">
                <a:solidFill>
                  <a:sysClr val="windowText" lastClr="00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Воєнні</a:t>
            </a:r>
            <a:r>
              <a:rPr lang="en-US" sz="8500" dirty="0">
                <a:solidFill>
                  <a:sysClr val="windowText" lastClr="00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uk-UA" sz="8500" dirty="0">
                <a:solidFill>
                  <a:sysClr val="windowText" lastClr="00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злочини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555B3E-B6FE-4B50-8421-BA4CA298DE6B}"/>
              </a:ext>
            </a:extLst>
          </p:cNvPr>
          <p:cNvSpPr txBox="1"/>
          <p:nvPr/>
        </p:nvSpPr>
        <p:spPr>
          <a:xfrm>
            <a:off x="736878" y="1555689"/>
            <a:ext cx="563344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100" dirty="0">
                <a:latin typeface="Century Gothic" panose="020B0502020202020204" pitchFamily="34" charset="0"/>
              </a:rPr>
              <a:t>це порушення законів та звичаїв ведення війни, встановлених міжнародними правовими актами (Женевські та Гаазькі конвенції, Римський статут), до яких, серед іншого, відносяться</a:t>
            </a:r>
            <a:r>
              <a:rPr lang="en-US" sz="2100" dirty="0">
                <a:latin typeface="Century Gothic" panose="020B0502020202020204" pitchFamily="34" charset="0"/>
              </a:rPr>
              <a:t>:</a:t>
            </a:r>
            <a:endParaRPr lang="uk-UA" sz="2100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E60AAC-6F73-4E4A-BEAC-40BB47A35979}"/>
              </a:ext>
            </a:extLst>
          </p:cNvPr>
          <p:cNvSpPr txBox="1"/>
          <p:nvPr/>
        </p:nvSpPr>
        <p:spPr>
          <a:xfrm>
            <a:off x="736879" y="3819328"/>
            <a:ext cx="5987142" cy="2870016"/>
          </a:xfrm>
          <a:prstGeom prst="rect">
            <a:avLst/>
          </a:prstGeom>
          <a:noFill/>
        </p:spPr>
        <p:txBody>
          <a:bodyPr wrap="square" numCol="2" spcCol="180000" rtlCol="0">
            <a:spAutoFit/>
          </a:bodyPr>
          <a:lstStyle/>
          <a:p>
            <a:pPr marL="342900" indent="-342900">
              <a:spcAft>
                <a:spcPts val="300"/>
              </a:spcAft>
              <a:buSzPct val="110000"/>
              <a:buFont typeface="Wingdings" panose="05000000000000000000" pitchFamily="2" charset="2"/>
              <a:buChar char="§"/>
            </a:pPr>
            <a:r>
              <a:rPr lang="uk-UA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злочин геноциду; </a:t>
            </a:r>
          </a:p>
          <a:p>
            <a:pPr marL="342900" indent="-342900">
              <a:spcAft>
                <a:spcPts val="300"/>
              </a:spcAft>
              <a:buSzPct val="110000"/>
              <a:buFont typeface="Wingdings" panose="05000000000000000000" pitchFamily="2" charset="2"/>
              <a:buChar char="§"/>
            </a:pPr>
            <a:r>
              <a:rPr lang="uk-UA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злочин агресії; </a:t>
            </a:r>
          </a:p>
          <a:p>
            <a:pPr marL="342900" indent="-342900">
              <a:spcAft>
                <a:spcPts val="300"/>
              </a:spcAft>
              <a:buSzPct val="110000"/>
              <a:buFont typeface="Wingdings" panose="05000000000000000000" pitchFamily="2" charset="2"/>
              <a:buChar char="§"/>
            </a:pPr>
            <a:r>
              <a:rPr lang="uk-UA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знущання над полоненими;</a:t>
            </a:r>
          </a:p>
          <a:p>
            <a:pPr marL="342900" indent="-342900">
              <a:spcAft>
                <a:spcPts val="300"/>
              </a:spcAft>
              <a:buSzPct val="110000"/>
              <a:buFont typeface="Wingdings" panose="05000000000000000000" pitchFamily="2" charset="2"/>
              <a:buChar char="§"/>
            </a:pPr>
            <a:r>
              <a:rPr lang="uk-UA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катування або нелюдське поводження;</a:t>
            </a:r>
          </a:p>
          <a:p>
            <a:pPr>
              <a:spcAft>
                <a:spcPts val="300"/>
              </a:spcAft>
              <a:buSzPct val="110000"/>
            </a:pPr>
            <a:endParaRPr lang="uk-UA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300"/>
              </a:spcAft>
              <a:buSzPct val="110000"/>
              <a:buFont typeface="Wingdings" panose="05000000000000000000" pitchFamily="2" charset="2"/>
              <a:buChar char="§"/>
            </a:pPr>
            <a:r>
              <a:rPr lang="uk-UA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напади на цивільне населення;</a:t>
            </a:r>
          </a:p>
          <a:p>
            <a:pPr marL="342900" indent="-342900">
              <a:spcAft>
                <a:spcPts val="300"/>
              </a:spcAft>
              <a:buSzPct val="110000"/>
              <a:buFont typeface="Wingdings" panose="05000000000000000000" pitchFamily="2" charset="2"/>
              <a:buChar char="§"/>
            </a:pPr>
            <a:r>
              <a:rPr lang="uk-UA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умисні атаки на невійськові об’єкти тощо.</a:t>
            </a:r>
          </a:p>
        </p:txBody>
      </p:sp>
    </p:spTree>
    <p:extLst>
      <p:ext uri="{BB962C8B-B14F-4D97-AF65-F5344CB8AC3E}">
        <p14:creationId xmlns:p14="http://schemas.microsoft.com/office/powerpoint/2010/main" val="37712822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9E1E74D-48F7-467E-BDC2-EFCA409FEF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93" r="17746"/>
          <a:stretch/>
        </p:blipFill>
        <p:spPr>
          <a:xfrm>
            <a:off x="6095995" y="3175"/>
            <a:ext cx="6091168" cy="685165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0FB15FF-92B2-43CD-8AD1-37FAEC8A2B9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66" r="29334"/>
          <a:stretch/>
        </p:blipFill>
        <p:spPr>
          <a:xfrm>
            <a:off x="0" y="0"/>
            <a:ext cx="6095995" cy="6858000"/>
          </a:xfrm>
          <a:prstGeom prst="rect">
            <a:avLst/>
          </a:prstGeom>
          <a:solidFill>
            <a:srgbClr val="002060"/>
          </a:solidFill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C6B73C8-6379-4B0E-BCE7-DF3B465036E9}"/>
              </a:ext>
            </a:extLst>
          </p:cNvPr>
          <p:cNvSpPr/>
          <p:nvPr/>
        </p:nvSpPr>
        <p:spPr>
          <a:xfrm>
            <a:off x="0" y="0"/>
            <a:ext cx="6091168" cy="6851650"/>
          </a:xfrm>
          <a:prstGeom prst="rect">
            <a:avLst/>
          </a:prstGeom>
          <a:solidFill>
            <a:srgbClr val="00206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DDB3CCF-385E-4AE8-9325-4AC7BFD2D966}"/>
              </a:ext>
            </a:extLst>
          </p:cNvPr>
          <p:cNvSpPr/>
          <p:nvPr/>
        </p:nvSpPr>
        <p:spPr>
          <a:xfrm>
            <a:off x="6091168" y="7938"/>
            <a:ext cx="6091168" cy="685165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1ACADF08-1C91-4AD4-BCB2-4CAFF9CD43E3}"/>
              </a:ext>
            </a:extLst>
          </p:cNvPr>
          <p:cNvCxnSpPr>
            <a:stCxn id="8" idx="0"/>
            <a:endCxn id="8" idx="2"/>
          </p:cNvCxnSpPr>
          <p:nvPr/>
        </p:nvCxnSpPr>
        <p:spPr>
          <a:xfrm>
            <a:off x="6093581" y="54581"/>
            <a:ext cx="0" cy="6750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7E00653-4C80-402C-ACCF-A177A7FA3F58}"/>
              </a:ext>
            </a:extLst>
          </p:cNvPr>
          <p:cNvSpPr/>
          <p:nvPr/>
        </p:nvSpPr>
        <p:spPr>
          <a:xfrm>
            <a:off x="54581" y="54581"/>
            <a:ext cx="12078000" cy="6750000"/>
          </a:xfrm>
          <a:prstGeom prst="rect">
            <a:avLst/>
          </a:prstGeom>
          <a:noFill/>
          <a:ln w="1270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D1F556-EFD3-4045-BE10-7B45AB3AB3D9}"/>
              </a:ext>
            </a:extLst>
          </p:cNvPr>
          <p:cNvSpPr txBox="1"/>
          <p:nvPr/>
        </p:nvSpPr>
        <p:spPr>
          <a:xfrm>
            <a:off x="244563" y="1079412"/>
            <a:ext cx="560204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5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Військові злочини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F426E2-4654-4D2E-A4DA-360011D9F3CF}"/>
              </a:ext>
            </a:extLst>
          </p:cNvPr>
          <p:cNvSpPr txBox="1"/>
          <p:nvPr/>
        </p:nvSpPr>
        <p:spPr>
          <a:xfrm>
            <a:off x="6602887" y="1079412"/>
            <a:ext cx="5072557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500" dirty="0">
                <a:solidFill>
                  <a:sysClr val="windowText" lastClr="00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Воєнні</a:t>
            </a:r>
            <a:r>
              <a:rPr lang="en-US" sz="8500" dirty="0">
                <a:solidFill>
                  <a:sysClr val="windowText" lastClr="00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uk-UA" sz="8500" dirty="0">
                <a:solidFill>
                  <a:sysClr val="windowText" lastClr="00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злочини</a:t>
            </a:r>
          </a:p>
        </p:txBody>
      </p:sp>
    </p:spTree>
    <p:extLst>
      <p:ext uri="{BB962C8B-B14F-4D97-AF65-F5344CB8AC3E}">
        <p14:creationId xmlns:p14="http://schemas.microsoft.com/office/powerpoint/2010/main" val="15809959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12A1160-9536-4D73-B7BE-A1FA7D6074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295" b="26984"/>
          <a:stretch/>
        </p:blipFill>
        <p:spPr>
          <a:xfrm>
            <a:off x="-5258876" y="63681"/>
            <a:ext cx="6021755" cy="668949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0FB15FF-92B2-43CD-8AD1-37FAEC8A2B9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" r="59"/>
          <a:stretch/>
        </p:blipFill>
        <p:spPr>
          <a:xfrm>
            <a:off x="76122" y="-6350"/>
            <a:ext cx="12078000" cy="6858000"/>
          </a:xfrm>
          <a:prstGeom prst="rect">
            <a:avLst/>
          </a:prstGeom>
          <a:solidFill>
            <a:srgbClr val="002060"/>
          </a:solidFill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C6B73C8-6379-4B0E-BCE7-DF3B465036E9}"/>
              </a:ext>
            </a:extLst>
          </p:cNvPr>
          <p:cNvSpPr/>
          <p:nvPr/>
        </p:nvSpPr>
        <p:spPr>
          <a:xfrm>
            <a:off x="0" y="0"/>
            <a:ext cx="12115878" cy="6851650"/>
          </a:xfrm>
          <a:prstGeom prst="rect">
            <a:avLst/>
          </a:prstGeom>
          <a:solidFill>
            <a:srgbClr val="00206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7E00653-4C80-402C-ACCF-A177A7FA3F58}"/>
              </a:ext>
            </a:extLst>
          </p:cNvPr>
          <p:cNvSpPr/>
          <p:nvPr/>
        </p:nvSpPr>
        <p:spPr>
          <a:xfrm>
            <a:off x="54581" y="54581"/>
            <a:ext cx="12078000" cy="6750000"/>
          </a:xfrm>
          <a:prstGeom prst="rect">
            <a:avLst/>
          </a:prstGeom>
          <a:noFill/>
          <a:ln w="1270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D1F556-EFD3-4045-BE10-7B45AB3AB3D9}"/>
              </a:ext>
            </a:extLst>
          </p:cNvPr>
          <p:cNvSpPr txBox="1"/>
          <p:nvPr/>
        </p:nvSpPr>
        <p:spPr>
          <a:xfrm>
            <a:off x="150172" y="1132294"/>
            <a:ext cx="579082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5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Військові злочини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8F1738-F9C2-4044-A63B-AC880505662E}"/>
              </a:ext>
            </a:extLst>
          </p:cNvPr>
          <p:cNvSpPr txBox="1"/>
          <p:nvPr/>
        </p:nvSpPr>
        <p:spPr>
          <a:xfrm>
            <a:off x="6244558" y="1555689"/>
            <a:ext cx="57972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це кримінальні правопорушення, які вчиняються військовослужбовцями збройних сил певної держави в ході проходження військової служби, перелік таких злочинів встановлюються національним законодавством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7559F8-0E9B-40B7-9BA7-AEB4BF8ADFA7}"/>
              </a:ext>
            </a:extLst>
          </p:cNvPr>
          <p:cNvSpPr txBox="1"/>
          <p:nvPr/>
        </p:nvSpPr>
        <p:spPr>
          <a:xfrm>
            <a:off x="6244558" y="3691738"/>
            <a:ext cx="5397608" cy="18235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lvl="0" indent="-342900">
              <a:spcAft>
                <a:spcPts val="300"/>
              </a:spcAft>
              <a:buClr>
                <a:schemeClr val="bg1"/>
              </a:buClr>
              <a:buSzPct val="110000"/>
              <a:buFont typeface="Wingdings" panose="05000000000000000000" pitchFamily="2" charset="2"/>
              <a:buChar char="§"/>
            </a:pPr>
            <a:r>
              <a:rPr lang="uk-UA" sz="2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непокора;</a:t>
            </a:r>
          </a:p>
          <a:p>
            <a:pPr marL="342900" lvl="0" indent="-342900">
              <a:spcAft>
                <a:spcPts val="300"/>
              </a:spcAft>
              <a:buClr>
                <a:schemeClr val="bg1"/>
              </a:buClr>
              <a:buSzPct val="110000"/>
              <a:buFont typeface="Wingdings" panose="05000000000000000000" pitchFamily="2" charset="2"/>
              <a:buChar char="§"/>
            </a:pPr>
            <a:r>
              <a:rPr lang="uk-UA" sz="2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невиконання наказу;</a:t>
            </a:r>
          </a:p>
          <a:p>
            <a:pPr marL="342900" lvl="0" indent="-342900">
              <a:spcAft>
                <a:spcPts val="300"/>
              </a:spcAft>
              <a:buClr>
                <a:schemeClr val="bg1"/>
              </a:buClr>
              <a:buSzPct val="110000"/>
              <a:buFont typeface="Wingdings" panose="05000000000000000000" pitchFamily="2" charset="2"/>
              <a:buChar char="§"/>
            </a:pPr>
            <a:r>
              <a:rPr lang="uk-UA" sz="2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самовільне залишення військової частини або місця служби;</a:t>
            </a:r>
          </a:p>
          <a:p>
            <a:pPr marL="342900" lvl="0" indent="-342900">
              <a:spcAft>
                <a:spcPts val="300"/>
              </a:spcAft>
              <a:buClr>
                <a:schemeClr val="bg1"/>
              </a:buClr>
              <a:buSzPct val="110000"/>
              <a:buFont typeface="Wingdings" panose="05000000000000000000" pitchFamily="2" charset="2"/>
              <a:buChar char="§"/>
            </a:pPr>
            <a:r>
              <a:rPr lang="uk-UA" sz="2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дезертирство тощо.</a:t>
            </a:r>
          </a:p>
        </p:txBody>
      </p:sp>
    </p:spTree>
    <p:extLst>
      <p:ext uri="{BB962C8B-B14F-4D97-AF65-F5344CB8AC3E}">
        <p14:creationId xmlns:p14="http://schemas.microsoft.com/office/powerpoint/2010/main" val="25680525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8D575D7-C444-4032-BDBF-1754F163C1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258" b="25617"/>
          <a:stretch/>
        </p:blipFill>
        <p:spPr>
          <a:xfrm>
            <a:off x="70979" y="104826"/>
            <a:ext cx="12134539" cy="6743884"/>
          </a:xfrm>
          <a:prstGeom prst="rect">
            <a:avLst/>
          </a:prstGeom>
        </p:spPr>
      </p:pic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28181A99-AC70-49D7-B43F-4FC9E281301B}"/>
              </a:ext>
            </a:extLst>
          </p:cNvPr>
          <p:cNvSpPr/>
          <p:nvPr/>
        </p:nvSpPr>
        <p:spPr>
          <a:xfrm>
            <a:off x="84497" y="-66734"/>
            <a:ext cx="12121021" cy="6851650"/>
          </a:xfrm>
          <a:prstGeom prst="rect">
            <a:avLst/>
          </a:prstGeom>
          <a:solidFill>
            <a:srgbClr val="00206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7E00653-4C80-402C-ACCF-A177A7FA3F58}"/>
              </a:ext>
            </a:extLst>
          </p:cNvPr>
          <p:cNvSpPr/>
          <p:nvPr/>
        </p:nvSpPr>
        <p:spPr>
          <a:xfrm>
            <a:off x="54581" y="54581"/>
            <a:ext cx="12078000" cy="6750000"/>
          </a:xfrm>
          <a:prstGeom prst="rect">
            <a:avLst/>
          </a:prstGeom>
          <a:noFill/>
          <a:ln w="1270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4C6F94-5285-46A6-AB98-73487DCEC12A}"/>
              </a:ext>
            </a:extLst>
          </p:cNvPr>
          <p:cNvSpPr txBox="1"/>
          <p:nvPr/>
        </p:nvSpPr>
        <p:spPr>
          <a:xfrm>
            <a:off x="423209" y="1026090"/>
            <a:ext cx="557176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Найпоширеніші запити на правову допомогу військово-службовцям: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0271052F-DBFF-4145-8892-6EF2C6D943A0}"/>
              </a:ext>
            </a:extLst>
          </p:cNvPr>
          <p:cNvGrpSpPr/>
          <p:nvPr/>
        </p:nvGrpSpPr>
        <p:grpSpPr>
          <a:xfrm>
            <a:off x="6236046" y="213070"/>
            <a:ext cx="5558700" cy="1323439"/>
            <a:chOff x="261591" y="1259674"/>
            <a:chExt cx="5558700" cy="132343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1752DDD-E6A3-4D23-9C0A-2B83E310DE7F}"/>
                </a:ext>
              </a:extLst>
            </p:cNvPr>
            <p:cNvSpPr txBox="1"/>
            <p:nvPr/>
          </p:nvSpPr>
          <p:spPr>
            <a:xfrm>
              <a:off x="961794" y="1623152"/>
              <a:ext cx="48584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захист у кримінальних провадженнях щодо військових злочинів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12F5953-3CEC-4AE1-90A5-D220FEED21CF}"/>
                </a:ext>
              </a:extLst>
            </p:cNvPr>
            <p:cNvSpPr txBox="1"/>
            <p:nvPr/>
          </p:nvSpPr>
          <p:spPr>
            <a:xfrm>
              <a:off x="261591" y="1259674"/>
              <a:ext cx="140040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80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Century Gothic" panose="020B0502020202020204" pitchFamily="34" charset="0"/>
                </a:rPr>
                <a:t>1</a:t>
              </a:r>
              <a:endParaRPr lang="en-US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CC3BC1B7-D67A-406C-AB98-3A4EFA6980B4}"/>
              </a:ext>
            </a:extLst>
          </p:cNvPr>
          <p:cNvGrpSpPr/>
          <p:nvPr/>
        </p:nvGrpSpPr>
        <p:grpSpPr>
          <a:xfrm>
            <a:off x="6241270" y="1446172"/>
            <a:ext cx="5435889" cy="1323439"/>
            <a:chOff x="4602855" y="2443387"/>
            <a:chExt cx="5435889" cy="132343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8363C1E-90CA-4D2A-A2FF-BBA8F6C3C6AF}"/>
                </a:ext>
              </a:extLst>
            </p:cNvPr>
            <p:cNvSpPr txBox="1"/>
            <p:nvPr/>
          </p:nvSpPr>
          <p:spPr>
            <a:xfrm>
              <a:off x="5303058" y="2777557"/>
              <a:ext cx="47356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допомога родичам </a:t>
              </a:r>
              <a:r>
                <a:rPr lang="ru-RU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безвісти</a:t>
              </a:r>
              <a:r>
                <a:rPr lang="ru-RU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зниклих</a:t>
              </a:r>
              <a:r>
                <a:rPr lang="ru-RU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, </a:t>
              </a:r>
              <a:r>
                <a:rPr lang="ru-RU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полонених</a:t>
              </a:r>
              <a:r>
                <a:rPr lang="ru-RU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військовослужбовців</a:t>
              </a:r>
              <a:endParaRPr lang="uk-UA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3042E4D-8D25-48BF-9BA5-6AF6075F8439}"/>
                </a:ext>
              </a:extLst>
            </p:cNvPr>
            <p:cNvSpPr txBox="1"/>
            <p:nvPr/>
          </p:nvSpPr>
          <p:spPr>
            <a:xfrm>
              <a:off x="4602855" y="2443387"/>
              <a:ext cx="140040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80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Century Gothic" panose="020B0502020202020204" pitchFamily="34" charset="0"/>
                </a:rPr>
                <a:t>2</a:t>
              </a:r>
              <a:endParaRPr lang="en-US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2FC59880-B39B-4AFC-A1C7-DE5295A0DE6C}"/>
              </a:ext>
            </a:extLst>
          </p:cNvPr>
          <p:cNvGrpSpPr/>
          <p:nvPr/>
        </p:nvGrpSpPr>
        <p:grpSpPr>
          <a:xfrm>
            <a:off x="6246494" y="2697371"/>
            <a:ext cx="5570396" cy="1323439"/>
            <a:chOff x="2230025" y="3020282"/>
            <a:chExt cx="5570396" cy="132343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47080BD-17CD-4FE6-AA49-4B0C0749D861}"/>
                </a:ext>
              </a:extLst>
            </p:cNvPr>
            <p:cNvSpPr txBox="1"/>
            <p:nvPr/>
          </p:nvSpPr>
          <p:spPr>
            <a:xfrm>
              <a:off x="2982949" y="3380327"/>
              <a:ext cx="48174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консультування з питань, пов’язаних з проходження ВЛК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F8A5A0A-FCA3-490F-A1E6-B20A17476156}"/>
                </a:ext>
              </a:extLst>
            </p:cNvPr>
            <p:cNvSpPr txBox="1"/>
            <p:nvPr/>
          </p:nvSpPr>
          <p:spPr>
            <a:xfrm>
              <a:off x="2230025" y="3020282"/>
              <a:ext cx="140040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80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Century Gothic" panose="020B0502020202020204" pitchFamily="34" charset="0"/>
                </a:rPr>
                <a:t>3</a:t>
              </a:r>
              <a:endParaRPr lang="en-US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C6CFD4EC-1EB2-45AD-BC8D-C77FF1AB7860}"/>
              </a:ext>
            </a:extLst>
          </p:cNvPr>
          <p:cNvGrpSpPr/>
          <p:nvPr/>
        </p:nvGrpSpPr>
        <p:grpSpPr>
          <a:xfrm>
            <a:off x="6237845" y="4015667"/>
            <a:ext cx="5745047" cy="1323439"/>
            <a:chOff x="3440438" y="3997275"/>
            <a:chExt cx="5745047" cy="132343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A6FC291-C700-40B5-B144-25DA1486B844}"/>
                </a:ext>
              </a:extLst>
            </p:cNvPr>
            <p:cNvSpPr txBox="1"/>
            <p:nvPr/>
          </p:nvSpPr>
          <p:spPr>
            <a:xfrm>
              <a:off x="4219852" y="4194696"/>
              <a:ext cx="496563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консультування з питань, </a:t>
              </a:r>
              <a:r>
                <a:rPr lang="uk-UA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пов</a:t>
              </a:r>
              <a:r>
                <a:rPr lang="ru-RU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’</a:t>
              </a:r>
              <a:r>
                <a:rPr lang="uk-UA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язаних</a:t>
              </a:r>
              <a:r>
                <a:rPr lang="uk-UA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з визначеним законодавством порядком звільнення з військової служби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1F6F233-C1C2-4A05-A4E5-BB949830C23A}"/>
                </a:ext>
              </a:extLst>
            </p:cNvPr>
            <p:cNvSpPr txBox="1"/>
            <p:nvPr/>
          </p:nvSpPr>
          <p:spPr>
            <a:xfrm>
              <a:off x="3440438" y="3997275"/>
              <a:ext cx="140040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80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Century Gothic" panose="020B0502020202020204" pitchFamily="34" charset="0"/>
                </a:rPr>
                <a:t>4</a:t>
              </a:r>
              <a:endParaRPr lang="en-US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82A36012-55BD-4FD9-81FE-1B5978B4E66B}"/>
              </a:ext>
            </a:extLst>
          </p:cNvPr>
          <p:cNvGrpSpPr/>
          <p:nvPr/>
        </p:nvGrpSpPr>
        <p:grpSpPr>
          <a:xfrm>
            <a:off x="6237660" y="5349216"/>
            <a:ext cx="5349876" cy="1323439"/>
            <a:chOff x="4401808" y="5011818"/>
            <a:chExt cx="5349876" cy="132343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FFA3EDF-0F5B-4C88-8C7D-07637C01B38C}"/>
                </a:ext>
              </a:extLst>
            </p:cNvPr>
            <p:cNvSpPr txBox="1"/>
            <p:nvPr/>
          </p:nvSpPr>
          <p:spPr>
            <a:xfrm>
              <a:off x="5184834" y="5204629"/>
              <a:ext cx="45668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консультування з питань, </a:t>
              </a:r>
              <a:r>
                <a:rPr lang="uk-UA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пов</a:t>
              </a:r>
              <a:r>
                <a:rPr lang="ru-RU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’</a:t>
              </a:r>
              <a:r>
                <a:rPr lang="uk-UA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язаних</a:t>
              </a:r>
              <a:r>
                <a:rPr lang="uk-UA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з грошовим забезпеченням військовослужбовців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569F7B1-CB5F-45EE-8996-C36605D176EA}"/>
                </a:ext>
              </a:extLst>
            </p:cNvPr>
            <p:cNvSpPr txBox="1"/>
            <p:nvPr/>
          </p:nvSpPr>
          <p:spPr>
            <a:xfrm>
              <a:off x="4401808" y="5011818"/>
              <a:ext cx="140040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80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Century Gothic" panose="020B0502020202020204" pitchFamily="34" charset="0"/>
                </a:rPr>
                <a:t>5</a:t>
              </a:r>
              <a:endParaRPr lang="en-US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25399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8D575D7-C444-4032-BDBF-1754F163C1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0" t="19659" r="6979" b="5958"/>
          <a:stretch/>
        </p:blipFill>
        <p:spPr>
          <a:xfrm>
            <a:off x="70979" y="104826"/>
            <a:ext cx="12134539" cy="6743884"/>
          </a:xfrm>
          <a:prstGeom prst="rect">
            <a:avLst/>
          </a:prstGeom>
        </p:spPr>
      </p:pic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28181A99-AC70-49D7-B43F-4FC9E281301B}"/>
              </a:ext>
            </a:extLst>
          </p:cNvPr>
          <p:cNvSpPr/>
          <p:nvPr/>
        </p:nvSpPr>
        <p:spPr>
          <a:xfrm>
            <a:off x="29770" y="-7078"/>
            <a:ext cx="12121021" cy="6851650"/>
          </a:xfrm>
          <a:prstGeom prst="rect">
            <a:avLst/>
          </a:prstGeom>
          <a:solidFill>
            <a:srgbClr val="00206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7E00653-4C80-402C-ACCF-A177A7FA3F58}"/>
              </a:ext>
            </a:extLst>
          </p:cNvPr>
          <p:cNvSpPr/>
          <p:nvPr/>
        </p:nvSpPr>
        <p:spPr>
          <a:xfrm>
            <a:off x="54581" y="54581"/>
            <a:ext cx="12078000" cy="6750000"/>
          </a:xfrm>
          <a:prstGeom prst="rect">
            <a:avLst/>
          </a:prstGeom>
          <a:noFill/>
          <a:ln w="1270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4C6F94-5285-46A6-AB98-73487DCEC12A}"/>
              </a:ext>
            </a:extLst>
          </p:cNvPr>
          <p:cNvSpPr txBox="1"/>
          <p:nvPr/>
        </p:nvSpPr>
        <p:spPr>
          <a:xfrm>
            <a:off x="423209" y="1122277"/>
            <a:ext cx="557176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Окремі процесуальні питання у ході захисту у кримінальних провадженнях: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0271052F-DBFF-4145-8892-6EF2C6D943A0}"/>
              </a:ext>
            </a:extLst>
          </p:cNvPr>
          <p:cNvGrpSpPr/>
          <p:nvPr/>
        </p:nvGrpSpPr>
        <p:grpSpPr>
          <a:xfrm>
            <a:off x="6234500" y="326070"/>
            <a:ext cx="5638910" cy="861774"/>
            <a:chOff x="261591" y="1259674"/>
            <a:chExt cx="5638910" cy="86177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1752DDD-E6A3-4D23-9C0A-2B83E310DE7F}"/>
                </a:ext>
              </a:extLst>
            </p:cNvPr>
            <p:cNvSpPr txBox="1"/>
            <p:nvPr/>
          </p:nvSpPr>
          <p:spPr>
            <a:xfrm>
              <a:off x="1042004" y="1510858"/>
              <a:ext cx="48584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застава не виключається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12F5953-3CEC-4AE1-90A5-D220FEED21CF}"/>
                </a:ext>
              </a:extLst>
            </p:cNvPr>
            <p:cNvSpPr txBox="1"/>
            <p:nvPr/>
          </p:nvSpPr>
          <p:spPr>
            <a:xfrm>
              <a:off x="261591" y="1259674"/>
              <a:ext cx="81672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50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Century Gothic" panose="020B0502020202020204" pitchFamily="34" charset="0"/>
                </a:rPr>
                <a:t>►</a:t>
              </a:r>
              <a:endParaRPr lang="en-US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7D370D5E-C2A1-4A3D-A526-31FF3581DDF3}"/>
              </a:ext>
            </a:extLst>
          </p:cNvPr>
          <p:cNvGrpSpPr/>
          <p:nvPr/>
        </p:nvGrpSpPr>
        <p:grpSpPr>
          <a:xfrm>
            <a:off x="6246143" y="1265116"/>
            <a:ext cx="5638910" cy="861774"/>
            <a:chOff x="261591" y="1259674"/>
            <a:chExt cx="5638910" cy="861774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137FE80-FD9D-4B36-966E-6791A4BE6315}"/>
                </a:ext>
              </a:extLst>
            </p:cNvPr>
            <p:cNvSpPr txBox="1"/>
            <p:nvPr/>
          </p:nvSpPr>
          <p:spPr>
            <a:xfrm>
              <a:off x="1042004" y="1510858"/>
              <a:ext cx="48584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розмір застави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E669C04-F159-43E1-851F-2E33DAD858AE}"/>
                </a:ext>
              </a:extLst>
            </p:cNvPr>
            <p:cNvSpPr txBox="1"/>
            <p:nvPr/>
          </p:nvSpPr>
          <p:spPr>
            <a:xfrm>
              <a:off x="261591" y="1259674"/>
              <a:ext cx="81672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50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Century Gothic" panose="020B0502020202020204" pitchFamily="34" charset="0"/>
                </a:rPr>
                <a:t>►</a:t>
              </a:r>
              <a:endParaRPr lang="en-US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id="{D231FC89-F5EC-4087-9B32-01B90BEAD381}"/>
              </a:ext>
            </a:extLst>
          </p:cNvPr>
          <p:cNvGrpSpPr/>
          <p:nvPr/>
        </p:nvGrpSpPr>
        <p:grpSpPr>
          <a:xfrm>
            <a:off x="6246143" y="2198785"/>
            <a:ext cx="5638910" cy="861774"/>
            <a:chOff x="261591" y="1259674"/>
            <a:chExt cx="5638910" cy="861774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DE7CF4E-C37D-4350-8041-018AEF265EC7}"/>
                </a:ext>
              </a:extLst>
            </p:cNvPr>
            <p:cNvSpPr txBox="1"/>
            <p:nvPr/>
          </p:nvSpPr>
          <p:spPr>
            <a:xfrm>
              <a:off x="1042004" y="1510858"/>
              <a:ext cx="48584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шаблонні ризики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A16025B-5747-489D-BCDC-F08F40FB83D0}"/>
                </a:ext>
              </a:extLst>
            </p:cNvPr>
            <p:cNvSpPr txBox="1"/>
            <p:nvPr/>
          </p:nvSpPr>
          <p:spPr>
            <a:xfrm>
              <a:off x="261591" y="1259674"/>
              <a:ext cx="81672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50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Century Gothic" panose="020B0502020202020204" pitchFamily="34" charset="0"/>
                </a:rPr>
                <a:t>►</a:t>
              </a:r>
              <a:endParaRPr lang="en-US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5AD109AE-2FEB-4914-AB90-3031CC95E2A4}"/>
              </a:ext>
            </a:extLst>
          </p:cNvPr>
          <p:cNvGrpSpPr/>
          <p:nvPr/>
        </p:nvGrpSpPr>
        <p:grpSpPr>
          <a:xfrm>
            <a:off x="6246143" y="3897604"/>
            <a:ext cx="5874878" cy="861774"/>
            <a:chOff x="261591" y="1259674"/>
            <a:chExt cx="5874878" cy="861774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07744EC-0D6F-491C-AE90-D9FEE477E39E}"/>
                </a:ext>
              </a:extLst>
            </p:cNvPr>
            <p:cNvSpPr txBox="1"/>
            <p:nvPr/>
          </p:nvSpPr>
          <p:spPr>
            <a:xfrm>
              <a:off x="1042004" y="1398564"/>
              <a:ext cx="50944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широкий</a:t>
              </a:r>
              <a:r>
                <a:rPr lang="uk-UA" dirty="0"/>
                <a:t> </a:t>
              </a:r>
              <a:r>
                <a:rPr lang="uk-UA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погляд на справу з урахуванням нюансів проходження військової служби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C43F421-3A4F-4657-8841-F542E6F4BA2C}"/>
                </a:ext>
              </a:extLst>
            </p:cNvPr>
            <p:cNvSpPr txBox="1"/>
            <p:nvPr/>
          </p:nvSpPr>
          <p:spPr>
            <a:xfrm>
              <a:off x="261591" y="1259674"/>
              <a:ext cx="81672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50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Century Gothic" panose="020B0502020202020204" pitchFamily="34" charset="0"/>
                </a:rPr>
                <a:t>►</a:t>
              </a:r>
              <a:endParaRPr lang="en-US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6CFE8797-BF6D-4922-B757-DEC3D1A66E0C}"/>
              </a:ext>
            </a:extLst>
          </p:cNvPr>
          <p:cNvGrpSpPr/>
          <p:nvPr/>
        </p:nvGrpSpPr>
        <p:grpSpPr>
          <a:xfrm>
            <a:off x="6233884" y="4830140"/>
            <a:ext cx="5638910" cy="1046178"/>
            <a:chOff x="261591" y="1259674"/>
            <a:chExt cx="5638910" cy="104617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3367D1F-2A79-429D-A4E4-8AC8137E889E}"/>
                </a:ext>
              </a:extLst>
            </p:cNvPr>
            <p:cNvSpPr txBox="1"/>
            <p:nvPr/>
          </p:nvSpPr>
          <p:spPr>
            <a:xfrm>
              <a:off x="1042004" y="1382522"/>
              <a:ext cx="485849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надання правової допомоги без фізичної присутності військового</a:t>
              </a:r>
            </a:p>
            <a:p>
              <a:endParaRPr lang="uk-UA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B105C89-123D-4BD8-B32A-B09EA3926165}"/>
                </a:ext>
              </a:extLst>
            </p:cNvPr>
            <p:cNvSpPr txBox="1"/>
            <p:nvPr/>
          </p:nvSpPr>
          <p:spPr>
            <a:xfrm>
              <a:off x="261591" y="1259674"/>
              <a:ext cx="81672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50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Century Gothic" panose="020B0502020202020204" pitchFamily="34" charset="0"/>
                </a:rPr>
                <a:t>►</a:t>
              </a:r>
              <a:endParaRPr lang="en-US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6" name="Группа 45">
            <a:extLst>
              <a:ext uri="{FF2B5EF4-FFF2-40B4-BE49-F238E27FC236}">
                <a16:creationId xmlns:a16="http://schemas.microsoft.com/office/drawing/2014/main" id="{F1234C88-AFAD-4EF8-84C8-56570F29B066}"/>
              </a:ext>
            </a:extLst>
          </p:cNvPr>
          <p:cNvGrpSpPr/>
          <p:nvPr/>
        </p:nvGrpSpPr>
        <p:grpSpPr>
          <a:xfrm>
            <a:off x="6246143" y="5677694"/>
            <a:ext cx="5638910" cy="861774"/>
            <a:chOff x="261591" y="1259674"/>
            <a:chExt cx="5638910" cy="861774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45190FA-828B-45D9-BD9E-5A82CD33C7FD}"/>
                </a:ext>
              </a:extLst>
            </p:cNvPr>
            <p:cNvSpPr txBox="1"/>
            <p:nvPr/>
          </p:nvSpPr>
          <p:spPr>
            <a:xfrm>
              <a:off x="1042004" y="1382522"/>
              <a:ext cx="48584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uk-UA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посилення відповідальності військовослужбовців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BC36A29-702F-483F-8EDE-611C7EB1E704}"/>
                </a:ext>
              </a:extLst>
            </p:cNvPr>
            <p:cNvSpPr txBox="1"/>
            <p:nvPr/>
          </p:nvSpPr>
          <p:spPr>
            <a:xfrm>
              <a:off x="261591" y="1259674"/>
              <a:ext cx="81672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50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Century Gothic" panose="020B0502020202020204" pitchFamily="34" charset="0"/>
                </a:rPr>
                <a:t>►</a:t>
              </a:r>
              <a:endParaRPr lang="en-US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E392476D-0E5E-4DA3-9AF5-634BFCFA0ECB}"/>
              </a:ext>
            </a:extLst>
          </p:cNvPr>
          <p:cNvGrpSpPr/>
          <p:nvPr/>
        </p:nvGrpSpPr>
        <p:grpSpPr>
          <a:xfrm>
            <a:off x="6232366" y="3058689"/>
            <a:ext cx="5638910" cy="861774"/>
            <a:chOff x="6232366" y="3058689"/>
            <a:chExt cx="5638910" cy="861774"/>
          </a:xfrm>
        </p:grpSpPr>
        <p:grpSp>
          <p:nvGrpSpPr>
            <p:cNvPr id="37" name="Группа 36">
              <a:extLst>
                <a:ext uri="{FF2B5EF4-FFF2-40B4-BE49-F238E27FC236}">
                  <a16:creationId xmlns:a16="http://schemas.microsoft.com/office/drawing/2014/main" id="{788CED5B-E5AB-4139-953C-C299097E2C88}"/>
                </a:ext>
              </a:extLst>
            </p:cNvPr>
            <p:cNvGrpSpPr/>
            <p:nvPr/>
          </p:nvGrpSpPr>
          <p:grpSpPr>
            <a:xfrm>
              <a:off x="6232366" y="3058689"/>
              <a:ext cx="5638910" cy="861774"/>
              <a:chOff x="261591" y="1259674"/>
              <a:chExt cx="5638910" cy="861774"/>
            </a:xfrm>
          </p:grpSpPr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51EB87F-DE37-4C5B-9082-355DC56F0BFD}"/>
                  </a:ext>
                </a:extLst>
              </p:cNvPr>
              <p:cNvSpPr txBox="1"/>
              <p:nvPr/>
            </p:nvSpPr>
            <p:spPr>
              <a:xfrm>
                <a:off x="1042004" y="1510858"/>
                <a:ext cx="48584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гауптвахта  =  СІЗО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1C6B9F2-BE38-4657-8503-3E89F84FCF78}"/>
                  </a:ext>
                </a:extLst>
              </p:cNvPr>
              <p:cNvSpPr txBox="1"/>
              <p:nvPr/>
            </p:nvSpPr>
            <p:spPr>
              <a:xfrm>
                <a:off x="261591" y="1259674"/>
                <a:ext cx="816724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5000" b="1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rgbClr val="002060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  <a:latin typeface="Century Gothic" panose="020B0502020202020204" pitchFamily="34" charset="0"/>
                  </a:rPr>
                  <a:t>►</a:t>
                </a:r>
                <a:endParaRPr lang="en-US" sz="50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49" name="Прямая соединительная линия 48">
              <a:extLst>
                <a:ext uri="{FF2B5EF4-FFF2-40B4-BE49-F238E27FC236}">
                  <a16:creationId xmlns:a16="http://schemas.microsoft.com/office/drawing/2014/main" id="{2649D304-3C0E-4EA7-9C5C-AFFF70E00103}"/>
                </a:ext>
              </a:extLst>
            </p:cNvPr>
            <p:cNvCxnSpPr/>
            <p:nvPr/>
          </p:nvCxnSpPr>
          <p:spPr>
            <a:xfrm flipH="1">
              <a:off x="8381229" y="3348660"/>
              <a:ext cx="226142" cy="288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911657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8D575D7-C444-4032-BDBF-1754F163C1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2" t="4685" b="14809"/>
          <a:stretch/>
        </p:blipFill>
        <p:spPr>
          <a:xfrm>
            <a:off x="11559" y="-441085"/>
            <a:ext cx="12121021" cy="7299085"/>
          </a:xfrm>
          <a:prstGeom prst="rect">
            <a:avLst/>
          </a:prstGeom>
        </p:spPr>
      </p:pic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28181A99-AC70-49D7-B43F-4FC9E281301B}"/>
              </a:ext>
            </a:extLst>
          </p:cNvPr>
          <p:cNvSpPr/>
          <p:nvPr/>
        </p:nvSpPr>
        <p:spPr>
          <a:xfrm>
            <a:off x="54581" y="-26792"/>
            <a:ext cx="12121021" cy="6851650"/>
          </a:xfrm>
          <a:prstGeom prst="rect">
            <a:avLst/>
          </a:prstGeom>
          <a:solidFill>
            <a:srgbClr val="00206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7E00653-4C80-402C-ACCF-A177A7FA3F58}"/>
              </a:ext>
            </a:extLst>
          </p:cNvPr>
          <p:cNvSpPr/>
          <p:nvPr/>
        </p:nvSpPr>
        <p:spPr>
          <a:xfrm>
            <a:off x="54581" y="54581"/>
            <a:ext cx="12078000" cy="6750000"/>
          </a:xfrm>
          <a:prstGeom prst="rect">
            <a:avLst/>
          </a:prstGeom>
          <a:noFill/>
          <a:ln w="1270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95982A1-797F-4091-8A2A-052CB250B9EF}"/>
              </a:ext>
            </a:extLst>
          </p:cNvPr>
          <p:cNvSpPr txBox="1"/>
          <p:nvPr/>
        </p:nvSpPr>
        <p:spPr>
          <a:xfrm>
            <a:off x="417742" y="305068"/>
            <a:ext cx="557176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Правова допомога полоненим, зниклим безвісти військово-службовцям та їх родичам:</a:t>
            </a:r>
          </a:p>
        </p:txBody>
      </p: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2416F6BC-BF9F-4300-9D65-5722A08EB9BC}"/>
              </a:ext>
            </a:extLst>
          </p:cNvPr>
          <p:cNvGrpSpPr/>
          <p:nvPr/>
        </p:nvGrpSpPr>
        <p:grpSpPr>
          <a:xfrm>
            <a:off x="6236046" y="24115"/>
            <a:ext cx="5651380" cy="1323439"/>
            <a:chOff x="261591" y="1653085"/>
            <a:chExt cx="5651380" cy="132343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9C1E0C4-9865-4917-AA1F-BDBF084C82A0}"/>
                </a:ext>
              </a:extLst>
            </p:cNvPr>
            <p:cNvSpPr txBox="1"/>
            <p:nvPr/>
          </p:nvSpPr>
          <p:spPr>
            <a:xfrm>
              <a:off x="1045587" y="1987079"/>
              <a:ext cx="4867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консультування щодо алгоритму дій, соціального та правового захисту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D28A172-77A8-4152-AF07-3328F9751E0E}"/>
                </a:ext>
              </a:extLst>
            </p:cNvPr>
            <p:cNvSpPr txBox="1"/>
            <p:nvPr/>
          </p:nvSpPr>
          <p:spPr>
            <a:xfrm>
              <a:off x="261591" y="1653085"/>
              <a:ext cx="140040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80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Century Gothic" panose="020B0502020202020204" pitchFamily="34" charset="0"/>
                </a:rPr>
                <a:t>1</a:t>
              </a:r>
              <a:endParaRPr lang="en-US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863D51D2-032C-42BB-AC8B-5F9A4C080024}"/>
              </a:ext>
            </a:extLst>
          </p:cNvPr>
          <p:cNvGrpSpPr/>
          <p:nvPr/>
        </p:nvGrpSpPr>
        <p:grpSpPr>
          <a:xfrm>
            <a:off x="6278578" y="1064407"/>
            <a:ext cx="5646356" cy="1323439"/>
            <a:chOff x="4602855" y="2443387"/>
            <a:chExt cx="5451571" cy="132343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9E46041-0710-4F33-AC5E-5B0A85607661}"/>
                </a:ext>
              </a:extLst>
            </p:cNvPr>
            <p:cNvSpPr txBox="1"/>
            <p:nvPr/>
          </p:nvSpPr>
          <p:spPr>
            <a:xfrm>
              <a:off x="5318740" y="2785212"/>
              <a:ext cx="47356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підготовка звернень, запитів тощо, у тому числі до міжнародних інстанцій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B90FA33-016B-4995-BAFD-F62BF66B5D70}"/>
                </a:ext>
              </a:extLst>
            </p:cNvPr>
            <p:cNvSpPr txBox="1"/>
            <p:nvPr/>
          </p:nvSpPr>
          <p:spPr>
            <a:xfrm>
              <a:off x="4602855" y="2443387"/>
              <a:ext cx="140040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80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Century Gothic" panose="020B0502020202020204" pitchFamily="34" charset="0"/>
                </a:rPr>
                <a:t>2</a:t>
              </a:r>
              <a:endParaRPr lang="en-US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3AA6D9E8-9A4A-41E9-99B0-CEBC13B03CBD}"/>
              </a:ext>
            </a:extLst>
          </p:cNvPr>
          <p:cNvGrpSpPr/>
          <p:nvPr/>
        </p:nvGrpSpPr>
        <p:grpSpPr>
          <a:xfrm>
            <a:off x="6278578" y="3278428"/>
            <a:ext cx="5854002" cy="1323439"/>
            <a:chOff x="2230025" y="2940072"/>
            <a:chExt cx="5854002" cy="132343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095F2E1-8345-4726-917C-256FFE2E7BBE}"/>
                </a:ext>
              </a:extLst>
            </p:cNvPr>
            <p:cNvSpPr txBox="1"/>
            <p:nvPr/>
          </p:nvSpPr>
          <p:spPr>
            <a:xfrm>
              <a:off x="2982949" y="3221205"/>
              <a:ext cx="51010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uk-UA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представництво потерпілих у кримінальних провадженнях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A64FE5B-4B09-4C55-83F8-29F67AFDF118}"/>
                </a:ext>
              </a:extLst>
            </p:cNvPr>
            <p:cNvSpPr txBox="1"/>
            <p:nvPr/>
          </p:nvSpPr>
          <p:spPr>
            <a:xfrm>
              <a:off x="2230025" y="2940072"/>
              <a:ext cx="140040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80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Century Gothic" panose="020B0502020202020204" pitchFamily="34" charset="0"/>
                </a:rPr>
                <a:t>4</a:t>
              </a:r>
              <a:endParaRPr lang="en-US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B2CB16DD-943D-4DB0-AA7A-056FC6E4AAC3}"/>
              </a:ext>
            </a:extLst>
          </p:cNvPr>
          <p:cNvGrpSpPr/>
          <p:nvPr/>
        </p:nvGrpSpPr>
        <p:grpSpPr>
          <a:xfrm>
            <a:off x="6302013" y="4383704"/>
            <a:ext cx="5585413" cy="1323439"/>
            <a:chOff x="3504606" y="3997275"/>
            <a:chExt cx="5585413" cy="132343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6A93EDB-39A6-4CC7-81EA-AC7B102EA609}"/>
                </a:ext>
              </a:extLst>
            </p:cNvPr>
            <p:cNvSpPr txBox="1"/>
            <p:nvPr/>
          </p:nvSpPr>
          <p:spPr>
            <a:xfrm>
              <a:off x="4234095" y="4196461"/>
              <a:ext cx="485592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uk-UA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захист у кримінальних провадженнях за фактом дезертирства та добровільної здачі в полон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88A4C09-B584-4191-8CF0-15930F1B7D2C}"/>
                </a:ext>
              </a:extLst>
            </p:cNvPr>
            <p:cNvSpPr txBox="1"/>
            <p:nvPr/>
          </p:nvSpPr>
          <p:spPr>
            <a:xfrm>
              <a:off x="3504606" y="3997275"/>
              <a:ext cx="140040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80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Century Gothic" panose="020B0502020202020204" pitchFamily="34" charset="0"/>
                </a:rPr>
                <a:t>5</a:t>
              </a:r>
              <a:endParaRPr lang="en-US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6D281C78-F898-433F-B8D4-B93CC38A620F}"/>
              </a:ext>
            </a:extLst>
          </p:cNvPr>
          <p:cNvGrpSpPr/>
          <p:nvPr/>
        </p:nvGrpSpPr>
        <p:grpSpPr>
          <a:xfrm>
            <a:off x="6317870" y="5515045"/>
            <a:ext cx="5296524" cy="1323439"/>
            <a:chOff x="4433892" y="5011818"/>
            <a:chExt cx="5296524" cy="132343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8E05C7D-C01A-4A9A-9F68-ED42BC4EF8E5}"/>
                </a:ext>
              </a:extLst>
            </p:cNvPr>
            <p:cNvSpPr txBox="1"/>
            <p:nvPr/>
          </p:nvSpPr>
          <p:spPr>
            <a:xfrm>
              <a:off x="5163566" y="5350888"/>
              <a:ext cx="45668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правова допомога звільненим з полону </a:t>
              </a:r>
              <a:r>
                <a:rPr lang="en-US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endParaRPr lang="uk-UA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A02E452-893C-4096-8D01-2EA8F6CC4EC0}"/>
                </a:ext>
              </a:extLst>
            </p:cNvPr>
            <p:cNvSpPr txBox="1"/>
            <p:nvPr/>
          </p:nvSpPr>
          <p:spPr>
            <a:xfrm>
              <a:off x="4433892" y="5011818"/>
              <a:ext cx="140040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80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Century Gothic" panose="020B0502020202020204" pitchFamily="34" charset="0"/>
                </a:rPr>
                <a:t>6</a:t>
              </a:r>
              <a:endParaRPr lang="en-US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B53E2041-9D2E-4EEF-9492-C80F365F0F03}"/>
              </a:ext>
            </a:extLst>
          </p:cNvPr>
          <p:cNvGrpSpPr/>
          <p:nvPr/>
        </p:nvGrpSpPr>
        <p:grpSpPr>
          <a:xfrm>
            <a:off x="6284047" y="2164746"/>
            <a:ext cx="5854002" cy="1323439"/>
            <a:chOff x="2230025" y="3020282"/>
            <a:chExt cx="5854002" cy="132343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FDB4FDE-965C-4CE3-B88A-9C217FB2CC14}"/>
                </a:ext>
              </a:extLst>
            </p:cNvPr>
            <p:cNvSpPr txBox="1"/>
            <p:nvPr/>
          </p:nvSpPr>
          <p:spPr>
            <a:xfrm>
              <a:off x="2982949" y="3317457"/>
              <a:ext cx="51010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uk-UA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встановлення факту смерті в судовому порядку 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430F4F7-4021-4EC2-A873-0E79FC56F995}"/>
                </a:ext>
              </a:extLst>
            </p:cNvPr>
            <p:cNvSpPr txBox="1"/>
            <p:nvPr/>
          </p:nvSpPr>
          <p:spPr>
            <a:xfrm>
              <a:off x="2230025" y="3020282"/>
              <a:ext cx="140040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80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Century Gothic" panose="020B0502020202020204" pitchFamily="34" charset="0"/>
                </a:rPr>
                <a:t>3</a:t>
              </a:r>
              <a:endParaRPr lang="en-US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98349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56DBA15-F06C-420B-8C64-2D5F87E173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43"/>
          <a:stretch/>
        </p:blipFill>
        <p:spPr>
          <a:xfrm>
            <a:off x="36098" y="53419"/>
            <a:ext cx="12139504" cy="6801406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B76D7C7-D535-4F32-9D03-F5B7FAD075C7}"/>
              </a:ext>
            </a:extLst>
          </p:cNvPr>
          <p:cNvSpPr/>
          <p:nvPr/>
        </p:nvSpPr>
        <p:spPr>
          <a:xfrm>
            <a:off x="54581" y="53419"/>
            <a:ext cx="12121021" cy="6851650"/>
          </a:xfrm>
          <a:prstGeom prst="rect">
            <a:avLst/>
          </a:prstGeom>
          <a:solidFill>
            <a:srgbClr val="00206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A662034-02F3-4E9D-B747-6376FAD7AE62}"/>
              </a:ext>
            </a:extLst>
          </p:cNvPr>
          <p:cNvSpPr/>
          <p:nvPr/>
        </p:nvSpPr>
        <p:spPr>
          <a:xfrm>
            <a:off x="54581" y="54581"/>
            <a:ext cx="12078000" cy="6750000"/>
          </a:xfrm>
          <a:prstGeom prst="rect">
            <a:avLst/>
          </a:prstGeom>
          <a:noFill/>
          <a:ln w="1270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98E2BB-10FE-4F66-B960-4990C9D380AF}"/>
              </a:ext>
            </a:extLst>
          </p:cNvPr>
          <p:cNvSpPr txBox="1"/>
          <p:nvPr/>
        </p:nvSpPr>
        <p:spPr>
          <a:xfrm>
            <a:off x="1143000" y="754380"/>
            <a:ext cx="57467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Виклики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2ED352-31DA-4FDC-907D-148C29CB07E3}"/>
              </a:ext>
            </a:extLst>
          </p:cNvPr>
          <p:cNvSpPr txBox="1"/>
          <p:nvPr/>
        </p:nvSpPr>
        <p:spPr>
          <a:xfrm>
            <a:off x="1181100" y="2099789"/>
            <a:ext cx="10058400" cy="4555093"/>
          </a:xfrm>
          <a:prstGeom prst="rect">
            <a:avLst/>
          </a:prstGeom>
          <a:noFill/>
        </p:spPr>
        <p:txBody>
          <a:bodyPr wrap="square" numCol="2" spcCol="360000" rtlCol="0">
            <a:spAutoFit/>
          </a:bodyPr>
          <a:lstStyle/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uk-UA" dirty="0">
                <a:solidFill>
                  <a:schemeClr val="bg1"/>
                </a:solidFill>
                <a:latin typeface="Century Gothic" panose="020B0502020202020204" pitchFamily="34" charset="0"/>
              </a:rPr>
              <a:t>Велика кількість запитів-звернень військовослужбовців та їх родичів і необхідність більшої кількості адвокатів, які спеціалізуються у таких питаннях.</a:t>
            </a: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uk-UA" dirty="0">
                <a:solidFill>
                  <a:schemeClr val="bg1"/>
                </a:solidFill>
                <a:latin typeface="Century Gothic" panose="020B0502020202020204" pitchFamily="34" charset="0"/>
              </a:rPr>
              <a:t>Комплексність знань, оскільки часто кримінально-правові аспекти правової допомоги поєднуються з цивільно-правовими та адміністративно-правовими питаннями.</a:t>
            </a: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uk-UA" dirty="0">
                <a:solidFill>
                  <a:schemeClr val="bg1"/>
                </a:solidFill>
                <a:latin typeface="Century Gothic" panose="020B0502020202020204" pitchFamily="34" charset="0"/>
              </a:rPr>
              <a:t>Емоційна складова в роботі з родичами військовополонених та зниклих безвісти.</a:t>
            </a:r>
            <a:br>
              <a:rPr lang="uk-UA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uk-UA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uk-UA" dirty="0">
                <a:solidFill>
                  <a:schemeClr val="bg1"/>
                </a:solidFill>
                <a:latin typeface="Century Gothic" panose="020B0502020202020204" pitchFamily="34" charset="0"/>
              </a:rPr>
              <a:t>Необхідність привернення міжнародної уваги до проблеми обміну полоненими.  </a:t>
            </a: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uk-UA" dirty="0">
                <a:solidFill>
                  <a:schemeClr val="bg1"/>
                </a:solidFill>
                <a:latin typeface="Century Gothic" panose="020B0502020202020204" pitchFamily="34" charset="0"/>
              </a:rPr>
              <a:t>Непоодинокі випадки інкримінування полоненим українським військовослужбовцям вчинення дезертирства або самовільної здачі в полон. </a:t>
            </a: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uk-UA" dirty="0">
                <a:solidFill>
                  <a:schemeClr val="bg1"/>
                </a:solidFill>
                <a:latin typeface="Century Gothic" panose="020B0502020202020204" pitchFamily="34" charset="0"/>
              </a:rPr>
              <a:t>Зміна законодавства в сторону посилення кримінальної відповідальності українських військовослужбовців. </a:t>
            </a:r>
          </a:p>
        </p:txBody>
      </p:sp>
    </p:spTree>
    <p:extLst>
      <p:ext uri="{BB962C8B-B14F-4D97-AF65-F5344CB8AC3E}">
        <p14:creationId xmlns:p14="http://schemas.microsoft.com/office/powerpoint/2010/main" val="29580993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337</Words>
  <Application>Microsoft Office PowerPoint</Application>
  <PresentationFormat>Широкоэкранный</PresentationFormat>
  <Paragraphs>81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Segoe UI Black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Name</dc:creator>
  <cp:lastModifiedBy>Name</cp:lastModifiedBy>
  <cp:revision>45</cp:revision>
  <dcterms:created xsi:type="dcterms:W3CDTF">2023-03-01T14:38:46Z</dcterms:created>
  <dcterms:modified xsi:type="dcterms:W3CDTF">2023-04-11T17:24:47Z</dcterms:modified>
</cp:coreProperties>
</file>