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61" r:id="rId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80"/>
    <a:srgbClr val="E8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howGuides="1">
      <p:cViewPr varScale="1">
        <p:scale>
          <a:sx n="81" d="100"/>
          <a:sy n="81" d="100"/>
        </p:scale>
        <p:origin x="725" y="72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5DF9A-6D01-8BA3-18BA-728B7A0EA6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0C3E15-D194-0B57-9E25-48B5B6D9DF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C2EE57-3690-D29C-C64E-2FFBD400F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7608AC-FD52-8BAA-333D-F672CC2D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225C7A-7DDB-21E9-CFCC-7A37EB1F6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669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B6472-6E6A-3C2D-81D0-784F73FC7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87E9ED-B40D-7F9F-BDC6-FEC70C588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A9FE6C-3086-7E93-9A61-40830B9C5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35C321-C7B4-F9BF-AD7A-10D2AD64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090E37-CFA7-BC9B-E74C-FDE2A39EC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050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B948F89-5CD4-D788-7E90-F8BE95A753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5B1982-19D3-4E97-C3A9-053573CD2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FB42E-18D6-98B8-72EE-07B137814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745DD0-ECB5-E913-9DFB-FBCDB8718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8DBC82-1E05-6260-456C-4F1DA8411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92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Заголовок слайда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</p:spPr>
        <p:txBody>
          <a:bodyPr/>
          <a:lstStyle/>
          <a:p>
            <a:r>
              <a:t>Заголовок слайда</a:t>
            </a:r>
          </a:p>
        </p:txBody>
      </p:sp>
      <p:sp>
        <p:nvSpPr>
          <p:cNvPr id="43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1186481"/>
            <a:ext cx="10985500" cy="46739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654050" indent="-349250" defTabSz="412750">
              <a:lnSpc>
                <a:spcPct val="100000"/>
              </a:lnSpc>
              <a:spcBef>
                <a:spcPts val="0"/>
              </a:spcBef>
              <a:defRPr sz="2750" b="1"/>
            </a:lvl2pPr>
            <a:lvl3pPr marL="958850" indent="-349250" defTabSz="412750">
              <a:lnSpc>
                <a:spcPct val="100000"/>
              </a:lnSpc>
              <a:spcBef>
                <a:spcPts val="0"/>
              </a:spcBef>
              <a:defRPr sz="2750" b="1"/>
            </a:lvl3pPr>
            <a:lvl4pPr marL="1263650" indent="-349250" defTabSz="412750">
              <a:lnSpc>
                <a:spcPct val="100000"/>
              </a:lnSpc>
              <a:spcBef>
                <a:spcPts val="0"/>
              </a:spcBef>
              <a:defRPr sz="2750" b="1"/>
            </a:lvl4pPr>
            <a:lvl5pPr marL="1568450" indent="-349250" defTabSz="412750">
              <a:lnSpc>
                <a:spcPct val="100000"/>
              </a:lnSpc>
              <a:spcBef>
                <a:spcPts val="0"/>
              </a:spcBef>
              <a:defRPr sz="2750" b="1"/>
            </a:lvl5pPr>
          </a:lstStyle>
          <a:p>
            <a:r>
              <a:t>Подзаголовок слайда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21" hasCustomPrompt="1"/>
          </p:nvPr>
        </p:nvSpPr>
        <p:spPr>
          <a:xfrm>
            <a:off x="603250" y="2124252"/>
            <a:ext cx="10985500" cy="4128007"/>
          </a:xfrm>
          <a:prstGeom prst="rect">
            <a:avLst/>
          </a:prstGeom>
        </p:spPr>
        <p:txBody>
          <a:bodyPr numCol="1" spcCol="38100"/>
          <a:lstStyle/>
          <a:p>
            <a:r>
              <a:t>Текст пункта на слайде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‹№›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383596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121E62-FDE7-CF6F-562C-3843504E8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8495D0-63C3-CCFC-BE56-20A4B7C6D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69E44D-8DE1-8303-B73E-D74AB4A0D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3098D-34C4-55B5-884F-AE7567B14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D083EE-A144-DF5C-C8B2-902B5523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24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E197BA-04CA-6C94-D3A1-B23750F4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E7821-6AE1-F4AE-D949-76225F6B6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C2C344-5DCB-7274-829F-1C2826548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21A2DB-F7F5-4069-5BBD-A748CED71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86C92A-F3CC-E54E-E319-75A10B620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198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87DD1E-26A3-DD26-3595-89A4C307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57269F-A4C4-7061-C69E-F43B69F265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E40FC9-A287-3037-2A88-55F5867533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BCA04F-7A85-C72F-BECA-4A0006A9E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F17F9F-4B71-B276-6607-88CA7669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374391F-65AF-013D-2B86-3FC16150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42004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2CA7D-E1E1-D27C-5992-BE271DE18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696B8D-362E-40F6-5B7C-307FDE9D1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E7C7DC6-C6BC-35BC-B3D1-64FF75FF2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8605065-2019-6CDE-E473-96088C49DA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6F854F-0526-BA76-42BC-C8FCE01D32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77BC7B-550C-F591-AD09-FAB81A1B7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3596FA-C61D-EE5D-2CE6-2D80B49A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A500D8E-ED18-8A97-078C-EFF4B84B2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43780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BCFC7-1401-76CF-6C51-64D864D8B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7158CE3-6A26-B217-35EE-E9DF3312D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AF9BE3E-F89F-6EB1-10A4-29E32F5A3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06DC6D-B5FE-D133-2884-71E3117C4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885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897EB50-569D-1099-5212-2670ADF67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AB6CFDE-EA15-4542-1E57-A7D5581E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5EC1BA-4408-3676-48B9-317245D9B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023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5F813-ADB2-646D-F20E-BD6F1F8C0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08EDA-5058-367E-DD59-F638D9A1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766B797-F453-10B2-79D8-B05AAE63A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5D2B12B-996C-0795-94C7-972196F3C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F95987-DE75-3AE2-12AC-AFEB000D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60BED2-6CE4-D621-54AC-F0FC8A670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81861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807CF-9BC1-52EB-AAE8-6866C64D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434966-0CAA-CFB3-ABF6-3E67A76288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8912853-350F-0F60-1507-262DFB0A8B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B87BE0-0F23-472D-C5F9-6E1D6C6F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40A3FAE-C00A-3629-79B9-9E17C20E4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5A3C38-56D1-3029-00B2-8CB27E0B1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8329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7ABC7A-E49E-849F-8EC1-73028F9ED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5432A1-C0DA-74DA-882C-1AE760237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4DF11B-4853-841D-CB81-2B8CBEC17D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ECECE-A541-074D-BDD9-3CCE79710B3F}" type="datetimeFigureOut">
              <a:rPr lang="ru-UA" smtClean="0"/>
              <a:t>06/07/2023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4C8904-3ABD-4DB1-B644-1DA3E61330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D281D5-BEC4-0492-52FA-F947DCF71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64A9E-6D32-784B-BA3B-BF1A2EF1748A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1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E8AC52-2BC8-D9C8-F41B-F515F2226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94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D2B83A4C-E32A-6E2D-8B08-CF115F3E3585}"/>
              </a:ext>
            </a:extLst>
          </p:cNvPr>
          <p:cNvSpPr/>
          <p:nvPr/>
        </p:nvSpPr>
        <p:spPr>
          <a:xfrm>
            <a:off x="397264" y="3523223"/>
            <a:ext cx="3705554" cy="936351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58D0E9A-2122-3E7A-5EA0-E74B41751CED}"/>
              </a:ext>
            </a:extLst>
          </p:cNvPr>
          <p:cNvSpPr/>
          <p:nvPr/>
        </p:nvSpPr>
        <p:spPr>
          <a:xfrm>
            <a:off x="397264" y="4584024"/>
            <a:ext cx="3705554" cy="668064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EFF12B08-3D54-CE9B-7B76-A9FAE9C309E5}"/>
              </a:ext>
            </a:extLst>
          </p:cNvPr>
          <p:cNvSpPr/>
          <p:nvPr/>
        </p:nvSpPr>
        <p:spPr>
          <a:xfrm>
            <a:off x="397264" y="5356838"/>
            <a:ext cx="3705554" cy="907333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1990B-092B-B8F9-3D69-2A5CCCF9EE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5093" y="1900283"/>
            <a:ext cx="1743182" cy="417442"/>
          </a:xfrm>
        </p:spPr>
        <p:txBody>
          <a:bodyPr/>
          <a:lstStyle/>
          <a:p>
            <a:r>
              <a:rPr lang="ru-RU" sz="1800" b="1" i="0" u="none" strike="noStrike" dirty="0">
                <a:solidFill>
                  <a:srgbClr val="004280"/>
                </a:solidFill>
                <a:effectLst/>
                <a:latin typeface="e-Ukraine Bold" pitchFamily="2" charset="0"/>
              </a:rPr>
              <a:t>ПОТРЕБА</a:t>
            </a:r>
            <a:endParaRPr lang="ru-UA" dirty="0">
              <a:solidFill>
                <a:srgbClr val="004280"/>
              </a:solidFill>
              <a:latin typeface="e-Ukraine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0E9AA467-4262-F8CC-B967-3BC7985D3A2B}"/>
              </a:ext>
            </a:extLst>
          </p:cNvPr>
          <p:cNvSpPr txBox="1">
            <a:spLocks/>
          </p:cNvSpPr>
          <p:nvPr/>
        </p:nvSpPr>
        <p:spPr>
          <a:xfrm>
            <a:off x="5219180" y="1900283"/>
            <a:ext cx="1743182" cy="417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0" u="none" strike="noStrike" dirty="0">
                <a:solidFill>
                  <a:srgbClr val="004280"/>
                </a:solidFill>
                <a:effectLst/>
                <a:latin typeface="e-Ukraine Bold" pitchFamily="2" charset="0"/>
              </a:rPr>
              <a:t>РІШЕННЯ</a:t>
            </a:r>
            <a:endParaRPr lang="ru-UA" dirty="0">
              <a:solidFill>
                <a:srgbClr val="004280"/>
              </a:solidFill>
              <a:latin typeface="e-Ukraine" pitchFamily="2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E0B862BC-569D-A6F7-7043-C5B43EDA5FC0}"/>
              </a:ext>
            </a:extLst>
          </p:cNvPr>
          <p:cNvSpPr txBox="1">
            <a:spLocks/>
          </p:cNvSpPr>
          <p:nvPr/>
        </p:nvSpPr>
        <p:spPr>
          <a:xfrm>
            <a:off x="8710680" y="1900283"/>
            <a:ext cx="1743182" cy="4174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i="0" u="none" strike="noStrike" dirty="0">
                <a:solidFill>
                  <a:srgbClr val="004280"/>
                </a:solidFill>
                <a:effectLst/>
                <a:latin typeface="e-Ukraine Bold" pitchFamily="2" charset="0"/>
              </a:rPr>
              <a:t>ПРОДУКТ</a:t>
            </a:r>
            <a:endParaRPr lang="ru-UA" dirty="0">
              <a:solidFill>
                <a:srgbClr val="004280"/>
              </a:solidFill>
              <a:latin typeface="e-Ukraine" pitchFamily="2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B6A9BA84-BD05-7D75-4916-0B2BFC6178D5}"/>
              </a:ext>
            </a:extLst>
          </p:cNvPr>
          <p:cNvSpPr/>
          <p:nvPr/>
        </p:nvSpPr>
        <p:spPr>
          <a:xfrm>
            <a:off x="397264" y="2462422"/>
            <a:ext cx="3705554" cy="936351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DBF9CD-390B-BC04-B4C1-68AA5DA03E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3157" y="904390"/>
            <a:ext cx="1023358" cy="9068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339387D-82BC-3163-5A0A-F26FC485C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5114" y="909456"/>
            <a:ext cx="901771" cy="90177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2F8C86E-7C53-2A17-56EF-2D70186DA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749" y="1029103"/>
            <a:ext cx="1215871" cy="7396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055CEAE-A06C-4B84-A2C7-539E9CBF5819}"/>
              </a:ext>
            </a:extLst>
          </p:cNvPr>
          <p:cNvSpPr txBox="1"/>
          <p:nvPr/>
        </p:nvSpPr>
        <p:spPr>
          <a:xfrm>
            <a:off x="496578" y="2714899"/>
            <a:ext cx="342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Швидко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отримати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гроші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на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виконання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експортного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контракту (до 20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млн.грн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4DC596-2AB2-4CF0-6A8B-06099A271A13}"/>
              </a:ext>
            </a:extLst>
          </p:cNvPr>
          <p:cNvSpPr txBox="1"/>
          <p:nvPr/>
        </p:nvSpPr>
        <p:spPr>
          <a:xfrm>
            <a:off x="496578" y="3714399"/>
            <a:ext cx="342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Отримати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велику суму грошей  на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виконання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експортного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контракту (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від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20 до 172,5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млн.грн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40D0DE-F8EE-6475-AE73-37F3C8D69063}"/>
              </a:ext>
            </a:extLst>
          </p:cNvPr>
          <p:cNvSpPr txBox="1"/>
          <p:nvPr/>
        </p:nvSpPr>
        <p:spPr>
          <a:xfrm>
            <a:off x="496578" y="4718001"/>
            <a:ext cx="342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Отримати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аванс на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виконання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експортного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контракту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73544C-CB86-226D-B58E-2AA40BE601DF}"/>
              </a:ext>
            </a:extLst>
          </p:cNvPr>
          <p:cNvSpPr txBox="1"/>
          <p:nvPr/>
        </p:nvSpPr>
        <p:spPr>
          <a:xfrm>
            <a:off x="496578" y="5456561"/>
            <a:ext cx="37055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Захистити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себе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від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ризику</a:t>
            </a:r>
            <a:r>
              <a:rPr lang="en-US" sz="1000" dirty="0">
                <a:solidFill>
                  <a:srgbClr val="004280"/>
                </a:solidFill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нерозрахунку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за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експортним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контрактом при 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виході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на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нові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ринки</a:t>
            </a:r>
            <a:r>
              <a:rPr lang="en-US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роботі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з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новим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контрагентом 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умовах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постоплати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за</a:t>
            </a:r>
            <a:r>
              <a:rPr lang="en-US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uk-UA" sz="1000" dirty="0">
                <a:solidFill>
                  <a:srgbClr val="004280"/>
                </a:solidFill>
                <a:effectLst/>
                <a:latin typeface="e-Ukraine" pitchFamily="2" charset="0"/>
              </a:rPr>
              <a:t>е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кспортним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  контрактом 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BA63BA5-FEE5-7980-E47A-FFFB530113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373" y="2871215"/>
            <a:ext cx="181518" cy="116172"/>
          </a:xfrm>
          <a:prstGeom prst="rect">
            <a:avLst/>
          </a:prstGeom>
        </p:spPr>
      </p:pic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32A88935-F2CD-E793-B812-F4E273D6D741}"/>
              </a:ext>
            </a:extLst>
          </p:cNvPr>
          <p:cNvSpPr txBox="1">
            <a:spLocks/>
          </p:cNvSpPr>
          <p:nvPr/>
        </p:nvSpPr>
        <p:spPr>
          <a:xfrm>
            <a:off x="4037744" y="119784"/>
            <a:ext cx="4078841" cy="417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solidFill>
                  <a:srgbClr val="004280"/>
                </a:solidFill>
                <a:effectLst/>
                <a:latin typeface="e-Ukraine Bold" pitchFamily="2" charset="0"/>
              </a:rPr>
              <a:t>Портфель </a:t>
            </a:r>
            <a:r>
              <a:rPr lang="ru-RU" sz="2000" b="1" dirty="0" err="1">
                <a:solidFill>
                  <a:srgbClr val="004280"/>
                </a:solidFill>
                <a:effectLst/>
                <a:latin typeface="e-Ukraine Bold" pitchFamily="2" charset="0"/>
              </a:rPr>
              <a:t>продуктів</a:t>
            </a:r>
            <a:r>
              <a:rPr lang="ru-RU" sz="2000" b="1" dirty="0">
                <a:solidFill>
                  <a:srgbClr val="004280"/>
                </a:solidFill>
                <a:effectLst/>
                <a:latin typeface="e-Ukraine Bold" pitchFamily="2" charset="0"/>
              </a:rPr>
              <a:t> ЕКА</a:t>
            </a: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D21994F-A5C8-AA27-069F-D3D07FF661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967" y="6264171"/>
            <a:ext cx="1871231" cy="530648"/>
          </a:xfrm>
          <a:prstGeom prst="rect">
            <a:avLst/>
          </a:prstGeom>
        </p:spPr>
      </p:pic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956D7604-69AC-F99E-9465-F930C3A56DE0}"/>
              </a:ext>
            </a:extLst>
          </p:cNvPr>
          <p:cNvSpPr/>
          <p:nvPr/>
        </p:nvSpPr>
        <p:spPr>
          <a:xfrm>
            <a:off x="4301444" y="3523223"/>
            <a:ext cx="3705554" cy="936351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16FC76C6-8524-E192-2ABE-DA552B4884B1}"/>
              </a:ext>
            </a:extLst>
          </p:cNvPr>
          <p:cNvSpPr/>
          <p:nvPr/>
        </p:nvSpPr>
        <p:spPr>
          <a:xfrm>
            <a:off x="4301444" y="4584024"/>
            <a:ext cx="3705554" cy="668064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Скругленный прямоугольник 35">
            <a:extLst>
              <a:ext uri="{FF2B5EF4-FFF2-40B4-BE49-F238E27FC236}">
                <a16:creationId xmlns:a16="http://schemas.microsoft.com/office/drawing/2014/main" id="{8DA037FA-85CA-4BEB-C668-6C0849E160DF}"/>
              </a:ext>
            </a:extLst>
          </p:cNvPr>
          <p:cNvSpPr/>
          <p:nvPr/>
        </p:nvSpPr>
        <p:spPr>
          <a:xfrm>
            <a:off x="4301444" y="5356838"/>
            <a:ext cx="3705554" cy="907333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99F4E4F6-C332-20E9-3958-A7BD45345D03}"/>
              </a:ext>
            </a:extLst>
          </p:cNvPr>
          <p:cNvSpPr/>
          <p:nvPr/>
        </p:nvSpPr>
        <p:spPr>
          <a:xfrm>
            <a:off x="4301444" y="2462422"/>
            <a:ext cx="3705554" cy="936351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6EDF129-5BBF-78A8-9A35-132AD5EB8ABD}"/>
              </a:ext>
            </a:extLst>
          </p:cNvPr>
          <p:cNvSpPr txBox="1"/>
          <p:nvPr/>
        </p:nvSpPr>
        <p:spPr>
          <a:xfrm>
            <a:off x="4400758" y="2637955"/>
            <a:ext cx="3428152" cy="553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Доступний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кредит за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спрощеною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процедурою на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виконання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експортного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контракту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441D72-C3E1-B3F7-D27E-C0F762D98EC2}"/>
              </a:ext>
            </a:extLst>
          </p:cNvPr>
          <p:cNvSpPr txBox="1"/>
          <p:nvPr/>
        </p:nvSpPr>
        <p:spPr>
          <a:xfrm>
            <a:off x="4400758" y="3791343"/>
            <a:ext cx="342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Доступний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кредит на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виконання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експортного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контракту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277F07A-ACC7-B798-05C5-053438F272CD}"/>
              </a:ext>
            </a:extLst>
          </p:cNvPr>
          <p:cNvSpPr txBox="1"/>
          <p:nvPr/>
        </p:nvSpPr>
        <p:spPr>
          <a:xfrm>
            <a:off x="4400758" y="4641057"/>
            <a:ext cx="34281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Надати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іноземному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контрагенту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банківську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гарантію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повернення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авансового платежу у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разі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невиконання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експортного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контракту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BBBCA9D-4DDC-BC2B-CFBE-FD490C776D7E}"/>
              </a:ext>
            </a:extLst>
          </p:cNvPr>
          <p:cNvSpPr txBox="1"/>
          <p:nvPr/>
        </p:nvSpPr>
        <p:spPr>
          <a:xfrm>
            <a:off x="4400758" y="5610449"/>
            <a:ext cx="3705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Застрахувати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фінансову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виручку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за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експортним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контрактом</a:t>
            </a:r>
            <a:endParaRPr lang="ru-RU" sz="1000" dirty="0">
              <a:solidFill>
                <a:srgbClr val="004280"/>
              </a:solidFill>
              <a:effectLst/>
              <a:latin typeface="e-Ukraine" pitchFamily="2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9689A853-42D7-1BE9-EC99-187F0ABC2EFD}"/>
              </a:ext>
            </a:extLst>
          </p:cNvPr>
          <p:cNvSpPr/>
          <p:nvPr/>
        </p:nvSpPr>
        <p:spPr>
          <a:xfrm>
            <a:off x="8195349" y="3523223"/>
            <a:ext cx="3705554" cy="936351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23DDFEA3-0DB4-4015-11D8-43DBADC60B95}"/>
              </a:ext>
            </a:extLst>
          </p:cNvPr>
          <p:cNvSpPr/>
          <p:nvPr/>
        </p:nvSpPr>
        <p:spPr>
          <a:xfrm>
            <a:off x="8195349" y="4584024"/>
            <a:ext cx="3705554" cy="668064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CEC006AC-757A-017C-09A4-1DCB7D3B377B}"/>
              </a:ext>
            </a:extLst>
          </p:cNvPr>
          <p:cNvSpPr/>
          <p:nvPr/>
        </p:nvSpPr>
        <p:spPr>
          <a:xfrm>
            <a:off x="8195349" y="5356838"/>
            <a:ext cx="3705554" cy="907333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Скругленный прямоугольник 44">
            <a:extLst>
              <a:ext uri="{FF2B5EF4-FFF2-40B4-BE49-F238E27FC236}">
                <a16:creationId xmlns:a16="http://schemas.microsoft.com/office/drawing/2014/main" id="{1853671F-86EC-7492-2BF4-84BB4EBF0A3E}"/>
              </a:ext>
            </a:extLst>
          </p:cNvPr>
          <p:cNvSpPr/>
          <p:nvPr/>
        </p:nvSpPr>
        <p:spPr>
          <a:xfrm>
            <a:off x="8195349" y="2462422"/>
            <a:ext cx="3705554" cy="936351"/>
          </a:xfrm>
          <a:prstGeom prst="roundRect">
            <a:avLst/>
          </a:prstGeom>
          <a:solidFill>
            <a:srgbClr val="E8EF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DC1116-994D-2DB9-A487-CEA4EA2B18E9}"/>
              </a:ext>
            </a:extLst>
          </p:cNvPr>
          <p:cNvSpPr txBox="1"/>
          <p:nvPr/>
        </p:nvSpPr>
        <p:spPr>
          <a:xfrm>
            <a:off x="8294663" y="2714899"/>
            <a:ext cx="342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Портфельне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страхування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експортних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кредитів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для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банків-партнерів</a:t>
            </a:r>
            <a:endParaRPr lang="ru-RU" sz="1000" b="0" dirty="0">
              <a:solidFill>
                <a:srgbClr val="004280"/>
              </a:solidFill>
              <a:effectLst/>
              <a:latin typeface="e-Ukraine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ACB37DE-1CBE-4A69-E8AC-F7B648D1A011}"/>
              </a:ext>
            </a:extLst>
          </p:cNvPr>
          <p:cNvSpPr txBox="1"/>
          <p:nvPr/>
        </p:nvSpPr>
        <p:spPr>
          <a:xfrm>
            <a:off x="8294663" y="3791343"/>
            <a:ext cx="342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Індивідуальне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страхування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експортних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кредитів</a:t>
            </a:r>
            <a:endParaRPr lang="ru-RU" sz="1000" dirty="0">
              <a:solidFill>
                <a:srgbClr val="004280"/>
              </a:solidFill>
              <a:effectLst/>
              <a:latin typeface="e-Ukraine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4D3FB65-CF38-3626-411D-05320EA55E03}"/>
              </a:ext>
            </a:extLst>
          </p:cNvPr>
          <p:cNvSpPr txBox="1"/>
          <p:nvPr/>
        </p:nvSpPr>
        <p:spPr>
          <a:xfrm>
            <a:off x="8294663" y="4794946"/>
            <a:ext cx="342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Страхування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банківської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1000" b="0" i="0" u="none" strike="noStrike" dirty="0" err="1">
                <a:solidFill>
                  <a:srgbClr val="004280"/>
                </a:solidFill>
                <a:effectLst/>
                <a:latin typeface="e-Ukraine" pitchFamily="2" charset="0"/>
              </a:rPr>
              <a:t>гарантії</a:t>
            </a:r>
            <a:r>
              <a:rPr lang="ru-RU" sz="1000" b="0" i="0" u="none" strike="noStrike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endParaRPr lang="ru-RU" sz="1000" dirty="0">
              <a:solidFill>
                <a:srgbClr val="004280"/>
              </a:solidFill>
              <a:effectLst/>
              <a:latin typeface="e-Ukraine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7A7EAD3F-9277-A5CD-DF41-12F608972218}"/>
              </a:ext>
            </a:extLst>
          </p:cNvPr>
          <p:cNvSpPr txBox="1"/>
          <p:nvPr/>
        </p:nvSpPr>
        <p:spPr>
          <a:xfrm>
            <a:off x="8294663" y="5687394"/>
            <a:ext cx="37055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solidFill>
                  <a:srgbClr val="004280"/>
                </a:solidFill>
                <a:effectLst/>
                <a:latin typeface="e-Ukraine" pitchFamily="2" charset="0"/>
              </a:rPr>
              <a:t>Страхування</a:t>
            </a:r>
            <a:r>
              <a:rPr lang="ru-RU" sz="1000" dirty="0">
                <a:solidFill>
                  <a:srgbClr val="004280"/>
                </a:solidFill>
                <a:effectLst/>
                <a:latin typeface="e-Ukraine" pitchFamily="2" charset="0"/>
              </a:rPr>
              <a:t> договору ЗЕД</a:t>
            </a:r>
          </a:p>
        </p:txBody>
      </p:sp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57D3A890-F5FE-FED2-A626-1C9729E89D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553" y="2871215"/>
            <a:ext cx="181518" cy="11617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A138FF1-C110-CC50-13A2-D077D970D9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373" y="3950001"/>
            <a:ext cx="181518" cy="11617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B474E1C-F82D-AAA7-5969-F99DC35BF0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553" y="3950001"/>
            <a:ext cx="181518" cy="11617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21B0F15-5237-F807-A608-14364A412C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373" y="4854127"/>
            <a:ext cx="181518" cy="11617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548C490A-DC80-40D9-CDA4-F87139CB0F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553" y="4854127"/>
            <a:ext cx="181518" cy="11617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F8347B0-5CFA-EBE6-12B6-A0C3882208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1373" y="5737704"/>
            <a:ext cx="181518" cy="11617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35377D5-7A3A-8626-35C5-DCF4A4AB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5553" y="5737704"/>
            <a:ext cx="181518" cy="11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157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62F3229-CE25-B368-6BE8-17FA2659C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403" y="1273996"/>
            <a:ext cx="8767049" cy="5454155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85BB8FE-81F5-5AF9-2147-F49A36DD1B5A}"/>
              </a:ext>
            </a:extLst>
          </p:cNvPr>
          <p:cNvSpPr txBox="1">
            <a:spLocks/>
          </p:cNvSpPr>
          <p:nvPr/>
        </p:nvSpPr>
        <p:spPr>
          <a:xfrm>
            <a:off x="3048856" y="273896"/>
            <a:ext cx="6094288" cy="9179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 err="1">
                <a:solidFill>
                  <a:srgbClr val="004280"/>
                </a:solidFill>
                <a:effectLst/>
                <a:latin typeface="e-Ukraine" pitchFamily="2" charset="0"/>
              </a:rPr>
              <a:t>Результати</a:t>
            </a:r>
            <a:r>
              <a:rPr lang="ru-RU" sz="2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2000" dirty="0" err="1">
                <a:solidFill>
                  <a:srgbClr val="004280"/>
                </a:solidFill>
                <a:effectLst/>
                <a:latin typeface="e-Ukraine" pitchFamily="2" charset="0"/>
              </a:rPr>
              <a:t>підтримки</a:t>
            </a:r>
            <a:r>
              <a:rPr lang="ru-RU" sz="2000" dirty="0">
                <a:solidFill>
                  <a:srgbClr val="004280"/>
                </a:solidFill>
                <a:effectLst/>
                <a:latin typeface="e-Ukraine" pitchFamily="2" charset="0"/>
              </a:rPr>
              <a:t> </a:t>
            </a:r>
            <a:r>
              <a:rPr lang="ru-RU" sz="2000" dirty="0" err="1">
                <a:solidFill>
                  <a:srgbClr val="004280"/>
                </a:solidFill>
                <a:effectLst/>
                <a:latin typeface="e-Ukraine" pitchFamily="2" charset="0"/>
              </a:rPr>
              <a:t>експорту</a:t>
            </a:r>
            <a:r>
              <a:rPr lang="ru-RU" sz="2000" dirty="0">
                <a:solidFill>
                  <a:srgbClr val="004280"/>
                </a:solidFill>
                <a:effectLst/>
                <a:latin typeface="e-Ukraine" pitchFamily="2" charset="0"/>
              </a:rPr>
              <a:t> через ЕКА за 2022-2023 </a:t>
            </a:r>
            <a:r>
              <a:rPr lang="ru-RU" sz="2000" dirty="0" err="1">
                <a:solidFill>
                  <a:srgbClr val="004280"/>
                </a:solidFill>
                <a:effectLst/>
                <a:latin typeface="e-Ukraine" pitchFamily="2" charset="0"/>
              </a:rPr>
              <a:t>рік</a:t>
            </a:r>
            <a:r>
              <a:rPr lang="ru-RU" sz="2000" dirty="0">
                <a:solidFill>
                  <a:srgbClr val="004280"/>
                </a:solidFill>
                <a:effectLst/>
                <a:latin typeface="e-Ukraine" pitchFamily="2" charset="0"/>
              </a:rPr>
              <a:t> станом на 31 </a:t>
            </a:r>
            <a:r>
              <a:rPr lang="ru-RU" sz="2000" dirty="0" err="1">
                <a:solidFill>
                  <a:srgbClr val="004280"/>
                </a:solidFill>
                <a:effectLst/>
                <a:latin typeface="e-Ukraine" pitchFamily="2" charset="0"/>
              </a:rPr>
              <a:t>травня</a:t>
            </a:r>
            <a:endParaRPr lang="ru-RU" sz="2000" dirty="0">
              <a:solidFill>
                <a:srgbClr val="004280"/>
              </a:solidFill>
              <a:effectLst/>
              <a:latin typeface="e-Ukraine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E010EEF-A434-CD43-59C0-A2878FB70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466" y="6147051"/>
            <a:ext cx="1871231" cy="5306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493775-9285-2C67-4E53-753F0C230945}"/>
              </a:ext>
            </a:extLst>
          </p:cNvPr>
          <p:cNvSpPr txBox="1"/>
          <p:nvPr/>
        </p:nvSpPr>
        <p:spPr>
          <a:xfrm>
            <a:off x="342466" y="1769677"/>
            <a:ext cx="342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1000" dirty="0" err="1">
                <a:effectLst/>
                <a:latin typeface="e-Ukraine" pitchFamily="2" charset="0"/>
              </a:rPr>
              <a:t>Кількість</a:t>
            </a:r>
            <a:r>
              <a:rPr lang="ru-RU" sz="1000" dirty="0">
                <a:effectLst/>
                <a:latin typeface="e-Ukraine" pitchFamily="2" charset="0"/>
              </a:rPr>
              <a:t> </a:t>
            </a:r>
            <a:r>
              <a:rPr lang="ru-RU" sz="1000" dirty="0" err="1">
                <a:effectLst/>
                <a:latin typeface="e-Ukraine" pitchFamily="2" charset="0"/>
              </a:rPr>
              <a:t>підтриманих</a:t>
            </a:r>
            <a:r>
              <a:rPr lang="ru-RU" sz="1000" dirty="0">
                <a:effectLst/>
                <a:latin typeface="e-Ukraine" pitchFamily="2" charset="0"/>
              </a:rPr>
              <a:t> </a:t>
            </a:r>
            <a:r>
              <a:rPr lang="ru-RU" sz="1000" dirty="0" err="1">
                <a:effectLst/>
                <a:latin typeface="e-Ukraine" pitchFamily="2" charset="0"/>
              </a:rPr>
              <a:t>експортерів</a:t>
            </a:r>
            <a:r>
              <a:rPr lang="ru-RU" sz="1000" dirty="0">
                <a:effectLst/>
                <a:latin typeface="e-Ukraine" pitchFamily="2" charset="0"/>
              </a:rPr>
              <a:t>: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C723A1-8C07-6187-21CB-674194333E5C}"/>
              </a:ext>
            </a:extLst>
          </p:cNvPr>
          <p:cNvSpPr txBox="1"/>
          <p:nvPr/>
        </p:nvSpPr>
        <p:spPr>
          <a:xfrm>
            <a:off x="342466" y="2108724"/>
            <a:ext cx="342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4280"/>
                </a:solidFill>
                <a:effectLst/>
                <a:latin typeface="e-Ukraine" pitchFamily="2" charset="0"/>
              </a:rPr>
              <a:t>54</a:t>
            </a:r>
            <a:endParaRPr lang="ru-RU" sz="2000" dirty="0">
              <a:solidFill>
                <a:srgbClr val="004280"/>
              </a:solidFill>
              <a:effectLst/>
              <a:latin typeface="e-Ukraine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14F659-C0F3-909B-25DC-357D5C30B393}"/>
              </a:ext>
            </a:extLst>
          </p:cNvPr>
          <p:cNvSpPr txBox="1"/>
          <p:nvPr/>
        </p:nvSpPr>
        <p:spPr>
          <a:xfrm>
            <a:off x="342466" y="2858738"/>
            <a:ext cx="34281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effectLst/>
                <a:latin typeface="e-Ukraine" pitchFamily="2" charset="0"/>
              </a:rPr>
              <a:t>Обсяг</a:t>
            </a:r>
            <a:r>
              <a:rPr lang="ru-RU" sz="1000" dirty="0">
                <a:effectLst/>
                <a:latin typeface="e-Ukraine" pitchFamily="2" charset="0"/>
              </a:rPr>
              <a:t> </a:t>
            </a:r>
            <a:r>
              <a:rPr lang="ru-RU" sz="1000" dirty="0" err="1">
                <a:effectLst/>
                <a:latin typeface="e-Ukraine" pitchFamily="2" charset="0"/>
              </a:rPr>
              <a:t>підтриманого</a:t>
            </a:r>
            <a:r>
              <a:rPr lang="ru-RU" sz="1000" dirty="0">
                <a:effectLst/>
                <a:latin typeface="e-Ukraine" pitchFamily="2" charset="0"/>
              </a:rPr>
              <a:t> </a:t>
            </a:r>
            <a:r>
              <a:rPr lang="ru-RU" sz="1000" dirty="0" err="1">
                <a:effectLst/>
                <a:latin typeface="e-Ukraine" pitchFamily="2" charset="0"/>
              </a:rPr>
              <a:t>експорту</a:t>
            </a:r>
            <a:r>
              <a:rPr lang="ru-RU" sz="1000" dirty="0">
                <a:effectLst/>
                <a:latin typeface="e-Ukraine" pitchFamily="2" charset="0"/>
              </a:rPr>
              <a:t>: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E82AD9-E6DE-3DE4-14CF-4CDFD9A062E7}"/>
              </a:ext>
            </a:extLst>
          </p:cNvPr>
          <p:cNvSpPr txBox="1"/>
          <p:nvPr/>
        </p:nvSpPr>
        <p:spPr>
          <a:xfrm>
            <a:off x="342466" y="3197785"/>
            <a:ext cx="342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solidFill>
                  <a:srgbClr val="004280"/>
                </a:solidFill>
                <a:effectLst/>
                <a:latin typeface="e-Ukraine Bold" pitchFamily="2" charset="0"/>
              </a:rPr>
              <a:t>4 496 609 860,78</a:t>
            </a:r>
            <a:endParaRPr lang="ru-UA" sz="2000" dirty="0">
              <a:solidFill>
                <a:srgbClr val="004280"/>
              </a:solidFill>
              <a:effectLst/>
              <a:latin typeface="e-Ukraine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D68106-1C2D-3E23-EB84-0A9F24D9413C}"/>
              </a:ext>
            </a:extLst>
          </p:cNvPr>
          <p:cNvSpPr txBox="1"/>
          <p:nvPr/>
        </p:nvSpPr>
        <p:spPr>
          <a:xfrm>
            <a:off x="342466" y="4173830"/>
            <a:ext cx="294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err="1">
                <a:effectLst/>
                <a:latin typeface="e-Ukraine" pitchFamily="2" charset="0"/>
              </a:rPr>
              <a:t>Обсяг</a:t>
            </a:r>
            <a:r>
              <a:rPr lang="ru-RU" sz="1000" dirty="0">
                <a:effectLst/>
                <a:latin typeface="e-Ukraine" pitchFamily="2" charset="0"/>
              </a:rPr>
              <a:t> </a:t>
            </a:r>
            <a:r>
              <a:rPr lang="ru-RU" sz="1000" dirty="0" err="1">
                <a:effectLst/>
                <a:latin typeface="e-Ukraine" pitchFamily="2" charset="0"/>
              </a:rPr>
              <a:t>виданих</a:t>
            </a:r>
            <a:r>
              <a:rPr lang="ru-RU" sz="1000" dirty="0">
                <a:effectLst/>
                <a:latin typeface="e-Ukraine" pitchFamily="2" charset="0"/>
              </a:rPr>
              <a:t> за </a:t>
            </a:r>
            <a:r>
              <a:rPr lang="ru-RU" sz="1000" dirty="0" err="1">
                <a:effectLst/>
                <a:latin typeface="e-Ukraine" pitchFamily="2" charset="0"/>
              </a:rPr>
              <a:t>підтримки</a:t>
            </a:r>
            <a:r>
              <a:rPr lang="ru-RU" sz="1000" dirty="0">
                <a:effectLst/>
                <a:latin typeface="e-Ukraine" pitchFamily="2" charset="0"/>
              </a:rPr>
              <a:t> ЕКА </a:t>
            </a:r>
            <a:r>
              <a:rPr lang="ru-RU" sz="1000" dirty="0" err="1">
                <a:effectLst/>
                <a:latin typeface="e-Ukraine" pitchFamily="2" charset="0"/>
              </a:rPr>
              <a:t>кредитів</a:t>
            </a:r>
            <a:r>
              <a:rPr lang="ru-RU" sz="1000" dirty="0">
                <a:effectLst/>
                <a:latin typeface="e-Ukraine" pitchFamily="2" charset="0"/>
              </a:rPr>
              <a:t> на </a:t>
            </a:r>
            <a:r>
              <a:rPr lang="ru-RU" sz="1000" dirty="0" err="1">
                <a:effectLst/>
                <a:latin typeface="e-Ukraine" pitchFamily="2" charset="0"/>
              </a:rPr>
              <a:t>виконання</a:t>
            </a:r>
            <a:r>
              <a:rPr lang="ru-RU" sz="1000" dirty="0">
                <a:effectLst/>
                <a:latin typeface="e-Ukraine" pitchFamily="2" charset="0"/>
              </a:rPr>
              <a:t> </a:t>
            </a:r>
            <a:r>
              <a:rPr lang="ru-RU" sz="1000" dirty="0" err="1">
                <a:effectLst/>
                <a:latin typeface="e-Ukraine" pitchFamily="2" charset="0"/>
              </a:rPr>
              <a:t>договорів</a:t>
            </a:r>
            <a:r>
              <a:rPr lang="ru-RU" sz="1000" dirty="0">
                <a:effectLst/>
                <a:latin typeface="e-Ukraine" pitchFamily="2" charset="0"/>
              </a:rPr>
              <a:t> ЗЕД: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1F00BE-6065-D5FF-032D-F83AD1EA64BF}"/>
              </a:ext>
            </a:extLst>
          </p:cNvPr>
          <p:cNvSpPr txBox="1"/>
          <p:nvPr/>
        </p:nvSpPr>
        <p:spPr>
          <a:xfrm>
            <a:off x="342466" y="4672418"/>
            <a:ext cx="342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2000" b="1" dirty="0">
                <a:solidFill>
                  <a:srgbClr val="004280"/>
                </a:solidFill>
                <a:effectLst/>
                <a:latin typeface="e-Ukraine Bold" pitchFamily="2" charset="0"/>
              </a:rPr>
              <a:t>621 761 119,00</a:t>
            </a:r>
            <a:endParaRPr lang="ru-UA" sz="2000" dirty="0">
              <a:solidFill>
                <a:srgbClr val="004280"/>
              </a:solidFill>
              <a:effectLst/>
              <a:latin typeface="e-Ukrain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462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Презентація 2-08.png" descr="Презентація 2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" y="0"/>
            <a:ext cx="12189293" cy="6858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3AFAD3-3D21-ED3B-32B9-5A27D1F0E0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155</Words>
  <Application>Microsoft Office PowerPoint</Application>
  <PresentationFormat>Широкий екран</PresentationFormat>
  <Paragraphs>23</Paragraphs>
  <Slides>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e-Ukraine</vt:lpstr>
      <vt:lpstr>e-Ukraine Bold</vt:lpstr>
      <vt:lpstr>Тема Office</vt:lpstr>
      <vt:lpstr>Презентація PowerPoint</vt:lpstr>
      <vt:lpstr>ПОТРЕБА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Марьяна Скорук</cp:lastModifiedBy>
  <cp:revision>4</cp:revision>
  <dcterms:created xsi:type="dcterms:W3CDTF">2023-06-02T07:53:35Z</dcterms:created>
  <dcterms:modified xsi:type="dcterms:W3CDTF">2023-06-07T12:23:29Z</dcterms:modified>
</cp:coreProperties>
</file>