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Oswald Medium"/>
      <p:regular r:id="rId16"/>
      <p:bold r:id="rId17"/>
    </p:embeddedFont>
    <p:embeddedFont>
      <p:font typeface="Oswald"/>
      <p:regular r:id="rId18"/>
      <p:bold r:id="rId19"/>
    </p:embeddedFon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7">
          <p15:clr>
            <a:srgbClr val="A4A3A4"/>
          </p15:clr>
        </p15:guide>
        <p15:guide id="2" pos="3840">
          <p15:clr>
            <a:srgbClr val="A4A3A4"/>
          </p15:clr>
        </p15:guide>
        <p15:guide id="3" pos="1980">
          <p15:clr>
            <a:srgbClr val="A4A3A4"/>
          </p15:clr>
        </p15:guide>
        <p15:guide id="4" pos="5677">
          <p15:clr>
            <a:srgbClr val="A4A3A4"/>
          </p15:clr>
        </p15:guide>
        <p15:guide id="5" orient="horz" pos="2228">
          <p15:clr>
            <a:srgbClr val="000000"/>
          </p15:clr>
        </p15:guide>
        <p15:guide id="6" pos="1812">
          <p15:clr>
            <a:srgbClr val="000000"/>
          </p15:clr>
        </p15:guide>
        <p15:guide id="7" pos="3114">
          <p15:clr>
            <a:srgbClr val="000000"/>
          </p15:clr>
        </p15:guide>
        <p15:guide id="8" pos="541">
          <p15:clr>
            <a:srgbClr val="000000"/>
          </p15:clr>
        </p15:guide>
      </p15:sldGuideLst>
    </p:ext>
    <p:ext uri="GoogleSlidesCustomDataVersion2">
      <go:slidesCustomData xmlns:go="http://customooxmlschemas.google.com/" r:id="rId24" roundtripDataSignature="AMtx7miIJuLV3aX03AsdASDXpNoLJ9Q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7" orient="horz"/>
        <p:guide pos="3840"/>
        <p:guide pos="1980"/>
        <p:guide pos="5677"/>
        <p:guide pos="2228" orient="horz"/>
        <p:guide pos="1812"/>
        <p:guide pos="3114"/>
        <p:guide pos="5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6.xml"/><Relationship Id="rId22" Type="http://schemas.openxmlformats.org/officeDocument/2006/relationships/font" Target="fonts/CenturyGothic-italic.fntdata"/><Relationship Id="rId10" Type="http://schemas.openxmlformats.org/officeDocument/2006/relationships/slide" Target="slides/slide5.xml"/><Relationship Id="rId21" Type="http://schemas.openxmlformats.org/officeDocument/2006/relationships/font" Target="fonts/CenturyGothic-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swaldMedium-bold.fntdata"/><Relationship Id="rId16" Type="http://schemas.openxmlformats.org/officeDocument/2006/relationships/font" Target="fonts/OswaldMedium-regular.fntdata"/><Relationship Id="rId5" Type="http://schemas.openxmlformats.org/officeDocument/2006/relationships/notesMaster" Target="notesMasters/notesMaster1.xml"/><Relationship Id="rId19" Type="http://schemas.openxmlformats.org/officeDocument/2006/relationships/font" Target="fonts/Oswald-bold.fntdata"/><Relationship Id="rId6" Type="http://schemas.openxmlformats.org/officeDocument/2006/relationships/slide" Target="slides/slide1.xml"/><Relationship Id="rId18"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 name="Google Shape;61;p1: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77" name="Google Shape;77;p2: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94" name="Google Shape;94;p3: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12" name="Google Shape;112;p4: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29" name="Google Shape;129;p5: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59" name="Google Shape;159;p7: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77" name="Google Shape;177;p8: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195" name="Google Shape;195;p9: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ask-right">
  <p:cSld name="Image-mask-right">
    <p:spTree>
      <p:nvGrpSpPr>
        <p:cNvPr id="15" name="Shape 15"/>
        <p:cNvGrpSpPr/>
        <p:nvPr/>
      </p:nvGrpSpPr>
      <p:grpSpPr>
        <a:xfrm>
          <a:off x="0" y="0"/>
          <a:ext cx="0" cy="0"/>
          <a:chOff x="0" y="0"/>
          <a:chExt cx="0" cy="0"/>
        </a:xfrm>
      </p:grpSpPr>
      <p:sp>
        <p:nvSpPr>
          <p:cNvPr id="16" name="Google Shape;16;p12"/>
          <p:cNvSpPr/>
          <p:nvPr>
            <p:ph idx="2" type="pic"/>
          </p:nvPr>
        </p:nvSpPr>
        <p:spPr>
          <a:xfrm>
            <a:off x="6679159" y="1"/>
            <a:ext cx="5512759" cy="6879706"/>
          </a:xfrm>
          <a:prstGeom prst="rect">
            <a:avLst/>
          </a:prstGeom>
          <a:solidFill>
            <a:srgbClr val="262626"/>
          </a:solidFill>
          <a:ln>
            <a:noFill/>
          </a:ln>
        </p:spPr>
      </p:sp>
      <p:cxnSp>
        <p:nvCxnSpPr>
          <p:cNvPr id="17" name="Google Shape;17;p12"/>
          <p:cNvCxnSpPr/>
          <p:nvPr/>
        </p:nvCxnSpPr>
        <p:spPr>
          <a:xfrm rot="10800000">
            <a:off x="11897450" y="425584"/>
            <a:ext cx="294550" cy="0"/>
          </a:xfrm>
          <a:prstGeom prst="straightConnector1">
            <a:avLst/>
          </a:prstGeom>
          <a:noFill/>
          <a:ln cap="flat" cmpd="sng" w="19050">
            <a:solidFill>
              <a:schemeClr val="accent1"/>
            </a:solidFill>
            <a:prstDash val="solid"/>
            <a:miter lim="800000"/>
            <a:headEnd len="sm" w="sm" type="none"/>
            <a:tailEnd len="sm" w="sm" type="none"/>
          </a:ln>
        </p:spPr>
      </p:cxnSp>
      <p:sp>
        <p:nvSpPr>
          <p:cNvPr id="18" name="Google Shape;18;p12"/>
          <p:cNvSpPr txBox="1"/>
          <p:nvPr>
            <p:ph idx="1" type="body"/>
          </p:nvPr>
        </p:nvSpPr>
        <p:spPr>
          <a:xfrm>
            <a:off x="845684" y="240918"/>
            <a:ext cx="3042444"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Oswald"/>
                <a:ea typeface="Oswald"/>
                <a:cs typeface="Oswald"/>
                <a:sym typeface="Oswald"/>
              </a:defRPr>
            </a:lvl1pPr>
            <a:lvl2pPr indent="-228600" lvl="1" marL="914400" algn="l">
              <a:lnSpc>
                <a:spcPct val="90000"/>
              </a:lnSpc>
              <a:spcBef>
                <a:spcPts val="500"/>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2"/>
          <p:cNvSpPr/>
          <p:nvPr>
            <p:ph idx="3" type="pic"/>
          </p:nvPr>
        </p:nvSpPr>
        <p:spPr>
          <a:xfrm>
            <a:off x="5699692" y="4000500"/>
            <a:ext cx="2339408" cy="2339408"/>
          </a:xfrm>
          <a:prstGeom prst="rect">
            <a:avLst/>
          </a:prstGeom>
          <a:solidFill>
            <a:schemeClr val="accent1"/>
          </a:solidFill>
          <a:ln>
            <a:noFill/>
          </a:ln>
        </p:spPr>
      </p:sp>
      <p:sp>
        <p:nvSpPr>
          <p:cNvPr id="20" name="Google Shape;20;p12"/>
          <p:cNvSpPr txBox="1"/>
          <p:nvPr/>
        </p:nvSpPr>
        <p:spPr>
          <a:xfrm>
            <a:off x="11131826" y="252432"/>
            <a:ext cx="765624" cy="3238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800" u="none" cap="none" strike="noStrike">
                <a:solidFill>
                  <a:srgbClr val="595959"/>
                </a:solidFill>
                <a:latin typeface="Oswald"/>
                <a:ea typeface="Oswald"/>
                <a:cs typeface="Oswald"/>
                <a:sym typeface="Oswald"/>
              </a:rPr>
              <a:t>‹#›</a:t>
            </a:fld>
            <a:endParaRPr b="0" i="0" sz="1800" u="none" cap="none" strike="noStrike">
              <a:solidFill>
                <a:srgbClr val="595959"/>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cxnSp>
        <p:nvCxnSpPr>
          <p:cNvPr id="22" name="Google Shape;22;p13"/>
          <p:cNvCxnSpPr/>
          <p:nvPr/>
        </p:nvCxnSpPr>
        <p:spPr>
          <a:xfrm rot="10800000">
            <a:off x="11897450" y="425584"/>
            <a:ext cx="294550" cy="0"/>
          </a:xfrm>
          <a:prstGeom prst="straightConnector1">
            <a:avLst/>
          </a:prstGeom>
          <a:noFill/>
          <a:ln cap="flat" cmpd="sng" w="19050">
            <a:solidFill>
              <a:schemeClr val="accent1"/>
            </a:solidFill>
            <a:prstDash val="solid"/>
            <a:miter lim="800000"/>
            <a:headEnd len="sm" w="sm" type="none"/>
            <a:tailEnd len="sm" w="sm" type="none"/>
          </a:ln>
        </p:spPr>
      </p:cxnSp>
      <p:sp>
        <p:nvSpPr>
          <p:cNvPr id="23" name="Google Shape;23;p13"/>
          <p:cNvSpPr txBox="1"/>
          <p:nvPr/>
        </p:nvSpPr>
        <p:spPr>
          <a:xfrm>
            <a:off x="11131826" y="252432"/>
            <a:ext cx="765624" cy="3238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800">
                <a:solidFill>
                  <a:srgbClr val="595959"/>
                </a:solidFill>
                <a:latin typeface="Oswald"/>
                <a:ea typeface="Oswald"/>
                <a:cs typeface="Oswald"/>
                <a:sym typeface="Oswald"/>
              </a:rPr>
              <a:t>‹#›</a:t>
            </a:fld>
            <a:endParaRPr b="0" i="0" sz="1800">
              <a:solidFill>
                <a:srgbClr val="595959"/>
              </a:solidFill>
              <a:latin typeface="Oswald"/>
              <a:ea typeface="Oswald"/>
              <a:cs typeface="Oswald"/>
              <a:sym typeface="Oswald"/>
            </a:endParaRPr>
          </a:p>
        </p:txBody>
      </p:sp>
      <p:sp>
        <p:nvSpPr>
          <p:cNvPr id="24" name="Google Shape;24;p13"/>
          <p:cNvSpPr txBox="1"/>
          <p:nvPr>
            <p:ph idx="1" type="body"/>
          </p:nvPr>
        </p:nvSpPr>
        <p:spPr>
          <a:xfrm>
            <a:off x="845684" y="240918"/>
            <a:ext cx="3042444"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Oswald"/>
                <a:ea typeface="Oswald"/>
                <a:cs typeface="Oswald"/>
                <a:sym typeface="Oswald"/>
              </a:defRPr>
            </a:lvl1pPr>
            <a:lvl2pPr indent="-228600" lvl="1" marL="914400" algn="l">
              <a:lnSpc>
                <a:spcPct val="90000"/>
              </a:lnSpc>
              <a:spcBef>
                <a:spcPts val="500"/>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ask-right-2">
  <p:cSld name="Image-mask-right-2">
    <p:spTree>
      <p:nvGrpSpPr>
        <p:cNvPr id="25" name="Shape 25"/>
        <p:cNvGrpSpPr/>
        <p:nvPr/>
      </p:nvGrpSpPr>
      <p:grpSpPr>
        <a:xfrm>
          <a:off x="0" y="0"/>
          <a:ext cx="0" cy="0"/>
          <a:chOff x="0" y="0"/>
          <a:chExt cx="0" cy="0"/>
        </a:xfrm>
      </p:grpSpPr>
      <p:sp>
        <p:nvSpPr>
          <p:cNvPr id="26" name="Google Shape;26;p14"/>
          <p:cNvSpPr/>
          <p:nvPr>
            <p:ph idx="2" type="pic"/>
          </p:nvPr>
        </p:nvSpPr>
        <p:spPr>
          <a:xfrm>
            <a:off x="6679159" y="1"/>
            <a:ext cx="5512759" cy="6879706"/>
          </a:xfrm>
          <a:prstGeom prst="rect">
            <a:avLst/>
          </a:prstGeom>
          <a:solidFill>
            <a:srgbClr val="262626"/>
          </a:solidFill>
          <a:ln>
            <a:noFill/>
          </a:ln>
        </p:spPr>
      </p:sp>
      <p:cxnSp>
        <p:nvCxnSpPr>
          <p:cNvPr id="27" name="Google Shape;27;p14"/>
          <p:cNvCxnSpPr/>
          <p:nvPr/>
        </p:nvCxnSpPr>
        <p:spPr>
          <a:xfrm rot="10800000">
            <a:off x="11897450" y="425584"/>
            <a:ext cx="294550" cy="0"/>
          </a:xfrm>
          <a:prstGeom prst="straightConnector1">
            <a:avLst/>
          </a:prstGeom>
          <a:noFill/>
          <a:ln cap="flat" cmpd="sng" w="19050">
            <a:solidFill>
              <a:schemeClr val="accent1"/>
            </a:solidFill>
            <a:prstDash val="solid"/>
            <a:miter lim="800000"/>
            <a:headEnd len="sm" w="sm" type="none"/>
            <a:tailEnd len="sm" w="sm" type="none"/>
          </a:ln>
        </p:spPr>
      </p:cxnSp>
      <p:sp>
        <p:nvSpPr>
          <p:cNvPr id="28" name="Google Shape;28;p14"/>
          <p:cNvSpPr txBox="1"/>
          <p:nvPr/>
        </p:nvSpPr>
        <p:spPr>
          <a:xfrm>
            <a:off x="11131826" y="252432"/>
            <a:ext cx="765624" cy="3238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800">
                <a:solidFill>
                  <a:srgbClr val="595959"/>
                </a:solidFill>
                <a:latin typeface="Oswald"/>
                <a:ea typeface="Oswald"/>
                <a:cs typeface="Oswald"/>
                <a:sym typeface="Oswald"/>
              </a:rPr>
              <a:t>‹#›</a:t>
            </a:fld>
            <a:endParaRPr b="0" i="0" sz="1800">
              <a:solidFill>
                <a:srgbClr val="595959"/>
              </a:solidFill>
              <a:latin typeface="Oswald"/>
              <a:ea typeface="Oswald"/>
              <a:cs typeface="Oswald"/>
              <a:sym typeface="Oswald"/>
            </a:endParaRPr>
          </a:p>
        </p:txBody>
      </p:sp>
      <p:sp>
        <p:nvSpPr>
          <p:cNvPr id="29" name="Google Shape;29;p14"/>
          <p:cNvSpPr txBox="1"/>
          <p:nvPr>
            <p:ph idx="1" type="body"/>
          </p:nvPr>
        </p:nvSpPr>
        <p:spPr>
          <a:xfrm>
            <a:off x="845684" y="240918"/>
            <a:ext cx="3042444"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Oswald"/>
                <a:ea typeface="Oswald"/>
                <a:cs typeface="Oswald"/>
                <a:sym typeface="Oswald"/>
              </a:defRPr>
            </a:lvl1pPr>
            <a:lvl2pPr indent="-228600" lvl="1" marL="914400" algn="l">
              <a:lnSpc>
                <a:spcPct val="90000"/>
              </a:lnSpc>
              <a:spcBef>
                <a:spcPts val="500"/>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images">
  <p:cSld name="Square-images">
    <p:spTree>
      <p:nvGrpSpPr>
        <p:cNvPr id="30" name="Shape 30"/>
        <p:cNvGrpSpPr/>
        <p:nvPr/>
      </p:nvGrpSpPr>
      <p:grpSpPr>
        <a:xfrm>
          <a:off x="0" y="0"/>
          <a:ext cx="0" cy="0"/>
          <a:chOff x="0" y="0"/>
          <a:chExt cx="0" cy="0"/>
        </a:xfrm>
      </p:grpSpPr>
      <p:sp>
        <p:nvSpPr>
          <p:cNvPr id="31" name="Google Shape;31;p15"/>
          <p:cNvSpPr/>
          <p:nvPr>
            <p:ph idx="2" type="pic"/>
          </p:nvPr>
        </p:nvSpPr>
        <p:spPr>
          <a:xfrm>
            <a:off x="5208588" y="1879600"/>
            <a:ext cx="1339850" cy="1684338"/>
          </a:xfrm>
          <a:prstGeom prst="rect">
            <a:avLst/>
          </a:prstGeom>
          <a:solidFill>
            <a:srgbClr val="262626"/>
          </a:solidFill>
          <a:ln>
            <a:noFill/>
          </a:ln>
        </p:spPr>
      </p:sp>
      <p:sp>
        <p:nvSpPr>
          <p:cNvPr id="32" name="Google Shape;32;p15"/>
          <p:cNvSpPr/>
          <p:nvPr>
            <p:ph idx="3" type="pic"/>
          </p:nvPr>
        </p:nvSpPr>
        <p:spPr>
          <a:xfrm>
            <a:off x="8815388" y="1879600"/>
            <a:ext cx="1339850" cy="1684338"/>
          </a:xfrm>
          <a:prstGeom prst="rect">
            <a:avLst/>
          </a:prstGeom>
          <a:solidFill>
            <a:srgbClr val="262626"/>
          </a:solidFill>
          <a:ln>
            <a:noFill/>
          </a:ln>
        </p:spPr>
      </p:sp>
      <p:sp>
        <p:nvSpPr>
          <p:cNvPr id="33" name="Google Shape;33;p15"/>
          <p:cNvSpPr/>
          <p:nvPr>
            <p:ph idx="4" type="pic"/>
          </p:nvPr>
        </p:nvSpPr>
        <p:spPr>
          <a:xfrm>
            <a:off x="5208588" y="4279900"/>
            <a:ext cx="1339850" cy="1684338"/>
          </a:xfrm>
          <a:prstGeom prst="rect">
            <a:avLst/>
          </a:prstGeom>
          <a:solidFill>
            <a:srgbClr val="262626"/>
          </a:solidFill>
          <a:ln>
            <a:noFill/>
          </a:ln>
        </p:spPr>
      </p:sp>
      <p:sp>
        <p:nvSpPr>
          <p:cNvPr id="34" name="Google Shape;34;p15"/>
          <p:cNvSpPr/>
          <p:nvPr>
            <p:ph idx="5" type="pic"/>
          </p:nvPr>
        </p:nvSpPr>
        <p:spPr>
          <a:xfrm>
            <a:off x="8815388" y="4279900"/>
            <a:ext cx="1339850" cy="1684338"/>
          </a:xfrm>
          <a:prstGeom prst="rect">
            <a:avLst/>
          </a:prstGeom>
          <a:solidFill>
            <a:srgbClr val="262626"/>
          </a:solidFill>
          <a:ln>
            <a:noFill/>
          </a:ln>
        </p:spPr>
      </p:sp>
      <p:cxnSp>
        <p:nvCxnSpPr>
          <p:cNvPr id="35" name="Google Shape;35;p15"/>
          <p:cNvCxnSpPr/>
          <p:nvPr/>
        </p:nvCxnSpPr>
        <p:spPr>
          <a:xfrm rot="10800000">
            <a:off x="11897450" y="425584"/>
            <a:ext cx="294550" cy="0"/>
          </a:xfrm>
          <a:prstGeom prst="straightConnector1">
            <a:avLst/>
          </a:prstGeom>
          <a:noFill/>
          <a:ln cap="flat" cmpd="sng" w="19050">
            <a:solidFill>
              <a:schemeClr val="accent1"/>
            </a:solidFill>
            <a:prstDash val="solid"/>
            <a:miter lim="800000"/>
            <a:headEnd len="sm" w="sm" type="none"/>
            <a:tailEnd len="sm" w="sm" type="none"/>
          </a:ln>
        </p:spPr>
      </p:cxnSp>
      <p:sp>
        <p:nvSpPr>
          <p:cNvPr id="36" name="Google Shape;36;p15"/>
          <p:cNvSpPr txBox="1"/>
          <p:nvPr/>
        </p:nvSpPr>
        <p:spPr>
          <a:xfrm>
            <a:off x="11131826" y="252432"/>
            <a:ext cx="765624" cy="3238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800">
                <a:solidFill>
                  <a:srgbClr val="595959"/>
                </a:solidFill>
                <a:latin typeface="Oswald"/>
                <a:ea typeface="Oswald"/>
                <a:cs typeface="Oswald"/>
                <a:sym typeface="Oswald"/>
              </a:rPr>
              <a:t>‹#›</a:t>
            </a:fld>
            <a:endParaRPr b="0" i="0" sz="1800">
              <a:solidFill>
                <a:srgbClr val="595959"/>
              </a:solidFill>
              <a:latin typeface="Oswald"/>
              <a:ea typeface="Oswald"/>
              <a:cs typeface="Oswald"/>
              <a:sym typeface="Oswald"/>
            </a:endParaRPr>
          </a:p>
        </p:txBody>
      </p:sp>
      <p:sp>
        <p:nvSpPr>
          <p:cNvPr id="37" name="Google Shape;37;p15"/>
          <p:cNvSpPr txBox="1"/>
          <p:nvPr>
            <p:ph idx="1" type="body"/>
          </p:nvPr>
        </p:nvSpPr>
        <p:spPr>
          <a:xfrm>
            <a:off x="845684" y="240918"/>
            <a:ext cx="3042444"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Oswald"/>
                <a:ea typeface="Oswald"/>
                <a:cs typeface="Oswald"/>
                <a:sym typeface="Oswald"/>
              </a:defRPr>
            </a:lvl1pPr>
            <a:lvl2pPr indent="-228600" lvl="1" marL="914400" algn="l">
              <a:lnSpc>
                <a:spcPct val="90000"/>
              </a:lnSpc>
              <a:spcBef>
                <a:spcPts val="500"/>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38" name="Shape 38"/>
        <p:cNvGrpSpPr/>
        <p:nvPr/>
      </p:nvGrpSpPr>
      <p:grpSpPr>
        <a:xfrm>
          <a:off x="0" y="0"/>
          <a:ext cx="0" cy="0"/>
          <a:chOff x="0" y="0"/>
          <a:chExt cx="0" cy="0"/>
        </a:xfrm>
      </p:grpSpPr>
      <p:sp>
        <p:nvSpPr>
          <p:cNvPr id="39" name="Google Shape;39;p16"/>
          <p:cNvSpPr/>
          <p:nvPr/>
        </p:nvSpPr>
        <p:spPr>
          <a:xfrm>
            <a:off x="8446576" y="0"/>
            <a:ext cx="3745423" cy="6869927"/>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 name="Google Shape;40;p16"/>
          <p:cNvSpPr/>
          <p:nvPr>
            <p:ph idx="2" type="pic"/>
          </p:nvPr>
        </p:nvSpPr>
        <p:spPr>
          <a:xfrm>
            <a:off x="8446574" y="-1"/>
            <a:ext cx="3745425" cy="1816259"/>
          </a:xfrm>
          <a:prstGeom prst="rect">
            <a:avLst/>
          </a:prstGeom>
          <a:solidFill>
            <a:srgbClr val="262626"/>
          </a:solidFill>
          <a:ln>
            <a:noFill/>
          </a:ln>
        </p:spPr>
      </p:sp>
      <p:cxnSp>
        <p:nvCxnSpPr>
          <p:cNvPr id="41" name="Google Shape;41;p16"/>
          <p:cNvCxnSpPr/>
          <p:nvPr/>
        </p:nvCxnSpPr>
        <p:spPr>
          <a:xfrm rot="10800000">
            <a:off x="11897450" y="425584"/>
            <a:ext cx="294550" cy="0"/>
          </a:xfrm>
          <a:prstGeom prst="straightConnector1">
            <a:avLst/>
          </a:prstGeom>
          <a:noFill/>
          <a:ln cap="flat" cmpd="sng" w="19050">
            <a:solidFill>
              <a:schemeClr val="accent1"/>
            </a:solidFill>
            <a:prstDash val="solid"/>
            <a:miter lim="800000"/>
            <a:headEnd len="sm" w="sm" type="none"/>
            <a:tailEnd len="sm" w="sm" type="none"/>
          </a:ln>
        </p:spPr>
      </p:cxnSp>
      <p:sp>
        <p:nvSpPr>
          <p:cNvPr id="42" name="Google Shape;42;p16"/>
          <p:cNvSpPr txBox="1"/>
          <p:nvPr/>
        </p:nvSpPr>
        <p:spPr>
          <a:xfrm>
            <a:off x="11131826" y="252432"/>
            <a:ext cx="765624" cy="3238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800">
                <a:solidFill>
                  <a:srgbClr val="595959"/>
                </a:solidFill>
                <a:latin typeface="Oswald"/>
                <a:ea typeface="Oswald"/>
                <a:cs typeface="Oswald"/>
                <a:sym typeface="Oswald"/>
              </a:rPr>
              <a:t>‹#›</a:t>
            </a:fld>
            <a:endParaRPr b="0" i="0" sz="1800">
              <a:solidFill>
                <a:srgbClr val="595959"/>
              </a:solidFill>
              <a:latin typeface="Oswald"/>
              <a:ea typeface="Oswald"/>
              <a:cs typeface="Oswald"/>
              <a:sym typeface="Oswald"/>
            </a:endParaRPr>
          </a:p>
        </p:txBody>
      </p:sp>
      <p:sp>
        <p:nvSpPr>
          <p:cNvPr id="43" name="Google Shape;43;p16"/>
          <p:cNvSpPr txBox="1"/>
          <p:nvPr>
            <p:ph idx="1" type="body"/>
          </p:nvPr>
        </p:nvSpPr>
        <p:spPr>
          <a:xfrm>
            <a:off x="845684" y="240918"/>
            <a:ext cx="3042444"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Oswald"/>
                <a:ea typeface="Oswald"/>
                <a:cs typeface="Oswald"/>
                <a:sym typeface="Oswald"/>
              </a:defRPr>
            </a:lvl1pPr>
            <a:lvl2pPr indent="-228600" lvl="1" marL="914400" algn="l">
              <a:lnSpc>
                <a:spcPct val="90000"/>
              </a:lnSpc>
              <a:spcBef>
                <a:spcPts val="500"/>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44" name="Shape 44"/>
        <p:cNvGrpSpPr/>
        <p:nvPr/>
      </p:nvGrpSpPr>
      <p:grpSpPr>
        <a:xfrm>
          <a:off x="0" y="0"/>
          <a:ext cx="0" cy="0"/>
          <a:chOff x="0" y="0"/>
          <a:chExt cx="0" cy="0"/>
        </a:xfrm>
      </p:grpSpPr>
      <p:sp>
        <p:nvSpPr>
          <p:cNvPr id="45" name="Google Shape;45;p17"/>
          <p:cNvSpPr/>
          <p:nvPr/>
        </p:nvSpPr>
        <p:spPr>
          <a:xfrm rot="10800000">
            <a:off x="-11876" y="-4751"/>
            <a:ext cx="5512842" cy="6886943"/>
          </a:xfrm>
          <a:custGeom>
            <a:rect b="b" l="l" r="r" t="t"/>
            <a:pathLst>
              <a:path extrusionOk="0" h="6886943" w="5512842">
                <a:moveTo>
                  <a:pt x="3429000" y="6882192"/>
                </a:moveTo>
                <a:cubicBezTo>
                  <a:pt x="1535214" y="6882192"/>
                  <a:pt x="0" y="5346978"/>
                  <a:pt x="0" y="3453192"/>
                </a:cubicBezTo>
                <a:cubicBezTo>
                  <a:pt x="0" y="1559406"/>
                  <a:pt x="1535214" y="24192"/>
                  <a:pt x="3429000" y="24192"/>
                </a:cubicBezTo>
                <a:lnTo>
                  <a:pt x="5510455" y="0"/>
                </a:lnTo>
                <a:cubicBezTo>
                  <a:pt x="5504913" y="2280458"/>
                  <a:pt x="5516880" y="4606485"/>
                  <a:pt x="5511338" y="6886943"/>
                </a:cubicBezTo>
                <a:lnTo>
                  <a:pt x="3429000" y="6882192"/>
                </a:lnTo>
                <a:close/>
              </a:path>
            </a:pathLst>
          </a:custGeom>
          <a:solidFill>
            <a:srgbClr val="FFF2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 name="Google Shape;46;p17"/>
          <p:cNvSpPr/>
          <p:nvPr>
            <p:ph idx="2" type="pic"/>
          </p:nvPr>
        </p:nvSpPr>
        <p:spPr>
          <a:xfrm>
            <a:off x="8239799" y="1701021"/>
            <a:ext cx="3098799" cy="4047066"/>
          </a:xfrm>
          <a:prstGeom prst="rect">
            <a:avLst/>
          </a:prstGeom>
          <a:solidFill>
            <a:srgbClr val="FFF2CC"/>
          </a:solidFill>
          <a:ln>
            <a:noFill/>
          </a:ln>
        </p:spPr>
      </p:sp>
      <p:cxnSp>
        <p:nvCxnSpPr>
          <p:cNvPr id="47" name="Google Shape;47;p17"/>
          <p:cNvCxnSpPr/>
          <p:nvPr/>
        </p:nvCxnSpPr>
        <p:spPr>
          <a:xfrm rot="10800000">
            <a:off x="11897450" y="425584"/>
            <a:ext cx="294550" cy="0"/>
          </a:xfrm>
          <a:prstGeom prst="straightConnector1">
            <a:avLst/>
          </a:prstGeom>
          <a:noFill/>
          <a:ln cap="flat" cmpd="sng" w="19050">
            <a:solidFill>
              <a:schemeClr val="accent1"/>
            </a:solidFill>
            <a:prstDash val="solid"/>
            <a:miter lim="800000"/>
            <a:headEnd len="sm" w="sm" type="none"/>
            <a:tailEnd len="sm" w="sm" type="none"/>
          </a:ln>
        </p:spPr>
      </p:cxnSp>
      <p:sp>
        <p:nvSpPr>
          <p:cNvPr id="48" name="Google Shape;48;p17"/>
          <p:cNvSpPr txBox="1"/>
          <p:nvPr/>
        </p:nvSpPr>
        <p:spPr>
          <a:xfrm>
            <a:off x="11131826" y="252432"/>
            <a:ext cx="765624" cy="3238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800">
                <a:solidFill>
                  <a:srgbClr val="595959"/>
                </a:solidFill>
                <a:latin typeface="Oswald"/>
                <a:ea typeface="Oswald"/>
                <a:cs typeface="Oswald"/>
                <a:sym typeface="Oswald"/>
              </a:rPr>
              <a:t>‹#›</a:t>
            </a:fld>
            <a:endParaRPr b="0" i="0" sz="1800">
              <a:solidFill>
                <a:srgbClr val="595959"/>
              </a:solidFill>
              <a:latin typeface="Oswald"/>
              <a:ea typeface="Oswald"/>
              <a:cs typeface="Oswald"/>
              <a:sym typeface="Oswald"/>
            </a:endParaRPr>
          </a:p>
        </p:txBody>
      </p:sp>
      <p:sp>
        <p:nvSpPr>
          <p:cNvPr id="49" name="Google Shape;49;p17"/>
          <p:cNvSpPr txBox="1"/>
          <p:nvPr>
            <p:ph idx="1" type="body"/>
          </p:nvPr>
        </p:nvSpPr>
        <p:spPr>
          <a:xfrm>
            <a:off x="845684" y="240918"/>
            <a:ext cx="3042444"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Oswald"/>
                <a:ea typeface="Oswald"/>
                <a:cs typeface="Oswald"/>
                <a:sym typeface="Oswald"/>
              </a:defRPr>
            </a:lvl1pPr>
            <a:lvl2pPr indent="-228600" lvl="1" marL="914400" algn="l">
              <a:lnSpc>
                <a:spcPct val="90000"/>
              </a:lnSpc>
              <a:spcBef>
                <a:spcPts val="500"/>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images">
  <p:cSld name="Circle-images">
    <p:spTree>
      <p:nvGrpSpPr>
        <p:cNvPr id="50" name="Shape 50"/>
        <p:cNvGrpSpPr/>
        <p:nvPr/>
      </p:nvGrpSpPr>
      <p:grpSpPr>
        <a:xfrm>
          <a:off x="0" y="0"/>
          <a:ext cx="0" cy="0"/>
          <a:chOff x="0" y="0"/>
          <a:chExt cx="0" cy="0"/>
        </a:xfrm>
      </p:grpSpPr>
      <p:sp>
        <p:nvSpPr>
          <p:cNvPr id="51" name="Google Shape;51;p18"/>
          <p:cNvSpPr/>
          <p:nvPr>
            <p:ph idx="2" type="pic"/>
          </p:nvPr>
        </p:nvSpPr>
        <p:spPr>
          <a:xfrm>
            <a:off x="1070812" y="1323038"/>
            <a:ext cx="1593087" cy="1593087"/>
          </a:xfrm>
          <a:prstGeom prst="rect">
            <a:avLst/>
          </a:prstGeom>
          <a:solidFill>
            <a:srgbClr val="FFF2CC"/>
          </a:solidFill>
          <a:ln>
            <a:noFill/>
          </a:ln>
        </p:spPr>
      </p:sp>
      <p:sp>
        <p:nvSpPr>
          <p:cNvPr id="52" name="Google Shape;52;p18"/>
          <p:cNvSpPr/>
          <p:nvPr>
            <p:ph idx="3" type="pic"/>
          </p:nvPr>
        </p:nvSpPr>
        <p:spPr>
          <a:xfrm>
            <a:off x="4006847" y="1323038"/>
            <a:ext cx="1593087" cy="1593087"/>
          </a:xfrm>
          <a:prstGeom prst="rect">
            <a:avLst/>
          </a:prstGeom>
          <a:solidFill>
            <a:srgbClr val="FFF2CC"/>
          </a:solidFill>
          <a:ln>
            <a:noFill/>
          </a:ln>
        </p:spPr>
      </p:sp>
      <p:sp>
        <p:nvSpPr>
          <p:cNvPr id="53" name="Google Shape;53;p18"/>
          <p:cNvSpPr/>
          <p:nvPr>
            <p:ph idx="4" type="pic"/>
          </p:nvPr>
        </p:nvSpPr>
        <p:spPr>
          <a:xfrm>
            <a:off x="6924250" y="1323038"/>
            <a:ext cx="1593087" cy="1593087"/>
          </a:xfrm>
          <a:prstGeom prst="rect">
            <a:avLst/>
          </a:prstGeom>
          <a:solidFill>
            <a:srgbClr val="FFF2CC"/>
          </a:solidFill>
          <a:ln>
            <a:noFill/>
          </a:ln>
        </p:spPr>
      </p:sp>
      <p:sp>
        <p:nvSpPr>
          <p:cNvPr id="54" name="Google Shape;54;p18"/>
          <p:cNvSpPr/>
          <p:nvPr>
            <p:ph idx="5" type="pic"/>
          </p:nvPr>
        </p:nvSpPr>
        <p:spPr>
          <a:xfrm>
            <a:off x="9710042" y="1323038"/>
            <a:ext cx="1593087" cy="1593087"/>
          </a:xfrm>
          <a:prstGeom prst="rect">
            <a:avLst/>
          </a:prstGeom>
          <a:solidFill>
            <a:srgbClr val="FFF2CC"/>
          </a:solidFill>
          <a:ln>
            <a:noFill/>
          </a:ln>
        </p:spPr>
      </p:sp>
      <p:cxnSp>
        <p:nvCxnSpPr>
          <p:cNvPr id="55" name="Google Shape;55;p18"/>
          <p:cNvCxnSpPr/>
          <p:nvPr/>
        </p:nvCxnSpPr>
        <p:spPr>
          <a:xfrm rot="10800000">
            <a:off x="11897450" y="425584"/>
            <a:ext cx="294550" cy="0"/>
          </a:xfrm>
          <a:prstGeom prst="straightConnector1">
            <a:avLst/>
          </a:prstGeom>
          <a:noFill/>
          <a:ln cap="flat" cmpd="sng" w="19050">
            <a:solidFill>
              <a:schemeClr val="accent1"/>
            </a:solidFill>
            <a:prstDash val="solid"/>
            <a:miter lim="800000"/>
            <a:headEnd len="sm" w="sm" type="none"/>
            <a:tailEnd len="sm" w="sm" type="none"/>
          </a:ln>
        </p:spPr>
      </p:cxnSp>
      <p:sp>
        <p:nvSpPr>
          <p:cNvPr id="56" name="Google Shape;56;p18"/>
          <p:cNvSpPr txBox="1"/>
          <p:nvPr/>
        </p:nvSpPr>
        <p:spPr>
          <a:xfrm>
            <a:off x="11131826" y="252432"/>
            <a:ext cx="765624" cy="3238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800">
                <a:solidFill>
                  <a:srgbClr val="595959"/>
                </a:solidFill>
                <a:latin typeface="Oswald"/>
                <a:ea typeface="Oswald"/>
                <a:cs typeface="Oswald"/>
                <a:sym typeface="Oswald"/>
              </a:rPr>
              <a:t>‹#›</a:t>
            </a:fld>
            <a:endParaRPr b="0" i="0" sz="1800">
              <a:solidFill>
                <a:srgbClr val="595959"/>
              </a:solidFill>
              <a:latin typeface="Oswald"/>
              <a:ea typeface="Oswald"/>
              <a:cs typeface="Oswald"/>
              <a:sym typeface="Oswald"/>
            </a:endParaRPr>
          </a:p>
        </p:txBody>
      </p:sp>
      <p:sp>
        <p:nvSpPr>
          <p:cNvPr id="57" name="Google Shape;57;p18"/>
          <p:cNvSpPr txBox="1"/>
          <p:nvPr>
            <p:ph idx="1" type="body"/>
          </p:nvPr>
        </p:nvSpPr>
        <p:spPr>
          <a:xfrm>
            <a:off x="845684" y="240918"/>
            <a:ext cx="3042444"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Oswald"/>
                <a:ea typeface="Oswald"/>
                <a:cs typeface="Oswald"/>
                <a:sym typeface="Oswald"/>
              </a:defRPr>
            </a:lvl1pPr>
            <a:lvl2pPr indent="-228600" lvl="1" marL="914400" algn="l">
              <a:lnSpc>
                <a:spcPct val="90000"/>
              </a:lnSpc>
              <a:spcBef>
                <a:spcPts val="500"/>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500"/>
              </a:spcBef>
              <a:spcAft>
                <a:spcPts val="0"/>
              </a:spcAft>
              <a:buClr>
                <a:schemeClr val="dk1"/>
              </a:buClr>
              <a:buSzPts val="1800"/>
              <a:buNone/>
              <a:defRPr>
                <a:latin typeface="Arial"/>
                <a:ea typeface="Arial"/>
                <a:cs typeface="Arial"/>
                <a:sym typeface="Arial"/>
              </a:defRPr>
            </a:lvl3pPr>
            <a:lvl4pPr indent="-228600" lvl="3" marL="1828800" algn="l">
              <a:lnSpc>
                <a:spcPct val="90000"/>
              </a:lnSpc>
              <a:spcBef>
                <a:spcPts val="500"/>
              </a:spcBef>
              <a:spcAft>
                <a:spcPts val="0"/>
              </a:spcAft>
              <a:buClr>
                <a:schemeClr val="dk1"/>
              </a:buClr>
              <a:buSzPts val="1800"/>
              <a:buNone/>
              <a:defRPr>
                <a:latin typeface="Arial"/>
                <a:ea typeface="Arial"/>
                <a:cs typeface="Arial"/>
                <a:sym typeface="Arial"/>
              </a:defRPr>
            </a:lvl4pPr>
            <a:lvl5pPr indent="-228600" lvl="4" marL="2286000" algn="l">
              <a:lnSpc>
                <a:spcPct val="90000"/>
              </a:lnSpc>
              <a:spcBef>
                <a:spcPts val="500"/>
              </a:spcBef>
              <a:spcAft>
                <a:spcPts val="0"/>
              </a:spcAft>
              <a:buClr>
                <a:schemeClr val="dk1"/>
              </a:buClr>
              <a:buSzPts val="1800"/>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swald"/>
              <a:buNone/>
              <a:defRPr b="0" i="0" sz="4400" u="none" cap="none" strike="noStrike">
                <a:solidFill>
                  <a:schemeClr val="dk1"/>
                </a:solidFill>
                <a:latin typeface="Oswald"/>
                <a:ea typeface="Oswald"/>
                <a:cs typeface="Oswald"/>
                <a:sym typeface="Oswa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002060"/>
        </a:solidFill>
      </p:bgPr>
    </p:bg>
    <p:spTree>
      <p:nvGrpSpPr>
        <p:cNvPr id="63" name="Shape 63"/>
        <p:cNvGrpSpPr/>
        <p:nvPr/>
      </p:nvGrpSpPr>
      <p:grpSpPr>
        <a:xfrm>
          <a:off x="0" y="0"/>
          <a:ext cx="0" cy="0"/>
          <a:chOff x="0" y="0"/>
          <a:chExt cx="0" cy="0"/>
        </a:xfrm>
      </p:grpSpPr>
      <p:sp>
        <p:nvSpPr>
          <p:cNvPr id="64" name="Google Shape;64;p1"/>
          <p:cNvSpPr/>
          <p:nvPr/>
        </p:nvSpPr>
        <p:spPr>
          <a:xfrm rot="10800000">
            <a:off x="-2266562" y="-107580"/>
            <a:ext cx="3321011" cy="3321011"/>
          </a:xfrm>
          <a:prstGeom prst="chord">
            <a:avLst>
              <a:gd fmla="val 6687593" name="adj1"/>
              <a:gd fmla="val 14922727" name="adj2"/>
            </a:avLst>
          </a:prstGeom>
          <a:solidFill>
            <a:srgbClr val="DBDB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65" name="Google Shape;65;p1"/>
          <p:cNvCxnSpPr/>
          <p:nvPr/>
        </p:nvCxnSpPr>
        <p:spPr>
          <a:xfrm rot="10800000">
            <a:off x="969539" y="4246916"/>
            <a:ext cx="0" cy="485684"/>
          </a:xfrm>
          <a:prstGeom prst="straightConnector1">
            <a:avLst/>
          </a:prstGeom>
          <a:noFill/>
          <a:ln cap="flat" cmpd="sng" w="38100">
            <a:solidFill>
              <a:srgbClr val="C00000"/>
            </a:solidFill>
            <a:prstDash val="solid"/>
            <a:miter lim="800000"/>
            <a:headEnd len="sm" w="sm" type="none"/>
            <a:tailEnd len="sm" w="sm" type="none"/>
          </a:ln>
        </p:spPr>
      </p:cxnSp>
      <p:sp>
        <p:nvSpPr>
          <p:cNvPr id="66" name="Google Shape;66;p1"/>
          <p:cNvSpPr/>
          <p:nvPr/>
        </p:nvSpPr>
        <p:spPr>
          <a:xfrm>
            <a:off x="1505243" y="1524567"/>
            <a:ext cx="10283483" cy="240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ru-RU" sz="5000" u="none" cap="none" strike="noStrike">
                <a:solidFill>
                  <a:schemeClr val="lt1"/>
                </a:solidFill>
                <a:latin typeface="Oswald Medium"/>
                <a:ea typeface="Oswald Medium"/>
                <a:cs typeface="Oswald Medium"/>
                <a:sym typeface="Oswald Medium"/>
              </a:rPr>
              <a:t>Нові виклики та завдання банків у контексті санкційної політики держави</a:t>
            </a:r>
            <a:endParaRPr/>
          </a:p>
        </p:txBody>
      </p:sp>
      <p:pic>
        <p:nvPicPr>
          <p:cNvPr descr="D:\logo\logo!_белый.png" id="67" name="Google Shape;67;p1"/>
          <p:cNvPicPr preferRelativeResize="0"/>
          <p:nvPr/>
        </p:nvPicPr>
        <p:blipFill rotWithShape="1">
          <a:blip r:embed="rId3">
            <a:alphaModFix/>
          </a:blip>
          <a:srcRect b="0" l="0" r="0" t="0"/>
          <a:stretch/>
        </p:blipFill>
        <p:spPr>
          <a:xfrm>
            <a:off x="9237097" y="245291"/>
            <a:ext cx="2551630" cy="959395"/>
          </a:xfrm>
          <a:prstGeom prst="rect">
            <a:avLst/>
          </a:prstGeom>
          <a:noFill/>
          <a:ln>
            <a:noFill/>
          </a:ln>
        </p:spPr>
      </p:pic>
      <p:cxnSp>
        <p:nvCxnSpPr>
          <p:cNvPr id="68" name="Google Shape;68;p1"/>
          <p:cNvCxnSpPr/>
          <p:nvPr/>
        </p:nvCxnSpPr>
        <p:spPr>
          <a:xfrm rot="10800000">
            <a:off x="11994970" y="191491"/>
            <a:ext cx="0" cy="1013195"/>
          </a:xfrm>
          <a:prstGeom prst="straightConnector1">
            <a:avLst/>
          </a:prstGeom>
          <a:noFill/>
          <a:ln cap="flat" cmpd="sng" w="38100">
            <a:solidFill>
              <a:srgbClr val="C00000"/>
            </a:solidFill>
            <a:prstDash val="solid"/>
            <a:miter lim="800000"/>
            <a:headEnd len="sm" w="sm" type="none"/>
            <a:tailEnd len="sm" w="sm" type="none"/>
          </a:ln>
        </p:spPr>
      </p:cxnSp>
      <p:sp>
        <p:nvSpPr>
          <p:cNvPr id="69" name="Google Shape;69;p1"/>
          <p:cNvSpPr txBox="1"/>
          <p:nvPr/>
        </p:nvSpPr>
        <p:spPr>
          <a:xfrm>
            <a:off x="1054450" y="4246916"/>
            <a:ext cx="45556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ru-RU" sz="2400" u="none" cap="none" strike="noStrike">
                <a:solidFill>
                  <a:schemeClr val="lt1"/>
                </a:solidFill>
                <a:latin typeface="Oswald Medium"/>
                <a:ea typeface="Oswald Medium"/>
                <a:cs typeface="Oswald Medium"/>
                <a:sym typeface="Oswald Medium"/>
              </a:rPr>
              <a:t>IX Legal Banking Forum</a:t>
            </a:r>
            <a:endParaRPr/>
          </a:p>
        </p:txBody>
      </p:sp>
      <p:cxnSp>
        <p:nvCxnSpPr>
          <p:cNvPr id="70" name="Google Shape;70;p1"/>
          <p:cNvCxnSpPr/>
          <p:nvPr/>
        </p:nvCxnSpPr>
        <p:spPr>
          <a:xfrm rot="10800000">
            <a:off x="969539" y="5177892"/>
            <a:ext cx="0" cy="675157"/>
          </a:xfrm>
          <a:prstGeom prst="straightConnector1">
            <a:avLst/>
          </a:prstGeom>
          <a:noFill/>
          <a:ln cap="flat" cmpd="sng" w="38100">
            <a:solidFill>
              <a:srgbClr val="C00000"/>
            </a:solidFill>
            <a:prstDash val="solid"/>
            <a:miter lim="800000"/>
            <a:headEnd len="sm" w="sm" type="none"/>
            <a:tailEnd len="sm" w="sm" type="none"/>
          </a:ln>
        </p:spPr>
      </p:cxnSp>
      <p:sp>
        <p:nvSpPr>
          <p:cNvPr id="71" name="Google Shape;71;p1"/>
          <p:cNvSpPr/>
          <p:nvPr/>
        </p:nvSpPr>
        <p:spPr>
          <a:xfrm>
            <a:off x="1054450" y="5123055"/>
            <a:ext cx="6096000"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1800">
                <a:solidFill>
                  <a:schemeClr val="lt1"/>
                </a:solidFill>
                <a:latin typeface="Arial"/>
                <a:ea typeface="Arial"/>
                <a:cs typeface="Arial"/>
                <a:sym typeface="Arial"/>
              </a:rPr>
              <a:t>Володимир ДУБЄЙ, </a:t>
            </a:r>
            <a:endParaRPr/>
          </a:p>
          <a:p>
            <a:pPr indent="0" lvl="0" marL="0" marR="0" rtl="0" algn="l">
              <a:spcBef>
                <a:spcPts val="900"/>
              </a:spcBef>
              <a:spcAft>
                <a:spcPts val="0"/>
              </a:spcAft>
              <a:buNone/>
            </a:pPr>
            <a:r>
              <a:rPr b="1" lang="ru-RU" sz="1800">
                <a:solidFill>
                  <a:schemeClr val="lt1"/>
                </a:solidFill>
                <a:latin typeface="Arial"/>
                <a:ea typeface="Arial"/>
                <a:cs typeface="Arial"/>
                <a:sym typeface="Arial"/>
              </a:rPr>
              <a:t>Голова Правління АТ «ТАСКОМБАНК»</a:t>
            </a:r>
            <a:endParaRPr b="1" sz="1800">
              <a:solidFill>
                <a:schemeClr val="lt1"/>
              </a:solidFill>
              <a:latin typeface="Arial"/>
              <a:ea typeface="Arial"/>
              <a:cs typeface="Arial"/>
              <a:sym typeface="Arial"/>
            </a:endParaRPr>
          </a:p>
        </p:txBody>
      </p:sp>
      <p:sp>
        <p:nvSpPr>
          <p:cNvPr id="72" name="Google Shape;72;p1"/>
          <p:cNvSpPr txBox="1"/>
          <p:nvPr/>
        </p:nvSpPr>
        <p:spPr>
          <a:xfrm>
            <a:off x="5840097" y="6390788"/>
            <a:ext cx="19448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Verdana"/>
              <a:buNone/>
            </a:pPr>
            <a:r>
              <a:rPr b="1" i="0" lang="ru-RU" sz="1400" u="none" cap="none" strike="noStrike">
                <a:solidFill>
                  <a:schemeClr val="lt1"/>
                </a:solidFill>
                <a:latin typeface="Verdana"/>
                <a:ea typeface="Verdana"/>
                <a:cs typeface="Verdana"/>
                <a:sym typeface="Verdana"/>
              </a:rPr>
              <a:t>Червень 2023</a:t>
            </a:r>
            <a:endParaRPr b="1" i="0" sz="1400" u="none" cap="none" strike="noStrike">
              <a:solidFill>
                <a:schemeClr val="lt1"/>
              </a:solidFill>
              <a:latin typeface="Verdana"/>
              <a:ea typeface="Verdana"/>
              <a:cs typeface="Verdana"/>
              <a:sym typeface="Verdan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p:nvPr/>
        </p:nvSpPr>
        <p:spPr>
          <a:xfrm>
            <a:off x="0" y="0"/>
            <a:ext cx="12192000" cy="87085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14" name="Google Shape;214;p10"/>
          <p:cNvPicPr preferRelativeResize="0"/>
          <p:nvPr/>
        </p:nvPicPr>
        <p:blipFill rotWithShape="1">
          <a:blip r:embed="rId3">
            <a:alphaModFix/>
          </a:blip>
          <a:srcRect b="0" l="0" r="0" t="0"/>
          <a:stretch/>
        </p:blipFill>
        <p:spPr>
          <a:xfrm>
            <a:off x="10768922" y="277433"/>
            <a:ext cx="1002920" cy="377370"/>
          </a:xfrm>
          <a:prstGeom prst="rect">
            <a:avLst/>
          </a:prstGeom>
          <a:noFill/>
          <a:ln>
            <a:noFill/>
          </a:ln>
        </p:spPr>
      </p:pic>
      <p:sp>
        <p:nvSpPr>
          <p:cNvPr id="215" name="Google Shape;215;p10"/>
          <p:cNvSpPr txBox="1"/>
          <p:nvPr/>
        </p:nvSpPr>
        <p:spPr>
          <a:xfrm>
            <a:off x="2701541" y="1300312"/>
            <a:ext cx="6788917" cy="5445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ru-RU" sz="4400">
                <a:solidFill>
                  <a:srgbClr val="002D86"/>
                </a:solidFill>
                <a:latin typeface="Arial"/>
                <a:ea typeface="Arial"/>
                <a:cs typeface="Arial"/>
                <a:sym typeface="Arial"/>
              </a:rPr>
              <a:t>Дякую за увагу!</a:t>
            </a:r>
            <a:endParaRPr b="1" sz="4400">
              <a:solidFill>
                <a:srgbClr val="002D86"/>
              </a:solidFill>
              <a:latin typeface="Arial"/>
              <a:ea typeface="Arial"/>
              <a:cs typeface="Arial"/>
              <a:sym typeface="Arial"/>
            </a:endParaRPr>
          </a:p>
        </p:txBody>
      </p:sp>
      <p:pic>
        <p:nvPicPr>
          <p:cNvPr id="216" name="Google Shape;216;p10"/>
          <p:cNvPicPr preferRelativeResize="0"/>
          <p:nvPr/>
        </p:nvPicPr>
        <p:blipFill rotWithShape="1">
          <a:blip r:embed="rId4">
            <a:alphaModFix/>
          </a:blip>
          <a:srcRect b="26098" l="8430" r="69622" t="47287"/>
          <a:stretch/>
        </p:blipFill>
        <p:spPr>
          <a:xfrm>
            <a:off x="4280747" y="2467427"/>
            <a:ext cx="3630504" cy="18578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2"/>
          <p:cNvSpPr/>
          <p:nvPr/>
        </p:nvSpPr>
        <p:spPr>
          <a:xfrm>
            <a:off x="0" y="0"/>
            <a:ext cx="12192000" cy="1096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 name="Google Shape;80;p2"/>
          <p:cNvSpPr/>
          <p:nvPr/>
        </p:nvSpPr>
        <p:spPr>
          <a:xfrm>
            <a:off x="-3" y="5463253"/>
            <a:ext cx="12192000" cy="83337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ru-RU" sz="1800">
                <a:solidFill>
                  <a:schemeClr val="dk1"/>
                </a:solidFill>
                <a:latin typeface="Arial"/>
                <a:ea typeface="Arial"/>
                <a:cs typeface="Arial"/>
                <a:sym typeface="Arial"/>
              </a:rPr>
              <a:t>Український Закон </a:t>
            </a:r>
            <a:r>
              <a:rPr b="1" lang="ru-RU" sz="1800">
                <a:solidFill>
                  <a:schemeClr val="dk1"/>
                </a:solidFill>
                <a:latin typeface="Arial"/>
                <a:ea typeface="Arial"/>
                <a:cs typeface="Arial"/>
                <a:sym typeface="Arial"/>
              </a:rPr>
              <a:t>має більш загальний характер</a:t>
            </a:r>
            <a:r>
              <a:rPr lang="ru-RU" sz="1800">
                <a:solidFill>
                  <a:schemeClr val="dk1"/>
                </a:solidFill>
                <a:latin typeface="Arial"/>
                <a:ea typeface="Arial"/>
                <a:cs typeface="Arial"/>
                <a:sym typeface="Arial"/>
              </a:rPr>
              <a:t>, що уможливлює поширювальне тлумачення його норм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 name="Google Shape;81;p2"/>
          <p:cNvSpPr txBox="1"/>
          <p:nvPr/>
        </p:nvSpPr>
        <p:spPr>
          <a:xfrm>
            <a:off x="1843314" y="1245649"/>
            <a:ext cx="9895115" cy="3422650"/>
          </a:xfrm>
          <a:prstGeom prst="rect">
            <a:avLst/>
          </a:prstGeom>
          <a:noFill/>
          <a:ln>
            <a:noFill/>
          </a:ln>
        </p:spPr>
        <p:txBody>
          <a:bodyPr anchorCtr="0" anchor="t" bIns="0" lIns="0" spcFirstLastPara="1" rIns="0" wrap="square" tIns="0">
            <a:noAutofit/>
          </a:bodyPr>
          <a:lstStyle/>
          <a:p>
            <a:pPr indent="-228600" lvl="0" marL="228600" marR="0" rtl="0" algn="l">
              <a:lnSpc>
                <a:spcPct val="90000"/>
              </a:lnSpc>
              <a:spcBef>
                <a:spcPts val="1000"/>
              </a:spcBef>
              <a:spcAft>
                <a:spcPts val="0"/>
              </a:spcAft>
              <a:buClr>
                <a:srgbClr val="002D86"/>
              </a:buClr>
              <a:buSzPts val="2800"/>
              <a:buFont typeface="Noto Sans Symbols"/>
              <a:buChar char="⮚"/>
            </a:pPr>
            <a:r>
              <a:rPr b="1" lang="ru-RU" sz="2800">
                <a:solidFill>
                  <a:srgbClr val="002D86"/>
                </a:solidFill>
                <a:latin typeface="Arial"/>
                <a:ea typeface="Arial"/>
                <a:cs typeface="Arial"/>
                <a:sym typeface="Arial"/>
              </a:rPr>
              <a:t>Закон України «Про санкції»</a:t>
            </a:r>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Закон </a:t>
            </a:r>
            <a:r>
              <a:rPr b="1" lang="ru-RU" sz="1800">
                <a:solidFill>
                  <a:schemeClr val="dk1"/>
                </a:solidFill>
                <a:latin typeface="Arial"/>
                <a:ea typeface="Arial"/>
                <a:cs typeface="Arial"/>
                <a:sym typeface="Arial"/>
              </a:rPr>
              <a:t>не містить </a:t>
            </a:r>
            <a:r>
              <a:rPr lang="ru-RU" sz="1800">
                <a:solidFill>
                  <a:schemeClr val="dk1"/>
                </a:solidFill>
                <a:latin typeface="Arial"/>
                <a:ea typeface="Arial"/>
                <a:cs typeface="Arial"/>
                <a:sym typeface="Arial"/>
              </a:rPr>
              <a:t>детальних підстав застосування й норм щодо доказової бази, яка може слугувати підставою для накладення санкцій.</a:t>
            </a:r>
            <a:endParaRPr/>
          </a:p>
          <a:p>
            <a:pPr indent="0" lvl="0" marL="0" marR="0" rtl="0" algn="just">
              <a:lnSpc>
                <a:spcPct val="90000"/>
              </a:lnSpc>
              <a:spcBef>
                <a:spcPts val="10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Noto Sans Symbols"/>
              <a:buChar char="✔"/>
            </a:pPr>
            <a:r>
              <a:rPr b="1" lang="ru-RU" sz="1800">
                <a:solidFill>
                  <a:schemeClr val="dk1"/>
                </a:solidFill>
                <a:latin typeface="Arial"/>
                <a:ea typeface="Arial"/>
                <a:cs typeface="Arial"/>
                <a:sym typeface="Arial"/>
              </a:rPr>
              <a:t>Для порівняння: </a:t>
            </a:r>
            <a:r>
              <a:rPr lang="ru-RU" sz="1800">
                <a:solidFill>
                  <a:schemeClr val="dk1"/>
                </a:solidFill>
                <a:latin typeface="Arial"/>
                <a:ea typeface="Arial"/>
                <a:cs typeface="Arial"/>
                <a:sym typeface="Arial"/>
              </a:rPr>
              <a:t>в ЄС розроблено нормативну інструкцію щодо застосування санкцій загальним обсягом понад 50 сторінок (Guidelines on implementation and evaluation of restrictive measures (sanctions) in the framework of the EU Common Foreign and Security Policy). Ця детальна інструкція містить вичерпні положення про санкції в політиці ЄС, включно з можливістю оскарження обмежувальних заходів у Європейському суді справедливості. Крім того, ЄС чітко визначив, що санкції можуть застосовуватися виключно відповідно до гарантій захисту прав людини та принципу верховенства права.</a:t>
            </a:r>
            <a:endParaRPr/>
          </a:p>
          <a:p>
            <a:pPr indent="0" lvl="0" marL="101600" marR="0" rtl="0" algn="l">
              <a:lnSpc>
                <a:spcPct val="90000"/>
              </a:lnSpc>
              <a:spcBef>
                <a:spcPts val="1000"/>
              </a:spcBef>
              <a:spcAft>
                <a:spcPts val="0"/>
              </a:spcAft>
              <a:buClr>
                <a:schemeClr val="dk1"/>
              </a:buClr>
              <a:buSzPts val="1800"/>
              <a:buFont typeface="Arial"/>
              <a:buNone/>
            </a:pPr>
            <a:r>
              <a:t/>
            </a:r>
            <a:endParaRPr sz="1800">
              <a:solidFill>
                <a:srgbClr val="262626"/>
              </a:solidFill>
              <a:latin typeface="Arial"/>
              <a:ea typeface="Arial"/>
              <a:cs typeface="Arial"/>
              <a:sym typeface="Arial"/>
            </a:endParaRPr>
          </a:p>
        </p:txBody>
      </p:sp>
      <p:cxnSp>
        <p:nvCxnSpPr>
          <p:cNvPr id="82" name="Google Shape;82;p2"/>
          <p:cNvCxnSpPr/>
          <p:nvPr/>
        </p:nvCxnSpPr>
        <p:spPr>
          <a:xfrm>
            <a:off x="0" y="5473647"/>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83" name="Google Shape;83;p2"/>
          <p:cNvSpPr/>
          <p:nvPr/>
        </p:nvSpPr>
        <p:spPr>
          <a:xfrm>
            <a:off x="809880" y="5600589"/>
            <a:ext cx="1019764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2060"/>
              </a:solidFill>
              <a:latin typeface="Arial"/>
              <a:ea typeface="Arial"/>
              <a:cs typeface="Arial"/>
              <a:sym typeface="Arial"/>
            </a:endParaRPr>
          </a:p>
        </p:txBody>
      </p:sp>
      <p:sp>
        <p:nvSpPr>
          <p:cNvPr id="84" name="Google Shape;84;p2"/>
          <p:cNvSpPr txBox="1"/>
          <p:nvPr>
            <p:ph idx="1" type="body"/>
          </p:nvPr>
        </p:nvSpPr>
        <p:spPr>
          <a:xfrm>
            <a:off x="9012238" y="6352351"/>
            <a:ext cx="3042444"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595959"/>
              </a:buClr>
              <a:buSzPts val="1400"/>
              <a:buNone/>
            </a:pPr>
            <a:r>
              <a:rPr lang="ru-RU"/>
              <a:t>2</a:t>
            </a:r>
            <a:endParaRPr/>
          </a:p>
        </p:txBody>
      </p:sp>
      <p:cxnSp>
        <p:nvCxnSpPr>
          <p:cNvPr id="85" name="Google Shape;85;p2"/>
          <p:cNvCxnSpPr/>
          <p:nvPr/>
        </p:nvCxnSpPr>
        <p:spPr>
          <a:xfrm>
            <a:off x="11332369" y="6514828"/>
            <a:ext cx="406060" cy="0"/>
          </a:xfrm>
          <a:prstGeom prst="straightConnector1">
            <a:avLst/>
          </a:prstGeom>
          <a:noFill/>
          <a:ln cap="flat" cmpd="sng" w="9525">
            <a:solidFill>
              <a:srgbClr val="C00000"/>
            </a:solidFill>
            <a:prstDash val="solid"/>
            <a:miter lim="800000"/>
            <a:headEnd len="sm" w="sm" type="none"/>
            <a:tailEnd len="sm" w="sm" type="none"/>
          </a:ln>
        </p:spPr>
      </p:cxnSp>
      <p:cxnSp>
        <p:nvCxnSpPr>
          <p:cNvPr id="86" name="Google Shape;86;p2"/>
          <p:cNvCxnSpPr/>
          <p:nvPr/>
        </p:nvCxnSpPr>
        <p:spPr>
          <a:xfrm>
            <a:off x="1642429" y="1245649"/>
            <a:ext cx="0" cy="3602122"/>
          </a:xfrm>
          <a:prstGeom prst="straightConnector1">
            <a:avLst/>
          </a:prstGeom>
          <a:noFill/>
          <a:ln cap="flat" cmpd="sng" w="25400">
            <a:solidFill>
              <a:srgbClr val="C00000"/>
            </a:solidFill>
            <a:prstDash val="solid"/>
            <a:miter lim="800000"/>
            <a:headEnd len="sm" w="sm" type="none"/>
            <a:tailEnd len="sm" w="sm" type="none"/>
          </a:ln>
        </p:spPr>
      </p:cxnSp>
      <p:sp>
        <p:nvSpPr>
          <p:cNvPr id="87" name="Google Shape;87;p2"/>
          <p:cNvSpPr/>
          <p:nvPr/>
        </p:nvSpPr>
        <p:spPr>
          <a:xfrm>
            <a:off x="63723" y="80437"/>
            <a:ext cx="862208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3000">
                <a:solidFill>
                  <a:srgbClr val="003399"/>
                </a:solidFill>
                <a:latin typeface="Oswald"/>
                <a:ea typeface="Oswald"/>
                <a:cs typeface="Oswald"/>
                <a:sym typeface="Oswald"/>
              </a:rPr>
              <a:t>Проблемні аспекти національного санкційного законодавства</a:t>
            </a:r>
            <a:endParaRPr sz="3000">
              <a:solidFill>
                <a:srgbClr val="003399"/>
              </a:solidFill>
              <a:latin typeface="Arial"/>
              <a:ea typeface="Arial"/>
              <a:cs typeface="Arial"/>
              <a:sym typeface="Arial"/>
            </a:endParaRPr>
          </a:p>
        </p:txBody>
      </p:sp>
      <p:pic>
        <p:nvPicPr>
          <p:cNvPr id="88" name="Google Shape;88;p2"/>
          <p:cNvPicPr preferRelativeResize="0"/>
          <p:nvPr/>
        </p:nvPicPr>
        <p:blipFill rotWithShape="1">
          <a:blip r:embed="rId3">
            <a:alphaModFix/>
          </a:blip>
          <a:srcRect b="40441" l="31905" r="56466" t="35432"/>
          <a:stretch/>
        </p:blipFill>
        <p:spPr>
          <a:xfrm>
            <a:off x="63722" y="1217269"/>
            <a:ext cx="1387707" cy="1619625"/>
          </a:xfrm>
          <a:prstGeom prst="rect">
            <a:avLst/>
          </a:prstGeom>
          <a:noFill/>
          <a:ln>
            <a:noFill/>
          </a:ln>
        </p:spPr>
      </p:pic>
      <p:pic>
        <p:nvPicPr>
          <p:cNvPr id="89" name="Google Shape;89;p2"/>
          <p:cNvPicPr preferRelativeResize="0"/>
          <p:nvPr/>
        </p:nvPicPr>
        <p:blipFill rotWithShape="1">
          <a:blip r:embed="rId4">
            <a:alphaModFix/>
          </a:blip>
          <a:srcRect b="0" l="0" r="0" t="0"/>
          <a:stretch/>
        </p:blipFill>
        <p:spPr>
          <a:xfrm>
            <a:off x="10768922" y="277433"/>
            <a:ext cx="1002920" cy="3773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p:nvPr/>
        </p:nvSpPr>
        <p:spPr>
          <a:xfrm>
            <a:off x="0" y="5384393"/>
            <a:ext cx="12192000" cy="13330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ru-RU" sz="1800">
                <a:solidFill>
                  <a:schemeClr val="dk1"/>
                </a:solidFill>
                <a:latin typeface="Arial"/>
                <a:ea typeface="Arial"/>
                <a:cs typeface="Arial"/>
                <a:sym typeface="Arial"/>
              </a:rPr>
              <a:t>Банківська спільнота звернулась до НБУ щодо визначення тестового періоду </a:t>
            </a:r>
            <a:r>
              <a:rPr b="1" lang="ru-RU" sz="1800">
                <a:solidFill>
                  <a:schemeClr val="dk1"/>
                </a:solidFill>
                <a:latin typeface="Arial"/>
                <a:ea typeface="Arial"/>
                <a:cs typeface="Arial"/>
                <a:sym typeface="Arial"/>
              </a:rPr>
              <a:t>впродовж трьох місяців </a:t>
            </a:r>
            <a:r>
              <a:rPr lang="ru-RU" sz="1800">
                <a:solidFill>
                  <a:schemeClr val="dk1"/>
                </a:solidFill>
                <a:latin typeface="Arial"/>
                <a:ea typeface="Arial"/>
                <a:cs typeface="Arial"/>
                <a:sym typeface="Arial"/>
              </a:rPr>
              <a:t>після затвердження внутрішніх документів та налаштування внутрішніх систем моніторингу в такий спосіб, щоб забезпечити перевірку операцій до їх проведення, щоб не застосовувати штрафних санкцій до банків.</a:t>
            </a:r>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 name="Google Shape;97;p3"/>
          <p:cNvSpPr txBox="1"/>
          <p:nvPr/>
        </p:nvSpPr>
        <p:spPr>
          <a:xfrm>
            <a:off x="2438400" y="1096100"/>
            <a:ext cx="9300029" cy="3422650"/>
          </a:xfrm>
          <a:prstGeom prst="rect">
            <a:avLst/>
          </a:prstGeom>
          <a:noFill/>
          <a:ln>
            <a:noFill/>
          </a:ln>
        </p:spPr>
        <p:txBody>
          <a:bodyPr anchorCtr="0" anchor="t" bIns="0" lIns="0" spcFirstLastPara="1" rIns="0" wrap="square" tIns="0">
            <a:noAutofit/>
          </a:bodyPr>
          <a:lstStyle/>
          <a:p>
            <a:pPr indent="-228600" lvl="0" marL="228600" marR="0" rtl="0" algn="just">
              <a:lnSpc>
                <a:spcPct val="90000"/>
              </a:lnSpc>
              <a:spcBef>
                <a:spcPts val="1000"/>
              </a:spcBef>
              <a:spcAft>
                <a:spcPts val="0"/>
              </a:spcAft>
              <a:buClr>
                <a:srgbClr val="002D86"/>
              </a:buClr>
              <a:buSzPts val="2000"/>
              <a:buFont typeface="Noto Sans Symbols"/>
              <a:buChar char="⮚"/>
            </a:pPr>
            <a:r>
              <a:rPr b="1" lang="ru-RU" sz="2000">
                <a:solidFill>
                  <a:srgbClr val="002D86"/>
                </a:solidFill>
                <a:latin typeface="Arial"/>
                <a:ea typeface="Arial"/>
                <a:cs typeface="Arial"/>
                <a:sym typeface="Arial"/>
              </a:rPr>
              <a:t>Імплементація вимог постанови Правління НБУ від 11.05.2023 № 65</a:t>
            </a:r>
            <a:br>
              <a:rPr b="1" lang="ru-RU" sz="2000">
                <a:solidFill>
                  <a:srgbClr val="002D86"/>
                </a:solidFill>
                <a:latin typeface="Arial"/>
                <a:ea typeface="Arial"/>
                <a:cs typeface="Arial"/>
                <a:sym typeface="Arial"/>
              </a:rPr>
            </a:br>
            <a:r>
              <a:rPr b="1" lang="ru-RU" sz="2000">
                <a:solidFill>
                  <a:srgbClr val="002D86"/>
                </a:solidFill>
                <a:latin typeface="Arial"/>
                <a:ea typeface="Arial"/>
                <a:cs typeface="Arial"/>
                <a:sym typeface="Arial"/>
              </a:rPr>
              <a:t>«Про затвердження Положення про реалізацію спеціальних економічних та інших обмежувальних заходів (санкцій)»</a:t>
            </a:r>
            <a:endParaRPr/>
          </a:p>
          <a:p>
            <a:pPr indent="-228600" lvl="0" marL="228600" marR="0" rtl="0" algn="l">
              <a:lnSpc>
                <a:spcPct val="90000"/>
              </a:lnSpc>
              <a:spcBef>
                <a:spcPts val="1000"/>
              </a:spcBef>
              <a:spcAft>
                <a:spcPts val="0"/>
              </a:spcAft>
              <a:buClr>
                <a:schemeClr val="dk1"/>
              </a:buClr>
              <a:buSzPts val="1800"/>
              <a:buFont typeface="Arial"/>
              <a:buChar char="•"/>
            </a:pPr>
            <a:r>
              <a:rPr lang="ru-RU" sz="1800" u="sng">
                <a:solidFill>
                  <a:schemeClr val="dk1"/>
                </a:solidFill>
                <a:latin typeface="Arial"/>
                <a:ea typeface="Arial"/>
                <a:cs typeface="Arial"/>
                <a:sym typeface="Arial"/>
              </a:rPr>
              <a:t>Занадто стислі терміни (впродовж трьох місяців з моменту набрання чинності (до 13.08.2023) щодо</a:t>
            </a:r>
            <a:r>
              <a:rPr lang="ru-RU" sz="1800">
                <a:solidFill>
                  <a:schemeClr val="dk1"/>
                </a:solidFill>
                <a:latin typeface="Arial"/>
                <a:ea typeface="Arial"/>
                <a:cs typeface="Arial"/>
                <a:sym typeface="Arial"/>
              </a:rPr>
              <a:t>:</a:t>
            </a:r>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необхідності розроблення та затвердження ВНД</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необхідність зміни налаштувань в автоматизованих системах</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необхідність скринінгу всієї клієнтської бази з метою виявлення, зокрема, «підконтрольних осіб»</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необхідність проведення навчань після затвердження ВНД</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потрібен час на отримання додаткових роз’яснень НБУ на неврегульовані питання</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перебудову внутрішніх процесів банків тощо</a:t>
            </a:r>
            <a:endParaRPr sz="1800">
              <a:solidFill>
                <a:schemeClr val="dk1"/>
              </a:solidFill>
              <a:latin typeface="Arial"/>
              <a:ea typeface="Arial"/>
              <a:cs typeface="Arial"/>
              <a:sym typeface="Arial"/>
            </a:endParaRPr>
          </a:p>
          <a:p>
            <a:pPr indent="0" lvl="0" marL="101600" marR="0" rtl="0" algn="l">
              <a:lnSpc>
                <a:spcPct val="90000"/>
              </a:lnSpc>
              <a:spcBef>
                <a:spcPts val="1000"/>
              </a:spcBef>
              <a:spcAft>
                <a:spcPts val="0"/>
              </a:spcAft>
              <a:buClr>
                <a:schemeClr val="dk1"/>
              </a:buClr>
              <a:buSzPts val="1800"/>
              <a:buFont typeface="Arial"/>
              <a:buNone/>
            </a:pPr>
            <a:r>
              <a:t/>
            </a:r>
            <a:endParaRPr sz="1800">
              <a:solidFill>
                <a:srgbClr val="262626"/>
              </a:solidFill>
              <a:latin typeface="Arial"/>
              <a:ea typeface="Arial"/>
              <a:cs typeface="Arial"/>
              <a:sym typeface="Arial"/>
            </a:endParaRPr>
          </a:p>
        </p:txBody>
      </p:sp>
      <p:cxnSp>
        <p:nvCxnSpPr>
          <p:cNvPr id="98" name="Google Shape;98;p3"/>
          <p:cNvCxnSpPr/>
          <p:nvPr/>
        </p:nvCxnSpPr>
        <p:spPr>
          <a:xfrm>
            <a:off x="0" y="5473647"/>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99" name="Google Shape;99;p3"/>
          <p:cNvSpPr/>
          <p:nvPr/>
        </p:nvSpPr>
        <p:spPr>
          <a:xfrm>
            <a:off x="809880" y="5600589"/>
            <a:ext cx="1019764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2060"/>
              </a:solidFill>
              <a:latin typeface="Arial"/>
              <a:ea typeface="Arial"/>
              <a:cs typeface="Arial"/>
              <a:sym typeface="Arial"/>
            </a:endParaRPr>
          </a:p>
        </p:txBody>
      </p:sp>
      <p:sp>
        <p:nvSpPr>
          <p:cNvPr id="100" name="Google Shape;100;p3"/>
          <p:cNvSpPr txBox="1"/>
          <p:nvPr>
            <p:ph idx="1" type="body"/>
          </p:nvPr>
        </p:nvSpPr>
        <p:spPr>
          <a:xfrm>
            <a:off x="9012238" y="6352351"/>
            <a:ext cx="3042444"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595959"/>
              </a:buClr>
              <a:buSzPts val="1400"/>
              <a:buNone/>
            </a:pPr>
            <a:r>
              <a:rPr lang="ru-RU"/>
              <a:t>3</a:t>
            </a:r>
            <a:endParaRPr/>
          </a:p>
        </p:txBody>
      </p:sp>
      <p:cxnSp>
        <p:nvCxnSpPr>
          <p:cNvPr id="101" name="Google Shape;101;p3"/>
          <p:cNvCxnSpPr/>
          <p:nvPr/>
        </p:nvCxnSpPr>
        <p:spPr>
          <a:xfrm>
            <a:off x="11332369" y="6514828"/>
            <a:ext cx="406060" cy="0"/>
          </a:xfrm>
          <a:prstGeom prst="straightConnector1">
            <a:avLst/>
          </a:prstGeom>
          <a:noFill/>
          <a:ln cap="flat" cmpd="sng" w="9525">
            <a:solidFill>
              <a:srgbClr val="C00000"/>
            </a:solidFill>
            <a:prstDash val="solid"/>
            <a:miter lim="800000"/>
            <a:headEnd len="sm" w="sm" type="none"/>
            <a:tailEnd len="sm" w="sm" type="none"/>
          </a:ln>
        </p:spPr>
      </p:cxnSp>
      <p:cxnSp>
        <p:nvCxnSpPr>
          <p:cNvPr id="102" name="Google Shape;102;p3"/>
          <p:cNvCxnSpPr/>
          <p:nvPr/>
        </p:nvCxnSpPr>
        <p:spPr>
          <a:xfrm>
            <a:off x="2295572" y="1096100"/>
            <a:ext cx="0" cy="3994008"/>
          </a:xfrm>
          <a:prstGeom prst="straightConnector1">
            <a:avLst/>
          </a:prstGeom>
          <a:noFill/>
          <a:ln cap="flat" cmpd="sng" w="25400">
            <a:solidFill>
              <a:srgbClr val="C00000"/>
            </a:solidFill>
            <a:prstDash val="solid"/>
            <a:miter lim="800000"/>
            <a:headEnd len="sm" w="sm" type="none"/>
            <a:tailEnd len="sm" w="sm" type="none"/>
          </a:ln>
        </p:spPr>
      </p:cxnSp>
      <p:pic>
        <p:nvPicPr>
          <p:cNvPr id="103" name="Google Shape;103;p3"/>
          <p:cNvPicPr preferRelativeResize="0"/>
          <p:nvPr/>
        </p:nvPicPr>
        <p:blipFill rotWithShape="1">
          <a:blip r:embed="rId3">
            <a:alphaModFix/>
          </a:blip>
          <a:srcRect b="49066" l="42618" r="46984" t="32028"/>
          <a:stretch/>
        </p:blipFill>
        <p:spPr>
          <a:xfrm>
            <a:off x="114524" y="1245649"/>
            <a:ext cx="2045788" cy="2092637"/>
          </a:xfrm>
          <a:prstGeom prst="rect">
            <a:avLst/>
          </a:prstGeom>
          <a:noFill/>
          <a:ln>
            <a:noFill/>
          </a:ln>
        </p:spPr>
      </p:pic>
      <p:pic>
        <p:nvPicPr>
          <p:cNvPr id="104" name="Google Shape;104;p3"/>
          <p:cNvPicPr preferRelativeResize="0"/>
          <p:nvPr/>
        </p:nvPicPr>
        <p:blipFill rotWithShape="1">
          <a:blip r:embed="rId4">
            <a:alphaModFix/>
          </a:blip>
          <a:srcRect b="0" l="0" r="0" t="0"/>
          <a:stretch/>
        </p:blipFill>
        <p:spPr>
          <a:xfrm>
            <a:off x="10736679" y="206520"/>
            <a:ext cx="1191380" cy="448282"/>
          </a:xfrm>
          <a:prstGeom prst="rect">
            <a:avLst/>
          </a:prstGeom>
          <a:noFill/>
          <a:ln>
            <a:noFill/>
          </a:ln>
        </p:spPr>
      </p:pic>
      <p:sp>
        <p:nvSpPr>
          <p:cNvPr id="105" name="Google Shape;105;p3"/>
          <p:cNvSpPr/>
          <p:nvPr/>
        </p:nvSpPr>
        <p:spPr>
          <a:xfrm>
            <a:off x="0" y="0"/>
            <a:ext cx="12192000" cy="1096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 name="Google Shape;106;p3"/>
          <p:cNvSpPr/>
          <p:nvPr/>
        </p:nvSpPr>
        <p:spPr>
          <a:xfrm>
            <a:off x="63723" y="80437"/>
            <a:ext cx="862208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3000">
                <a:solidFill>
                  <a:srgbClr val="003399"/>
                </a:solidFill>
                <a:latin typeface="Oswald"/>
                <a:ea typeface="Oswald"/>
                <a:cs typeface="Oswald"/>
                <a:sym typeface="Oswald"/>
              </a:rPr>
              <a:t>Проблемні аспекти національного санкційного законодавства</a:t>
            </a:r>
            <a:endParaRPr sz="3000">
              <a:solidFill>
                <a:srgbClr val="003399"/>
              </a:solidFill>
              <a:latin typeface="Arial"/>
              <a:ea typeface="Arial"/>
              <a:cs typeface="Arial"/>
              <a:sym typeface="Arial"/>
            </a:endParaRPr>
          </a:p>
        </p:txBody>
      </p:sp>
      <p:pic>
        <p:nvPicPr>
          <p:cNvPr id="107" name="Google Shape;107;p3"/>
          <p:cNvPicPr preferRelativeResize="0"/>
          <p:nvPr/>
        </p:nvPicPr>
        <p:blipFill rotWithShape="1">
          <a:blip r:embed="rId4">
            <a:alphaModFix/>
          </a:blip>
          <a:srcRect b="0" l="0" r="0" t="0"/>
          <a:stretch/>
        </p:blipFill>
        <p:spPr>
          <a:xfrm>
            <a:off x="10768922" y="277433"/>
            <a:ext cx="1002920" cy="3773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p:nvPr/>
        </p:nvSpPr>
        <p:spPr>
          <a:xfrm>
            <a:off x="0" y="5685809"/>
            <a:ext cx="12192000" cy="1333083"/>
          </a:xfrm>
          <a:prstGeom prst="rect">
            <a:avLst/>
          </a:prstGeom>
          <a:solidFill>
            <a:srgbClr val="F2F2F2"/>
          </a:solid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Постає питання </a:t>
            </a:r>
            <a:r>
              <a:rPr b="1" lang="ru-RU" sz="1600">
                <a:solidFill>
                  <a:schemeClr val="dk1"/>
                </a:solidFill>
                <a:latin typeface="Arial"/>
                <a:ea typeface="Arial"/>
                <a:cs typeface="Arial"/>
                <a:sym typeface="Arial"/>
              </a:rPr>
              <a:t>відсутності</a:t>
            </a:r>
            <a:r>
              <a:rPr lang="ru-RU" sz="1600">
                <a:solidFill>
                  <a:schemeClr val="dk1"/>
                </a:solidFill>
                <a:latin typeface="Arial"/>
                <a:ea typeface="Arial"/>
                <a:cs typeface="Arial"/>
                <a:sym typeface="Arial"/>
              </a:rPr>
              <a:t> </a:t>
            </a:r>
            <a:r>
              <a:rPr b="1" lang="ru-RU" sz="1600">
                <a:solidFill>
                  <a:schemeClr val="dk1"/>
                </a:solidFill>
                <a:latin typeface="Arial"/>
                <a:ea typeface="Arial"/>
                <a:cs typeface="Arial"/>
                <a:sym typeface="Arial"/>
              </a:rPr>
              <a:t>інструменту відслідковування </a:t>
            </a:r>
            <a:r>
              <a:rPr lang="ru-RU" sz="1600">
                <a:solidFill>
                  <a:schemeClr val="dk1"/>
                </a:solidFill>
                <a:latin typeface="Arial"/>
                <a:ea typeface="Arial"/>
                <a:cs typeface="Arial"/>
                <a:sym typeface="Arial"/>
              </a:rPr>
              <a:t>та застосування «санкційних переліків» іноземних партнерів.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Законодавство України </a:t>
            </a:r>
            <a:r>
              <a:rPr b="1" lang="ru-RU" sz="1600">
                <a:solidFill>
                  <a:schemeClr val="dk1"/>
                </a:solidFill>
                <a:latin typeface="Arial"/>
                <a:ea typeface="Arial"/>
                <a:cs typeface="Arial"/>
                <a:sym typeface="Arial"/>
              </a:rPr>
              <a:t>не встановлює</a:t>
            </a:r>
            <a:r>
              <a:rPr lang="ru-RU" sz="1600">
                <a:solidFill>
                  <a:schemeClr val="dk1"/>
                </a:solidFill>
                <a:latin typeface="Arial"/>
                <a:ea typeface="Arial"/>
                <a:cs typeface="Arial"/>
                <a:sym typeface="Arial"/>
              </a:rPr>
              <a:t> прямого обов’язку для фінансових установ здійснювати моніторинг та дотримання санкційних обмежень, що запроваджуються іноземними партнерами України (українські банки самостійно визначають різні підходи щодо оцінки ризиків та здійснення заходів стосовно таких суб’єктів). </a:t>
            </a:r>
            <a:endParaRPr sz="16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4"/>
          <p:cNvSpPr txBox="1"/>
          <p:nvPr/>
        </p:nvSpPr>
        <p:spPr>
          <a:xfrm>
            <a:off x="2438400" y="1096100"/>
            <a:ext cx="9300029" cy="3422650"/>
          </a:xfrm>
          <a:prstGeom prst="rect">
            <a:avLst/>
          </a:prstGeom>
          <a:noFill/>
          <a:ln>
            <a:noFill/>
          </a:ln>
        </p:spPr>
        <p:txBody>
          <a:bodyPr anchorCtr="0" anchor="t" bIns="0" lIns="0" spcFirstLastPara="1" rIns="0" wrap="square" tIns="0">
            <a:noAutofit/>
          </a:bodyPr>
          <a:lstStyle/>
          <a:p>
            <a:pPr indent="0" lvl="0" marL="0" marR="0" rtl="0" algn="just">
              <a:lnSpc>
                <a:spcPct val="90000"/>
              </a:lnSpc>
              <a:spcBef>
                <a:spcPts val="1000"/>
              </a:spcBef>
              <a:spcAft>
                <a:spcPts val="0"/>
              </a:spcAft>
              <a:buClr>
                <a:srgbClr val="002D86"/>
              </a:buClr>
              <a:buSzPts val="1800"/>
              <a:buFont typeface="Arial"/>
              <a:buNone/>
            </a:pPr>
            <a:r>
              <a:rPr b="1" lang="ru-RU" sz="1800">
                <a:solidFill>
                  <a:srgbClr val="002D86"/>
                </a:solidFill>
                <a:latin typeface="Arial"/>
                <a:ea typeface="Arial"/>
                <a:cs typeface="Arial"/>
                <a:sym typeface="Arial"/>
              </a:rPr>
              <a:t>Роз'яснення НБУ для банків:</a:t>
            </a:r>
            <a:endParaRPr b="1" sz="1800">
              <a:solidFill>
                <a:srgbClr val="002D86"/>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У зв’язку з посиленням глобального санкційного режиму у відповідь на загрозу незалежності, державному суверенітету та територіальній цілісності України іноземними державами та міждержавними об’єднаннями (США, ЄС, Сполучене Королівство, Канада, Австралія, Нова Зеландія, Швейцарія, Японія) (далі – іноземні партнери України), </a:t>
            </a:r>
            <a:r>
              <a:rPr b="1" lang="ru-RU" sz="1800">
                <a:solidFill>
                  <a:schemeClr val="dk1"/>
                </a:solidFill>
                <a:latin typeface="Arial"/>
                <a:ea typeface="Arial"/>
                <a:cs typeface="Arial"/>
                <a:sym typeface="Arial"/>
              </a:rPr>
              <a:t>можуть застосовуватися економічні обмежувальні заходи (санкції) до юридичних та фізичних осіб, які є клієнтами українських банків</a:t>
            </a:r>
            <a:r>
              <a:rPr lang="ru-RU" sz="1800">
                <a:solidFill>
                  <a:schemeClr val="dk1"/>
                </a:solidFill>
                <a:latin typeface="Arial"/>
                <a:ea typeface="Arial"/>
                <a:cs typeface="Arial"/>
                <a:sym typeface="Arial"/>
              </a:rPr>
              <a:t>.</a:t>
            </a:r>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Крім репутаційних ризиків, які пов’язані з обслуговуванням клієнтів, щодо яких застосовані санкції іноземними партнерами України, також є ризики блокування коштів, пов’язаних із здійсненням операцій таких осіб через кореспондентські рахунки, відкриті в банках відповідних іноземних юрисдикцій. За недотримання вимог санкційного законодавства США, зокрема проведення операцій, учасниками яких є підсанкційні особи, передбачені окремі заходи (так звані «вторинні санкції»), які </a:t>
            </a:r>
            <a:r>
              <a:rPr b="1" lang="ru-RU" sz="1800">
                <a:solidFill>
                  <a:schemeClr val="dk1"/>
                </a:solidFill>
                <a:latin typeface="Arial"/>
                <a:ea typeface="Arial"/>
                <a:cs typeface="Arial"/>
                <a:sym typeface="Arial"/>
              </a:rPr>
              <a:t>можуть бути застосовані і до банків України. </a:t>
            </a:r>
            <a:endParaRPr b="1"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Банкам </a:t>
            </a:r>
            <a:r>
              <a:rPr b="1" lang="ru-RU" sz="1800">
                <a:solidFill>
                  <a:schemeClr val="dk1"/>
                </a:solidFill>
                <a:latin typeface="Arial"/>
                <a:ea typeface="Arial"/>
                <a:cs typeface="Arial"/>
                <a:sym typeface="Arial"/>
              </a:rPr>
              <a:t>доцільно враховувати </a:t>
            </a:r>
            <a:r>
              <a:rPr lang="ru-RU" sz="1800">
                <a:solidFill>
                  <a:schemeClr val="dk1"/>
                </a:solidFill>
                <a:latin typeface="Arial"/>
                <a:ea typeface="Arial"/>
                <a:cs typeface="Arial"/>
                <a:sym typeface="Arial"/>
              </a:rPr>
              <a:t>факти включення їх клієнтів до санкційних списків іноземних партнерів України. </a:t>
            </a:r>
            <a:endParaRPr sz="1800">
              <a:solidFill>
                <a:srgbClr val="262626"/>
              </a:solidFill>
              <a:latin typeface="Arial"/>
              <a:ea typeface="Arial"/>
              <a:cs typeface="Arial"/>
              <a:sym typeface="Arial"/>
            </a:endParaRPr>
          </a:p>
        </p:txBody>
      </p:sp>
      <p:cxnSp>
        <p:nvCxnSpPr>
          <p:cNvPr id="116" name="Google Shape;116;p4"/>
          <p:cNvCxnSpPr/>
          <p:nvPr/>
        </p:nvCxnSpPr>
        <p:spPr>
          <a:xfrm>
            <a:off x="188686" y="5662333"/>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17" name="Google Shape;117;p4"/>
          <p:cNvSpPr txBox="1"/>
          <p:nvPr>
            <p:ph idx="1" type="body"/>
          </p:nvPr>
        </p:nvSpPr>
        <p:spPr>
          <a:xfrm>
            <a:off x="9012238" y="6352351"/>
            <a:ext cx="3042444"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595959"/>
              </a:buClr>
              <a:buSzPts val="1400"/>
              <a:buNone/>
            </a:pPr>
            <a:r>
              <a:rPr lang="ru-RU"/>
              <a:t>4</a:t>
            </a:r>
            <a:endParaRPr/>
          </a:p>
        </p:txBody>
      </p:sp>
      <p:cxnSp>
        <p:nvCxnSpPr>
          <p:cNvPr id="118" name="Google Shape;118;p4"/>
          <p:cNvCxnSpPr/>
          <p:nvPr/>
        </p:nvCxnSpPr>
        <p:spPr>
          <a:xfrm>
            <a:off x="11332369" y="6514828"/>
            <a:ext cx="406060" cy="0"/>
          </a:xfrm>
          <a:prstGeom prst="straightConnector1">
            <a:avLst/>
          </a:prstGeom>
          <a:noFill/>
          <a:ln cap="flat" cmpd="sng" w="9525">
            <a:solidFill>
              <a:srgbClr val="C00000"/>
            </a:solidFill>
            <a:prstDash val="solid"/>
            <a:miter lim="800000"/>
            <a:headEnd len="sm" w="sm" type="none"/>
            <a:tailEnd len="sm" w="sm" type="none"/>
          </a:ln>
        </p:spPr>
      </p:cxnSp>
      <p:cxnSp>
        <p:nvCxnSpPr>
          <p:cNvPr id="119" name="Google Shape;119;p4"/>
          <p:cNvCxnSpPr/>
          <p:nvPr/>
        </p:nvCxnSpPr>
        <p:spPr>
          <a:xfrm>
            <a:off x="2295572" y="1096100"/>
            <a:ext cx="0" cy="3994008"/>
          </a:xfrm>
          <a:prstGeom prst="straightConnector1">
            <a:avLst/>
          </a:prstGeom>
          <a:noFill/>
          <a:ln cap="flat" cmpd="sng" w="25400">
            <a:solidFill>
              <a:srgbClr val="C00000"/>
            </a:solidFill>
            <a:prstDash val="solid"/>
            <a:miter lim="800000"/>
            <a:headEnd len="sm" w="sm" type="none"/>
            <a:tailEnd len="sm" w="sm" type="none"/>
          </a:ln>
        </p:spPr>
      </p:cxnSp>
      <p:pic>
        <p:nvPicPr>
          <p:cNvPr id="120" name="Google Shape;120;p4"/>
          <p:cNvPicPr preferRelativeResize="0"/>
          <p:nvPr/>
        </p:nvPicPr>
        <p:blipFill rotWithShape="1">
          <a:blip r:embed="rId3">
            <a:alphaModFix/>
          </a:blip>
          <a:srcRect b="0" l="0" r="0" t="0"/>
          <a:stretch/>
        </p:blipFill>
        <p:spPr>
          <a:xfrm>
            <a:off x="10736679" y="206520"/>
            <a:ext cx="1191380" cy="448282"/>
          </a:xfrm>
          <a:prstGeom prst="rect">
            <a:avLst/>
          </a:prstGeom>
          <a:noFill/>
          <a:ln>
            <a:noFill/>
          </a:ln>
        </p:spPr>
      </p:pic>
      <p:sp>
        <p:nvSpPr>
          <p:cNvPr id="121" name="Google Shape;121;p4"/>
          <p:cNvSpPr/>
          <p:nvPr/>
        </p:nvSpPr>
        <p:spPr>
          <a:xfrm>
            <a:off x="0" y="0"/>
            <a:ext cx="12192000" cy="1096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2" name="Google Shape;122;p4"/>
          <p:cNvSpPr/>
          <p:nvPr/>
        </p:nvSpPr>
        <p:spPr>
          <a:xfrm>
            <a:off x="63723" y="80437"/>
            <a:ext cx="862208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3000">
                <a:solidFill>
                  <a:srgbClr val="003399"/>
                </a:solidFill>
                <a:latin typeface="Oswald"/>
                <a:ea typeface="Oswald"/>
                <a:cs typeface="Oswald"/>
                <a:sym typeface="Oswald"/>
              </a:rPr>
              <a:t>Проблемні аспекти національного санкційного законодавства</a:t>
            </a:r>
            <a:endParaRPr sz="3000">
              <a:solidFill>
                <a:srgbClr val="003399"/>
              </a:solidFill>
              <a:latin typeface="Arial"/>
              <a:ea typeface="Arial"/>
              <a:cs typeface="Arial"/>
              <a:sym typeface="Arial"/>
            </a:endParaRPr>
          </a:p>
        </p:txBody>
      </p:sp>
      <p:pic>
        <p:nvPicPr>
          <p:cNvPr id="123" name="Google Shape;123;p4"/>
          <p:cNvPicPr preferRelativeResize="0"/>
          <p:nvPr/>
        </p:nvPicPr>
        <p:blipFill rotWithShape="1">
          <a:blip r:embed="rId3">
            <a:alphaModFix/>
          </a:blip>
          <a:srcRect b="0" l="0" r="0" t="0"/>
          <a:stretch/>
        </p:blipFill>
        <p:spPr>
          <a:xfrm>
            <a:off x="10768922" y="277433"/>
            <a:ext cx="1002920" cy="377370"/>
          </a:xfrm>
          <a:prstGeom prst="rect">
            <a:avLst/>
          </a:prstGeom>
          <a:noFill/>
          <a:ln>
            <a:noFill/>
          </a:ln>
        </p:spPr>
      </p:pic>
      <p:pic>
        <p:nvPicPr>
          <p:cNvPr descr="C:\Users\U5587\Downloads\noun-banks-236586.png" id="124" name="Google Shape;124;p4"/>
          <p:cNvPicPr preferRelativeResize="0"/>
          <p:nvPr/>
        </p:nvPicPr>
        <p:blipFill rotWithShape="1">
          <a:blip r:embed="rId4">
            <a:alphaModFix/>
          </a:blip>
          <a:srcRect b="25086" l="0" r="0" t="0"/>
          <a:stretch/>
        </p:blipFill>
        <p:spPr>
          <a:xfrm>
            <a:off x="-227346" y="810421"/>
            <a:ext cx="2665746" cy="199700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0" name="Shape 130"/>
        <p:cNvGrpSpPr/>
        <p:nvPr/>
      </p:nvGrpSpPr>
      <p:grpSpPr>
        <a:xfrm>
          <a:off x="0" y="0"/>
          <a:ext cx="0" cy="0"/>
          <a:chOff x="0" y="0"/>
          <a:chExt cx="0" cy="0"/>
        </a:xfrm>
      </p:grpSpPr>
      <p:sp>
        <p:nvSpPr>
          <p:cNvPr id="131" name="Google Shape;131;p5"/>
          <p:cNvSpPr/>
          <p:nvPr/>
        </p:nvSpPr>
        <p:spPr>
          <a:xfrm>
            <a:off x="0" y="1"/>
            <a:ext cx="4108676" cy="2975428"/>
          </a:xfrm>
          <a:prstGeom prst="rect">
            <a:avLst/>
          </a:prstGeom>
          <a:solidFill>
            <a:srgbClr val="EDEDED"/>
          </a:solidFill>
          <a:ln>
            <a:noFill/>
          </a:ln>
        </p:spPr>
        <p:txBody>
          <a:bodyPr anchorCtr="0" anchor="ctr" bIns="45700" lIns="91425" spcFirstLastPara="1" rIns="91425" wrap="square" tIns="45700">
            <a:noAutofit/>
          </a:bodyPr>
          <a:lstStyle/>
          <a:p>
            <a:pPr indent="10795" lvl="0" marL="12700" marR="5080" rtl="0" algn="ctr">
              <a:lnSpc>
                <a:spcPct val="119100"/>
              </a:lnSpc>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2" name="Google Shape;132;p5"/>
          <p:cNvSpPr txBox="1"/>
          <p:nvPr>
            <p:ph idx="1" type="body"/>
          </p:nvPr>
        </p:nvSpPr>
        <p:spPr>
          <a:xfrm>
            <a:off x="9012238" y="6352351"/>
            <a:ext cx="3042444"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595959"/>
              </a:buClr>
              <a:buSzPts val="1400"/>
              <a:buNone/>
            </a:pPr>
            <a:r>
              <a:rPr lang="ru-RU"/>
              <a:t>5</a:t>
            </a:r>
            <a:endParaRPr/>
          </a:p>
        </p:txBody>
      </p:sp>
      <p:cxnSp>
        <p:nvCxnSpPr>
          <p:cNvPr id="133" name="Google Shape;133;p5"/>
          <p:cNvCxnSpPr/>
          <p:nvPr/>
        </p:nvCxnSpPr>
        <p:spPr>
          <a:xfrm>
            <a:off x="11332369" y="6514828"/>
            <a:ext cx="406060" cy="0"/>
          </a:xfrm>
          <a:prstGeom prst="straightConnector1">
            <a:avLst/>
          </a:prstGeom>
          <a:noFill/>
          <a:ln cap="flat" cmpd="sng" w="9525">
            <a:solidFill>
              <a:srgbClr val="C00000"/>
            </a:solidFill>
            <a:prstDash val="solid"/>
            <a:miter lim="800000"/>
            <a:headEnd len="sm" w="sm" type="none"/>
            <a:tailEnd len="sm" w="sm" type="none"/>
          </a:ln>
        </p:spPr>
      </p:cxnSp>
      <p:sp>
        <p:nvSpPr>
          <p:cNvPr id="134" name="Google Shape;134;p5"/>
          <p:cNvSpPr/>
          <p:nvPr/>
        </p:nvSpPr>
        <p:spPr>
          <a:xfrm>
            <a:off x="217714" y="159657"/>
            <a:ext cx="3541486" cy="1740541"/>
          </a:xfrm>
          <a:prstGeom prst="rect">
            <a:avLst/>
          </a:prstGeom>
          <a:noFill/>
          <a:ln>
            <a:noFill/>
          </a:ln>
        </p:spPr>
        <p:txBody>
          <a:bodyPr anchorCtr="0" anchor="t" bIns="45700" lIns="91425" spcFirstLastPara="1" rIns="91425" wrap="square" tIns="45700">
            <a:spAutoFit/>
          </a:bodyPr>
          <a:lstStyle/>
          <a:p>
            <a:pPr indent="10795" lvl="0" marL="12700" marR="5080" rtl="0" algn="l">
              <a:lnSpc>
                <a:spcPct val="119100"/>
              </a:lnSpc>
              <a:spcBef>
                <a:spcPts val="0"/>
              </a:spcBef>
              <a:spcAft>
                <a:spcPts val="0"/>
              </a:spcAft>
              <a:buNone/>
            </a:pPr>
            <a:r>
              <a:rPr lang="ru-RU" sz="1800">
                <a:solidFill>
                  <a:schemeClr val="dk1"/>
                </a:solidFill>
                <a:latin typeface="Oswald"/>
                <a:ea typeface="Oswald"/>
                <a:cs typeface="Oswald"/>
                <a:sym typeface="Oswald"/>
              </a:rPr>
              <a:t>З моменту оприлюднення указу Президента України про введення в дію рішення РНБО банки зобов’язані забезпечити такі </a:t>
            </a:r>
            <a:r>
              <a:rPr b="1" lang="ru-RU" sz="1800">
                <a:solidFill>
                  <a:schemeClr val="dk1"/>
                </a:solidFill>
                <a:latin typeface="Oswald"/>
                <a:ea typeface="Oswald"/>
                <a:cs typeface="Oswald"/>
                <a:sym typeface="Oswald"/>
              </a:rPr>
              <a:t>заходи</a:t>
            </a:r>
            <a:r>
              <a:rPr lang="ru-RU" sz="1800">
                <a:solidFill>
                  <a:schemeClr val="dk1"/>
                </a:solidFill>
                <a:latin typeface="Oswald"/>
                <a:ea typeface="Oswald"/>
                <a:cs typeface="Oswald"/>
                <a:sym typeface="Oswald"/>
              </a:rPr>
              <a:t>: </a:t>
            </a:r>
            <a:endParaRPr sz="1800">
              <a:solidFill>
                <a:schemeClr val="dk1"/>
              </a:solidFill>
              <a:latin typeface="Oswald"/>
              <a:ea typeface="Oswald"/>
              <a:cs typeface="Oswald"/>
              <a:sym typeface="Oswald"/>
            </a:endParaRPr>
          </a:p>
        </p:txBody>
      </p:sp>
      <p:cxnSp>
        <p:nvCxnSpPr>
          <p:cNvPr id="135" name="Google Shape;135;p5"/>
          <p:cNvCxnSpPr/>
          <p:nvPr/>
        </p:nvCxnSpPr>
        <p:spPr>
          <a:xfrm rot="10800000">
            <a:off x="0" y="3077029"/>
            <a:ext cx="12192000" cy="0"/>
          </a:xfrm>
          <a:prstGeom prst="straightConnector1">
            <a:avLst/>
          </a:prstGeom>
          <a:noFill/>
          <a:ln cap="flat" cmpd="sng" w="25400">
            <a:solidFill>
              <a:srgbClr val="C00000"/>
            </a:solidFill>
            <a:prstDash val="solid"/>
            <a:miter lim="800000"/>
            <a:headEnd len="sm" w="sm" type="none"/>
            <a:tailEnd len="sm" w="sm" type="none"/>
          </a:ln>
        </p:spPr>
      </p:cxnSp>
      <p:pic>
        <p:nvPicPr>
          <p:cNvPr id="136" name="Google Shape;136;p5"/>
          <p:cNvPicPr preferRelativeResize="0"/>
          <p:nvPr/>
        </p:nvPicPr>
        <p:blipFill rotWithShape="1">
          <a:blip r:embed="rId3">
            <a:alphaModFix/>
          </a:blip>
          <a:srcRect b="0" l="0" r="0" t="0"/>
          <a:stretch/>
        </p:blipFill>
        <p:spPr>
          <a:xfrm>
            <a:off x="1248226" y="1900197"/>
            <a:ext cx="1057585" cy="945185"/>
          </a:xfrm>
          <a:prstGeom prst="rect">
            <a:avLst/>
          </a:prstGeom>
          <a:noFill/>
          <a:ln>
            <a:noFill/>
          </a:ln>
        </p:spPr>
      </p:pic>
      <p:sp>
        <p:nvSpPr>
          <p:cNvPr id="137" name="Google Shape;137;p5"/>
          <p:cNvSpPr/>
          <p:nvPr/>
        </p:nvSpPr>
        <p:spPr>
          <a:xfrm>
            <a:off x="4108676" y="1233714"/>
            <a:ext cx="521381" cy="666484"/>
          </a:xfrm>
          <a:prstGeom prst="homePlate">
            <a:avLst>
              <a:gd fmla="val 50000" name="adj"/>
            </a:avLst>
          </a:prstGeom>
          <a:solidFill>
            <a:srgbClr val="BFBFBF"/>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5"/>
          <p:cNvSpPr/>
          <p:nvPr/>
        </p:nvSpPr>
        <p:spPr>
          <a:xfrm>
            <a:off x="4630058" y="305683"/>
            <a:ext cx="7257142" cy="255454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оновлення (завантаження) санкційних списків; </a:t>
            </a:r>
            <a:endParaRPr/>
          </a:p>
          <a:p>
            <a:pPr indent="-285750" lvl="0" marL="285750" marR="0" rtl="0" algn="just">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виявлення «санкційних» та підконтрольних осіб; </a:t>
            </a:r>
            <a:endParaRPr/>
          </a:p>
          <a:p>
            <a:pPr indent="-285750" lvl="0" marL="285750" marR="0" rtl="0" algn="just">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відмову від встановлення ділових відносин із санкційними особами в разі застосування до них відповідної санкції; </a:t>
            </a:r>
            <a:endParaRPr/>
          </a:p>
          <a:p>
            <a:pPr indent="-285750" lvl="0" marL="285750" marR="0" rtl="0" algn="just">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блокування коштів санкційних осіб з урахуванням санкцій; </a:t>
            </a:r>
            <a:endParaRPr/>
          </a:p>
          <a:p>
            <a:pPr indent="-285750" lvl="0" marL="285750" marR="0" rtl="0" algn="just">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зупинення/відмову від проведення фінансових операцій, на які поширюються застосовані санкції; </a:t>
            </a:r>
            <a:endParaRPr/>
          </a:p>
          <a:p>
            <a:pPr indent="-285750" lvl="0" marL="285750" marR="0" rtl="0" algn="just">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зупинення/відмову від проведення фінансових операцій, які порушують, сприяють або можуть сприяти порушенню/уникненню обмежень, установлених санкціями; </a:t>
            </a:r>
            <a:endParaRPr sz="1600">
              <a:solidFill>
                <a:schemeClr val="dk1"/>
              </a:solidFill>
              <a:latin typeface="Arial"/>
              <a:ea typeface="Arial"/>
              <a:cs typeface="Arial"/>
              <a:sym typeface="Arial"/>
            </a:endParaRPr>
          </a:p>
        </p:txBody>
      </p:sp>
      <p:pic>
        <p:nvPicPr>
          <p:cNvPr id="139" name="Google Shape;139;p5"/>
          <p:cNvPicPr preferRelativeResize="0"/>
          <p:nvPr/>
        </p:nvPicPr>
        <p:blipFill rotWithShape="1">
          <a:blip r:embed="rId4">
            <a:alphaModFix/>
          </a:blip>
          <a:srcRect b="0" l="0" r="0" t="0"/>
          <a:stretch/>
        </p:blipFill>
        <p:spPr>
          <a:xfrm>
            <a:off x="10768922" y="277433"/>
            <a:ext cx="1002920" cy="377370"/>
          </a:xfrm>
          <a:prstGeom prst="rect">
            <a:avLst/>
          </a:prstGeom>
          <a:noFill/>
          <a:ln>
            <a:noFill/>
          </a:ln>
        </p:spPr>
      </p:pic>
      <p:sp>
        <p:nvSpPr>
          <p:cNvPr id="140" name="Google Shape;140;p5"/>
          <p:cNvSpPr/>
          <p:nvPr/>
        </p:nvSpPr>
        <p:spPr>
          <a:xfrm>
            <a:off x="-1" y="3195495"/>
            <a:ext cx="4108676" cy="2465076"/>
          </a:xfrm>
          <a:prstGeom prst="rect">
            <a:avLst/>
          </a:prstGeom>
          <a:solidFill>
            <a:srgbClr val="EDEDED"/>
          </a:solidFill>
          <a:ln>
            <a:noFill/>
          </a:ln>
        </p:spPr>
        <p:txBody>
          <a:bodyPr anchorCtr="0" anchor="ctr" bIns="45700" lIns="91425" spcFirstLastPara="1" rIns="91425" wrap="square" tIns="45700">
            <a:noAutofit/>
          </a:bodyPr>
          <a:lstStyle/>
          <a:p>
            <a:pPr indent="10795" lvl="0" marL="12700" marR="5080" rtl="0" algn="ctr">
              <a:lnSpc>
                <a:spcPct val="119100"/>
              </a:lnSpc>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C:\Users\U5587\Downloads\noun-problem-5770446.png" id="141" name="Google Shape;141;p5"/>
          <p:cNvPicPr preferRelativeResize="0"/>
          <p:nvPr/>
        </p:nvPicPr>
        <p:blipFill rotWithShape="1">
          <a:blip r:embed="rId5">
            <a:alphaModFix/>
          </a:blip>
          <a:srcRect b="20231" l="0" r="0" t="0"/>
          <a:stretch/>
        </p:blipFill>
        <p:spPr>
          <a:xfrm>
            <a:off x="922146" y="4068520"/>
            <a:ext cx="1709744" cy="1363841"/>
          </a:xfrm>
          <a:prstGeom prst="rect">
            <a:avLst/>
          </a:prstGeom>
          <a:noFill/>
          <a:ln>
            <a:noFill/>
          </a:ln>
        </p:spPr>
      </p:pic>
      <p:sp>
        <p:nvSpPr>
          <p:cNvPr id="142" name="Google Shape;142;p5"/>
          <p:cNvSpPr/>
          <p:nvPr/>
        </p:nvSpPr>
        <p:spPr>
          <a:xfrm>
            <a:off x="283595" y="3316904"/>
            <a:ext cx="3541486" cy="751616"/>
          </a:xfrm>
          <a:prstGeom prst="rect">
            <a:avLst/>
          </a:prstGeom>
          <a:noFill/>
          <a:ln>
            <a:noFill/>
          </a:ln>
        </p:spPr>
        <p:txBody>
          <a:bodyPr anchorCtr="0" anchor="t" bIns="45700" lIns="91425" spcFirstLastPara="1" rIns="91425" wrap="square" tIns="45700">
            <a:spAutoFit/>
          </a:bodyPr>
          <a:lstStyle/>
          <a:p>
            <a:pPr indent="10795" lvl="0" marL="12700" marR="5080" rtl="0" algn="l">
              <a:lnSpc>
                <a:spcPct val="119100"/>
              </a:lnSpc>
              <a:spcBef>
                <a:spcPts val="0"/>
              </a:spcBef>
              <a:spcAft>
                <a:spcPts val="0"/>
              </a:spcAft>
              <a:buNone/>
            </a:pPr>
            <a:r>
              <a:rPr lang="ru-RU" sz="1800">
                <a:solidFill>
                  <a:schemeClr val="dk1"/>
                </a:solidFill>
                <a:latin typeface="Oswald"/>
                <a:ea typeface="Oswald"/>
                <a:cs typeface="Oswald"/>
                <a:sym typeface="Oswald"/>
              </a:rPr>
              <a:t>На практиці виникають наступні </a:t>
            </a:r>
            <a:r>
              <a:rPr b="1" lang="ru-RU" sz="1800">
                <a:solidFill>
                  <a:schemeClr val="dk1"/>
                </a:solidFill>
                <a:latin typeface="Oswald"/>
                <a:ea typeface="Oswald"/>
                <a:cs typeface="Oswald"/>
                <a:sym typeface="Oswald"/>
              </a:rPr>
              <a:t>проблеми</a:t>
            </a:r>
            <a:r>
              <a:rPr lang="ru-RU" sz="1800">
                <a:solidFill>
                  <a:schemeClr val="dk1"/>
                </a:solidFill>
                <a:latin typeface="Oswald"/>
                <a:ea typeface="Oswald"/>
                <a:cs typeface="Oswald"/>
                <a:sym typeface="Oswald"/>
              </a:rPr>
              <a:t>: </a:t>
            </a:r>
            <a:endParaRPr sz="1800">
              <a:solidFill>
                <a:schemeClr val="dk1"/>
              </a:solidFill>
              <a:latin typeface="Oswald"/>
              <a:ea typeface="Oswald"/>
              <a:cs typeface="Oswald"/>
              <a:sym typeface="Oswald"/>
            </a:endParaRPr>
          </a:p>
        </p:txBody>
      </p:sp>
      <p:sp>
        <p:nvSpPr>
          <p:cNvPr id="143" name="Google Shape;143;p5"/>
          <p:cNvSpPr/>
          <p:nvPr/>
        </p:nvSpPr>
        <p:spPr>
          <a:xfrm>
            <a:off x="4630058" y="3202977"/>
            <a:ext cx="7257143" cy="230832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На сайті Президента України </a:t>
            </a:r>
            <a:r>
              <a:rPr b="1" lang="ru-RU" sz="1600">
                <a:solidFill>
                  <a:schemeClr val="dk1"/>
                </a:solidFill>
                <a:latin typeface="Arial"/>
                <a:ea typeface="Arial"/>
                <a:cs typeface="Arial"/>
                <a:sym typeface="Arial"/>
              </a:rPr>
              <a:t>відсутня</a:t>
            </a:r>
            <a:r>
              <a:rPr lang="ru-RU" sz="1600">
                <a:solidFill>
                  <a:schemeClr val="dk1"/>
                </a:solidFill>
                <a:latin typeface="Arial"/>
                <a:ea typeface="Arial"/>
                <a:cs typeface="Arial"/>
                <a:sym typeface="Arial"/>
              </a:rPr>
              <a:t> дата та час оприлюднення санкційних списків </a:t>
            </a:r>
            <a:endParaRPr/>
          </a:p>
          <a:p>
            <a:pPr indent="-285750" lvl="0" marL="285750" marR="0" rtl="0" algn="just">
              <a:spcBef>
                <a:spcPts val="0"/>
              </a:spcBef>
              <a:spcAft>
                <a:spcPts val="0"/>
              </a:spcAft>
              <a:buClr>
                <a:schemeClr val="dk1"/>
              </a:buClr>
              <a:buSzPts val="1600"/>
              <a:buFont typeface="Arial"/>
              <a:buChar char="•"/>
            </a:pPr>
            <a:r>
              <a:rPr lang="ru-RU" sz="1600">
                <a:solidFill>
                  <a:schemeClr val="dk1"/>
                </a:solidFill>
                <a:latin typeface="Arial"/>
                <a:ea typeface="Arial"/>
                <a:cs typeface="Arial"/>
                <a:sym typeface="Arial"/>
              </a:rPr>
              <a:t>Банки </a:t>
            </a:r>
            <a:r>
              <a:rPr b="1" lang="ru-RU" sz="1600">
                <a:solidFill>
                  <a:schemeClr val="dk1"/>
                </a:solidFill>
                <a:latin typeface="Arial"/>
                <a:ea typeface="Arial"/>
                <a:cs typeface="Arial"/>
                <a:sym typeface="Arial"/>
              </a:rPr>
              <a:t>постійно (24/7) </a:t>
            </a:r>
            <a:r>
              <a:rPr lang="ru-RU" sz="1600">
                <a:solidFill>
                  <a:schemeClr val="dk1"/>
                </a:solidFill>
                <a:latin typeface="Arial"/>
                <a:ea typeface="Arial"/>
                <a:cs typeface="Arial"/>
                <a:sym typeface="Arial"/>
              </a:rPr>
              <a:t>моніторять та відслідковують зміни документів на сайті Президента України, в тому числі в неробочий час/ вихідні дні, що потребує значних людських ресурсів (оскільки одномоментно виконати всі вищеперелічіні вище заходи неможливо) </a:t>
            </a:r>
            <a:endParaRPr/>
          </a:p>
          <a:p>
            <a:pPr indent="-285750" lvl="0" marL="285750" marR="0" rtl="0" algn="just">
              <a:spcBef>
                <a:spcPts val="0"/>
              </a:spcBef>
              <a:spcAft>
                <a:spcPts val="0"/>
              </a:spcAft>
              <a:buClr>
                <a:schemeClr val="dk1"/>
              </a:buClr>
              <a:buSzPts val="1600"/>
              <a:buFont typeface="Arial"/>
              <a:buChar char="•"/>
            </a:pPr>
            <a:r>
              <a:rPr b="1" lang="ru-RU" sz="1600">
                <a:solidFill>
                  <a:schemeClr val="dk1"/>
                </a:solidFill>
                <a:latin typeface="Arial"/>
                <a:ea typeface="Arial"/>
                <a:cs typeface="Arial"/>
                <a:sym typeface="Arial"/>
              </a:rPr>
              <a:t>Формат оприлюднення</a:t>
            </a:r>
            <a:r>
              <a:rPr lang="ru-RU" sz="1600">
                <a:solidFill>
                  <a:schemeClr val="dk1"/>
                </a:solidFill>
                <a:latin typeface="Arial"/>
                <a:ea typeface="Arial"/>
                <a:cs typeface="Arial"/>
                <a:sym typeface="Arial"/>
              </a:rPr>
              <a:t> «санкційних списків» (PDF), не надає можливості оперативно привести їх до структурованого вигляду та автоматично завантажити до АБС банку.</a:t>
            </a:r>
            <a:endParaRPr/>
          </a:p>
        </p:txBody>
      </p:sp>
      <p:sp>
        <p:nvSpPr>
          <p:cNvPr id="144" name="Google Shape;144;p5"/>
          <p:cNvSpPr/>
          <p:nvPr/>
        </p:nvSpPr>
        <p:spPr>
          <a:xfrm>
            <a:off x="4108677" y="3809051"/>
            <a:ext cx="521381" cy="666484"/>
          </a:xfrm>
          <a:prstGeom prst="homePlate">
            <a:avLst>
              <a:gd fmla="val 50000" name="adj"/>
            </a:avLst>
          </a:prstGeom>
          <a:solidFill>
            <a:srgbClr val="BFBFBF"/>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5"/>
          <p:cNvSpPr/>
          <p:nvPr/>
        </p:nvSpPr>
        <p:spPr>
          <a:xfrm>
            <a:off x="0" y="5815322"/>
            <a:ext cx="12192000" cy="54052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ru-RU" sz="1800">
                <a:solidFill>
                  <a:schemeClr val="dk1"/>
                </a:solidFill>
                <a:latin typeface="Arial"/>
                <a:ea typeface="Arial"/>
                <a:cs typeface="Arial"/>
                <a:sym typeface="Arial"/>
              </a:rPr>
              <a:t>Основна проблема </a:t>
            </a:r>
            <a:r>
              <a:rPr lang="ru-RU" sz="1800">
                <a:solidFill>
                  <a:schemeClr val="dk1"/>
                </a:solidFill>
                <a:latin typeface="Arial"/>
                <a:ea typeface="Arial"/>
                <a:cs typeface="Arial"/>
                <a:sym typeface="Arial"/>
              </a:rPr>
              <a:t>- на рівні Держави </a:t>
            </a:r>
            <a:r>
              <a:rPr lang="ru-RU" sz="1800" u="sng">
                <a:solidFill>
                  <a:schemeClr val="dk1"/>
                </a:solidFill>
                <a:latin typeface="Arial"/>
                <a:ea typeface="Arial"/>
                <a:cs typeface="Arial"/>
                <a:sym typeface="Arial"/>
              </a:rPr>
              <a:t>відсутній</a:t>
            </a:r>
            <a:r>
              <a:rPr lang="ru-RU" sz="1800">
                <a:solidFill>
                  <a:schemeClr val="dk1"/>
                </a:solidFill>
                <a:latin typeface="Arial"/>
                <a:ea typeface="Arial"/>
                <a:cs typeface="Arial"/>
                <a:sym typeface="Arial"/>
              </a:rPr>
              <a:t> єдиний портал санкційних обмежень, які застосовуються банківськими установами України. </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49" name="Shape 149"/>
        <p:cNvGrpSpPr/>
        <p:nvPr/>
      </p:nvGrpSpPr>
      <p:grpSpPr>
        <a:xfrm>
          <a:off x="0" y="0"/>
          <a:ext cx="0" cy="0"/>
          <a:chOff x="0" y="0"/>
          <a:chExt cx="0" cy="0"/>
        </a:xfrm>
      </p:grpSpPr>
      <p:sp>
        <p:nvSpPr>
          <p:cNvPr id="150" name="Google Shape;150;p6"/>
          <p:cNvSpPr/>
          <p:nvPr/>
        </p:nvSpPr>
        <p:spPr>
          <a:xfrm>
            <a:off x="9712198" y="-49877"/>
            <a:ext cx="2479802" cy="6886943"/>
          </a:xfrm>
          <a:custGeom>
            <a:rect b="b" l="l" r="r" t="t"/>
            <a:pathLst>
              <a:path extrusionOk="0" h="6886943" w="5512842">
                <a:moveTo>
                  <a:pt x="3429000" y="6882192"/>
                </a:moveTo>
                <a:cubicBezTo>
                  <a:pt x="1535214" y="6882192"/>
                  <a:pt x="0" y="5346978"/>
                  <a:pt x="0" y="3453192"/>
                </a:cubicBezTo>
                <a:cubicBezTo>
                  <a:pt x="0" y="1559406"/>
                  <a:pt x="1535214" y="24192"/>
                  <a:pt x="3429000" y="24192"/>
                </a:cubicBezTo>
                <a:lnTo>
                  <a:pt x="5510455" y="0"/>
                </a:lnTo>
                <a:cubicBezTo>
                  <a:pt x="5504913" y="2280458"/>
                  <a:pt x="5516880" y="4606485"/>
                  <a:pt x="5511338" y="6886943"/>
                </a:cubicBezTo>
                <a:lnTo>
                  <a:pt x="3429000" y="688219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1" name="Google Shape;151;p6"/>
          <p:cNvSpPr txBox="1"/>
          <p:nvPr>
            <p:ph idx="1" type="body"/>
          </p:nvPr>
        </p:nvSpPr>
        <p:spPr>
          <a:xfrm>
            <a:off x="9012238" y="6352351"/>
            <a:ext cx="3042444"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595959"/>
              </a:buClr>
              <a:buSzPts val="1400"/>
              <a:buNone/>
            </a:pPr>
            <a:r>
              <a:rPr lang="ru-RU"/>
              <a:t>6</a:t>
            </a:r>
            <a:endParaRPr/>
          </a:p>
        </p:txBody>
      </p:sp>
      <p:cxnSp>
        <p:nvCxnSpPr>
          <p:cNvPr id="152" name="Google Shape;152;p6"/>
          <p:cNvCxnSpPr/>
          <p:nvPr/>
        </p:nvCxnSpPr>
        <p:spPr>
          <a:xfrm>
            <a:off x="11141869" y="6514828"/>
            <a:ext cx="406060" cy="0"/>
          </a:xfrm>
          <a:prstGeom prst="straightConnector1">
            <a:avLst/>
          </a:prstGeom>
          <a:noFill/>
          <a:ln cap="flat" cmpd="sng" w="9525">
            <a:solidFill>
              <a:srgbClr val="C00000"/>
            </a:solidFill>
            <a:prstDash val="solid"/>
            <a:miter lim="800000"/>
            <a:headEnd len="sm" w="sm" type="none"/>
            <a:tailEnd len="sm" w="sm" type="none"/>
          </a:ln>
        </p:spPr>
      </p:cxnSp>
      <p:sp>
        <p:nvSpPr>
          <p:cNvPr id="153" name="Google Shape;153;p6"/>
          <p:cNvSpPr txBox="1"/>
          <p:nvPr/>
        </p:nvSpPr>
        <p:spPr>
          <a:xfrm>
            <a:off x="447865" y="2533703"/>
            <a:ext cx="8394065" cy="1111843"/>
          </a:xfrm>
          <a:prstGeom prst="rect">
            <a:avLst/>
          </a:prstGeom>
          <a:noFill/>
          <a:ln>
            <a:noFill/>
          </a:ln>
        </p:spPr>
        <p:txBody>
          <a:bodyPr anchorCtr="0" anchor="t" bIns="0" lIns="0" spcFirstLastPara="1" rIns="0" wrap="square" tIns="95250">
            <a:spAutoFit/>
          </a:bodyPr>
          <a:lstStyle/>
          <a:p>
            <a:pPr indent="0" lvl="0" marL="12700" marR="0" rtl="0" algn="l">
              <a:lnSpc>
                <a:spcPct val="100000"/>
              </a:lnSpc>
              <a:spcBef>
                <a:spcPts val="0"/>
              </a:spcBef>
              <a:spcAft>
                <a:spcPts val="0"/>
              </a:spcAft>
              <a:buClr>
                <a:schemeClr val="lt1"/>
              </a:buClr>
              <a:buSzPts val="6600"/>
              <a:buFont typeface="Oswald"/>
              <a:buNone/>
            </a:pPr>
            <a:r>
              <a:rPr b="0" i="0" lang="ru-RU" sz="6600">
                <a:solidFill>
                  <a:schemeClr val="lt1"/>
                </a:solidFill>
                <a:latin typeface="Oswald"/>
                <a:ea typeface="Oswald"/>
                <a:cs typeface="Oswald"/>
                <a:sym typeface="Oswald"/>
              </a:rPr>
              <a:t>ОСНОВНІ ВИКЛИКИ</a:t>
            </a:r>
            <a:endParaRPr b="0" i="0" sz="6600">
              <a:solidFill>
                <a:schemeClr val="lt1"/>
              </a:solidFill>
              <a:latin typeface="Oswald"/>
              <a:ea typeface="Oswald"/>
              <a:cs typeface="Oswald"/>
              <a:sym typeface="Oswald"/>
            </a:endParaRPr>
          </a:p>
        </p:txBody>
      </p:sp>
      <p:pic>
        <p:nvPicPr>
          <p:cNvPr id="154" name="Google Shape;154;p6"/>
          <p:cNvPicPr preferRelativeResize="0"/>
          <p:nvPr/>
        </p:nvPicPr>
        <p:blipFill rotWithShape="1">
          <a:blip r:embed="rId3">
            <a:alphaModFix/>
          </a:blip>
          <a:srcRect b="0" l="0" r="0" t="0"/>
          <a:stretch/>
        </p:blipFill>
        <p:spPr>
          <a:xfrm>
            <a:off x="10156151" y="2785656"/>
            <a:ext cx="1615691" cy="6079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p:nvPr/>
        </p:nvSpPr>
        <p:spPr>
          <a:xfrm>
            <a:off x="0" y="5424387"/>
            <a:ext cx="12192000" cy="9679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ru-RU" sz="1800">
                <a:solidFill>
                  <a:schemeClr val="dk1"/>
                </a:solidFill>
                <a:latin typeface="Arial"/>
                <a:ea typeface="Arial"/>
                <a:cs typeface="Arial"/>
                <a:sym typeface="Arial"/>
              </a:rPr>
              <a:t>Зазначені заходи сприятимуть синхронізації санкційних обмежень, що застосовуються в Україні, та аналогічних заходів, що застосовуються країнами-партнерами (ЄС, США)</a:t>
            </a:r>
            <a:endParaRPr/>
          </a:p>
        </p:txBody>
      </p:sp>
      <p:sp>
        <p:nvSpPr>
          <p:cNvPr id="162" name="Google Shape;162;p7"/>
          <p:cNvSpPr txBox="1"/>
          <p:nvPr/>
        </p:nvSpPr>
        <p:spPr>
          <a:xfrm>
            <a:off x="2438400" y="1096100"/>
            <a:ext cx="9300029" cy="3422650"/>
          </a:xfrm>
          <a:prstGeom prst="rect">
            <a:avLst/>
          </a:prstGeom>
          <a:noFill/>
          <a:ln>
            <a:noFill/>
          </a:ln>
        </p:spPr>
        <p:txBody>
          <a:bodyPr anchorCtr="0" anchor="t" bIns="0" lIns="0" spcFirstLastPara="1" rIns="0" wrap="square" tIns="0">
            <a:noAutofit/>
          </a:bodyPr>
          <a:lstStyle/>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Держава при прийнятті рішення про накладання санкцій </a:t>
            </a:r>
            <a:r>
              <a:rPr b="1" lang="ru-RU" sz="1800">
                <a:solidFill>
                  <a:schemeClr val="dk1"/>
                </a:solidFill>
                <a:latin typeface="Arial"/>
                <a:ea typeface="Arial"/>
                <a:cs typeface="Arial"/>
                <a:sym typeface="Arial"/>
              </a:rPr>
              <a:t>має комплексно оцінювати їх вплив на цілі сектори реальної економіки</a:t>
            </a:r>
            <a:r>
              <a:rPr lang="ru-RU" sz="1800">
                <a:solidFill>
                  <a:schemeClr val="dk1"/>
                </a:solidFill>
                <a:latin typeface="Arial"/>
                <a:ea typeface="Arial"/>
                <a:cs typeface="Arial"/>
                <a:sym typeface="Arial"/>
              </a:rPr>
              <a:t>. Українські підприємства, які належать підсанкційним власникам, мають продовжувати працювати на користь економіці з обмеженням доступу власників до ресурсів компаній. Держава при введенні санкцій до стратегічно важливих підприємств має взяти відповідальність за їх подальше безперервне та ефективне функціонування.</a:t>
            </a:r>
            <a:endParaRPr/>
          </a:p>
          <a:p>
            <a:pPr indent="-228600" lvl="0" marL="228600" marR="0" rtl="0" algn="just">
              <a:lnSpc>
                <a:spcPct val="90000"/>
              </a:lnSpc>
              <a:spcBef>
                <a:spcPts val="1000"/>
              </a:spcBef>
              <a:spcAft>
                <a:spcPts val="0"/>
              </a:spcAft>
              <a:buClr>
                <a:schemeClr val="dk1"/>
              </a:buClr>
              <a:buSzPts val="1800"/>
              <a:buFont typeface="Noto Sans Symbols"/>
              <a:buChar char="⮚"/>
            </a:pPr>
            <a:r>
              <a:rPr b="1" lang="ru-RU" sz="1800">
                <a:solidFill>
                  <a:schemeClr val="dk1"/>
                </a:solidFill>
                <a:latin typeface="Arial"/>
                <a:ea typeface="Arial"/>
                <a:cs typeface="Arial"/>
                <a:sym typeface="Arial"/>
              </a:rPr>
              <a:t>Інтереси банківських установ</a:t>
            </a:r>
            <a:r>
              <a:rPr lang="ru-RU" sz="1800">
                <a:solidFill>
                  <a:schemeClr val="dk1"/>
                </a:solidFill>
                <a:latin typeface="Arial"/>
                <a:ea typeface="Arial"/>
                <a:cs typeface="Arial"/>
                <a:sym typeface="Arial"/>
              </a:rPr>
              <a:t>, які надавали кредити компаніям, що потім опинились у санкційних списках, мають бути захищені на законодавчому рівні. </a:t>
            </a:r>
            <a:endParaRPr/>
          </a:p>
          <a:p>
            <a:pPr indent="-228600" lvl="0" marL="228600" marR="0" rtl="0" algn="just">
              <a:lnSpc>
                <a:spcPct val="90000"/>
              </a:lnSpc>
              <a:spcBef>
                <a:spcPts val="1000"/>
              </a:spcBef>
              <a:spcAft>
                <a:spcPts val="0"/>
              </a:spcAft>
              <a:buClr>
                <a:schemeClr val="dk1"/>
              </a:buClr>
              <a:buSzPts val="1800"/>
              <a:buFont typeface="Noto Sans Symbols"/>
              <a:buChar char="⮚"/>
            </a:pPr>
            <a:r>
              <a:rPr lang="ru-RU" sz="1800">
                <a:solidFill>
                  <a:schemeClr val="dk1"/>
                </a:solidFill>
                <a:latin typeface="Arial"/>
                <a:ea typeface="Arial"/>
                <a:cs typeface="Arial"/>
                <a:sym typeface="Arial"/>
              </a:rPr>
              <a:t>Підходи до застосування санкційних обмежень мають бути </a:t>
            </a:r>
            <a:r>
              <a:rPr b="1" lang="ru-RU" sz="1800">
                <a:solidFill>
                  <a:schemeClr val="dk1"/>
                </a:solidFill>
                <a:latin typeface="Arial"/>
                <a:ea typeface="Arial"/>
                <a:cs typeface="Arial"/>
                <a:sym typeface="Arial"/>
              </a:rPr>
              <a:t>уніфіковані</a:t>
            </a:r>
            <a:r>
              <a:rPr lang="ru-RU" sz="1800">
                <a:solidFill>
                  <a:schemeClr val="dk1"/>
                </a:solidFill>
                <a:latin typeface="Arial"/>
                <a:ea typeface="Arial"/>
                <a:cs typeface="Arial"/>
                <a:sym typeface="Arial"/>
              </a:rPr>
              <a:t> для усіх учасників фінансового ринку. Питання застосування санкцій не повинно бути елементом ризик-орієнтованої політики банків.</a:t>
            </a:r>
            <a:endParaRPr/>
          </a:p>
          <a:p>
            <a:pPr indent="-228600" lvl="0" marL="228600" marR="0" rtl="0" algn="just">
              <a:lnSpc>
                <a:spcPct val="90000"/>
              </a:lnSpc>
              <a:spcBef>
                <a:spcPts val="1000"/>
              </a:spcBef>
              <a:spcAft>
                <a:spcPts val="0"/>
              </a:spcAft>
              <a:buClr>
                <a:schemeClr val="dk1"/>
              </a:buClr>
              <a:buSzPts val="1800"/>
              <a:buFont typeface="Noto Sans Symbols"/>
              <a:buChar char="⮚"/>
            </a:pPr>
            <a:r>
              <a:rPr b="1" lang="ru-RU" sz="1800">
                <a:solidFill>
                  <a:schemeClr val="dk1"/>
                </a:solidFill>
                <a:latin typeface="Arial"/>
                <a:ea typeface="Arial"/>
                <a:cs typeface="Arial"/>
                <a:sym typeface="Arial"/>
              </a:rPr>
              <a:t>Нагальне питання </a:t>
            </a:r>
            <a:r>
              <a:rPr lang="ru-RU" sz="1800">
                <a:solidFill>
                  <a:schemeClr val="dk1"/>
                </a:solidFill>
                <a:latin typeface="Arial"/>
                <a:ea typeface="Arial"/>
                <a:cs typeface="Arial"/>
                <a:sym typeface="Arial"/>
              </a:rPr>
              <a:t>- вжиття заходів щодо подальше </a:t>
            </a:r>
            <a:r>
              <a:rPr b="1" lang="ru-RU" sz="1800">
                <a:solidFill>
                  <a:schemeClr val="dk1"/>
                </a:solidFill>
                <a:latin typeface="Arial"/>
                <a:ea typeface="Arial"/>
                <a:cs typeface="Arial"/>
                <a:sym typeface="Arial"/>
              </a:rPr>
              <a:t>оновлення санкційного законодавства </a:t>
            </a:r>
            <a:r>
              <a:rPr lang="ru-RU" sz="1800">
                <a:solidFill>
                  <a:schemeClr val="dk1"/>
                </a:solidFill>
                <a:latin typeface="Arial"/>
                <a:ea typeface="Arial"/>
                <a:cs typeface="Arial"/>
                <a:sym typeface="Arial"/>
              </a:rPr>
              <a:t>в Україні з метою впровадження найкращих міжнародних практик. </a:t>
            </a:r>
            <a:endParaRPr sz="1800">
              <a:solidFill>
                <a:srgbClr val="262626"/>
              </a:solidFill>
              <a:latin typeface="Arial"/>
              <a:ea typeface="Arial"/>
              <a:cs typeface="Arial"/>
              <a:sym typeface="Arial"/>
            </a:endParaRPr>
          </a:p>
        </p:txBody>
      </p:sp>
      <p:cxnSp>
        <p:nvCxnSpPr>
          <p:cNvPr id="163" name="Google Shape;163;p7"/>
          <p:cNvCxnSpPr/>
          <p:nvPr/>
        </p:nvCxnSpPr>
        <p:spPr>
          <a:xfrm>
            <a:off x="-137318" y="5290020"/>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64" name="Google Shape;164;p7"/>
          <p:cNvSpPr/>
          <p:nvPr/>
        </p:nvSpPr>
        <p:spPr>
          <a:xfrm>
            <a:off x="809880" y="5600589"/>
            <a:ext cx="1019764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2060"/>
              </a:solidFill>
              <a:latin typeface="Arial"/>
              <a:ea typeface="Arial"/>
              <a:cs typeface="Arial"/>
              <a:sym typeface="Arial"/>
            </a:endParaRPr>
          </a:p>
        </p:txBody>
      </p:sp>
      <p:sp>
        <p:nvSpPr>
          <p:cNvPr id="165" name="Google Shape;165;p7"/>
          <p:cNvSpPr txBox="1"/>
          <p:nvPr>
            <p:ph idx="1" type="body"/>
          </p:nvPr>
        </p:nvSpPr>
        <p:spPr>
          <a:xfrm>
            <a:off x="9012238" y="6352351"/>
            <a:ext cx="3042444"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595959"/>
              </a:buClr>
              <a:buSzPts val="1400"/>
              <a:buNone/>
            </a:pPr>
            <a:r>
              <a:rPr lang="ru-RU"/>
              <a:t>7</a:t>
            </a:r>
            <a:endParaRPr/>
          </a:p>
        </p:txBody>
      </p:sp>
      <p:cxnSp>
        <p:nvCxnSpPr>
          <p:cNvPr id="166" name="Google Shape;166;p7"/>
          <p:cNvCxnSpPr/>
          <p:nvPr/>
        </p:nvCxnSpPr>
        <p:spPr>
          <a:xfrm>
            <a:off x="11332369" y="6514828"/>
            <a:ext cx="406060" cy="0"/>
          </a:xfrm>
          <a:prstGeom prst="straightConnector1">
            <a:avLst/>
          </a:prstGeom>
          <a:noFill/>
          <a:ln cap="flat" cmpd="sng" w="9525">
            <a:solidFill>
              <a:srgbClr val="C00000"/>
            </a:solidFill>
            <a:prstDash val="solid"/>
            <a:miter lim="800000"/>
            <a:headEnd len="sm" w="sm" type="none"/>
            <a:tailEnd len="sm" w="sm" type="none"/>
          </a:ln>
        </p:spPr>
      </p:cxnSp>
      <p:cxnSp>
        <p:nvCxnSpPr>
          <p:cNvPr id="167" name="Google Shape;167;p7"/>
          <p:cNvCxnSpPr/>
          <p:nvPr/>
        </p:nvCxnSpPr>
        <p:spPr>
          <a:xfrm>
            <a:off x="2295572" y="1096100"/>
            <a:ext cx="0" cy="3994008"/>
          </a:xfrm>
          <a:prstGeom prst="straightConnector1">
            <a:avLst/>
          </a:prstGeom>
          <a:noFill/>
          <a:ln cap="flat" cmpd="sng" w="25400">
            <a:solidFill>
              <a:srgbClr val="C00000"/>
            </a:solidFill>
            <a:prstDash val="solid"/>
            <a:miter lim="800000"/>
            <a:headEnd len="sm" w="sm" type="none"/>
            <a:tailEnd len="sm" w="sm" type="none"/>
          </a:ln>
        </p:spPr>
      </p:cxnSp>
      <p:pic>
        <p:nvPicPr>
          <p:cNvPr id="168" name="Google Shape;168;p7"/>
          <p:cNvPicPr preferRelativeResize="0"/>
          <p:nvPr/>
        </p:nvPicPr>
        <p:blipFill rotWithShape="1">
          <a:blip r:embed="rId3">
            <a:alphaModFix/>
          </a:blip>
          <a:srcRect b="0" l="0" r="0" t="0"/>
          <a:stretch/>
        </p:blipFill>
        <p:spPr>
          <a:xfrm>
            <a:off x="10736679" y="206520"/>
            <a:ext cx="1191380" cy="448282"/>
          </a:xfrm>
          <a:prstGeom prst="rect">
            <a:avLst/>
          </a:prstGeom>
          <a:noFill/>
          <a:ln>
            <a:noFill/>
          </a:ln>
        </p:spPr>
      </p:pic>
      <p:sp>
        <p:nvSpPr>
          <p:cNvPr id="169" name="Google Shape;169;p7"/>
          <p:cNvSpPr/>
          <p:nvPr/>
        </p:nvSpPr>
        <p:spPr>
          <a:xfrm>
            <a:off x="0" y="0"/>
            <a:ext cx="12192000" cy="87085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7"/>
          <p:cNvSpPr/>
          <p:nvPr/>
        </p:nvSpPr>
        <p:spPr>
          <a:xfrm>
            <a:off x="114524" y="189119"/>
            <a:ext cx="86220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3000">
                <a:solidFill>
                  <a:srgbClr val="003399"/>
                </a:solidFill>
                <a:latin typeface="Oswald"/>
                <a:ea typeface="Oswald"/>
                <a:cs typeface="Oswald"/>
                <a:sym typeface="Oswald"/>
              </a:rPr>
              <a:t>ОСНОВНІ ВИКЛИКИ</a:t>
            </a:r>
            <a:endParaRPr sz="3000">
              <a:solidFill>
                <a:srgbClr val="003399"/>
              </a:solidFill>
              <a:latin typeface="Arial"/>
              <a:ea typeface="Arial"/>
              <a:cs typeface="Arial"/>
              <a:sym typeface="Arial"/>
            </a:endParaRPr>
          </a:p>
        </p:txBody>
      </p:sp>
      <p:pic>
        <p:nvPicPr>
          <p:cNvPr id="171" name="Google Shape;171;p7"/>
          <p:cNvPicPr preferRelativeResize="0"/>
          <p:nvPr/>
        </p:nvPicPr>
        <p:blipFill rotWithShape="1">
          <a:blip r:embed="rId3">
            <a:alphaModFix/>
          </a:blip>
          <a:srcRect b="0" l="0" r="0" t="0"/>
          <a:stretch/>
        </p:blipFill>
        <p:spPr>
          <a:xfrm>
            <a:off x="10768922" y="277433"/>
            <a:ext cx="1002920" cy="377370"/>
          </a:xfrm>
          <a:prstGeom prst="rect">
            <a:avLst/>
          </a:prstGeom>
          <a:noFill/>
          <a:ln>
            <a:noFill/>
          </a:ln>
        </p:spPr>
      </p:pic>
      <p:pic>
        <p:nvPicPr>
          <p:cNvPr descr="C:\Users\U5587\Downloads\noun-puzzle-5568816.png" id="172" name="Google Shape;172;p7"/>
          <p:cNvPicPr preferRelativeResize="0"/>
          <p:nvPr/>
        </p:nvPicPr>
        <p:blipFill rotWithShape="1">
          <a:blip r:embed="rId4">
            <a:alphaModFix/>
          </a:blip>
          <a:srcRect b="20801" l="0" r="0" t="0"/>
          <a:stretch/>
        </p:blipFill>
        <p:spPr>
          <a:xfrm>
            <a:off x="114524" y="1096100"/>
            <a:ext cx="1973036" cy="15626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p:nvPr/>
        </p:nvSpPr>
        <p:spPr>
          <a:xfrm>
            <a:off x="0" y="5424387"/>
            <a:ext cx="12192000" cy="9679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ru-RU" sz="1800">
                <a:solidFill>
                  <a:schemeClr val="dk1"/>
                </a:solidFill>
                <a:latin typeface="Arial"/>
                <a:ea typeface="Arial"/>
                <a:cs typeface="Arial"/>
                <a:sym typeface="Arial"/>
              </a:rPr>
              <a:t>На законодавчому рівні </a:t>
            </a:r>
            <a:r>
              <a:rPr b="1" lang="ru-RU" sz="1800">
                <a:solidFill>
                  <a:schemeClr val="dk1"/>
                </a:solidFill>
                <a:latin typeface="Arial"/>
                <a:ea typeface="Arial"/>
                <a:cs typeface="Arial"/>
                <a:sym typeface="Arial"/>
              </a:rPr>
              <a:t>відсутній механізм </a:t>
            </a:r>
            <a:r>
              <a:rPr lang="ru-RU" sz="1800">
                <a:solidFill>
                  <a:schemeClr val="dk1"/>
                </a:solidFill>
                <a:latin typeface="Arial"/>
                <a:ea typeface="Arial"/>
                <a:cs typeface="Arial"/>
                <a:sym typeface="Arial"/>
              </a:rPr>
              <a:t>та чіткі інструкції виконання  санкцій, що призводить інколи до блокування діяльності суб’єктів господарювання.</a:t>
            </a:r>
            <a:endParaRPr/>
          </a:p>
        </p:txBody>
      </p:sp>
      <p:sp>
        <p:nvSpPr>
          <p:cNvPr id="180" name="Google Shape;180;p8"/>
          <p:cNvSpPr txBox="1"/>
          <p:nvPr/>
        </p:nvSpPr>
        <p:spPr>
          <a:xfrm>
            <a:off x="2438400" y="1096100"/>
            <a:ext cx="9300029" cy="3422650"/>
          </a:xfrm>
          <a:prstGeom prst="rect">
            <a:avLst/>
          </a:prstGeom>
          <a:noFill/>
          <a:ln>
            <a:noFill/>
          </a:ln>
        </p:spPr>
        <p:txBody>
          <a:bodyPr anchorCtr="0" anchor="t" bIns="0" lIns="0" spcFirstLastPara="1" rIns="0" wrap="square" tIns="0">
            <a:noAutofit/>
          </a:bodyPr>
          <a:lstStyle/>
          <a:p>
            <a:pPr indent="-228600" lvl="0" marL="228600" marR="0" rtl="0" algn="just">
              <a:lnSpc>
                <a:spcPct val="90000"/>
              </a:lnSpc>
              <a:spcBef>
                <a:spcPts val="1000"/>
              </a:spcBef>
              <a:spcAft>
                <a:spcPts val="0"/>
              </a:spcAft>
              <a:buClr>
                <a:schemeClr val="dk1"/>
              </a:buClr>
              <a:buSzPts val="1800"/>
              <a:buFont typeface="Arial"/>
              <a:buChar char="•"/>
            </a:pPr>
            <a:r>
              <a:rPr lang="ru-RU" sz="1800">
                <a:solidFill>
                  <a:schemeClr val="dk1"/>
                </a:solidFill>
                <a:latin typeface="Arial"/>
                <a:ea typeface="Arial"/>
                <a:cs typeface="Arial"/>
                <a:sym typeface="Arial"/>
              </a:rPr>
              <a:t>Одним з найпоширенішим видом санкцій є «1) </a:t>
            </a:r>
            <a:r>
              <a:rPr b="1" lang="ru-RU" sz="1800">
                <a:solidFill>
                  <a:schemeClr val="dk1"/>
                </a:solidFill>
                <a:latin typeface="Arial"/>
                <a:ea typeface="Arial"/>
                <a:cs typeface="Arial"/>
                <a:sym typeface="Arial"/>
              </a:rPr>
              <a:t>блокування активів </a:t>
            </a:r>
            <a:r>
              <a:rPr lang="ru-RU" sz="1800">
                <a:solidFill>
                  <a:schemeClr val="dk1"/>
                </a:solidFill>
                <a:latin typeface="Arial"/>
                <a:ea typeface="Arial"/>
                <a:cs typeface="Arial"/>
                <a:sym typeface="Arial"/>
              </a:rPr>
              <a:t>- тимчасове позбавлення права користуватися та розпоряджатися активами, що належать фізичній або юридичній особі, а також активами, щодо яких така особа може прямо чи опосередковано (через інших фізичних або юридичних осіб) вчиняти дії, тотожні за змістом здійсненню права розпорядження ними;»</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Arial"/>
              <a:buChar char="•"/>
            </a:pPr>
            <a:r>
              <a:rPr lang="ru-RU" sz="1800">
                <a:solidFill>
                  <a:schemeClr val="dk1"/>
                </a:solidFill>
                <a:latin typeface="Arial"/>
                <a:ea typeface="Arial"/>
                <a:cs typeface="Arial"/>
                <a:sym typeface="Arial"/>
              </a:rPr>
              <a:t>В той же час, законодавство, яке регулює відносини у сфері санкційної політики, </a:t>
            </a:r>
            <a:r>
              <a:rPr b="1" lang="ru-RU" sz="1800">
                <a:solidFill>
                  <a:schemeClr val="dk1"/>
                </a:solidFill>
                <a:latin typeface="Arial"/>
                <a:ea typeface="Arial"/>
                <a:cs typeface="Arial"/>
                <a:sym typeface="Arial"/>
              </a:rPr>
              <a:t>не містить </a:t>
            </a:r>
            <a:r>
              <a:rPr lang="ru-RU" sz="1800">
                <a:solidFill>
                  <a:schemeClr val="dk1"/>
                </a:solidFill>
                <a:latin typeface="Arial"/>
                <a:ea typeface="Arial"/>
                <a:cs typeface="Arial"/>
                <a:sym typeface="Arial"/>
              </a:rPr>
              <a:t>визначення  чи пояснення, хто є юридичними та/або фізичними особами, що можуть прямо чи опосередковано впливати на фізичну або юридичну особу, яка укладає правочин. Наявні лише узагальнені роз’яснення Мінюсту. </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Arial"/>
              <a:buChar char="•"/>
            </a:pPr>
            <a:r>
              <a:rPr lang="ru-RU" sz="1800">
                <a:solidFill>
                  <a:schemeClr val="dk1"/>
                </a:solidFill>
                <a:latin typeface="Arial"/>
                <a:ea typeface="Arial"/>
                <a:cs typeface="Arial"/>
                <a:sym typeface="Arial"/>
              </a:rPr>
              <a:t>Як результат, </a:t>
            </a:r>
            <a:r>
              <a:rPr b="1" lang="ru-RU" sz="1800">
                <a:solidFill>
                  <a:schemeClr val="dk1"/>
                </a:solidFill>
                <a:latin typeface="Arial"/>
                <a:ea typeface="Arial"/>
                <a:cs typeface="Arial"/>
                <a:sym typeface="Arial"/>
              </a:rPr>
              <a:t>нотаріуси відмовляють у вчиненні нота</a:t>
            </a:r>
            <a:r>
              <a:rPr lang="ru-RU" sz="1800">
                <a:solidFill>
                  <a:schemeClr val="dk1"/>
                </a:solidFill>
                <a:latin typeface="Arial"/>
                <a:ea typeface="Arial"/>
                <a:cs typeface="Arial"/>
                <a:sym typeface="Arial"/>
              </a:rPr>
              <a:t>ріальних дій юридичним особам, учасниками яких, навіть в незначному розмірі частки, є санкційні особи.</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Arial"/>
              <a:buChar char="•"/>
            </a:pPr>
            <a:r>
              <a:rPr lang="ru-RU" sz="1800">
                <a:solidFill>
                  <a:schemeClr val="dk1"/>
                </a:solidFill>
                <a:latin typeface="Arial"/>
                <a:ea typeface="Arial"/>
                <a:cs typeface="Arial"/>
                <a:sym typeface="Arial"/>
              </a:rPr>
              <a:t>А всі правочини без нотаріального посвідчення укладаються Банками з </a:t>
            </a:r>
            <a:r>
              <a:rPr b="1" lang="ru-RU" sz="1800">
                <a:solidFill>
                  <a:schemeClr val="dk1"/>
                </a:solidFill>
                <a:latin typeface="Arial"/>
                <a:ea typeface="Arial"/>
                <a:cs typeface="Arial"/>
                <a:sym typeface="Arial"/>
              </a:rPr>
              <a:t>ризиком визнання недійсними</a:t>
            </a:r>
            <a:r>
              <a:rPr lang="ru-RU" sz="1800">
                <a:solidFill>
                  <a:schemeClr val="dk1"/>
                </a:solidFill>
                <a:latin typeface="Arial"/>
                <a:ea typeface="Arial"/>
                <a:cs typeface="Arial"/>
                <a:sym typeface="Arial"/>
              </a:rPr>
              <a:t> в подальшому.</a:t>
            </a:r>
            <a:endParaRPr sz="1800">
              <a:solidFill>
                <a:schemeClr val="dk1"/>
              </a:solidFill>
              <a:latin typeface="Arial"/>
              <a:ea typeface="Arial"/>
              <a:cs typeface="Arial"/>
              <a:sym typeface="Arial"/>
            </a:endParaRPr>
          </a:p>
        </p:txBody>
      </p:sp>
      <p:cxnSp>
        <p:nvCxnSpPr>
          <p:cNvPr id="181" name="Google Shape;181;p8"/>
          <p:cNvCxnSpPr/>
          <p:nvPr/>
        </p:nvCxnSpPr>
        <p:spPr>
          <a:xfrm>
            <a:off x="-137318" y="5290020"/>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182" name="Google Shape;182;p8"/>
          <p:cNvSpPr/>
          <p:nvPr/>
        </p:nvSpPr>
        <p:spPr>
          <a:xfrm>
            <a:off x="809880" y="5600589"/>
            <a:ext cx="1019764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2060"/>
              </a:solidFill>
              <a:latin typeface="Arial"/>
              <a:ea typeface="Arial"/>
              <a:cs typeface="Arial"/>
              <a:sym typeface="Arial"/>
            </a:endParaRPr>
          </a:p>
        </p:txBody>
      </p:sp>
      <p:sp>
        <p:nvSpPr>
          <p:cNvPr id="183" name="Google Shape;183;p8"/>
          <p:cNvSpPr txBox="1"/>
          <p:nvPr>
            <p:ph idx="1" type="body"/>
          </p:nvPr>
        </p:nvSpPr>
        <p:spPr>
          <a:xfrm>
            <a:off x="9012238" y="6352351"/>
            <a:ext cx="3042444"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595959"/>
              </a:buClr>
              <a:buSzPts val="1400"/>
              <a:buNone/>
            </a:pPr>
            <a:r>
              <a:rPr lang="ru-RU"/>
              <a:t>8</a:t>
            </a:r>
            <a:endParaRPr/>
          </a:p>
        </p:txBody>
      </p:sp>
      <p:cxnSp>
        <p:nvCxnSpPr>
          <p:cNvPr id="184" name="Google Shape;184;p8"/>
          <p:cNvCxnSpPr/>
          <p:nvPr/>
        </p:nvCxnSpPr>
        <p:spPr>
          <a:xfrm>
            <a:off x="11332369" y="6514828"/>
            <a:ext cx="406060" cy="0"/>
          </a:xfrm>
          <a:prstGeom prst="straightConnector1">
            <a:avLst/>
          </a:prstGeom>
          <a:noFill/>
          <a:ln cap="flat" cmpd="sng" w="9525">
            <a:solidFill>
              <a:srgbClr val="C00000"/>
            </a:solidFill>
            <a:prstDash val="solid"/>
            <a:miter lim="800000"/>
            <a:headEnd len="sm" w="sm" type="none"/>
            <a:tailEnd len="sm" w="sm" type="none"/>
          </a:ln>
        </p:spPr>
      </p:cxnSp>
      <p:cxnSp>
        <p:nvCxnSpPr>
          <p:cNvPr id="185" name="Google Shape;185;p8"/>
          <p:cNvCxnSpPr/>
          <p:nvPr/>
        </p:nvCxnSpPr>
        <p:spPr>
          <a:xfrm>
            <a:off x="2295572" y="1096100"/>
            <a:ext cx="0" cy="3994008"/>
          </a:xfrm>
          <a:prstGeom prst="straightConnector1">
            <a:avLst/>
          </a:prstGeom>
          <a:noFill/>
          <a:ln cap="flat" cmpd="sng" w="25400">
            <a:solidFill>
              <a:srgbClr val="C00000"/>
            </a:solidFill>
            <a:prstDash val="solid"/>
            <a:miter lim="800000"/>
            <a:headEnd len="sm" w="sm" type="none"/>
            <a:tailEnd len="sm" w="sm" type="none"/>
          </a:ln>
        </p:spPr>
      </p:cxnSp>
      <p:pic>
        <p:nvPicPr>
          <p:cNvPr id="186" name="Google Shape;186;p8"/>
          <p:cNvPicPr preferRelativeResize="0"/>
          <p:nvPr/>
        </p:nvPicPr>
        <p:blipFill rotWithShape="1">
          <a:blip r:embed="rId3">
            <a:alphaModFix/>
          </a:blip>
          <a:srcRect b="0" l="0" r="0" t="0"/>
          <a:stretch/>
        </p:blipFill>
        <p:spPr>
          <a:xfrm>
            <a:off x="10736679" y="206520"/>
            <a:ext cx="1191380" cy="448282"/>
          </a:xfrm>
          <a:prstGeom prst="rect">
            <a:avLst/>
          </a:prstGeom>
          <a:noFill/>
          <a:ln>
            <a:noFill/>
          </a:ln>
        </p:spPr>
      </p:pic>
      <p:sp>
        <p:nvSpPr>
          <p:cNvPr id="187" name="Google Shape;187;p8"/>
          <p:cNvSpPr/>
          <p:nvPr/>
        </p:nvSpPr>
        <p:spPr>
          <a:xfrm>
            <a:off x="0" y="0"/>
            <a:ext cx="12192000" cy="87085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8"/>
          <p:cNvSpPr/>
          <p:nvPr/>
        </p:nvSpPr>
        <p:spPr>
          <a:xfrm>
            <a:off x="114524" y="189119"/>
            <a:ext cx="86220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3000">
                <a:solidFill>
                  <a:srgbClr val="003399"/>
                </a:solidFill>
                <a:latin typeface="Oswald"/>
                <a:ea typeface="Oswald"/>
                <a:cs typeface="Oswald"/>
                <a:sym typeface="Oswald"/>
              </a:rPr>
              <a:t>ОСНОВНІ ВИКЛИКИ</a:t>
            </a:r>
            <a:endParaRPr sz="3000">
              <a:solidFill>
                <a:srgbClr val="003399"/>
              </a:solidFill>
              <a:latin typeface="Arial"/>
              <a:ea typeface="Arial"/>
              <a:cs typeface="Arial"/>
              <a:sym typeface="Arial"/>
            </a:endParaRPr>
          </a:p>
        </p:txBody>
      </p:sp>
      <p:pic>
        <p:nvPicPr>
          <p:cNvPr id="189" name="Google Shape;189;p8"/>
          <p:cNvPicPr preferRelativeResize="0"/>
          <p:nvPr/>
        </p:nvPicPr>
        <p:blipFill rotWithShape="1">
          <a:blip r:embed="rId3">
            <a:alphaModFix/>
          </a:blip>
          <a:srcRect b="0" l="0" r="0" t="0"/>
          <a:stretch/>
        </p:blipFill>
        <p:spPr>
          <a:xfrm>
            <a:off x="10768922" y="277433"/>
            <a:ext cx="1002920" cy="377370"/>
          </a:xfrm>
          <a:prstGeom prst="rect">
            <a:avLst/>
          </a:prstGeom>
          <a:noFill/>
          <a:ln>
            <a:noFill/>
          </a:ln>
        </p:spPr>
      </p:pic>
      <p:pic>
        <p:nvPicPr>
          <p:cNvPr descr="C:\Users\U5587\Downloads\noun-laws-4869215.png" id="190" name="Google Shape;190;p8"/>
          <p:cNvPicPr preferRelativeResize="0"/>
          <p:nvPr/>
        </p:nvPicPr>
        <p:blipFill rotWithShape="1">
          <a:blip r:embed="rId4">
            <a:alphaModFix/>
          </a:blip>
          <a:srcRect b="12814" l="0" r="0" t="0"/>
          <a:stretch/>
        </p:blipFill>
        <p:spPr>
          <a:xfrm>
            <a:off x="0" y="1096100"/>
            <a:ext cx="2265270" cy="19749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p:nvPr/>
        </p:nvSpPr>
        <p:spPr>
          <a:xfrm>
            <a:off x="0" y="5424387"/>
            <a:ext cx="12192000" cy="96795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ru-RU" sz="1800">
                <a:solidFill>
                  <a:schemeClr val="dk1"/>
                </a:solidFill>
                <a:latin typeface="Arial"/>
                <a:ea typeface="Arial"/>
                <a:cs typeface="Arial"/>
                <a:sym typeface="Arial"/>
              </a:rPr>
              <a:t>На початку повномасштабного вторгнення, було  прийнято ряд нормативно-правових актів,  які заблокували деякі види діяльності, і на сьогоднішній день, </a:t>
            </a:r>
            <a:r>
              <a:rPr b="1" lang="ru-RU" sz="1800">
                <a:solidFill>
                  <a:schemeClr val="dk1"/>
                </a:solidFill>
                <a:latin typeface="Arial"/>
                <a:ea typeface="Arial"/>
                <a:cs typeface="Arial"/>
                <a:sym typeface="Arial"/>
              </a:rPr>
              <a:t>не затверджені</a:t>
            </a:r>
            <a:r>
              <a:rPr lang="ru-RU" sz="1800">
                <a:solidFill>
                  <a:schemeClr val="dk1"/>
                </a:solidFill>
                <a:latin typeface="Arial"/>
                <a:ea typeface="Arial"/>
                <a:cs typeface="Arial"/>
                <a:sym typeface="Arial"/>
              </a:rPr>
              <a:t> механізми їх виконання.</a:t>
            </a:r>
            <a:endParaRPr/>
          </a:p>
          <a:p>
            <a:pPr indent="0" lvl="0" marL="0" marR="0" rtl="0" algn="ctr">
              <a:spcBef>
                <a:spcPts val="0"/>
              </a:spcBef>
              <a:spcAft>
                <a:spcPts val="0"/>
              </a:spcAft>
              <a:buNone/>
            </a:pPr>
            <a:r>
              <a:rPr lang="ru-RU"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198" name="Google Shape;198;p9"/>
          <p:cNvSpPr txBox="1"/>
          <p:nvPr/>
        </p:nvSpPr>
        <p:spPr>
          <a:xfrm>
            <a:off x="2438400" y="1096100"/>
            <a:ext cx="9300029" cy="3422650"/>
          </a:xfrm>
          <a:prstGeom prst="rect">
            <a:avLst/>
          </a:prstGeom>
          <a:noFill/>
          <a:ln>
            <a:noFill/>
          </a:ln>
        </p:spPr>
        <p:txBody>
          <a:bodyPr anchorCtr="0" anchor="t" bIns="0" lIns="0" spcFirstLastPara="1" rIns="0" wrap="square" tIns="0">
            <a:noAutofit/>
          </a:bodyPr>
          <a:lstStyle/>
          <a:p>
            <a:pPr indent="-228600" lvl="0" marL="228600" marR="0" rtl="0" algn="just">
              <a:lnSpc>
                <a:spcPct val="90000"/>
              </a:lnSpc>
              <a:spcBef>
                <a:spcPts val="1000"/>
              </a:spcBef>
              <a:spcAft>
                <a:spcPts val="0"/>
              </a:spcAft>
              <a:buClr>
                <a:schemeClr val="dk1"/>
              </a:buClr>
              <a:buSzPts val="1800"/>
              <a:buFont typeface="Arial"/>
              <a:buChar char="•"/>
            </a:pPr>
            <a:r>
              <a:rPr lang="ru-RU" sz="1800">
                <a:solidFill>
                  <a:schemeClr val="dk1"/>
                </a:solidFill>
                <a:latin typeface="Arial"/>
                <a:ea typeface="Arial"/>
                <a:cs typeface="Arial"/>
                <a:sym typeface="Arial"/>
              </a:rPr>
              <a:t>Відповідно до </a:t>
            </a:r>
            <a:r>
              <a:rPr b="1" lang="ru-RU" sz="1800">
                <a:solidFill>
                  <a:schemeClr val="dk1"/>
                </a:solidFill>
                <a:latin typeface="Arial"/>
                <a:ea typeface="Arial"/>
                <a:cs typeface="Arial"/>
                <a:sym typeface="Arial"/>
              </a:rPr>
              <a:t>Постанови КМУ № 187 </a:t>
            </a:r>
            <a:r>
              <a:rPr lang="ru-RU" sz="1800">
                <a:solidFill>
                  <a:schemeClr val="dk1"/>
                </a:solidFill>
                <a:latin typeface="Arial"/>
                <a:ea typeface="Arial"/>
                <a:cs typeface="Arial"/>
                <a:sym typeface="Arial"/>
              </a:rPr>
              <a:t>від 03.03.3022 року </a:t>
            </a:r>
            <a:r>
              <a:rPr b="1" lang="ru-RU" sz="1800">
                <a:solidFill>
                  <a:schemeClr val="dk1"/>
                </a:solidFill>
                <a:latin typeface="Arial"/>
                <a:ea typeface="Arial"/>
                <a:cs typeface="Arial"/>
                <a:sym typeface="Arial"/>
              </a:rPr>
              <a:t>накладено мораторій </a:t>
            </a:r>
            <a:r>
              <a:rPr lang="ru-RU" sz="1800">
                <a:solidFill>
                  <a:schemeClr val="dk1"/>
                </a:solidFill>
                <a:latin typeface="Arial"/>
                <a:ea typeface="Arial"/>
                <a:cs typeface="Arial"/>
                <a:sym typeface="Arial"/>
              </a:rPr>
              <a:t>(заборону) на відчуження, передачу в заставу нерухомого майна, цінних паперів, корпоративних прав, транспортних засобів, повітряних та морських суден, суден внутрішнього плавання російською федерацією або особами, пов’язаними з державою-агресором, крім:</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Arial"/>
              <a:buChar char="•"/>
            </a:pPr>
            <a:r>
              <a:rPr lang="ru-RU" sz="1800">
                <a:solidFill>
                  <a:schemeClr val="dk1"/>
                </a:solidFill>
                <a:latin typeface="Arial"/>
                <a:ea typeface="Arial"/>
                <a:cs typeface="Arial"/>
                <a:sym typeface="Arial"/>
              </a:rPr>
              <a:t>безоплатного відчуження/передачі на користь держави Україна;</a:t>
            </a:r>
            <a:endParaRPr sz="1800">
              <a:solidFill>
                <a:schemeClr val="dk1"/>
              </a:solidFill>
              <a:latin typeface="Arial"/>
              <a:ea typeface="Arial"/>
              <a:cs typeface="Arial"/>
              <a:sym typeface="Arial"/>
            </a:endParaRPr>
          </a:p>
          <a:p>
            <a:pPr indent="-228600" lvl="0" marL="228600" marR="0" rtl="0" algn="just">
              <a:lnSpc>
                <a:spcPct val="90000"/>
              </a:lnSpc>
              <a:spcBef>
                <a:spcPts val="1000"/>
              </a:spcBef>
              <a:spcAft>
                <a:spcPts val="0"/>
              </a:spcAft>
              <a:buClr>
                <a:schemeClr val="dk1"/>
              </a:buClr>
              <a:buSzPts val="1800"/>
              <a:buFont typeface="Arial"/>
              <a:buChar char="•"/>
            </a:pPr>
            <a:r>
              <a:rPr lang="ru-RU" sz="1800">
                <a:solidFill>
                  <a:schemeClr val="dk1"/>
                </a:solidFill>
                <a:latin typeface="Arial"/>
                <a:ea typeface="Arial"/>
                <a:cs typeface="Arial"/>
                <a:sym typeface="Arial"/>
              </a:rPr>
              <a:t>задоволення вимог Національного банку за наданими кредитами рефінансування з підтримки ліквідності банків.</a:t>
            </a:r>
            <a:endParaRPr sz="1800">
              <a:solidFill>
                <a:schemeClr val="dk1"/>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800"/>
              <a:buFont typeface="Arial"/>
              <a:buNone/>
            </a:pPr>
            <a:r>
              <a:rPr lang="ru-RU" sz="1800">
                <a:solidFill>
                  <a:schemeClr val="dk1"/>
                </a:solidFill>
                <a:latin typeface="Arial"/>
                <a:ea typeface="Arial"/>
                <a:cs typeface="Arial"/>
                <a:sym typeface="Arial"/>
              </a:rPr>
              <a:t>Таким чином, </a:t>
            </a:r>
            <a:r>
              <a:rPr b="1" lang="ru-RU" sz="1800">
                <a:solidFill>
                  <a:schemeClr val="dk1"/>
                </a:solidFill>
                <a:latin typeface="Arial"/>
                <a:ea typeface="Arial"/>
                <a:cs typeface="Arial"/>
                <a:sym typeface="Arial"/>
              </a:rPr>
              <a:t>банки вже більше року не мають можливості </a:t>
            </a:r>
            <a:r>
              <a:rPr lang="ru-RU" sz="1800">
                <a:solidFill>
                  <a:schemeClr val="dk1"/>
                </a:solidFill>
                <a:latin typeface="Arial"/>
                <a:ea typeface="Arial"/>
                <a:cs typeface="Arial"/>
                <a:sym typeface="Arial"/>
              </a:rPr>
              <a:t>в правовому полі  (ні в позасудовому ні судовим способом) звернути стягнення на предмети застави.</a:t>
            </a:r>
            <a:endParaRPr sz="1800">
              <a:solidFill>
                <a:schemeClr val="dk1"/>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800"/>
              <a:buFont typeface="Arial"/>
              <a:buNone/>
            </a:pPr>
            <a:r>
              <a:rPr lang="ru-RU" sz="1800">
                <a:solidFill>
                  <a:schemeClr val="dk1"/>
                </a:solidFill>
                <a:latin typeface="Arial"/>
                <a:ea typeface="Arial"/>
                <a:cs typeface="Arial"/>
                <a:sym typeface="Arial"/>
              </a:rPr>
              <a:t>І в цей же час цим користуються недобросовісні позичальники, які не виконують зобов’язання за кредитними договорами.</a:t>
            </a:r>
            <a:endParaRPr sz="1800">
              <a:solidFill>
                <a:schemeClr val="dk1"/>
              </a:solidFill>
              <a:latin typeface="Arial"/>
              <a:ea typeface="Arial"/>
              <a:cs typeface="Arial"/>
              <a:sym typeface="Arial"/>
            </a:endParaRPr>
          </a:p>
          <a:p>
            <a:pPr indent="-114300" lvl="0" marL="228600" marR="0" rtl="0" algn="l">
              <a:lnSpc>
                <a:spcPct val="90000"/>
              </a:lnSpc>
              <a:spcBef>
                <a:spcPts val="10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cxnSp>
        <p:nvCxnSpPr>
          <p:cNvPr id="199" name="Google Shape;199;p9"/>
          <p:cNvCxnSpPr/>
          <p:nvPr/>
        </p:nvCxnSpPr>
        <p:spPr>
          <a:xfrm>
            <a:off x="-137318" y="5290020"/>
            <a:ext cx="12192000" cy="0"/>
          </a:xfrm>
          <a:prstGeom prst="straightConnector1">
            <a:avLst/>
          </a:prstGeom>
          <a:noFill/>
          <a:ln cap="flat" cmpd="sng" w="9525">
            <a:solidFill>
              <a:srgbClr val="D8D8D8"/>
            </a:solidFill>
            <a:prstDash val="solid"/>
            <a:miter lim="800000"/>
            <a:headEnd len="sm" w="sm" type="none"/>
            <a:tailEnd len="sm" w="sm" type="none"/>
          </a:ln>
        </p:spPr>
      </p:cxnSp>
      <p:sp>
        <p:nvSpPr>
          <p:cNvPr id="200" name="Google Shape;200;p9"/>
          <p:cNvSpPr/>
          <p:nvPr/>
        </p:nvSpPr>
        <p:spPr>
          <a:xfrm>
            <a:off x="809880" y="5600589"/>
            <a:ext cx="1019764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2060"/>
              </a:solidFill>
              <a:latin typeface="Arial"/>
              <a:ea typeface="Arial"/>
              <a:cs typeface="Arial"/>
              <a:sym typeface="Arial"/>
            </a:endParaRPr>
          </a:p>
        </p:txBody>
      </p:sp>
      <p:sp>
        <p:nvSpPr>
          <p:cNvPr id="201" name="Google Shape;201;p9"/>
          <p:cNvSpPr txBox="1"/>
          <p:nvPr>
            <p:ph idx="1" type="body"/>
          </p:nvPr>
        </p:nvSpPr>
        <p:spPr>
          <a:xfrm>
            <a:off x="9012238" y="6352351"/>
            <a:ext cx="3042444" cy="365125"/>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595959"/>
              </a:buClr>
              <a:buSzPts val="1400"/>
              <a:buNone/>
            </a:pPr>
            <a:r>
              <a:rPr lang="ru-RU"/>
              <a:t>9</a:t>
            </a:r>
            <a:endParaRPr/>
          </a:p>
        </p:txBody>
      </p:sp>
      <p:cxnSp>
        <p:nvCxnSpPr>
          <p:cNvPr id="202" name="Google Shape;202;p9"/>
          <p:cNvCxnSpPr/>
          <p:nvPr/>
        </p:nvCxnSpPr>
        <p:spPr>
          <a:xfrm>
            <a:off x="11332369" y="6514828"/>
            <a:ext cx="406060" cy="0"/>
          </a:xfrm>
          <a:prstGeom prst="straightConnector1">
            <a:avLst/>
          </a:prstGeom>
          <a:noFill/>
          <a:ln cap="flat" cmpd="sng" w="9525">
            <a:solidFill>
              <a:srgbClr val="C00000"/>
            </a:solidFill>
            <a:prstDash val="solid"/>
            <a:miter lim="800000"/>
            <a:headEnd len="sm" w="sm" type="none"/>
            <a:tailEnd len="sm" w="sm" type="none"/>
          </a:ln>
        </p:spPr>
      </p:cxnSp>
      <p:cxnSp>
        <p:nvCxnSpPr>
          <p:cNvPr id="203" name="Google Shape;203;p9"/>
          <p:cNvCxnSpPr/>
          <p:nvPr/>
        </p:nvCxnSpPr>
        <p:spPr>
          <a:xfrm>
            <a:off x="2295572" y="1096100"/>
            <a:ext cx="0" cy="3994008"/>
          </a:xfrm>
          <a:prstGeom prst="straightConnector1">
            <a:avLst/>
          </a:prstGeom>
          <a:noFill/>
          <a:ln cap="flat" cmpd="sng" w="25400">
            <a:solidFill>
              <a:srgbClr val="C00000"/>
            </a:solidFill>
            <a:prstDash val="solid"/>
            <a:miter lim="800000"/>
            <a:headEnd len="sm" w="sm" type="none"/>
            <a:tailEnd len="sm" w="sm" type="none"/>
          </a:ln>
        </p:spPr>
      </p:cxnSp>
      <p:pic>
        <p:nvPicPr>
          <p:cNvPr id="204" name="Google Shape;204;p9"/>
          <p:cNvPicPr preferRelativeResize="0"/>
          <p:nvPr/>
        </p:nvPicPr>
        <p:blipFill rotWithShape="1">
          <a:blip r:embed="rId3">
            <a:alphaModFix/>
          </a:blip>
          <a:srcRect b="0" l="0" r="0" t="0"/>
          <a:stretch/>
        </p:blipFill>
        <p:spPr>
          <a:xfrm>
            <a:off x="10736679" y="206520"/>
            <a:ext cx="1191380" cy="448282"/>
          </a:xfrm>
          <a:prstGeom prst="rect">
            <a:avLst/>
          </a:prstGeom>
          <a:noFill/>
          <a:ln>
            <a:noFill/>
          </a:ln>
        </p:spPr>
      </p:pic>
      <p:sp>
        <p:nvSpPr>
          <p:cNvPr id="205" name="Google Shape;205;p9"/>
          <p:cNvSpPr/>
          <p:nvPr/>
        </p:nvSpPr>
        <p:spPr>
          <a:xfrm>
            <a:off x="0" y="0"/>
            <a:ext cx="12192000" cy="87085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6" name="Google Shape;206;p9"/>
          <p:cNvSpPr/>
          <p:nvPr/>
        </p:nvSpPr>
        <p:spPr>
          <a:xfrm>
            <a:off x="114524" y="189119"/>
            <a:ext cx="86220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3000">
                <a:solidFill>
                  <a:srgbClr val="003399"/>
                </a:solidFill>
                <a:latin typeface="Oswald"/>
                <a:ea typeface="Oswald"/>
                <a:cs typeface="Oswald"/>
                <a:sym typeface="Oswald"/>
              </a:rPr>
              <a:t>ОСНОВНІ ВИКЛИКИ</a:t>
            </a:r>
            <a:endParaRPr sz="3000">
              <a:solidFill>
                <a:srgbClr val="003399"/>
              </a:solidFill>
              <a:latin typeface="Arial"/>
              <a:ea typeface="Arial"/>
              <a:cs typeface="Arial"/>
              <a:sym typeface="Arial"/>
            </a:endParaRPr>
          </a:p>
        </p:txBody>
      </p:sp>
      <p:pic>
        <p:nvPicPr>
          <p:cNvPr id="207" name="Google Shape;207;p9"/>
          <p:cNvPicPr preferRelativeResize="0"/>
          <p:nvPr/>
        </p:nvPicPr>
        <p:blipFill rotWithShape="1">
          <a:blip r:embed="rId3">
            <a:alphaModFix/>
          </a:blip>
          <a:srcRect b="0" l="0" r="0" t="0"/>
          <a:stretch/>
        </p:blipFill>
        <p:spPr>
          <a:xfrm>
            <a:off x="10768922" y="277433"/>
            <a:ext cx="1002920" cy="377370"/>
          </a:xfrm>
          <a:prstGeom prst="rect">
            <a:avLst/>
          </a:prstGeom>
          <a:noFill/>
          <a:ln>
            <a:noFill/>
          </a:ln>
        </p:spPr>
      </p:pic>
      <p:pic>
        <p:nvPicPr>
          <p:cNvPr descr="C:\Users\U5587\Downloads\noun-compliance-5075639 (1).png" id="208" name="Google Shape;208;p9"/>
          <p:cNvPicPr preferRelativeResize="0"/>
          <p:nvPr/>
        </p:nvPicPr>
        <p:blipFill rotWithShape="1">
          <a:blip r:embed="rId4">
            <a:alphaModFix/>
          </a:blip>
          <a:srcRect b="13435" l="0" r="0" t="0"/>
          <a:stretch/>
        </p:blipFill>
        <p:spPr>
          <a:xfrm>
            <a:off x="0" y="1096100"/>
            <a:ext cx="2545240" cy="220328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2019-09-05T10:07:35Z</dcterms:created>
  <dc:creator>Yolanda Tamayo Oya</dc:creator>
</cp:coreProperties>
</file>