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notesMasterIdLst>
    <p:notesMasterId r:id="rId17"/>
  </p:notesMasterIdLst>
  <p:sldIdLst>
    <p:sldId id="257" r:id="rId3"/>
    <p:sldId id="350" r:id="rId4"/>
    <p:sldId id="355" r:id="rId5"/>
    <p:sldId id="358" r:id="rId6"/>
    <p:sldId id="317" r:id="rId7"/>
    <p:sldId id="349" r:id="rId8"/>
    <p:sldId id="353" r:id="rId9"/>
    <p:sldId id="348" r:id="rId10"/>
    <p:sldId id="351" r:id="rId11"/>
    <p:sldId id="352" r:id="rId12"/>
    <p:sldId id="354" r:id="rId13"/>
    <p:sldId id="356" r:id="rId14"/>
    <p:sldId id="357" r:id="rId15"/>
    <p:sldId id="31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6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D87AF7-30B5-49C1-97B2-B20E0C0F5BF5}" type="datetimeFigureOut">
              <a:rPr lang="ru-RU" smtClean="0"/>
              <a:t>07.06.2023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C4DAD-CE6B-47EA-AD25-488D76E895F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72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69146F-0AE4-4E4E-97EA-3D3CC5A28BB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821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EC53C-2757-4B0A-A253-F5048C2C0148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30765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C118D-FD96-4A84-969F-A6105590AFA0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2560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2663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uk-UA" noProof="0" smtClean="0"/>
              <a:t>Образец заголовка</a:t>
            </a:r>
          </a:p>
        </p:txBody>
      </p:sp>
      <p:sp>
        <p:nvSpPr>
          <p:cNvPr id="2663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uk-UA" noProof="0" smtClean="0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5C13-7C92-4131-B78D-1901061B3A06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937010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D41C30-8869-44CC-A0AE-2C6D6161FB6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6222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2594A0-AF55-4CE7-8E41-0E53C32C65E9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895754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5A9F5-0FBD-4E0C-9803-9741E1C1E2E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6437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3F74BF-616F-43FA-8CC9-091506A01B55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3692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4EEDDE-7183-412E-A012-AC3F85121EEA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64054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BF69-1576-4489-92E9-66AD9D837D9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6420791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B5D1FF-AF21-402A-AEC7-C052C88D65F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39022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5CE0D1-84EE-4E2B-A6EC-C1D62686A94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901535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A7A04-9F61-4F63-800E-EC3683E15ED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122414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1DAFBE-D697-4382-A250-15A30BE6AB8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765825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9A1E6F-8730-451B-BF0B-B05C8B5C33A1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61482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21351-991B-4E65-89FF-246FE3B85FAB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42099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ECCB2-3CA3-4916-B185-049313C89792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32559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522F3-A9BF-44D2-8404-3269BBE3BD7F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68375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6BDD1B-613C-4410-82E1-E1EC8C5E8D74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893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DCA4CF-BCFD-450F-9885-407B3AF658D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76950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3B2F9-5AB7-418D-BF43-1F08BD062F5E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89353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A39C7-03FD-47BD-9D33-43949CE912AC}" type="slidenum">
              <a:rPr lang="uk-UA"/>
              <a:pPr>
                <a:defRPr/>
              </a:pPr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36726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2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D550B1C-F04D-4F5F-941C-1B9F1C09CBA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129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332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ru-RU" sz="240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grpSp>
          <p:nvGrpSpPr>
            <p:cNvPr id="13322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3323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 sz="2400">
                  <a:solidFill>
                    <a:srgbClr val="000000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324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133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заголовка</a:t>
            </a:r>
          </a:p>
        </p:txBody>
      </p:sp>
      <p:sp>
        <p:nvSpPr>
          <p:cNvPr id="13316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uk-UA" smtClean="0"/>
              <a:t>Образец текста</a:t>
            </a:r>
          </a:p>
          <a:p>
            <a:pPr lvl="1"/>
            <a:r>
              <a:rPr lang="uk-UA" smtClean="0"/>
              <a:t>Второй уровень</a:t>
            </a:r>
          </a:p>
          <a:p>
            <a:pPr lvl="2"/>
            <a:r>
              <a:rPr lang="uk-UA" smtClean="0"/>
              <a:t>Третий уровень</a:t>
            </a:r>
          </a:p>
          <a:p>
            <a:pPr lvl="3"/>
            <a:r>
              <a:rPr lang="uk-UA" smtClean="0"/>
              <a:t>Четвертый уровень</a:t>
            </a:r>
          </a:p>
          <a:p>
            <a:pPr lvl="4"/>
            <a:r>
              <a:rPr lang="uk-UA" smtClean="0"/>
              <a:t>Пятый уровень</a:t>
            </a:r>
          </a:p>
        </p:txBody>
      </p:sp>
      <p:sp>
        <p:nvSpPr>
          <p:cNvPr id="2560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uk-UA"/>
          </a:p>
        </p:txBody>
      </p:sp>
      <p:sp>
        <p:nvSpPr>
          <p:cNvPr id="2561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F796F3F-110B-44E2-B2C9-E2E06B62D82A}" type="slidenum">
              <a:rPr lang="uk-UA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‹№›</a:t>
            </a:fld>
            <a:endParaRPr lang="uk-UA"/>
          </a:p>
        </p:txBody>
      </p:sp>
      <p:sp>
        <p:nvSpPr>
          <p:cNvPr id="13320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8153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ligazakon.ua/l_doc2.nsf/link1/an_9/ed_2023_03_31/pravo1/T030436.html?pravo=1#9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ank.gov.ua/ua/statistic/supervision-statist#3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algn="r"/>
            <a:r>
              <a:rPr lang="uk-UA" b="1" dirty="0" smtClean="0">
                <a:solidFill>
                  <a:schemeClr val="tx1"/>
                </a:solidFill>
              </a:rPr>
              <a:t>Нарахування </a:t>
            </a:r>
            <a:r>
              <a:rPr lang="uk-UA" b="1" dirty="0" smtClean="0">
                <a:solidFill>
                  <a:schemeClr val="tx1"/>
                </a:solidFill>
              </a:rPr>
              <a:t>процентів на </a:t>
            </a:r>
            <a:r>
              <a:rPr lang="uk-UA" b="1" dirty="0" smtClean="0">
                <a:solidFill>
                  <a:schemeClr val="tx1"/>
                </a:solidFill>
              </a:rPr>
              <a:t>прострочену суму кредиту</a:t>
            </a: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251907" name="Подзаголовок 4"/>
          <p:cNvSpPr>
            <a:spLocks noGrp="1"/>
          </p:cNvSpPr>
          <p:nvPr>
            <p:ph type="subTitle" idx="1"/>
          </p:nvPr>
        </p:nvSpPr>
        <p:spPr>
          <a:xfrm>
            <a:off x="1395412" y="5255469"/>
            <a:ext cx="6858000" cy="762744"/>
          </a:xfrm>
        </p:spPr>
        <p:txBody>
          <a:bodyPr/>
          <a:lstStyle/>
          <a:p>
            <a:pPr algn="r"/>
            <a:r>
              <a:rPr lang="uk-UA" dirty="0" smtClean="0">
                <a:solidFill>
                  <a:srgbClr val="262626"/>
                </a:solidFill>
                <a:latin typeface="Times New Roman" pitchFamily="18" charset="0"/>
                <a:cs typeface="Times New Roman" pitchFamily="18" charset="0"/>
              </a:rPr>
              <a:t>Київ, 2023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8422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03648" y="61371"/>
            <a:ext cx="6696744" cy="12793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(які законні очікування?)</a:t>
            </a:r>
            <a:endParaRPr lang="uk-UA" sz="44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1. Лише вчасне виконання зобов'язань може забезпечити стабільну бізнес-модель, в іншому випадку – підняття % ставок за кредитами, зменшення ризик-апетиту (вимоги щодо забезпечення, якісної звітності, гарного фін стану позичальника тощо), згортання кредитування (люди і бізнес не можуть придбати потрібні речі, бізнес не може збільшити кількість/якість, зменшити вартість продукції, створити додаткові робочі місця, сплатити більше податків), неплатоспроможність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/>
              <a:t>2</a:t>
            </a:r>
            <a:r>
              <a:rPr lang="ru-RU" dirty="0"/>
              <a:t>. </a:t>
            </a:r>
            <a:r>
              <a:rPr lang="uk-UA" dirty="0" smtClean="0"/>
              <a:t>Після настання прострочки: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банк продовжує виплачувати % за залучені кошти,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позичальник продовжує користуватися наданими коштами,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доходи від користування коштами залишаються у позичальника і можуть використовуватися в тому числі на спори з кредитором;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кредитор несе додаткові витрати на відновлення порушених прав;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/>
              <a:t>ч</a:t>
            </a:r>
            <a:r>
              <a:rPr lang="uk-UA" dirty="0" smtClean="0"/>
              <a:t>ас на стороні боржника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Законодавство</a:t>
            </a:r>
            <a:r>
              <a:rPr lang="ru-RU" dirty="0" smtClean="0"/>
              <a:t>, </a:t>
            </a:r>
            <a:r>
              <a:rPr lang="uk-UA" dirty="0" smtClean="0"/>
              <a:t>договірна база і судова практика мають стимулювати належно (в </a:t>
            </a:r>
            <a:r>
              <a:rPr lang="uk-UA" dirty="0" err="1" smtClean="0"/>
              <a:t>т.ч</a:t>
            </a:r>
            <a:r>
              <a:rPr lang="uk-UA" dirty="0" smtClean="0"/>
              <a:t>. вчасно) виконувати зобов'язання (</a:t>
            </a:r>
            <a:r>
              <a:rPr lang="en-US" dirty="0" err="1"/>
              <a:t>Pacta</a:t>
            </a:r>
            <a:r>
              <a:rPr lang="en-US" dirty="0"/>
              <a:t> </a:t>
            </a:r>
            <a:r>
              <a:rPr lang="en-US" dirty="0" err="1"/>
              <a:t>sunt</a:t>
            </a:r>
            <a:r>
              <a:rPr lang="en-US" dirty="0"/>
              <a:t> </a:t>
            </a:r>
            <a:r>
              <a:rPr lang="en-US" dirty="0" err="1" smtClean="0"/>
              <a:t>servanda</a:t>
            </a:r>
            <a:r>
              <a:rPr lang="uk-UA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4044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1371"/>
            <a:ext cx="637259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чому проблема?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5</a:t>
            </a:r>
            <a:r>
              <a:rPr lang="uk-UA" dirty="0" smtClean="0"/>
              <a:t>. </a:t>
            </a:r>
            <a:r>
              <a:rPr lang="ru-RU" b="1" dirty="0"/>
              <a:t>«</a:t>
            </a:r>
            <a:r>
              <a:rPr lang="ru-RU" b="1" dirty="0" err="1"/>
              <a:t>користування</a:t>
            </a:r>
            <a:r>
              <a:rPr lang="ru-RU" b="1" dirty="0"/>
              <a:t> кредитом»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позичальника</a:t>
            </a:r>
            <a:r>
              <a:rPr lang="ru-RU" dirty="0"/>
              <a:t> за плату </a:t>
            </a:r>
            <a:r>
              <a:rPr lang="ru-RU" dirty="0" err="1"/>
              <a:t>правомірно</a:t>
            </a:r>
            <a:r>
              <a:rPr lang="ru-RU" dirty="0"/>
              <a:t> не </a:t>
            </a:r>
            <a:r>
              <a:rPr lang="ru-RU" dirty="0" err="1"/>
              <a:t>повертати</a:t>
            </a:r>
            <a:r>
              <a:rPr lang="ru-RU" dirty="0"/>
              <a:t> кредитору борг (кредит) </a:t>
            </a:r>
            <a:r>
              <a:rPr lang="ru-RU" dirty="0" err="1"/>
              <a:t>протягом</a:t>
            </a:r>
            <a:r>
              <a:rPr lang="ru-RU" dirty="0"/>
              <a:t> </a:t>
            </a:r>
            <a:r>
              <a:rPr lang="ru-RU" dirty="0" err="1"/>
              <a:t>певного</a:t>
            </a:r>
            <a:r>
              <a:rPr lang="ru-RU" dirty="0"/>
              <a:t> </a:t>
            </a:r>
            <a:r>
              <a:rPr lang="ru-RU" b="1" u="sng" dirty="0" err="1"/>
              <a:t>періоду</a:t>
            </a:r>
            <a:r>
              <a:rPr lang="ru-RU" b="1" u="sng" dirty="0"/>
              <a:t> часу, </a:t>
            </a:r>
            <a:r>
              <a:rPr lang="ru-RU" b="1" u="sng" dirty="0" err="1"/>
              <a:t>погодженого</a:t>
            </a:r>
            <a:r>
              <a:rPr lang="ru-RU" b="1" u="sng" dirty="0"/>
              <a:t> сторонами </a:t>
            </a:r>
            <a:r>
              <a:rPr lang="ru-RU" dirty="0"/>
              <a:t>кредитного </a:t>
            </a:r>
            <a:r>
              <a:rPr lang="ru-RU" dirty="0" smtClean="0"/>
              <a:t>договору.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/>
              <a:t>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зобов`язання</a:t>
            </a:r>
            <a:r>
              <a:rPr lang="ru-RU" dirty="0"/>
              <a:t> з </a:t>
            </a:r>
            <a:r>
              <a:rPr lang="ru-RU" dirty="0" err="1"/>
              <a:t>повернення</a:t>
            </a:r>
            <a:r>
              <a:rPr lang="ru-RU" dirty="0"/>
              <a:t> кредиту кредит </a:t>
            </a:r>
            <a:r>
              <a:rPr lang="ru-RU" dirty="0" err="1"/>
              <a:t>боржнику</a:t>
            </a:r>
            <a:r>
              <a:rPr lang="ru-RU" dirty="0"/>
              <a:t> не </a:t>
            </a:r>
            <a:r>
              <a:rPr lang="ru-RU" dirty="0" err="1"/>
              <a:t>надається</a:t>
            </a:r>
            <a:r>
              <a:rPr lang="ru-RU" dirty="0"/>
              <a:t>, </a:t>
            </a:r>
            <a:r>
              <a:rPr lang="ru-RU" dirty="0" err="1"/>
              <a:t>боржник</a:t>
            </a:r>
            <a:r>
              <a:rPr lang="ru-RU" dirty="0"/>
              <a:t> не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правомірно</a:t>
            </a:r>
            <a:r>
              <a:rPr lang="ru-RU" dirty="0"/>
              <a:t> не </a:t>
            </a:r>
            <a:r>
              <a:rPr lang="ru-RU" dirty="0" err="1"/>
              <a:t>повертати</a:t>
            </a:r>
            <a:r>
              <a:rPr lang="ru-RU" dirty="0"/>
              <a:t> кредит, а тому кредитор </a:t>
            </a:r>
            <a:r>
              <a:rPr lang="ru-RU" dirty="0" err="1"/>
              <a:t>вправі</a:t>
            </a:r>
            <a:r>
              <a:rPr lang="ru-RU" dirty="0"/>
              <a:t> </a:t>
            </a:r>
            <a:r>
              <a:rPr lang="ru-RU" dirty="0" err="1"/>
              <a:t>вимагати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боргу разом з процентами, </a:t>
            </a:r>
            <a:r>
              <a:rPr lang="ru-RU" dirty="0" err="1"/>
              <a:t>нарахованими</a:t>
            </a:r>
            <a:r>
              <a:rPr lang="ru-RU" dirty="0"/>
              <a:t> на час </a:t>
            </a:r>
            <a:r>
              <a:rPr lang="ru-RU" dirty="0" err="1"/>
              <a:t>спливу</a:t>
            </a:r>
            <a:r>
              <a:rPr lang="ru-RU" dirty="0"/>
              <a:t> строку </a:t>
            </a:r>
            <a:r>
              <a:rPr lang="ru-RU" dirty="0" err="1"/>
              <a:t>кредитування</a:t>
            </a:r>
            <a:r>
              <a:rPr lang="ru-RU" dirty="0"/>
              <a:t>. </a:t>
            </a:r>
            <a:r>
              <a:rPr lang="ru-RU" dirty="0" err="1"/>
              <a:t>Тобто</a:t>
            </a:r>
            <a:r>
              <a:rPr lang="ru-RU" dirty="0"/>
              <a:t> </a:t>
            </a:r>
            <a:r>
              <a:rPr lang="ru-RU" dirty="0" err="1"/>
              <a:t>боржник</a:t>
            </a:r>
            <a:r>
              <a:rPr lang="ru-RU" dirty="0"/>
              <a:t>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разі</a:t>
            </a:r>
            <a:r>
              <a:rPr lang="ru-RU" dirty="0"/>
              <a:t> не </a:t>
            </a:r>
            <a:r>
              <a:rPr lang="ru-RU" dirty="0" err="1"/>
              <a:t>отримує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кредитора </a:t>
            </a:r>
            <a:r>
              <a:rPr lang="ru-RU" dirty="0" err="1"/>
              <a:t>відповідне</a:t>
            </a:r>
            <a:r>
              <a:rPr lang="ru-RU" dirty="0"/>
              <a:t> благо на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закінчення</a:t>
            </a:r>
            <a:r>
              <a:rPr lang="ru-RU" dirty="0"/>
              <a:t> </a:t>
            </a:r>
            <a:r>
              <a:rPr lang="ru-RU" dirty="0" err="1"/>
              <a:t>кредитування</a:t>
            </a:r>
            <a:r>
              <a:rPr lang="ru-RU" dirty="0"/>
              <a:t>, а тому й не повинен </a:t>
            </a:r>
            <a:r>
              <a:rPr lang="ru-RU" dirty="0" err="1"/>
              <a:t>сплачувати</a:t>
            </a:r>
            <a:r>
              <a:rPr lang="ru-RU" dirty="0"/>
              <a:t> за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1048 ЦК </a:t>
            </a:r>
            <a:r>
              <a:rPr lang="ru-RU" dirty="0" err="1"/>
              <a:t>України</a:t>
            </a:r>
            <a:r>
              <a:rPr lang="ru-RU" dirty="0"/>
              <a:t>; </a:t>
            </a:r>
            <a:r>
              <a:rPr lang="ru-RU" dirty="0" err="1"/>
              <a:t>натомість</a:t>
            </a:r>
            <a:r>
              <a:rPr lang="ru-RU" dirty="0"/>
              <a:t> </a:t>
            </a:r>
            <a:r>
              <a:rPr lang="ru-RU" dirty="0" err="1"/>
              <a:t>настає</a:t>
            </a:r>
            <a:r>
              <a:rPr lang="ru-RU" dirty="0"/>
              <a:t> </a:t>
            </a:r>
            <a:r>
              <a:rPr lang="ru-RU" dirty="0" err="1"/>
              <a:t>відповідальність</a:t>
            </a:r>
            <a:r>
              <a:rPr lang="ru-RU" dirty="0"/>
              <a:t> </a:t>
            </a:r>
            <a:r>
              <a:rPr lang="ru-RU" dirty="0" err="1"/>
              <a:t>боржника</a:t>
            </a:r>
            <a:r>
              <a:rPr lang="ru-RU" dirty="0"/>
              <a:t> - </a:t>
            </a:r>
            <a:r>
              <a:rPr lang="ru-RU" dirty="0" err="1"/>
              <a:t>обов`язок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сплати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625 ЦК </a:t>
            </a:r>
            <a:r>
              <a:rPr lang="ru-RU" dirty="0" err="1"/>
              <a:t>України</a:t>
            </a:r>
            <a:r>
              <a:rPr lang="ru-RU" dirty="0"/>
              <a:t> у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встановленому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</a:t>
            </a:r>
            <a:r>
              <a:rPr lang="ru-RU" dirty="0" smtClean="0"/>
              <a:t>.</a:t>
            </a:r>
            <a:endParaRPr lang="ru-RU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на </a:t>
            </a:r>
            <a:r>
              <a:rPr lang="ru-RU" dirty="0" err="1"/>
              <a:t>увазі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,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розміру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за «</a:t>
            </a:r>
            <a:r>
              <a:rPr lang="ru-RU" dirty="0" err="1"/>
              <a:t>користування</a:t>
            </a:r>
            <a:r>
              <a:rPr lang="ru-RU" dirty="0"/>
              <a:t> кредитом»,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як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грошового </a:t>
            </a:r>
            <a:r>
              <a:rPr lang="ru-RU" dirty="0" err="1"/>
              <a:t>зобов`язання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зменшений</a:t>
            </a:r>
            <a:r>
              <a:rPr lang="ru-RU" dirty="0"/>
              <a:t> </a:t>
            </a:r>
            <a:r>
              <a:rPr lang="ru-RU" dirty="0" smtClean="0"/>
              <a:t>судом (Постанова ВП ВС </a:t>
            </a:r>
            <a:r>
              <a:rPr lang="ru-RU" dirty="0" err="1" smtClean="0"/>
              <a:t>від</a:t>
            </a:r>
            <a:r>
              <a:rPr lang="ru-RU" dirty="0" smtClean="0"/>
              <a:t> 05.04.23 у </a:t>
            </a:r>
            <a:r>
              <a:rPr lang="ru-RU" dirty="0" err="1" smtClean="0"/>
              <a:t>справі</a:t>
            </a:r>
            <a:r>
              <a:rPr lang="ru-RU" dirty="0" smtClean="0"/>
              <a:t> №910/4518/16)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38613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1371"/>
            <a:ext cx="637259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чому проблема?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6</a:t>
            </a:r>
            <a:r>
              <a:rPr lang="uk-UA" dirty="0" smtClean="0"/>
              <a:t>. </a:t>
            </a:r>
            <a:r>
              <a:rPr lang="ru-RU" dirty="0" err="1" smtClean="0"/>
              <a:t>Очікування</a:t>
            </a:r>
            <a:r>
              <a:rPr lang="ru-RU" dirty="0" smtClean="0"/>
              <a:t> </a:t>
            </a:r>
            <a:r>
              <a:rPr lang="ru-RU" dirty="0" err="1"/>
              <a:t>кредитодавця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позичальник</a:t>
            </a:r>
            <a:r>
              <a:rPr lang="ru-RU" dirty="0"/>
              <a:t> повинен </a:t>
            </a:r>
            <a:r>
              <a:rPr lang="ru-RU" dirty="0" err="1"/>
              <a:t>сплачувати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за «</a:t>
            </a:r>
            <a:r>
              <a:rPr lang="ru-RU" dirty="0" err="1"/>
              <a:t>користування</a:t>
            </a:r>
            <a:r>
              <a:rPr lang="ru-RU" dirty="0"/>
              <a:t> кредитом» поза межами строку, на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надається</a:t>
            </a:r>
            <a:r>
              <a:rPr lang="ru-RU" dirty="0"/>
              <a:t> </a:t>
            </a:r>
            <a:r>
              <a:rPr lang="ru-RU" dirty="0" err="1"/>
              <a:t>такий</a:t>
            </a:r>
            <a:r>
              <a:rPr lang="ru-RU" dirty="0"/>
              <a:t> кредит (</a:t>
            </a:r>
            <a:r>
              <a:rPr lang="ru-RU" dirty="0" err="1"/>
              <a:t>тобто</a:t>
            </a:r>
            <a:r>
              <a:rPr lang="ru-RU" dirty="0"/>
              <a:t> поза межами </a:t>
            </a:r>
            <a:r>
              <a:rPr lang="ru-RU" dirty="0" err="1"/>
              <a:t>існування</a:t>
            </a:r>
            <a:r>
              <a:rPr lang="ru-RU" dirty="0"/>
              <a:t> для </a:t>
            </a:r>
            <a:r>
              <a:rPr lang="ru-RU" dirty="0" err="1"/>
              <a:t>позичальника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правомірно</a:t>
            </a:r>
            <a:r>
              <a:rPr lang="ru-RU" dirty="0"/>
              <a:t> не </a:t>
            </a:r>
            <a:r>
              <a:rPr lang="ru-RU" dirty="0" err="1"/>
              <a:t>сплачувати</a:t>
            </a:r>
            <a:r>
              <a:rPr lang="ru-RU" dirty="0"/>
              <a:t> кредитору борг), </a:t>
            </a:r>
            <a:r>
              <a:rPr lang="ru-RU" dirty="0" err="1"/>
              <a:t>виходять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взаємних</a:t>
            </a:r>
            <a:r>
              <a:rPr lang="ru-RU" dirty="0"/>
              <a:t> прав та </a:t>
            </a:r>
            <a:r>
              <a:rPr lang="ru-RU" dirty="0" err="1"/>
              <a:t>обов`язків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виникають</a:t>
            </a:r>
            <a:r>
              <a:rPr lang="ru-RU" dirty="0"/>
              <a:t> на </a:t>
            </a:r>
            <a:r>
              <a:rPr lang="ru-RU" dirty="0" err="1"/>
              <a:t>підставі</a:t>
            </a:r>
            <a:r>
              <a:rPr lang="ru-RU" dirty="0"/>
              <a:t> кредитного договору, а </a:t>
            </a:r>
            <a:r>
              <a:rPr lang="ru-RU" dirty="0" err="1"/>
              <a:t>отже</a:t>
            </a:r>
            <a:r>
              <a:rPr lang="ru-RU" dirty="0"/>
              <a:t>,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очікування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вважатись</a:t>
            </a:r>
            <a:r>
              <a:rPr lang="ru-RU" dirty="0"/>
              <a:t> </a:t>
            </a:r>
            <a:r>
              <a:rPr lang="ru-RU" dirty="0" err="1"/>
              <a:t>легітимними</a:t>
            </a:r>
            <a:r>
              <a:rPr lang="ru-RU" dirty="0" smtClean="0"/>
              <a:t>. 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/>
              <a:t>За </a:t>
            </a:r>
            <a:r>
              <a:rPr lang="ru-RU" dirty="0"/>
              <a:t>таких </a:t>
            </a:r>
            <a:r>
              <a:rPr lang="ru-RU" dirty="0" err="1"/>
              <a:t>обставин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кредитодавцю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нарахування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статті</a:t>
            </a:r>
            <a:r>
              <a:rPr lang="ru-RU" dirty="0"/>
              <a:t> 1048 ЦК </a:t>
            </a:r>
            <a:r>
              <a:rPr lang="ru-RU" dirty="0" err="1"/>
              <a:t>України</a:t>
            </a:r>
            <a:r>
              <a:rPr lang="ru-RU" dirty="0"/>
              <a:t> поза межами строку </a:t>
            </a:r>
            <a:r>
              <a:rPr lang="ru-RU" dirty="0" err="1"/>
              <a:t>кредитування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пред`явлення</a:t>
            </a:r>
            <a:r>
              <a:rPr lang="ru-RU" dirty="0"/>
              <a:t> </a:t>
            </a:r>
            <a:r>
              <a:rPr lang="ru-RU" dirty="0" err="1"/>
              <a:t>вимоги</a:t>
            </a:r>
            <a:r>
              <a:rPr lang="ru-RU" dirty="0"/>
              <a:t> про </a:t>
            </a:r>
            <a:r>
              <a:rPr lang="ru-RU" dirty="0" err="1"/>
              <a:t>дострокове</a:t>
            </a:r>
            <a:r>
              <a:rPr lang="ru-RU" dirty="0"/>
              <a:t> </a:t>
            </a:r>
            <a:r>
              <a:rPr lang="ru-RU" dirty="0" err="1"/>
              <a:t>погашення</a:t>
            </a:r>
            <a:r>
              <a:rPr lang="ru-RU" dirty="0"/>
              <a:t> кредиту </a:t>
            </a:r>
            <a:r>
              <a:rPr lang="ru-RU" dirty="0" err="1"/>
              <a:t>вочевидь</a:t>
            </a:r>
            <a:r>
              <a:rPr lang="ru-RU" dirty="0"/>
              <a:t> порушить баланс </a:t>
            </a:r>
            <a:r>
              <a:rPr lang="ru-RU" dirty="0" err="1"/>
              <a:t>інтересів</a:t>
            </a:r>
            <a:r>
              <a:rPr lang="ru-RU" dirty="0"/>
              <a:t> </a:t>
            </a:r>
            <a:r>
              <a:rPr lang="ru-RU" dirty="0" err="1"/>
              <a:t>сторін</a:t>
            </a:r>
            <a:r>
              <a:rPr lang="ru-RU" dirty="0"/>
              <a:t> - на </a:t>
            </a:r>
            <a:r>
              <a:rPr lang="ru-RU" dirty="0" err="1"/>
              <a:t>позичальника</a:t>
            </a:r>
            <a:r>
              <a:rPr lang="ru-RU" dirty="0"/>
              <a:t> буде </a:t>
            </a:r>
            <a:r>
              <a:rPr lang="ru-RU" dirty="0" err="1"/>
              <a:t>покладений</a:t>
            </a:r>
            <a:r>
              <a:rPr lang="ru-RU" dirty="0"/>
              <a:t> </a:t>
            </a:r>
            <a:r>
              <a:rPr lang="ru-RU" dirty="0" err="1"/>
              <a:t>обов`язок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не </a:t>
            </a:r>
            <a:r>
              <a:rPr lang="ru-RU" dirty="0" err="1"/>
              <a:t>кореспондує</a:t>
            </a:r>
            <a:r>
              <a:rPr lang="ru-RU" dirty="0"/>
              <a:t> </a:t>
            </a:r>
            <a:r>
              <a:rPr lang="ru-RU" dirty="0" err="1"/>
              <a:t>жодному</a:t>
            </a:r>
            <a:r>
              <a:rPr lang="ru-RU" dirty="0"/>
              <a:t> праву </a:t>
            </a:r>
            <a:r>
              <a:rPr lang="ru-RU" dirty="0" err="1"/>
              <a:t>кредитодавця</a:t>
            </a:r>
            <a:r>
              <a:rPr lang="ru-RU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/>
              <a:t>(</a:t>
            </a:r>
            <a:r>
              <a:rPr lang="ru-RU" dirty="0"/>
              <a:t>Постанова ВП ВС </a:t>
            </a:r>
            <a:r>
              <a:rPr lang="ru-RU" dirty="0" err="1"/>
              <a:t>від</a:t>
            </a:r>
            <a:r>
              <a:rPr lang="ru-RU" dirty="0"/>
              <a:t> 05.04.23 у </a:t>
            </a:r>
            <a:r>
              <a:rPr lang="ru-RU" dirty="0" err="1"/>
              <a:t>справі</a:t>
            </a:r>
            <a:r>
              <a:rPr lang="ru-RU" dirty="0"/>
              <a:t> №910/4518/16</a:t>
            </a:r>
            <a:r>
              <a:rPr lang="ru-R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7830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1371"/>
            <a:ext cx="637259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чому проблема?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/>
              <a:t>7</a:t>
            </a:r>
            <a:r>
              <a:rPr lang="ru-RU" dirty="0" smtClean="0"/>
              <a:t>. Велика </a:t>
            </a:r>
            <a:r>
              <a:rPr lang="ru-RU" dirty="0"/>
              <a:t>Палата Верховного Суду </a:t>
            </a:r>
            <a:r>
              <a:rPr lang="ru-RU" dirty="0" err="1"/>
              <a:t>нагадує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у </a:t>
            </a:r>
            <a:r>
              <a:rPr lang="ru-RU" dirty="0" err="1"/>
              <a:t>статті</a:t>
            </a:r>
            <a:r>
              <a:rPr lang="ru-RU" dirty="0"/>
              <a:t> 625 ЦК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загальні</a:t>
            </a:r>
            <a:r>
              <a:rPr lang="ru-RU" dirty="0"/>
              <a:t> правила </a:t>
            </a:r>
            <a:r>
              <a:rPr lang="ru-RU" dirty="0" err="1"/>
              <a:t>відповідальності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будь-</a:t>
            </a:r>
            <a:r>
              <a:rPr lang="ru-RU" dirty="0" err="1"/>
              <a:t>якого</a:t>
            </a:r>
            <a:r>
              <a:rPr lang="ru-RU" dirty="0"/>
              <a:t> грошового </a:t>
            </a:r>
            <a:r>
              <a:rPr lang="ru-RU" dirty="0" err="1"/>
              <a:t>зобов`язання</a:t>
            </a:r>
            <a:r>
              <a:rPr lang="ru-RU" dirty="0"/>
              <a:t> (пункт 17 постанови </a:t>
            </a:r>
            <a:r>
              <a:rPr lang="ru-RU" dirty="0" err="1"/>
              <a:t>Великої</a:t>
            </a:r>
            <a:r>
              <a:rPr lang="ru-RU" dirty="0"/>
              <a:t> </a:t>
            </a:r>
            <a:r>
              <a:rPr lang="ru-RU" dirty="0" err="1"/>
              <a:t>Палати</a:t>
            </a:r>
            <a:r>
              <a:rPr lang="ru-RU" dirty="0"/>
              <a:t> Верховного Суду </a:t>
            </a:r>
            <a:r>
              <a:rPr lang="ru-RU" dirty="0" err="1"/>
              <a:t>від</a:t>
            </a:r>
            <a:r>
              <a:rPr lang="ru-RU" dirty="0"/>
              <a:t> 11.04.2018 у </a:t>
            </a:r>
            <a:r>
              <a:rPr lang="ru-RU" dirty="0" err="1"/>
              <a:t>справі</a:t>
            </a:r>
            <a:r>
              <a:rPr lang="ru-RU" dirty="0"/>
              <a:t> № 758/1303/15-ц). Тому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грошового </a:t>
            </a:r>
            <a:r>
              <a:rPr lang="ru-RU" dirty="0" err="1"/>
              <a:t>зобов`язання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залежати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того,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підстав</a:t>
            </a:r>
            <a:r>
              <a:rPr lang="ru-RU" dirty="0"/>
              <a:t> виникло </a:t>
            </a:r>
            <a:r>
              <a:rPr lang="ru-RU" dirty="0" err="1"/>
              <a:t>грошове</a:t>
            </a:r>
            <a:r>
              <a:rPr lang="ru-RU" dirty="0"/>
              <a:t> </a:t>
            </a:r>
            <a:r>
              <a:rPr lang="ru-RU" dirty="0" err="1"/>
              <a:t>зобов`язання</a:t>
            </a:r>
            <a:r>
              <a:rPr lang="ru-RU" dirty="0"/>
              <a:t>: з </a:t>
            </a:r>
            <a:r>
              <a:rPr lang="ru-RU" dirty="0" err="1"/>
              <a:t>позадоговірних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договірних</a:t>
            </a:r>
            <a:r>
              <a:rPr lang="ru-RU" dirty="0"/>
              <a:t> </a:t>
            </a:r>
            <a:r>
              <a:rPr lang="ru-RU" dirty="0" err="1"/>
              <a:t>відносин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з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саме</a:t>
            </a:r>
            <a:r>
              <a:rPr lang="ru-RU" dirty="0"/>
              <a:t> договору</a:t>
            </a:r>
            <a:r>
              <a:rPr lang="ru-RU" dirty="0" smtClean="0"/>
              <a:t>.               </a:t>
            </a:r>
            <a:r>
              <a:rPr lang="ru-RU" dirty="0"/>
              <a:t>(але ж сам </a:t>
            </a:r>
            <a:r>
              <a:rPr lang="ru-RU" dirty="0" err="1"/>
              <a:t>договір</a:t>
            </a:r>
            <a:r>
              <a:rPr lang="ru-RU" dirty="0"/>
              <a:t> не </a:t>
            </a:r>
            <a:r>
              <a:rPr lang="ru-RU" dirty="0" err="1" smtClean="0"/>
              <a:t>припиняється</a:t>
            </a:r>
            <a:r>
              <a:rPr lang="ru-RU" dirty="0" smtClean="0"/>
              <a:t>)</a:t>
            </a: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 smtClean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8</a:t>
            </a:r>
            <a:r>
              <a:rPr lang="uk-UA" dirty="0" smtClean="0"/>
              <a:t>. </a:t>
            </a:r>
            <a:r>
              <a:rPr lang="ru-RU" dirty="0" err="1"/>
              <a:t>сторони</a:t>
            </a:r>
            <a:r>
              <a:rPr lang="ru-RU" dirty="0"/>
              <a:t> не </a:t>
            </a:r>
            <a:r>
              <a:rPr lang="ru-RU" dirty="0" err="1"/>
              <a:t>можуть</a:t>
            </a:r>
            <a:r>
              <a:rPr lang="ru-RU" dirty="0"/>
              <a:t> з </a:t>
            </a:r>
            <a:r>
              <a:rPr lang="ru-RU" dirty="0" err="1"/>
              <a:t>посиланням</a:t>
            </a:r>
            <a:r>
              <a:rPr lang="ru-RU" dirty="0"/>
              <a:t> на принцип </a:t>
            </a:r>
            <a:r>
              <a:rPr lang="ru-RU" dirty="0" err="1"/>
              <a:t>свободи</a:t>
            </a:r>
            <a:r>
              <a:rPr lang="ru-RU" dirty="0"/>
              <a:t> договору </a:t>
            </a:r>
            <a:r>
              <a:rPr lang="ru-RU" dirty="0" err="1"/>
              <a:t>домовитись</a:t>
            </a:r>
            <a:r>
              <a:rPr lang="ru-RU" dirty="0"/>
              <a:t> про те,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будуть</a:t>
            </a:r>
            <a:r>
              <a:rPr lang="ru-RU" dirty="0"/>
              <a:t> </a:t>
            </a:r>
            <a:r>
              <a:rPr lang="ru-RU" dirty="0" err="1"/>
              <a:t>регулюватися</a:t>
            </a:r>
            <a:r>
              <a:rPr lang="ru-RU" dirty="0"/>
              <a:t> </a:t>
            </a:r>
            <a:r>
              <a:rPr lang="ru-RU" dirty="0" err="1"/>
              <a:t>певною</a:t>
            </a:r>
            <a:r>
              <a:rPr lang="ru-RU" dirty="0"/>
              <a:t> нормою закону за </a:t>
            </a:r>
            <a:r>
              <a:rPr lang="ru-RU" dirty="0" err="1"/>
              <a:t>їхнім</a:t>
            </a:r>
            <a:r>
              <a:rPr lang="ru-RU" dirty="0"/>
              <a:t> </a:t>
            </a:r>
            <a:r>
              <a:rPr lang="ru-RU" dirty="0" err="1"/>
              <a:t>вибором</a:t>
            </a:r>
            <a:r>
              <a:rPr lang="ru-RU" dirty="0"/>
              <a:t>, а не </a:t>
            </a:r>
            <a:r>
              <a:rPr lang="ru-RU" dirty="0" err="1"/>
              <a:t>тією</a:t>
            </a:r>
            <a:r>
              <a:rPr lang="ru-RU" dirty="0"/>
              <a:t> нормою, яка </a:t>
            </a:r>
            <a:r>
              <a:rPr lang="ru-RU" dirty="0" err="1"/>
              <a:t>регулює</a:t>
            </a:r>
            <a:r>
              <a:rPr lang="ru-RU" dirty="0"/>
              <a:t> </a:t>
            </a:r>
            <a:r>
              <a:rPr lang="ru-RU" dirty="0" err="1"/>
              <a:t>їхні</a:t>
            </a:r>
            <a:r>
              <a:rPr lang="ru-RU" dirty="0"/>
              <a:t> </a:t>
            </a:r>
            <a:r>
              <a:rPr lang="ru-RU" dirty="0" err="1"/>
              <a:t>відносини</a:t>
            </a:r>
            <a:r>
              <a:rPr lang="ru-RU" dirty="0"/>
              <a:t> </a:t>
            </a:r>
            <a:r>
              <a:rPr lang="ru-RU" dirty="0" err="1"/>
              <a:t>виходячи</a:t>
            </a:r>
            <a:r>
              <a:rPr lang="ru-RU" dirty="0"/>
              <a:t> з </a:t>
            </a:r>
            <a:r>
              <a:rPr lang="ru-RU" dirty="0" err="1"/>
              <a:t>правової</a:t>
            </a:r>
            <a:r>
              <a:rPr lang="ru-RU" dirty="0"/>
              <a:t> </a:t>
            </a:r>
            <a:r>
              <a:rPr lang="ru-RU" dirty="0" err="1"/>
              <a:t>природи</a:t>
            </a:r>
            <a:r>
              <a:rPr lang="ru-RU" dirty="0"/>
              <a:t> </a:t>
            </a:r>
            <a:r>
              <a:rPr lang="ru-RU" dirty="0" err="1"/>
              <a:t>останніх</a:t>
            </a:r>
            <a:r>
              <a:rPr lang="ru-RU" dirty="0"/>
              <a:t>. </a:t>
            </a:r>
            <a:r>
              <a:rPr lang="ru-RU" dirty="0" smtClean="0"/>
              <a:t>      Постанова </a:t>
            </a:r>
            <a:r>
              <a:rPr lang="ru-RU" dirty="0"/>
              <a:t>ВП ВС</a:t>
            </a: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Суд апеляційної інстанції безпідставно скасував рішення суду першої інстанції та помилково обмежив вимоги </a:t>
            </a:r>
            <a:r>
              <a:rPr lang="en-US" dirty="0"/>
              <a:t>AT «</a:t>
            </a:r>
            <a:r>
              <a:rPr lang="uk-UA" dirty="0"/>
              <a:t>МР банк» про стягнення процентів за користування кредитними коштами строками дії кредитних договорів, оскільки таке обмеження суперечить умовам укладених сторонами договорів, а відтак і </a:t>
            </a:r>
            <a:r>
              <a:rPr lang="uk-UA" b="1" u="sng" dirty="0"/>
              <a:t>принципу свободи договору</a:t>
            </a:r>
            <a:r>
              <a:rPr lang="uk-UA" dirty="0" smtClean="0"/>
              <a:t>.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/>
              <a:t>(</a:t>
            </a:r>
            <a:r>
              <a:rPr lang="ru-RU" dirty="0" err="1"/>
              <a:t>окрема</a:t>
            </a:r>
            <a:r>
              <a:rPr lang="ru-RU" dirty="0"/>
              <a:t> думка до Постанови ВП ВС </a:t>
            </a:r>
            <a:r>
              <a:rPr lang="ru-RU" dirty="0" err="1"/>
              <a:t>від</a:t>
            </a:r>
            <a:r>
              <a:rPr lang="ru-RU" dirty="0"/>
              <a:t> 05.04.23 у </a:t>
            </a:r>
            <a:r>
              <a:rPr lang="ru-RU" dirty="0" err="1"/>
              <a:t>справі</a:t>
            </a:r>
            <a:r>
              <a:rPr lang="ru-RU" dirty="0"/>
              <a:t> №</a:t>
            </a:r>
            <a:r>
              <a:rPr lang="uk-UA" dirty="0"/>
              <a:t>910/4518/16</a:t>
            </a:r>
            <a:r>
              <a:rPr lang="uk-UA" dirty="0" smtClean="0"/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1346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Разом творимо майбутнє</a:t>
            </a:r>
            <a:endParaRPr lang="ru-RU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11560" y="5529426"/>
            <a:ext cx="51125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 smtClean="0">
                <a:solidFill>
                  <a:srgbClr val="000000"/>
                </a:solidFill>
              </a:rPr>
              <a:t>Джура Андрій Юрійович</a:t>
            </a:r>
          </a:p>
          <a:p>
            <a:endParaRPr lang="uk-UA" sz="2000" b="1" dirty="0">
              <a:solidFill>
                <a:srgbClr val="00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577519"/>
            <a:ext cx="6660232" cy="40117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80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137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Позиція ВП ВС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964" y="1628800"/>
            <a:ext cx="8214103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/>
              <a:t>Постанова ВП ВС </a:t>
            </a:r>
            <a:r>
              <a:rPr lang="ru-RU" dirty="0" err="1"/>
              <a:t>від</a:t>
            </a:r>
            <a:r>
              <a:rPr lang="ru-RU" dirty="0"/>
              <a:t> 05.04.2023 року у </a:t>
            </a:r>
            <a:r>
              <a:rPr lang="ru-RU" dirty="0" err="1"/>
              <a:t>справі</a:t>
            </a:r>
            <a:r>
              <a:rPr lang="ru-RU" dirty="0"/>
              <a:t> №</a:t>
            </a:r>
            <a:r>
              <a:rPr lang="uk-UA" dirty="0"/>
              <a:t>910/4518/16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порушення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зобов`язання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кредиту за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прострочення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нараховуються</a:t>
            </a:r>
            <a:r>
              <a:rPr lang="ru-RU" dirty="0"/>
              <a:t> не </a:t>
            </a:r>
            <a:r>
              <a:rPr lang="ru-RU" dirty="0" err="1"/>
              <a:t>проценти</a:t>
            </a:r>
            <a:r>
              <a:rPr lang="ru-RU" dirty="0"/>
              <a:t> за «</a:t>
            </a:r>
            <a:r>
              <a:rPr lang="ru-RU" dirty="0" err="1"/>
              <a:t>користування</a:t>
            </a:r>
            <a:r>
              <a:rPr lang="ru-RU" dirty="0"/>
              <a:t> кредитом» (</a:t>
            </a:r>
            <a:r>
              <a:rPr lang="ru-RU" dirty="0" err="1"/>
              <a:t>стаття</a:t>
            </a:r>
            <a:r>
              <a:rPr lang="ru-RU" dirty="0"/>
              <a:t> 1048 ЦК </a:t>
            </a:r>
            <a:r>
              <a:rPr lang="ru-RU" dirty="0" err="1"/>
              <a:t>України</a:t>
            </a:r>
            <a:r>
              <a:rPr lang="ru-RU" dirty="0"/>
              <a:t>), а </a:t>
            </a:r>
            <a:r>
              <a:rPr lang="ru-RU" dirty="0" err="1"/>
              <a:t>проценти</a:t>
            </a:r>
            <a:r>
              <a:rPr lang="ru-RU" dirty="0"/>
              <a:t> за </a:t>
            </a:r>
            <a:r>
              <a:rPr lang="ru-RU" dirty="0" err="1"/>
              <a:t>порушення</a:t>
            </a:r>
            <a:r>
              <a:rPr lang="ru-RU" dirty="0"/>
              <a:t> грошового </a:t>
            </a:r>
            <a:r>
              <a:rPr lang="ru-RU" dirty="0" err="1"/>
              <a:t>зобов`язання</a:t>
            </a:r>
            <a:r>
              <a:rPr lang="ru-RU" dirty="0"/>
              <a:t> (</a:t>
            </a:r>
            <a:r>
              <a:rPr lang="ru-RU" dirty="0" err="1"/>
              <a:t>стаття</a:t>
            </a:r>
            <a:r>
              <a:rPr lang="ru-RU" dirty="0"/>
              <a:t> 625 ЦК </a:t>
            </a:r>
            <a:r>
              <a:rPr lang="ru-RU" dirty="0" err="1"/>
              <a:t>України</a:t>
            </a:r>
            <a:r>
              <a:rPr lang="ru-RU" dirty="0"/>
              <a:t>) у </a:t>
            </a:r>
            <a:r>
              <a:rPr lang="ru-RU" dirty="0" err="1"/>
              <a:t>розмірі</a:t>
            </a:r>
            <a:r>
              <a:rPr lang="ru-RU" dirty="0"/>
              <a:t>, </a:t>
            </a:r>
            <a:r>
              <a:rPr lang="ru-RU" dirty="0" err="1"/>
              <a:t>визначеному</a:t>
            </a:r>
            <a:r>
              <a:rPr lang="ru-RU" dirty="0"/>
              <a:t> законом </a:t>
            </a:r>
            <a:r>
              <a:rPr lang="ru-RU" dirty="0" err="1"/>
              <a:t>або</a:t>
            </a:r>
            <a:r>
              <a:rPr lang="ru-RU" dirty="0"/>
              <a:t> договором.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ru-RU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err="1"/>
              <a:t>Чому</a:t>
            </a:r>
            <a:r>
              <a:rPr lang="ru-RU" dirty="0"/>
              <a:t> є </a:t>
            </a:r>
            <a:r>
              <a:rPr lang="ru-RU" dirty="0" err="1"/>
              <a:t>сподівання</a:t>
            </a:r>
            <a:r>
              <a:rPr lang="ru-RU" dirty="0"/>
              <a:t> на перегляд: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/>
              <a:t>Є </a:t>
            </a:r>
            <a:r>
              <a:rPr lang="ru-RU" dirty="0" err="1"/>
              <a:t>різна</a:t>
            </a:r>
            <a:r>
              <a:rPr lang="ru-RU" dirty="0"/>
              <a:t> практика </a:t>
            </a:r>
            <a:r>
              <a:rPr lang="ru-RU" dirty="0" err="1"/>
              <a:t>касаційних</a:t>
            </a:r>
            <a:r>
              <a:rPr lang="ru-RU" dirty="0"/>
              <a:t> </a:t>
            </a:r>
            <a:r>
              <a:rPr lang="ru-RU" dirty="0" err="1"/>
              <a:t>судів</a:t>
            </a:r>
            <a:r>
              <a:rPr lang="ru-RU" dirty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/>
              <a:t>КГС передав справу на ВП;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/>
              <a:t>ВП </a:t>
            </a:r>
            <a:r>
              <a:rPr lang="ru-RU" dirty="0" err="1"/>
              <a:t>прийняла</a:t>
            </a:r>
            <a:r>
              <a:rPr lang="ru-RU" dirty="0"/>
              <a:t> справу;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/>
              <a:t>Є </a:t>
            </a:r>
            <a:r>
              <a:rPr lang="ru-RU" dirty="0" err="1"/>
              <a:t>окремі</a:t>
            </a:r>
            <a:r>
              <a:rPr lang="ru-RU" dirty="0"/>
              <a:t> думки до постанови ВП;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Конституційного</a:t>
            </a:r>
            <a:r>
              <a:rPr lang="ru-RU" dirty="0"/>
              <a:t> суду </a:t>
            </a:r>
            <a:r>
              <a:rPr lang="ru-RU" dirty="0" err="1"/>
              <a:t>від</a:t>
            </a:r>
            <a:r>
              <a:rPr lang="ru-RU" dirty="0"/>
              <a:t> 22.06.22 у </a:t>
            </a:r>
            <a:r>
              <a:rPr lang="ru-RU" dirty="0" err="1"/>
              <a:t>справі</a:t>
            </a:r>
            <a:r>
              <a:rPr lang="ru-RU" dirty="0"/>
              <a:t> №</a:t>
            </a:r>
            <a:r>
              <a:rPr lang="uk-UA" dirty="0"/>
              <a:t>3-188/2020(455/20);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/>
              <a:t>Лист ВС до КС про зміну практики з 2018 року;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/>
              <a:t>Лист НБУ до КС, що у банків є право </a:t>
            </a:r>
            <a:r>
              <a:rPr lang="ru-RU" dirty="0" err="1"/>
              <a:t>отримати</a:t>
            </a:r>
            <a:r>
              <a:rPr lang="ru-RU" dirty="0"/>
              <a:t>/</a:t>
            </a:r>
            <a:r>
              <a:rPr lang="ru-RU" dirty="0" err="1"/>
              <a:t>стягнути</a:t>
            </a:r>
            <a:r>
              <a:rPr lang="ru-RU" dirty="0"/>
              <a:t> </a:t>
            </a:r>
            <a:r>
              <a:rPr lang="ru-RU" dirty="0" err="1"/>
              <a:t>проценти</a:t>
            </a:r>
            <a:r>
              <a:rPr lang="ru-RU" dirty="0"/>
              <a:t> як плату за </a:t>
            </a:r>
            <a:r>
              <a:rPr lang="ru-RU" dirty="0" err="1"/>
              <a:t>користування</a:t>
            </a:r>
            <a:r>
              <a:rPr lang="ru-RU" dirty="0"/>
              <a:t> кредитом, </a:t>
            </a:r>
            <a:r>
              <a:rPr lang="ru-RU" dirty="0" err="1"/>
              <a:t>нараховані</a:t>
            </a:r>
            <a:r>
              <a:rPr lang="ru-RU" dirty="0"/>
              <a:t> за </a:t>
            </a:r>
            <a:r>
              <a:rPr lang="ru-RU" dirty="0" err="1"/>
              <a:t>прострочений</a:t>
            </a:r>
            <a:r>
              <a:rPr lang="ru-RU" dirty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/>
              <a:t>Бізнес</a:t>
            </a:r>
            <a:r>
              <a:rPr lang="ru-RU" dirty="0" smtClean="0"/>
              <a:t>-модель </a:t>
            </a:r>
            <a:r>
              <a:rPr lang="ru-RU" dirty="0" err="1" smtClean="0"/>
              <a:t>роботи</a:t>
            </a:r>
            <a:r>
              <a:rPr lang="ru-RU" dirty="0" smtClean="0"/>
              <a:t> </a:t>
            </a:r>
            <a:r>
              <a:rPr lang="ru-RU" dirty="0" err="1" smtClean="0"/>
              <a:t>банків</a:t>
            </a:r>
            <a:r>
              <a:rPr lang="ru-RU" dirty="0" smtClean="0"/>
              <a:t> не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безкоштовних</a:t>
            </a:r>
            <a:r>
              <a:rPr lang="ru-RU" dirty="0" smtClean="0"/>
              <a:t> </a:t>
            </a:r>
            <a:r>
              <a:rPr lang="ru-RU" dirty="0" err="1" smtClean="0"/>
              <a:t>кредитів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750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1371"/>
            <a:ext cx="637259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чому проблема?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1. </a:t>
            </a:r>
            <a:r>
              <a:rPr lang="ru-RU" dirty="0"/>
              <a:t>Велика Палата Верховного Суду </a:t>
            </a:r>
            <a:r>
              <a:rPr lang="ru-RU" dirty="0" err="1"/>
              <a:t>зауважує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кредитору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одночасного</a:t>
            </a:r>
            <a:r>
              <a:rPr lang="ru-RU" dirty="0"/>
              <a:t> </a:t>
            </a:r>
            <a:r>
              <a:rPr lang="ru-RU" dirty="0" err="1"/>
              <a:t>стягнення</a:t>
            </a:r>
            <a:r>
              <a:rPr lang="ru-RU" dirty="0"/>
              <a:t> як </a:t>
            </a:r>
            <a:r>
              <a:rPr lang="ru-RU" dirty="0" err="1"/>
              <a:t>процентів</a:t>
            </a:r>
            <a:r>
              <a:rPr lang="ru-RU" dirty="0"/>
              <a:t> за «</a:t>
            </a:r>
            <a:r>
              <a:rPr lang="ru-RU" dirty="0" err="1"/>
              <a:t>користування</a:t>
            </a:r>
            <a:r>
              <a:rPr lang="ru-RU" dirty="0"/>
              <a:t> кредитом», так і </a:t>
            </a:r>
            <a:r>
              <a:rPr lang="ru-RU" dirty="0" err="1"/>
              <a:t>процентів</a:t>
            </a:r>
            <a:r>
              <a:rPr lang="ru-RU" dirty="0"/>
              <a:t> як </a:t>
            </a:r>
            <a:r>
              <a:rPr lang="ru-RU" dirty="0" err="1"/>
              <a:t>міри</a:t>
            </a:r>
            <a:r>
              <a:rPr lang="ru-RU" dirty="0"/>
              <a:t> </a:t>
            </a:r>
            <a:r>
              <a:rPr lang="ru-RU" dirty="0" err="1"/>
              <a:t>відповідальності</a:t>
            </a:r>
            <a:r>
              <a:rPr lang="ru-RU" dirty="0"/>
              <a:t>,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призводити</a:t>
            </a:r>
            <a:r>
              <a:rPr lang="ru-RU" dirty="0"/>
              <a:t> до </a:t>
            </a:r>
            <a:r>
              <a:rPr lang="ru-RU" dirty="0" err="1"/>
              <a:t>незацікавленості</a:t>
            </a:r>
            <a:r>
              <a:rPr lang="ru-RU" dirty="0"/>
              <a:t> кредитора як у </a:t>
            </a:r>
            <a:r>
              <a:rPr lang="ru-RU" dirty="0" err="1"/>
              <a:t>вчиненні</a:t>
            </a:r>
            <a:r>
              <a:rPr lang="ru-RU" dirty="0"/>
              <a:t> </a:t>
            </a:r>
            <a:r>
              <a:rPr lang="ru-RU" dirty="0" err="1"/>
              <a:t>активних</a:t>
            </a:r>
            <a:r>
              <a:rPr lang="ru-RU" dirty="0"/>
              <a:t> </a:t>
            </a:r>
            <a:r>
              <a:rPr lang="ru-RU" dirty="0" err="1"/>
              <a:t>дій</a:t>
            </a:r>
            <a:r>
              <a:rPr lang="ru-RU" dirty="0"/>
              <a:t>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повернення</a:t>
            </a:r>
            <a:r>
              <a:rPr lang="ru-RU" dirty="0"/>
              <a:t> боргу, так і у </a:t>
            </a:r>
            <a:r>
              <a:rPr lang="ru-RU" dirty="0" err="1"/>
              <a:t>якнайшвидшому</a:t>
            </a:r>
            <a:r>
              <a:rPr lang="ru-RU" dirty="0"/>
              <a:t> </a:t>
            </a:r>
            <a:r>
              <a:rPr lang="ru-RU" dirty="0" err="1"/>
              <a:t>виконанні</a:t>
            </a:r>
            <a:r>
              <a:rPr lang="ru-RU" dirty="0"/>
              <a:t> </a:t>
            </a:r>
            <a:r>
              <a:rPr lang="ru-RU" dirty="0" err="1"/>
              <a:t>боржником</a:t>
            </a:r>
            <a:r>
              <a:rPr lang="ru-RU" dirty="0"/>
              <a:t> </a:t>
            </a:r>
            <a:r>
              <a:rPr lang="ru-RU" dirty="0" err="1"/>
              <a:t>зобов`язань</a:t>
            </a:r>
            <a:r>
              <a:rPr lang="ru-RU" dirty="0"/>
              <a:t> за </a:t>
            </a:r>
            <a:r>
              <a:rPr lang="ru-RU" dirty="0" err="1"/>
              <a:t>кредитним</a:t>
            </a:r>
            <a:r>
              <a:rPr lang="ru-RU" dirty="0"/>
              <a:t> </a:t>
            </a:r>
            <a:r>
              <a:rPr lang="ru-RU" dirty="0" smtClean="0"/>
              <a:t>договором                                  (</a:t>
            </a:r>
            <a:r>
              <a:rPr lang="ru-RU" dirty="0" err="1" smtClean="0"/>
              <a:t>примусове</a:t>
            </a:r>
            <a:r>
              <a:rPr lang="ru-RU" dirty="0" smtClean="0"/>
              <a:t> </a:t>
            </a:r>
            <a:r>
              <a:rPr lang="ru-RU" dirty="0" err="1" smtClean="0"/>
              <a:t>стягнення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3%)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err="1"/>
              <a:t>Несправедливість</a:t>
            </a:r>
            <a:r>
              <a:rPr lang="ru-RU" dirty="0"/>
              <a:t> </a:t>
            </a:r>
            <a:r>
              <a:rPr lang="ru-RU" dirty="0" err="1"/>
              <a:t>цього</a:t>
            </a:r>
            <a:r>
              <a:rPr lang="ru-RU" dirty="0"/>
              <a:t> </a:t>
            </a:r>
            <a:r>
              <a:rPr lang="ru-RU" dirty="0" err="1"/>
              <a:t>підходу</a:t>
            </a:r>
            <a:r>
              <a:rPr lang="ru-RU" dirty="0"/>
              <a:t> </a:t>
            </a:r>
            <a:r>
              <a:rPr lang="ru-RU" dirty="0" smtClean="0"/>
              <a:t>(1048+625 ЦК)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/>
              <a:t>особливо очевидною у </a:t>
            </a:r>
            <a:r>
              <a:rPr lang="ru-RU" dirty="0" err="1"/>
              <a:t>випадках</a:t>
            </a:r>
            <a:r>
              <a:rPr lang="ru-RU" dirty="0"/>
              <a:t>, коли </a:t>
            </a:r>
            <a:r>
              <a:rPr lang="ru-RU" dirty="0" err="1"/>
              <a:t>ринковий</a:t>
            </a:r>
            <a:r>
              <a:rPr lang="ru-RU" dirty="0"/>
              <a:t> </a:t>
            </a:r>
            <a:r>
              <a:rPr lang="ru-RU" dirty="0" err="1"/>
              <a:t>розмір</a:t>
            </a:r>
            <a:r>
              <a:rPr lang="ru-RU" dirty="0"/>
              <a:t> </a:t>
            </a:r>
            <a:r>
              <a:rPr lang="ru-RU" dirty="0" err="1"/>
              <a:t>процентів</a:t>
            </a:r>
            <a:r>
              <a:rPr lang="ru-RU" dirty="0"/>
              <a:t> за «</a:t>
            </a:r>
            <a:r>
              <a:rPr lang="ru-RU" dirty="0" err="1"/>
              <a:t>користування</a:t>
            </a:r>
            <a:r>
              <a:rPr lang="ru-RU" dirty="0"/>
              <a:t> кредитом» за час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укладення</a:t>
            </a:r>
            <a:r>
              <a:rPr lang="ru-RU" dirty="0"/>
              <a:t> кредитного договору </a:t>
            </a:r>
            <a:r>
              <a:rPr lang="ru-RU" dirty="0" err="1"/>
              <a:t>істотно</a:t>
            </a:r>
            <a:r>
              <a:rPr lang="ru-RU" dirty="0"/>
              <a:t> </a:t>
            </a:r>
            <a:r>
              <a:rPr lang="ru-RU" dirty="0" err="1"/>
              <a:t>знизився</a:t>
            </a:r>
            <a:r>
              <a:rPr lang="ru-RU" dirty="0"/>
              <a:t>. У таких </a:t>
            </a:r>
            <a:r>
              <a:rPr lang="ru-RU" dirty="0" err="1"/>
              <a:t>випадках</a:t>
            </a:r>
            <a:r>
              <a:rPr lang="ru-RU" dirty="0"/>
              <a:t> кредитор </a:t>
            </a:r>
            <a:r>
              <a:rPr lang="ru-RU" dirty="0" err="1"/>
              <a:t>стає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більше</a:t>
            </a:r>
            <a:r>
              <a:rPr lang="ru-RU" dirty="0"/>
              <a:t> </a:t>
            </a:r>
            <a:r>
              <a:rPr lang="ru-RU" dirty="0" err="1"/>
              <a:t>зацікавлений</a:t>
            </a:r>
            <a:r>
              <a:rPr lang="ru-RU" dirty="0"/>
              <a:t> у </a:t>
            </a:r>
            <a:r>
              <a:rPr lang="ru-RU" dirty="0" err="1"/>
              <a:t>невиконанні</a:t>
            </a:r>
            <a:r>
              <a:rPr lang="ru-RU" dirty="0"/>
              <a:t> договору, </a:t>
            </a:r>
            <a:r>
              <a:rPr lang="ru-RU" dirty="0" err="1"/>
              <a:t>ніж</a:t>
            </a:r>
            <a:r>
              <a:rPr lang="ru-RU" dirty="0"/>
              <a:t> у </a:t>
            </a:r>
            <a:r>
              <a:rPr lang="ru-RU" dirty="0" err="1"/>
              <a:t>задоволенні</a:t>
            </a:r>
            <a:r>
              <a:rPr lang="ru-RU" dirty="0"/>
              <a:t> </a:t>
            </a:r>
            <a:r>
              <a:rPr lang="ru-RU" dirty="0" err="1"/>
              <a:t>своїх</a:t>
            </a:r>
            <a:r>
              <a:rPr lang="ru-RU" dirty="0"/>
              <a:t> </a:t>
            </a:r>
            <a:r>
              <a:rPr lang="ru-RU" dirty="0" err="1"/>
              <a:t>вимог</a:t>
            </a:r>
            <a:r>
              <a:rPr lang="ru-RU" dirty="0" smtClean="0"/>
              <a:t>.             (на </a:t>
            </a:r>
            <a:r>
              <a:rPr lang="ru-RU" dirty="0" err="1" smtClean="0"/>
              <a:t>практиці</a:t>
            </a:r>
            <a:r>
              <a:rPr lang="ru-RU" dirty="0" smtClean="0"/>
              <a:t> – </a:t>
            </a:r>
            <a:r>
              <a:rPr lang="ru-RU" dirty="0" err="1" smtClean="0"/>
              <a:t>навпаки</a:t>
            </a:r>
            <a:r>
              <a:rPr lang="ru-RU" dirty="0" smtClean="0"/>
              <a:t>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ru-RU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/>
              <a:t>2. С</a:t>
            </a:r>
            <a:r>
              <a:rPr lang="uk-UA" dirty="0" err="1" smtClean="0"/>
              <a:t>торони</a:t>
            </a:r>
            <a:r>
              <a:rPr lang="uk-UA" dirty="0" smtClean="0"/>
              <a:t> </a:t>
            </a:r>
            <a:r>
              <a:rPr lang="uk-UA" dirty="0"/>
              <a:t>повинні сумлінно та добросовісно співпрацювати з метою належного виконання укладеного договору. Кредитор у зобов`язанні має створити умови для виконання боржником свого обов`язку, для чого вчиняє не тільки дії, визначені договором, актами цивільного законодавства, але й ті, які випливають із суті зобов`язання або звичаїв ділового </a:t>
            </a:r>
            <a:r>
              <a:rPr lang="uk-UA" dirty="0" smtClean="0"/>
              <a:t>обороту                                                         (а що має боржник?)</a:t>
            </a:r>
          </a:p>
        </p:txBody>
      </p:sp>
    </p:spTree>
    <p:extLst>
      <p:ext uri="{BB962C8B-B14F-4D97-AF65-F5344CB8AC3E}">
        <p14:creationId xmlns:p14="http://schemas.microsoft.com/office/powerpoint/2010/main" val="265211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59632" y="61371"/>
            <a:ext cx="6372597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чому проблема?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/>
              <a:t>3</a:t>
            </a:r>
            <a:r>
              <a:rPr lang="ru-RU" dirty="0" smtClean="0"/>
              <a:t>. </a:t>
            </a:r>
            <a:r>
              <a:rPr lang="uk-UA" dirty="0"/>
              <a:t>судам необхідно здійснити тлумачення умов відповідних договорів та дійти висновку, чи мали на увазі сторони встановити нарахування процентів як міри відповідальності у певному розмірі за період після закінчення строку кредитування або після пред`явлення вимоги про дострокове погашення кредиту, чи у відповідному розділі договору передбачили тільки проценти за правомірну поведінку позичальника (за «користування кредитом»). У разі сумніву слід застосовувати принцип </a:t>
            </a:r>
            <a:r>
              <a:rPr lang="en-US" dirty="0"/>
              <a:t>contra </a:t>
            </a:r>
            <a:r>
              <a:rPr lang="en-US" dirty="0" err="1"/>
              <a:t>proferentem</a:t>
            </a:r>
            <a:r>
              <a:rPr lang="en-US" dirty="0"/>
              <a:t> (</a:t>
            </a:r>
            <a:r>
              <a:rPr lang="uk-UA" dirty="0"/>
              <a:t>лат. </a:t>
            </a:r>
            <a:r>
              <a:rPr lang="en-US" dirty="0" err="1"/>
              <a:t>verba</a:t>
            </a:r>
            <a:r>
              <a:rPr lang="en-US" dirty="0"/>
              <a:t> </a:t>
            </a:r>
            <a:r>
              <a:rPr lang="en-US" dirty="0" err="1"/>
              <a:t>chartarum</a:t>
            </a:r>
            <a:r>
              <a:rPr lang="en-US" dirty="0"/>
              <a:t> </a:t>
            </a:r>
            <a:r>
              <a:rPr lang="en-US" dirty="0" err="1"/>
              <a:t>fortius</a:t>
            </a:r>
            <a:r>
              <a:rPr lang="en-US" dirty="0"/>
              <a:t> </a:t>
            </a:r>
            <a:r>
              <a:rPr lang="en-US" dirty="0" err="1"/>
              <a:t>accipiuntur</a:t>
            </a:r>
            <a:r>
              <a:rPr lang="en-US" dirty="0"/>
              <a:t> contra </a:t>
            </a:r>
            <a:r>
              <a:rPr lang="en-US" dirty="0" err="1"/>
              <a:t>proferentem</a:t>
            </a:r>
            <a:r>
              <a:rPr lang="en-US" dirty="0"/>
              <a:t>, </a:t>
            </a:r>
            <a:r>
              <a:rPr lang="uk-UA" dirty="0"/>
              <a:t>тобто слова договору </a:t>
            </a:r>
            <a:r>
              <a:rPr lang="uk-UA" dirty="0" err="1"/>
              <a:t>тлумачаться</a:t>
            </a:r>
            <a:r>
              <a:rPr lang="uk-UA" dirty="0"/>
              <a:t> проти того, хто їх написав</a:t>
            </a:r>
            <a:r>
              <a:rPr lang="uk-UA" dirty="0" smtClean="0"/>
              <a:t>).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4</a:t>
            </a:r>
            <a:r>
              <a:rPr lang="uk-UA" dirty="0" smtClean="0"/>
              <a:t>. </a:t>
            </a:r>
            <a:r>
              <a:rPr lang="ru-RU" dirty="0" err="1" smtClean="0"/>
              <a:t>Учасниками</a:t>
            </a:r>
            <a:r>
              <a:rPr lang="ru-RU" dirty="0" smtClean="0"/>
              <a:t> </a:t>
            </a:r>
            <a:r>
              <a:rPr lang="ru-RU" dirty="0" err="1"/>
              <a:t>відносин</a:t>
            </a:r>
            <a:r>
              <a:rPr lang="ru-RU" dirty="0"/>
              <a:t> у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є </a:t>
            </a:r>
            <a:r>
              <a:rPr lang="ru-RU" dirty="0" err="1"/>
              <a:t>суб`єкти</a:t>
            </a:r>
            <a:r>
              <a:rPr lang="ru-RU" dirty="0"/>
              <a:t> </a:t>
            </a:r>
            <a:r>
              <a:rPr lang="ru-RU" dirty="0" err="1"/>
              <a:t>господарювання</a:t>
            </a:r>
            <a:r>
              <a:rPr lang="ru-RU" dirty="0"/>
              <a:t> (</a:t>
            </a:r>
            <a:r>
              <a:rPr lang="ru-RU" dirty="0" err="1"/>
              <a:t>частина</a:t>
            </a:r>
            <a:r>
              <a:rPr lang="ru-RU" dirty="0"/>
              <a:t> перша </a:t>
            </a:r>
            <a:r>
              <a:rPr lang="ru-RU" dirty="0" err="1">
                <a:hlinkClick r:id="rId2" tooltip="Господарський кодекс України; нормативно-правовий акт № 436-IV від 16.01.2003, ВР України"/>
              </a:rPr>
              <a:t>статті</a:t>
            </a:r>
            <a:r>
              <a:rPr lang="ru-RU" dirty="0">
                <a:hlinkClick r:id="rId2" tooltip="Господарський кодекс України; нормативно-правовий акт № 436-IV від 16.01.2003, ВР України"/>
              </a:rPr>
              <a:t> 2 ГК </a:t>
            </a:r>
            <a:r>
              <a:rPr lang="ru-RU" dirty="0" err="1">
                <a:hlinkClick r:id="rId2" tooltip="Господарський кодекс України; нормативно-правовий акт № 436-IV від 16.01.2003, ВР України"/>
              </a:rPr>
              <a:t>України</a:t>
            </a:r>
            <a:r>
              <a:rPr lang="ru-RU" dirty="0"/>
              <a:t>), </a:t>
            </a:r>
            <a:r>
              <a:rPr lang="ru-RU" dirty="0" err="1"/>
              <a:t>які</a:t>
            </a:r>
            <a:r>
              <a:rPr lang="ru-RU" dirty="0"/>
              <a:t> є </a:t>
            </a:r>
            <a:r>
              <a:rPr lang="ru-RU" dirty="0" err="1"/>
              <a:t>рівними</a:t>
            </a:r>
            <a:r>
              <a:rPr lang="ru-RU" dirty="0"/>
              <a:t>, і у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правовідносинах</a:t>
            </a:r>
            <a:r>
              <a:rPr lang="ru-RU" dirty="0"/>
              <a:t> </a:t>
            </a:r>
            <a:r>
              <a:rPr lang="ru-RU" b="1" u="sng" dirty="0" err="1"/>
              <a:t>відсутня</a:t>
            </a:r>
            <a:r>
              <a:rPr lang="ru-RU" b="1" u="sng" dirty="0"/>
              <a:t> «</a:t>
            </a:r>
            <a:r>
              <a:rPr lang="ru-RU" b="1" u="sng" dirty="0" err="1"/>
              <a:t>слабка</a:t>
            </a:r>
            <a:r>
              <a:rPr lang="ru-RU" b="1" u="sng" dirty="0"/>
              <a:t> сторона</a:t>
            </a:r>
            <a:r>
              <a:rPr lang="ru-RU" b="1" u="sng" dirty="0" smtClean="0"/>
              <a:t>»</a:t>
            </a:r>
            <a:r>
              <a:rPr lang="ru-RU" dirty="0" smtClean="0"/>
              <a:t>. (</a:t>
            </a:r>
            <a:r>
              <a:rPr lang="ru-RU" dirty="0" err="1" smtClean="0"/>
              <a:t>окрема</a:t>
            </a:r>
            <a:r>
              <a:rPr lang="ru-RU" dirty="0" smtClean="0"/>
              <a:t> думка до Постанови ВС </a:t>
            </a:r>
            <a:r>
              <a:rPr lang="ru-RU" dirty="0" err="1" smtClean="0"/>
              <a:t>від</a:t>
            </a:r>
            <a:r>
              <a:rPr lang="ru-RU" dirty="0" smtClean="0"/>
              <a:t> 05.04.23 у </a:t>
            </a:r>
            <a:r>
              <a:rPr lang="ru-RU" dirty="0" err="1" smtClean="0"/>
              <a:t>справі</a:t>
            </a:r>
            <a:r>
              <a:rPr lang="ru-RU" dirty="0" smtClean="0"/>
              <a:t> №</a:t>
            </a:r>
            <a:r>
              <a:rPr lang="uk-UA" dirty="0" smtClean="0"/>
              <a:t>910/4518/16)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Чи повинна конструкція «слабкої сторони» застосовуватися в процесі?</a:t>
            </a:r>
          </a:p>
        </p:txBody>
      </p:sp>
    </p:spTree>
    <p:extLst>
      <p:ext uri="{BB962C8B-B14F-4D97-AF65-F5344CB8AC3E}">
        <p14:creationId xmlns:p14="http://schemas.microsoft.com/office/powerpoint/2010/main" val="195697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76164" y="188640"/>
            <a:ext cx="784887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комерційних банків в Україні</a:t>
            </a:r>
          </a:p>
        </p:txBody>
      </p:sp>
      <p:graphicFrame>
        <p:nvGraphicFramePr>
          <p:cNvPr id="2" name="Таблиця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242500"/>
              </p:ext>
            </p:extLst>
          </p:nvPr>
        </p:nvGraphicFramePr>
        <p:xfrm>
          <a:off x="1947922" y="1600200"/>
          <a:ext cx="5705356" cy="4530725"/>
        </p:xfrm>
        <a:graphic>
          <a:graphicData uri="http://schemas.openxmlformats.org/drawingml/2006/table">
            <a:tbl>
              <a:tblPr/>
              <a:tblGrid>
                <a:gridCol w="1426339">
                  <a:extLst>
                    <a:ext uri="{9D8B030D-6E8A-4147-A177-3AD203B41FA5}">
                      <a16:colId xmlns:a16="http://schemas.microsoft.com/office/drawing/2014/main" val="1487090232"/>
                    </a:ext>
                  </a:extLst>
                </a:gridCol>
                <a:gridCol w="1426339">
                  <a:extLst>
                    <a:ext uri="{9D8B030D-6E8A-4147-A177-3AD203B41FA5}">
                      <a16:colId xmlns:a16="http://schemas.microsoft.com/office/drawing/2014/main" val="1863028142"/>
                    </a:ext>
                  </a:extLst>
                </a:gridCol>
                <a:gridCol w="1426339">
                  <a:extLst>
                    <a:ext uri="{9D8B030D-6E8A-4147-A177-3AD203B41FA5}">
                      <a16:colId xmlns:a16="http://schemas.microsoft.com/office/drawing/2014/main" val="725031523"/>
                    </a:ext>
                  </a:extLst>
                </a:gridCol>
                <a:gridCol w="1426339">
                  <a:extLst>
                    <a:ext uri="{9D8B030D-6E8A-4147-A177-3AD203B41FA5}">
                      <a16:colId xmlns:a16="http://schemas.microsoft.com/office/drawing/2014/main" val="1975393539"/>
                    </a:ext>
                  </a:extLst>
                </a:gridCol>
              </a:tblGrid>
              <a:tr h="229333">
                <a:tc gridSpan="4">
                  <a:txBody>
                    <a:bodyPr/>
                    <a:lstStyle/>
                    <a:p>
                      <a:r>
                        <a:rPr lang="ru-RU" sz="1300"/>
                        <a:t>Кількість комерційних банків в Україні з 2008 по 2023 рр.</a:t>
                      </a:r>
                    </a:p>
                  </a:txBody>
                  <a:tcPr marL="13984" marR="13984" marT="13984" marB="13984" anchor="ctr"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4320804"/>
                  </a:ext>
                </a:extLst>
              </a:tr>
              <a:tr h="632064">
                <a:tc>
                  <a:txBody>
                    <a:bodyPr/>
                    <a:lstStyle/>
                    <a:p>
                      <a:r>
                        <a:rPr lang="uk-UA" sz="1300" b="1">
                          <a:effectLst/>
                          <a:latin typeface="verdana" panose="020B0604030504040204" pitchFamily="34" charset="0"/>
                        </a:rPr>
                        <a:t/>
                      </a:r>
                      <a:br>
                        <a:rPr lang="uk-UA" sz="1300" b="1">
                          <a:effectLst/>
                          <a:latin typeface="verdana" panose="020B0604030504040204" pitchFamily="34" charset="0"/>
                        </a:rPr>
                      </a:br>
                      <a:endParaRPr lang="uk-UA" sz="1300" b="1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uk-UA" sz="1300" b="0">
                          <a:effectLst/>
                          <a:latin typeface="arial" panose="020B0604020202020204" pitchFamily="34" charset="0"/>
                        </a:rPr>
                        <a:t>Кількість</a:t>
                      </a:r>
                      <a:br>
                        <a:rPr lang="uk-UA" sz="1300" b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uk-UA" sz="1300" b="0">
                          <a:effectLst/>
                          <a:latin typeface="arial" panose="020B0604020202020204" pitchFamily="34" charset="0"/>
                        </a:rPr>
                        <a:t>діючих банків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>
                          <a:effectLst/>
                          <a:latin typeface="arial" panose="020B0604020202020204" pitchFamily="34" charset="0"/>
                        </a:rPr>
                        <a:t>З них з</a:t>
                      </a:r>
                      <a:br>
                        <a:rPr lang="ru-RU" sz="1300" b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>
                          <a:effectLst/>
                          <a:latin typeface="arial" panose="020B0604020202020204" pitchFamily="34" charset="0"/>
                        </a:rPr>
                        <a:t>іноземним капіталом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dirty="0">
                          <a:effectLst/>
                          <a:latin typeface="arial" panose="020B0604020202020204" pitchFamily="34" charset="0"/>
                        </a:rPr>
                        <a:t>У </a:t>
                      </a:r>
                      <a:r>
                        <a:rPr lang="ru-RU" sz="1300" b="0" dirty="0" err="1" smtClean="0">
                          <a:effectLst/>
                          <a:latin typeface="arial" panose="020B0604020202020204" pitchFamily="34" charset="0"/>
                        </a:rPr>
                        <a:t>т.ч</a:t>
                      </a:r>
                      <a:r>
                        <a:rPr lang="ru-RU" sz="1300" b="0" dirty="0" smtClean="0"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ru-RU" sz="1300" b="0" dirty="0" err="1">
                          <a:effectLst/>
                          <a:latin typeface="arial" panose="020B0604020202020204" pitchFamily="34" charset="0"/>
                        </a:rPr>
                        <a:t>зі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</a:rPr>
                        <a:t> 100%</a:t>
                      </a:r>
                      <a:br>
                        <a:rPr lang="ru-RU" sz="1300" b="0" dirty="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ru-RU" sz="1300" b="0" dirty="0" err="1">
                          <a:effectLst/>
                          <a:latin typeface="arial" panose="020B0604020202020204" pitchFamily="34" charset="0"/>
                        </a:rPr>
                        <a:t>іноземним</a:t>
                      </a:r>
                      <a:r>
                        <a:rPr lang="ru-RU" sz="1300" b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ru-RU" sz="1300" b="0" dirty="0" err="1">
                          <a:effectLst/>
                          <a:latin typeface="arial" panose="020B0604020202020204" pitchFamily="34" charset="0"/>
                        </a:rPr>
                        <a:t>капіталом</a:t>
                      </a:r>
                      <a:endParaRPr lang="ru-RU" sz="1300" b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8807165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1.01.2008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8191689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1.01.2009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184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749177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1.01.2010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182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0621618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55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7480007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18881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176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7836423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1.01.2014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180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49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842191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1.01.2015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163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2379292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1.01.2016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41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104934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96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4580200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82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4719815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1.01.2019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77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232097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1.01.2020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75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5114283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1.01.2021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74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212226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1.01.2022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71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6637950"/>
                  </a:ext>
                </a:extLst>
              </a:tr>
              <a:tr h="229333"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на 1.01.2023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E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67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300" dirty="0"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13984" marR="13984" marT="13984" marB="13984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8888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397039"/>
                  </a:ext>
                </a:extLst>
              </a:tr>
            </a:tbl>
          </a:graphicData>
        </a:graphic>
      </p:graphicFrame>
      <p:sp>
        <p:nvSpPr>
          <p:cNvPr id="6" name="Прямоугольник 3"/>
          <p:cNvSpPr/>
          <p:nvPr/>
        </p:nvSpPr>
        <p:spPr>
          <a:xfrm>
            <a:off x="876164" y="6214256"/>
            <a:ext cx="6336704" cy="35140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1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*Туреччина – 49, Франція – більше 600, Польща - 541</a:t>
            </a:r>
          </a:p>
        </p:txBody>
      </p:sp>
    </p:spTree>
    <p:extLst>
      <p:ext uri="{BB962C8B-B14F-4D97-AF65-F5344CB8AC3E}">
        <p14:creationId xmlns:p14="http://schemas.microsoft.com/office/powerpoint/2010/main" val="374049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137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Неплатоспроможність банків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964" y="1700808"/>
            <a:ext cx="8214103" cy="482453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>
                <a:latin typeface="+mj-lt"/>
              </a:rPr>
              <a:t>ФГВФО: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банки,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що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ліквідуються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(53);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Ліквідовані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банки (51)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endParaRPr lang="ru-RU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НБУ: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Діючих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на 01.05.23 року 65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банків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;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Максимум на 01.01.2009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184 банка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endParaRPr lang="ru-RU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>
                <a:latin typeface="+mj-lt"/>
              </a:rPr>
              <a:t>У 2018 </a:t>
            </a:r>
            <a:r>
              <a:rPr lang="ru-RU" dirty="0" err="1">
                <a:latin typeface="+mj-lt"/>
              </a:rPr>
              <a:t>році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банківська</a:t>
            </a:r>
            <a:r>
              <a:rPr lang="ru-RU" dirty="0">
                <a:latin typeface="+mj-lt"/>
              </a:rPr>
              <a:t> система </a:t>
            </a:r>
            <a:r>
              <a:rPr lang="ru-RU" dirty="0" err="1">
                <a:latin typeface="+mj-lt"/>
              </a:rPr>
              <a:t>України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вперше</a:t>
            </a:r>
            <a:r>
              <a:rPr lang="ru-RU" dirty="0">
                <a:latin typeface="+mj-lt"/>
              </a:rPr>
              <a:t> за </a:t>
            </a:r>
            <a:r>
              <a:rPr lang="ru-RU" dirty="0" err="1">
                <a:latin typeface="+mj-lt"/>
              </a:rPr>
              <a:t>останні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п'ять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років</a:t>
            </a:r>
            <a:r>
              <a:rPr lang="ru-RU" dirty="0">
                <a:latin typeface="+mj-lt"/>
              </a:rPr>
              <a:t> до </a:t>
            </a:r>
            <a:r>
              <a:rPr lang="ru-RU" dirty="0" err="1">
                <a:latin typeface="+mj-lt"/>
              </a:rPr>
              <a:t>цього</a:t>
            </a:r>
            <a:r>
              <a:rPr lang="ru-RU" dirty="0">
                <a:latin typeface="+mj-lt"/>
              </a:rPr>
              <a:t> показала </a:t>
            </a:r>
            <a:r>
              <a:rPr lang="ru-RU" dirty="0" err="1">
                <a:latin typeface="+mj-lt"/>
              </a:rPr>
              <a:t>чистий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прибуток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який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склав</a:t>
            </a:r>
            <a:r>
              <a:rPr lang="ru-RU" dirty="0">
                <a:latin typeface="+mj-lt"/>
              </a:rPr>
              <a:t> 16,4 млрд </a:t>
            </a:r>
            <a:r>
              <a:rPr lang="ru-RU" dirty="0" err="1">
                <a:latin typeface="+mj-lt"/>
              </a:rPr>
              <a:t>грн</a:t>
            </a:r>
            <a:r>
              <a:rPr lang="ru-RU" dirty="0">
                <a:latin typeface="+mj-lt"/>
              </a:rPr>
              <a:t>, у </a:t>
            </a:r>
            <a:r>
              <a:rPr lang="ru-RU" dirty="0" err="1">
                <a:latin typeface="+mj-lt"/>
              </a:rPr>
              <a:t>попередньому</a:t>
            </a:r>
            <a:r>
              <a:rPr lang="ru-RU" dirty="0">
                <a:latin typeface="+mj-lt"/>
              </a:rPr>
              <a:t> 2017 </a:t>
            </a:r>
            <a:r>
              <a:rPr lang="ru-RU" dirty="0" err="1">
                <a:latin typeface="+mj-lt"/>
              </a:rPr>
              <a:t>році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були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збитки</a:t>
            </a:r>
            <a:r>
              <a:rPr lang="ru-RU" dirty="0">
                <a:latin typeface="+mj-lt"/>
              </a:rPr>
              <a:t> на 28,1 млрд </a:t>
            </a:r>
            <a:r>
              <a:rPr lang="ru-RU" dirty="0" err="1" smtClean="0">
                <a:latin typeface="+mj-lt"/>
              </a:rPr>
              <a:t>грн</a:t>
            </a:r>
            <a:r>
              <a:rPr lang="ru-RU" dirty="0" smtClean="0">
                <a:latin typeface="+mj-lt"/>
              </a:rPr>
              <a:t> (</a:t>
            </a:r>
            <a:r>
              <a:rPr lang="ru-RU" dirty="0" err="1">
                <a:latin typeface="+mj-lt"/>
              </a:rPr>
              <a:t>В</a:t>
            </a:r>
            <a:r>
              <a:rPr lang="ru-RU" dirty="0" err="1" smtClean="0">
                <a:latin typeface="+mj-lt"/>
              </a:rPr>
              <a:t>ікіпедія</a:t>
            </a:r>
            <a:r>
              <a:rPr lang="ru-RU" dirty="0" smtClean="0">
                <a:latin typeface="+mj-lt"/>
              </a:rPr>
              <a:t>)</a:t>
            </a:r>
            <a:endParaRPr lang="en-US" dirty="0" smtClean="0">
              <a:latin typeface="+mj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ru-RU" dirty="0" smtClean="0">
              <a:latin typeface="+mj-lt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>
                <a:latin typeface="+mj-lt"/>
              </a:rPr>
              <a:t>станом на 1 </a:t>
            </a:r>
            <a:r>
              <a:rPr lang="ru-RU" dirty="0" err="1">
                <a:latin typeface="+mj-lt"/>
              </a:rPr>
              <a:t>січня</a:t>
            </a:r>
            <a:r>
              <a:rPr lang="ru-RU" dirty="0">
                <a:latin typeface="+mj-lt"/>
              </a:rPr>
              <a:t> 2023 року з 67 </a:t>
            </a:r>
            <a:r>
              <a:rPr lang="ru-RU" dirty="0" err="1">
                <a:latin typeface="+mj-lt"/>
              </a:rPr>
              <a:t>платоспроможних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банків</a:t>
            </a:r>
            <a:r>
              <a:rPr lang="ru-RU" dirty="0">
                <a:latin typeface="+mj-lt"/>
              </a:rPr>
              <a:t> 46 </a:t>
            </a:r>
            <a:r>
              <a:rPr lang="ru-RU" dirty="0" err="1">
                <a:latin typeface="+mj-lt"/>
              </a:rPr>
              <a:t>були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прибутковими</a:t>
            </a:r>
            <a:r>
              <a:rPr lang="ru-RU" dirty="0">
                <a:latin typeface="+mj-lt"/>
              </a:rPr>
              <a:t> й </a:t>
            </a:r>
            <a:r>
              <a:rPr lang="ru-RU" dirty="0" err="1">
                <a:latin typeface="+mj-lt"/>
              </a:rPr>
              <a:t>отримали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чистий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прибуток</a:t>
            </a:r>
            <a:r>
              <a:rPr lang="ru-RU" dirty="0">
                <a:latin typeface="+mj-lt"/>
              </a:rPr>
              <a:t> 45,6 млрд </a:t>
            </a:r>
            <a:r>
              <a:rPr lang="ru-RU" dirty="0" err="1">
                <a:latin typeface="+mj-lt"/>
              </a:rPr>
              <a:t>грн</a:t>
            </a:r>
            <a:r>
              <a:rPr lang="ru-RU" dirty="0">
                <a:latin typeface="+mj-lt"/>
              </a:rPr>
              <a:t>, </a:t>
            </a:r>
            <a:r>
              <a:rPr lang="ru-RU" dirty="0" err="1">
                <a:latin typeface="+mj-lt"/>
              </a:rPr>
              <a:t>що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перекрило</a:t>
            </a:r>
            <a:r>
              <a:rPr lang="ru-RU" dirty="0">
                <a:latin typeface="+mj-lt"/>
              </a:rPr>
              <a:t> </a:t>
            </a:r>
            <a:r>
              <a:rPr lang="ru-RU" dirty="0" err="1">
                <a:latin typeface="+mj-lt"/>
              </a:rPr>
              <a:t>збитки</a:t>
            </a:r>
            <a:r>
              <a:rPr lang="ru-RU" dirty="0">
                <a:latin typeface="+mj-lt"/>
              </a:rPr>
              <a:t> 21 банку на </a:t>
            </a:r>
            <a:r>
              <a:rPr lang="ru-RU" dirty="0" err="1">
                <a:latin typeface="+mj-lt"/>
              </a:rPr>
              <a:t>загальну</a:t>
            </a:r>
            <a:r>
              <a:rPr lang="ru-RU" dirty="0">
                <a:latin typeface="+mj-lt"/>
              </a:rPr>
              <a:t> суму 20,8 млрд грн</a:t>
            </a:r>
            <a:r>
              <a:rPr lang="ru-RU" dirty="0" smtClean="0">
                <a:latin typeface="+mj-lt"/>
              </a:rPr>
              <a:t>. (НБУ)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Центр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Разумкова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– 59,5%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підприємств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є </a:t>
            </a:r>
            <a:r>
              <a:rPr lang="ru-RU" dirty="0" err="1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прибутковими</a:t>
            </a: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за результатом 2022 року.</a:t>
            </a:r>
            <a:endParaRPr lang="uk-UA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30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61371"/>
            <a:ext cx="7488832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4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Непрацюючі кредити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08964" y="1628800"/>
            <a:ext cx="8214103" cy="51125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smtClean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НБУ: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/>
              <a:t>з 2018 </a:t>
            </a:r>
            <a:r>
              <a:rPr lang="ru-RU" dirty="0" smtClean="0"/>
              <a:t>року </a:t>
            </a:r>
            <a:r>
              <a:rPr lang="ru-RU" dirty="0" err="1"/>
              <a:t>обсяг</a:t>
            </a:r>
            <a:r>
              <a:rPr lang="ru-RU" dirty="0"/>
              <a:t> NPL </a:t>
            </a:r>
            <a:r>
              <a:rPr lang="ru-RU" dirty="0" err="1"/>
              <a:t>зменшився</a:t>
            </a:r>
            <a:r>
              <a:rPr lang="ru-RU" dirty="0"/>
              <a:t> на </a:t>
            </a:r>
            <a:r>
              <a:rPr lang="ru-RU" dirty="0" err="1"/>
              <a:t>майже</a:t>
            </a:r>
            <a:r>
              <a:rPr lang="ru-RU" dirty="0"/>
              <a:t> 300 млрд </a:t>
            </a:r>
            <a:r>
              <a:rPr lang="ru-RU" dirty="0" err="1"/>
              <a:t>грн</a:t>
            </a:r>
            <a:r>
              <a:rPr lang="ru-RU" dirty="0"/>
              <a:t>, </a:t>
            </a:r>
            <a:r>
              <a:rPr lang="ru-RU" dirty="0" err="1"/>
              <a:t>частка</a:t>
            </a:r>
            <a:r>
              <a:rPr lang="ru-RU" dirty="0"/>
              <a:t> в кредитному </a:t>
            </a:r>
            <a:r>
              <a:rPr lang="ru-RU" dirty="0" err="1"/>
              <a:t>портфелі</a:t>
            </a:r>
            <a:r>
              <a:rPr lang="ru-RU" dirty="0"/>
              <a:t> </a:t>
            </a:r>
            <a:r>
              <a:rPr lang="ru-RU" dirty="0" err="1"/>
              <a:t>скоротилася</a:t>
            </a:r>
            <a:r>
              <a:rPr lang="ru-RU" dirty="0"/>
              <a:t> з 55% до 27% станом на 1 </a:t>
            </a:r>
            <a:r>
              <a:rPr lang="ru-RU" dirty="0" err="1"/>
              <a:t>березня</a:t>
            </a:r>
            <a:r>
              <a:rPr lang="ru-RU" dirty="0"/>
              <a:t> 2022 </a:t>
            </a:r>
            <a:r>
              <a:rPr lang="ru-RU" dirty="0" smtClean="0"/>
              <a:t>року                              (</a:t>
            </a:r>
            <a:r>
              <a:rPr lang="ru-RU" dirty="0" err="1" smtClean="0"/>
              <a:t>хороші</a:t>
            </a:r>
            <a:r>
              <a:rPr lang="ru-RU" dirty="0" smtClean="0"/>
              <a:t>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dirty="0" err="1" smtClean="0"/>
              <a:t>платять</a:t>
            </a:r>
            <a:r>
              <a:rPr lang="ru-RU" dirty="0" smtClean="0"/>
              <a:t> % на прострочку)</a:t>
            </a:r>
            <a:endParaRPr lang="ru-RU" u="sng" dirty="0" smtClean="0">
              <a:hlinkClick r:id="rId2"/>
            </a:endParaRP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>
                <a:hlinkClick r:id="rId2"/>
              </a:rPr>
              <a:t>Частка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непрацюючих</a:t>
            </a:r>
            <a:r>
              <a:rPr lang="ru-RU" dirty="0">
                <a:hlinkClick r:id="rId2"/>
              </a:rPr>
              <a:t> </a:t>
            </a:r>
            <a:r>
              <a:rPr lang="ru-RU" dirty="0" err="1">
                <a:hlinkClick r:id="rId2"/>
              </a:rPr>
              <a:t>кредитів</a:t>
            </a:r>
            <a:r>
              <a:rPr lang="ru-RU" dirty="0">
                <a:hlinkClick r:id="rId2"/>
              </a:rPr>
              <a:t> (NPL)</a:t>
            </a:r>
            <a:r>
              <a:rPr lang="ru-RU" dirty="0"/>
              <a:t> у </a:t>
            </a:r>
            <a:r>
              <a:rPr lang="ru-RU" dirty="0" err="1"/>
              <a:t>банківському</a:t>
            </a:r>
            <a:r>
              <a:rPr lang="ru-RU" dirty="0"/>
              <a:t> </a:t>
            </a:r>
            <a:r>
              <a:rPr lang="ru-RU" dirty="0" err="1"/>
              <a:t>секторі</a:t>
            </a:r>
            <a:r>
              <a:rPr lang="ru-RU" dirty="0"/>
              <a:t> становила на 1 </a:t>
            </a:r>
            <a:r>
              <a:rPr lang="ru-RU" dirty="0" err="1"/>
              <a:t>січня</a:t>
            </a:r>
            <a:r>
              <a:rPr lang="ru-RU" dirty="0"/>
              <a:t> 2023 року 38% </a:t>
            </a:r>
            <a:r>
              <a:rPr lang="ru-RU" dirty="0" err="1"/>
              <a:t>порівняно</a:t>
            </a:r>
            <a:r>
              <a:rPr lang="ru-RU" dirty="0"/>
              <a:t> з 30% на 1 </a:t>
            </a:r>
            <a:r>
              <a:rPr lang="ru-RU" dirty="0" err="1"/>
              <a:t>січня</a:t>
            </a:r>
            <a:r>
              <a:rPr lang="ru-RU" dirty="0"/>
              <a:t> 2022 року. </a:t>
            </a:r>
            <a:r>
              <a:rPr lang="ru-RU" dirty="0" err="1"/>
              <a:t>Обсяг</a:t>
            </a:r>
            <a:r>
              <a:rPr lang="ru-RU" dirty="0"/>
              <a:t> </a:t>
            </a:r>
            <a:r>
              <a:rPr lang="ru-RU" dirty="0" err="1"/>
              <a:t>непрацюючих</a:t>
            </a:r>
            <a:r>
              <a:rPr lang="ru-RU" dirty="0"/>
              <a:t> </a:t>
            </a:r>
            <a:r>
              <a:rPr lang="ru-RU" dirty="0" err="1"/>
              <a:t>кредитів</a:t>
            </a:r>
            <a:r>
              <a:rPr lang="ru-RU" dirty="0"/>
              <a:t> </a:t>
            </a:r>
            <a:r>
              <a:rPr lang="ru-RU" dirty="0" err="1"/>
              <a:t>зріс</a:t>
            </a:r>
            <a:r>
              <a:rPr lang="ru-RU" dirty="0"/>
              <a:t> за </a:t>
            </a:r>
            <a:r>
              <a:rPr lang="ru-RU" dirty="0" err="1"/>
              <a:t>рік</a:t>
            </a:r>
            <a:r>
              <a:rPr lang="ru-RU" dirty="0"/>
              <a:t> на 87 млрд </a:t>
            </a:r>
            <a:r>
              <a:rPr lang="ru-RU" dirty="0" err="1"/>
              <a:t>грн</a:t>
            </a:r>
            <a:r>
              <a:rPr lang="ru-RU" dirty="0"/>
              <a:t> до 432 млрд грн</a:t>
            </a:r>
            <a:r>
              <a:rPr lang="ru-RU" dirty="0" smtClean="0"/>
              <a:t>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/>
              <a:t>Близько</a:t>
            </a:r>
            <a:r>
              <a:rPr lang="ru-RU" dirty="0"/>
              <a:t> 75% NPL сектору </a:t>
            </a:r>
            <a:r>
              <a:rPr lang="ru-RU" dirty="0" err="1"/>
              <a:t>сконцентровано</a:t>
            </a:r>
            <a:r>
              <a:rPr lang="ru-RU" dirty="0"/>
              <a:t> в </a:t>
            </a:r>
            <a:r>
              <a:rPr lang="ru-RU" dirty="0" err="1"/>
              <a:t>державних</a:t>
            </a:r>
            <a:r>
              <a:rPr lang="ru-RU" dirty="0"/>
              <a:t> банках, </a:t>
            </a:r>
            <a:r>
              <a:rPr lang="ru-RU" dirty="0" err="1"/>
              <a:t>зокрема</a:t>
            </a:r>
            <a:r>
              <a:rPr lang="ru-RU" dirty="0"/>
              <a:t> </a:t>
            </a:r>
            <a:r>
              <a:rPr lang="ru-RU" dirty="0" err="1"/>
              <a:t>понад</a:t>
            </a:r>
            <a:r>
              <a:rPr lang="ru-RU" dirty="0"/>
              <a:t> 40% </a:t>
            </a:r>
            <a:r>
              <a:rPr lang="ru-RU" dirty="0" err="1"/>
              <a:t>припадає</a:t>
            </a:r>
            <a:r>
              <a:rPr lang="ru-RU" dirty="0"/>
              <a:t> на </a:t>
            </a:r>
            <a:r>
              <a:rPr lang="ru-RU" dirty="0" err="1"/>
              <a:t>Приватбанк</a:t>
            </a:r>
            <a:r>
              <a:rPr lang="ru-RU" dirty="0"/>
              <a:t>.</a:t>
            </a:r>
            <a:endParaRPr lang="ru-RU" dirty="0" smtClean="0"/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покриття</a:t>
            </a:r>
            <a:r>
              <a:rPr lang="ru-RU" dirty="0"/>
              <a:t> NPL (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резервів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збитки</a:t>
            </a:r>
            <a:r>
              <a:rPr lang="ru-RU" dirty="0"/>
              <a:t> за кредитами до NPL) становив на </a:t>
            </a:r>
            <a:r>
              <a:rPr lang="ru-RU" dirty="0" err="1"/>
              <a:t>кінець</a:t>
            </a:r>
            <a:r>
              <a:rPr lang="ru-RU" dirty="0"/>
              <a:t> 2022 року 95</a:t>
            </a:r>
            <a:r>
              <a:rPr lang="ru-RU" dirty="0" smtClean="0"/>
              <a:t>%.</a:t>
            </a:r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/>
              <a:t>Визнання</a:t>
            </a:r>
            <a:r>
              <a:rPr lang="ru-RU" dirty="0"/>
              <a:t> </a:t>
            </a:r>
            <a:r>
              <a:rPr lang="ru-RU" dirty="0" err="1"/>
              <a:t>справжньої</a:t>
            </a:r>
            <a:r>
              <a:rPr lang="ru-RU" dirty="0"/>
              <a:t> </a:t>
            </a:r>
            <a:r>
              <a:rPr lang="ru-RU" dirty="0" err="1"/>
              <a:t>якості</a:t>
            </a:r>
            <a:r>
              <a:rPr lang="ru-RU" dirty="0"/>
              <a:t> </a:t>
            </a:r>
            <a:r>
              <a:rPr lang="ru-RU" dirty="0" err="1"/>
              <a:t>активів</a:t>
            </a:r>
            <a:r>
              <a:rPr lang="ru-RU" dirty="0"/>
              <a:t> </a:t>
            </a:r>
            <a:r>
              <a:rPr lang="ru-RU" dirty="0" err="1"/>
              <a:t>триватиме</a:t>
            </a:r>
            <a:r>
              <a:rPr lang="ru-RU" dirty="0"/>
              <a:t>, </a:t>
            </a:r>
            <a:r>
              <a:rPr lang="ru-RU" dirty="0" err="1"/>
              <a:t>тож</a:t>
            </a:r>
            <a:r>
              <a:rPr lang="ru-RU" dirty="0"/>
              <a:t> </a:t>
            </a:r>
            <a:r>
              <a:rPr lang="ru-RU" dirty="0" err="1"/>
              <a:t>обсяги</a:t>
            </a:r>
            <a:r>
              <a:rPr lang="ru-RU" dirty="0"/>
              <a:t> NPL </a:t>
            </a:r>
            <a:r>
              <a:rPr lang="ru-RU" dirty="0" err="1"/>
              <a:t>надалі</a:t>
            </a:r>
            <a:r>
              <a:rPr lang="ru-RU" dirty="0"/>
              <a:t> </a:t>
            </a:r>
            <a:r>
              <a:rPr lang="ru-RU" dirty="0" err="1"/>
              <a:t>зростатимуть</a:t>
            </a:r>
            <a:r>
              <a:rPr lang="ru-RU" dirty="0"/>
              <a:t>.</a:t>
            </a:r>
            <a:endParaRPr lang="ru-RU" dirty="0" smtClean="0"/>
          </a:p>
          <a:p>
            <a:pPr marL="457200" indent="-45720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ru-RU" dirty="0" err="1" smtClean="0"/>
              <a:t>Потенційні</a:t>
            </a:r>
            <a:r>
              <a:rPr lang="ru-RU" dirty="0" smtClean="0"/>
              <a:t> </a:t>
            </a:r>
            <a:r>
              <a:rPr lang="ru-RU" dirty="0" err="1"/>
              <a:t>втрати</a:t>
            </a:r>
            <a:r>
              <a:rPr lang="ru-RU" dirty="0"/>
              <a:t> кредитного портфеля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війни</a:t>
            </a:r>
            <a:r>
              <a:rPr lang="ru-RU" dirty="0"/>
              <a:t>, </a:t>
            </a:r>
            <a:r>
              <a:rPr lang="ru-RU" dirty="0" err="1"/>
              <a:t>економічної</a:t>
            </a:r>
            <a:r>
              <a:rPr lang="ru-RU" dirty="0"/>
              <a:t> </a:t>
            </a:r>
            <a:r>
              <a:rPr lang="ru-RU" dirty="0" err="1"/>
              <a:t>кризи</a:t>
            </a:r>
            <a:r>
              <a:rPr lang="ru-RU" dirty="0"/>
              <a:t> та </a:t>
            </a:r>
            <a:r>
              <a:rPr lang="ru-RU" dirty="0" err="1"/>
              <a:t>енергетичного</a:t>
            </a:r>
            <a:r>
              <a:rPr lang="ru-RU" dirty="0"/>
              <a:t> </a:t>
            </a:r>
            <a:r>
              <a:rPr lang="ru-RU" dirty="0" err="1"/>
              <a:t>терору</a:t>
            </a:r>
            <a:r>
              <a:rPr lang="ru-RU" dirty="0"/>
              <a:t> </a:t>
            </a:r>
            <a:r>
              <a:rPr lang="ru-RU" dirty="0" err="1"/>
              <a:t>країни-агресора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сягнути</a:t>
            </a:r>
            <a:r>
              <a:rPr lang="ru-RU" dirty="0"/>
              <a:t> 30</a:t>
            </a:r>
            <a:r>
              <a:rPr lang="ru-RU" dirty="0" smtClean="0"/>
              <a:t>%</a:t>
            </a:r>
          </a:p>
        </p:txBody>
      </p:sp>
    </p:spTree>
    <p:extLst>
      <p:ext uri="{BB962C8B-B14F-4D97-AF65-F5344CB8AC3E}">
        <p14:creationId xmlns:p14="http://schemas.microsoft.com/office/powerpoint/2010/main" val="74629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61371"/>
            <a:ext cx="5724525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 працює банк?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b="1" dirty="0"/>
              <a:t>Власний капітал (кошти) </a:t>
            </a:r>
            <a:r>
              <a:rPr lang="uk-UA" b="1" dirty="0" smtClean="0"/>
              <a:t>банку</a:t>
            </a:r>
            <a:r>
              <a:rPr lang="uk-UA" dirty="0" smtClean="0"/>
              <a:t> </a:t>
            </a:r>
            <a:r>
              <a:rPr lang="uk-UA" dirty="0"/>
              <a:t>– це грошові кошти, внесені акціонерами (засновниками банку), а також </a:t>
            </a:r>
            <a:r>
              <a:rPr lang="uk-UA" dirty="0" smtClean="0"/>
              <a:t>кошти (резервний капітал, нерозподілений прибуток), </a:t>
            </a:r>
            <a:r>
              <a:rPr lang="uk-UA" dirty="0"/>
              <a:t>утворені в процесі діяльності банку для забезпечення його економічної самостійності й фінансової стійкості протягом усього періоду його діяльності</a:t>
            </a:r>
            <a:r>
              <a:rPr lang="uk-UA" dirty="0" smtClean="0"/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В</a:t>
            </a:r>
            <a:r>
              <a:rPr lang="uk-UA" dirty="0" smtClean="0"/>
              <a:t>ласний </a:t>
            </a:r>
            <a:r>
              <a:rPr lang="uk-UA" dirty="0"/>
              <a:t>капітал комерційного банку займає незначну питому вагу у сукупному капіталі (приблизно 8—10 %), тоді як у промислових підприємств цей показник становить 40—60 </a:t>
            </a:r>
            <a:r>
              <a:rPr lang="uk-UA" dirty="0" smtClean="0"/>
              <a:t>%.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b="1" dirty="0"/>
              <a:t>Б</a:t>
            </a:r>
            <a:r>
              <a:rPr lang="uk-UA" b="1" dirty="0" smtClean="0"/>
              <a:t>анки</a:t>
            </a:r>
            <a:r>
              <a:rPr lang="uk-UA" dirty="0" smtClean="0"/>
              <a:t> </a:t>
            </a:r>
            <a:r>
              <a:rPr lang="uk-UA" dirty="0"/>
              <a:t>— це установи, які здійснюють особливий вид підприємницької діяльності, пов’язаної з рухом позикових коштів, їх мобілізацією і розподілом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sz="12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/>
              <a:t>Відмінність позики і кредиту – спеціальний </a:t>
            </a:r>
            <a:r>
              <a:rPr lang="uk-UA" dirty="0" err="1"/>
              <a:t>суб</a:t>
            </a:r>
            <a:r>
              <a:rPr lang="en-US" dirty="0"/>
              <a:t>’</a:t>
            </a:r>
            <a:r>
              <a:rPr lang="uk-UA" dirty="0" err="1"/>
              <a:t>єкт</a:t>
            </a:r>
            <a:r>
              <a:rPr lang="uk-UA" dirty="0"/>
              <a:t>, який видає чужі кошти, що потребує </a:t>
            </a:r>
            <a:r>
              <a:rPr lang="uk-UA" dirty="0" smtClean="0"/>
              <a:t>ліцензування і детального регулювання (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язкова</a:t>
            </a:r>
            <a:r>
              <a:rPr lang="uk-UA" dirty="0" smtClean="0"/>
              <a:t> </a:t>
            </a:r>
            <a:r>
              <a:rPr lang="uk-UA" dirty="0" err="1" smtClean="0"/>
              <a:t>оплатність</a:t>
            </a:r>
            <a:r>
              <a:rPr lang="uk-UA" dirty="0" smtClean="0"/>
              <a:t>), а також особливого контролю, </a:t>
            </a:r>
            <a:r>
              <a:rPr lang="uk-UA" dirty="0"/>
              <a:t>оскільки створює значні ризики</a:t>
            </a:r>
          </a:p>
        </p:txBody>
      </p:sp>
    </p:spTree>
    <p:extLst>
      <p:ext uri="{BB962C8B-B14F-4D97-AF65-F5344CB8AC3E}">
        <p14:creationId xmlns:p14="http://schemas.microsoft.com/office/powerpoint/2010/main" val="24398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61371"/>
            <a:ext cx="5724525" cy="11525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uk-UA" sz="60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</a:t>
            </a:r>
            <a:endParaRPr lang="uk-UA" sz="6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1628800"/>
            <a:ext cx="8070087" cy="494116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1. Банк позичив 1 </a:t>
            </a:r>
            <a:r>
              <a:rPr lang="uk-UA" dirty="0" err="1" smtClean="0"/>
              <a:t>млн.грн</a:t>
            </a:r>
            <a:r>
              <a:rPr lang="uk-UA" dirty="0" smtClean="0"/>
              <a:t>. на 1 рік під 10% річних – 1,1 </a:t>
            </a:r>
            <a:r>
              <a:rPr lang="uk-UA" dirty="0" err="1" smtClean="0"/>
              <a:t>млн.грн</a:t>
            </a:r>
            <a:r>
              <a:rPr lang="uk-UA" dirty="0" smtClean="0"/>
              <a:t>. витрат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2. Банк видав кредит 1 </a:t>
            </a:r>
            <a:r>
              <a:rPr lang="uk-UA" dirty="0" err="1" smtClean="0"/>
              <a:t>млн.грн</a:t>
            </a:r>
            <a:r>
              <a:rPr lang="uk-UA" dirty="0" smtClean="0"/>
              <a:t>. на 1 рік під 20% річних, який не повернувся – 1,2 </a:t>
            </a:r>
            <a:r>
              <a:rPr lang="uk-UA" dirty="0" err="1" smtClean="0"/>
              <a:t>млн.грн</a:t>
            </a:r>
            <a:r>
              <a:rPr lang="uk-UA" dirty="0" smtClean="0"/>
              <a:t>. збитку (+1,2 </a:t>
            </a:r>
            <a:r>
              <a:rPr lang="uk-UA" dirty="0" err="1" smtClean="0"/>
              <a:t>млн.грн</a:t>
            </a:r>
            <a:r>
              <a:rPr lang="uk-UA" dirty="0" smtClean="0"/>
              <a:t>. витрати на формування резерву)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3. Щоб вийти в 0 по витратах – 11 аналогічних кредитів мають бути повернуті вчасно (заробіток на 1 кредиті – 0,1 </a:t>
            </a:r>
            <a:r>
              <a:rPr lang="uk-UA" dirty="0" err="1" smtClean="0"/>
              <a:t>млн.грн</a:t>
            </a:r>
            <a:r>
              <a:rPr lang="uk-UA" dirty="0" smtClean="0"/>
              <a:t>.)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uk-UA" dirty="0" smtClean="0"/>
              <a:t>Насправді ситуація гірша, оскільки: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Маржа не 10%, а в районі 2-3%;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Витрати на резерви не дали видати ще як мінімум 1 такий кредит (рівень </a:t>
            </a:r>
            <a:r>
              <a:rPr lang="en-US" dirty="0" smtClean="0"/>
              <a:t>NPL </a:t>
            </a:r>
            <a:r>
              <a:rPr lang="uk-UA" dirty="0" smtClean="0"/>
              <a:t>погіршує економічні нормативи і можливості кредитувати);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Банк несе витрати на залучення коштів, обслуговування діючих кредитів, роботу з простроченою заборгованістю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r>
              <a:rPr lang="uk-UA" dirty="0" smtClean="0"/>
              <a:t>Банк сплачує податки з нарахованих, а не отриманих доходів</a:t>
            </a:r>
          </a:p>
          <a:p>
            <a:pPr marL="285750" indent="-285750" algn="just" fontAlgn="base">
              <a:spcBef>
                <a:spcPct val="0"/>
              </a:spcBef>
              <a:spcAft>
                <a:spcPct val="0"/>
              </a:spcAft>
              <a:buFontTx/>
              <a:buChar char="-"/>
              <a:tabLst>
                <a:tab pos="5797550" algn="l"/>
              </a:tabLst>
              <a:defRPr/>
            </a:pPr>
            <a:endParaRPr lang="uk-UA" dirty="0"/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5797550" algn="l"/>
              </a:tabLst>
              <a:defRPr/>
            </a:pPr>
            <a:r>
              <a:rPr lang="ru-RU" dirty="0" err="1"/>
              <a:t>Мінюст</a:t>
            </a:r>
            <a:r>
              <a:rPr lang="ru-RU" dirty="0"/>
              <a:t>: </a:t>
            </a:r>
            <a:r>
              <a:rPr lang="ru-RU" dirty="0" err="1"/>
              <a:t>фактично</a:t>
            </a:r>
            <a:r>
              <a:rPr lang="ru-RU" dirty="0"/>
              <a:t> </a:t>
            </a:r>
            <a:r>
              <a:rPr lang="ru-RU" dirty="0" err="1"/>
              <a:t>виконується</a:t>
            </a:r>
            <a:r>
              <a:rPr lang="ru-RU" dirty="0"/>
              <a:t> ДВС – 2,3%, 2,4%, ПВ – 5,8%, 3,3% у 2019 і 2020 роках </a:t>
            </a:r>
            <a:r>
              <a:rPr lang="ru-RU" dirty="0" err="1"/>
              <a:t>відповідно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77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Слои">
  <a:themeElements>
    <a:clrScheme name="Слои 8">
      <a:dk1>
        <a:srgbClr val="000000"/>
      </a:dk1>
      <a:lt1>
        <a:srgbClr val="FFFFFF"/>
      </a:lt1>
      <a:dk2>
        <a:srgbClr val="CC0000"/>
      </a:dk2>
      <a:lt2>
        <a:srgbClr val="999966"/>
      </a:lt2>
      <a:accent1>
        <a:srgbClr val="CCCCCC"/>
      </a:accent1>
      <a:accent2>
        <a:srgbClr val="CCCC66"/>
      </a:accent2>
      <a:accent3>
        <a:srgbClr val="FFFFFF"/>
      </a:accent3>
      <a:accent4>
        <a:srgbClr val="000000"/>
      </a:accent4>
      <a:accent5>
        <a:srgbClr val="E2E2E2"/>
      </a:accent5>
      <a:accent6>
        <a:srgbClr val="B9B95C"/>
      </a:accent6>
      <a:hlink>
        <a:srgbClr val="666699"/>
      </a:hlink>
      <a:folHlink>
        <a:srgbClr val="CCCC99"/>
      </a:folHlink>
    </a:clrScheme>
    <a:fontScheme name="Слои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лои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лои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лои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5189</TotalTime>
  <Words>1831</Words>
  <Application>Microsoft Office PowerPoint</Application>
  <PresentationFormat>Екран (4:3)</PresentationFormat>
  <Paragraphs>164</Paragraphs>
  <Slides>14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слайдів</vt:lpstr>
      </vt:variant>
      <vt:variant>
        <vt:i4>14</vt:i4>
      </vt:variant>
    </vt:vector>
  </HeadingPairs>
  <TitlesOfParts>
    <vt:vector size="22" baseType="lpstr">
      <vt:lpstr>arial</vt:lpstr>
      <vt:lpstr>arial</vt:lpstr>
      <vt:lpstr>Calibri</vt:lpstr>
      <vt:lpstr>Times New Roman</vt:lpstr>
      <vt:lpstr>verdana</vt:lpstr>
      <vt:lpstr>Wingdings</vt:lpstr>
      <vt:lpstr>2_Слои</vt:lpstr>
      <vt:lpstr>3_Слои</vt:lpstr>
      <vt:lpstr>Нарахування процентів на прострочену суму кредиту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Разом творимо майбутнє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Доказування в господарському процесі:</dc:title>
  <dc:creator>virtuoz17</dc:creator>
  <cp:lastModifiedBy>Андрей Джура</cp:lastModifiedBy>
  <cp:revision>103</cp:revision>
  <dcterms:created xsi:type="dcterms:W3CDTF">2018-02-15T22:01:43Z</dcterms:created>
  <dcterms:modified xsi:type="dcterms:W3CDTF">2023-06-07T07:39:50Z</dcterms:modified>
</cp:coreProperties>
</file>