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670675" cy="99298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v/Ookyre82Tc8i9UbrEPhKdf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9E0278-1FCB-4925-919A-B71E99E8B1E7}">
  <a:tblStyle styleId="{C49E0278-1FCB-4925-919A-B71E99E8B1E7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1800" dirty="0" smtClean="0">
                <a:effectLst/>
              </a:rPr>
              <a:t>Статистика щодо</a:t>
            </a:r>
            <a:r>
              <a:rPr lang="uk-UA" sz="1800" baseline="0" dirty="0" smtClean="0">
                <a:effectLst/>
              </a:rPr>
              <a:t> п</a:t>
            </a:r>
            <a:r>
              <a:rPr lang="uk-UA" sz="1800" dirty="0" smtClean="0">
                <a:effectLst/>
              </a:rPr>
              <a:t>равової кваліфікації </a:t>
            </a:r>
            <a:r>
              <a:rPr lang="uk-UA" sz="1800" dirty="0">
                <a:effectLst/>
              </a:rPr>
              <a:t>злочинів,</a:t>
            </a:r>
            <a:r>
              <a:rPr lang="uk-UA" sz="1800" baseline="0" dirty="0">
                <a:effectLst/>
              </a:rPr>
              <a:t> згідно заяв Активів</a:t>
            </a:r>
            <a:r>
              <a:rPr lang="uk-UA" sz="1800" dirty="0">
                <a:effectLst/>
              </a:rPr>
              <a:t>:</a:t>
            </a:r>
            <a:endParaRPr lang="uk-UA" dirty="0">
              <a:effectLst/>
            </a:endParaRPr>
          </a:p>
        </c:rich>
      </c:tx>
      <c:layout>
        <c:manualLayout>
          <c:xMode val="edge"/>
          <c:yMode val="edge"/>
          <c:x val="6.280424709079506E-2"/>
          <c:y val="2.062356189378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ст. 438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76660154344644971"/>
                  <c:y val="-2.3437943581487153E-3"/>
                </c:manualLayout>
              </c:layout>
              <c:tx>
                <c:rich>
                  <a:bodyPr/>
                  <a:lstStyle/>
                  <a:p>
                    <a:fld id="{76DDFC05-420A-4EF1-AC0E-E12FBA04384A}" type="VALUE"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A-48D1-82D4-3AEEFE1E11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 194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46434290293359348"/>
                  <c:y val="-3.7671045021445888E-3"/>
                </c:manualLayout>
              </c:layout>
              <c:tx>
                <c:rich>
                  <a:bodyPr/>
                  <a:lstStyle/>
                  <a:p>
                    <a:fld id="{685DC4E0-C451-4A11-BD65-FB66FD5405B8}" type="VALUE">
                      <a:rPr lang="en-US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A-48D1-82D4-3AEEFE1E11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ст. 258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43283516828095603"/>
                  <c:y val="-2.3437943581488272E-3"/>
                </c:manualLayout>
              </c:layout>
              <c:tx>
                <c:rich>
                  <a:bodyPr/>
                  <a:lstStyle/>
                  <a:p>
                    <a:fld id="{B23B94CD-D0C2-467E-994F-6EC6FE0D8210}" type="VALUE"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A-48D1-82D4-3AEEFE1E11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ст. 261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35688610549787469"/>
                  <c:y val="-2.3437943581486593E-3"/>
                </c:manualLayout>
              </c:layout>
              <c:tx>
                <c:rich>
                  <a:bodyPr/>
                  <a:lstStyle/>
                  <a:p>
                    <a:fld id="{7D6B0866-2E5A-414B-A7DA-79B0B249D0F3}" type="VALUE">
                      <a:rPr lang="en-US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3A-48D1-82D4-3AEEFE1E110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ст. 185, 186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6991150442477874"/>
                  <c:y val="3.0554494301465959E-3"/>
                </c:manualLayout>
              </c:layout>
              <c:tx>
                <c:rich>
                  <a:bodyPr/>
                  <a:lstStyle/>
                  <a:p>
                    <a:fld id="{4C3E89CE-76CE-4FB0-BBB2-61C34AC7A8A7}" type="VALUE">
                      <a:rPr lang="en-US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3A-48D1-82D4-3AEEFE1E110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ст. 289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7499999999999999"/>
                  <c:y val="-8.5936501967686754E-17"/>
                </c:manualLayout>
              </c:layout>
              <c:tx>
                <c:rich>
                  <a:bodyPr/>
                  <a:lstStyle/>
                  <a:p>
                    <a:fld id="{71CB1468-E1F1-4D75-9E5E-494273D2A666}" type="VALUE">
                      <a:rPr lang="en-US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3A-48D1-82D4-3AEEFE1E110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ст. 441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328125"/>
                  <c:y val="-4.2968250983843377E-17"/>
                </c:manualLayout>
              </c:layout>
              <c:tx>
                <c:rich>
                  <a:bodyPr/>
                  <a:lstStyle/>
                  <a:p>
                    <a:fld id="{6762007E-DFD7-4F9A-9B9E-6F0B069239D4}" type="VALUE">
                      <a:rPr lang="en-US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613A-48D1-82D4-3AEEFE1E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3A-48D1-82D4-3AEEFE1E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27754864"/>
        <c:axId val="827753880"/>
      </c:barChart>
      <c:catAx>
        <c:axId val="82775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7753880"/>
        <c:crosses val="autoZero"/>
        <c:auto val="1"/>
        <c:lblAlgn val="ctr"/>
        <c:lblOffset val="100"/>
        <c:noMultiLvlLbl val="0"/>
      </c:catAx>
      <c:valAx>
        <c:axId val="827753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775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227858685805869E-2"/>
          <c:y val="0.17424915337586264"/>
          <c:w val="9.9671538568740878E-2"/>
          <c:h val="0.7534269150931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90626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505" y="0"/>
            <a:ext cx="2890626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0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1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2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2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3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6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7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8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9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Cover MIH">
  <p:cSld name="Dark Cover MIH">
    <p:bg>
      <p:bgPr>
        <a:solidFill>
          <a:srgbClr val="3F3F49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14" name="Google Shape;14;p15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</p:grpSpPr>
        <p:sp>
          <p:nvSpPr>
            <p:cNvPr id="15" name="Google Shape;15;p15"/>
            <p:cNvSpPr/>
            <p:nvPr/>
          </p:nvSpPr>
          <p:spPr>
            <a:xfrm>
              <a:off x="147603" y="355917"/>
              <a:ext cx="1831564" cy="2292034"/>
            </a:xfrm>
            <a:custGeom>
              <a:rect b="b" l="l" r="r" t="t"/>
              <a:pathLst>
                <a:path extrusionOk="0" h="10000" w="9232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" name="Google Shape;17;p15"/>
          <p:cNvSpPr txBox="1"/>
          <p:nvPr>
            <p:ph type="title"/>
          </p:nvPr>
        </p:nvSpPr>
        <p:spPr>
          <a:xfrm>
            <a:off x="4764088" y="2603500"/>
            <a:ext cx="59404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15"/>
          <p:cNvGrpSpPr/>
          <p:nvPr/>
        </p:nvGrpSpPr>
        <p:grpSpPr>
          <a:xfrm>
            <a:off x="4762372" y="1611821"/>
            <a:ext cx="2287135" cy="381711"/>
            <a:chOff x="2044700" y="1449387"/>
            <a:chExt cx="3481388" cy="581026"/>
          </a:xfrm>
        </p:grpSpPr>
        <p:grpSp>
          <p:nvGrpSpPr>
            <p:cNvPr id="19" name="Google Shape;19;p15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20" name="Google Shape;20;p15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" name="Google Shape;21;p15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" name="Google Shape;22;p15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" name="Google Shape;23;p15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24;p15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" name="Google Shape;25;p15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" name="Google Shape;26;p15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" name="Google Shape;27;p15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28;p15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9" name="Google Shape;29;p15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30" name="Google Shape;30;p15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" name="Google Shape;32;p15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4762372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963"/>
              </a:buClr>
              <a:buSzPts val="1800"/>
              <a:buNone/>
              <a:defRPr sz="1800">
                <a:solidFill>
                  <a:srgbClr val="4E59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eft SideBar">
  <p:cSld name="1_Basic Left SideBa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704094" y="44912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718488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5"/>
          <p:cNvSpPr txBox="1"/>
          <p:nvPr/>
        </p:nvSpPr>
        <p:spPr>
          <a:xfrm rot="-5400000">
            <a:off x="9138413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51" name="Google Shape;151;p25"/>
          <p:cNvCxnSpPr/>
          <p:nvPr/>
        </p:nvCxnSpPr>
        <p:spPr>
          <a:xfrm rot="10800000">
            <a:off x="1156811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25"/>
          <p:cNvSpPr txBox="1"/>
          <p:nvPr/>
        </p:nvSpPr>
        <p:spPr>
          <a:xfrm>
            <a:off x="11515427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3" name="Google Shape;153;p25"/>
          <p:cNvGrpSpPr/>
          <p:nvPr/>
        </p:nvGrpSpPr>
        <p:grpSpPr>
          <a:xfrm>
            <a:off x="11748358" y="552423"/>
            <a:ext cx="247813" cy="217998"/>
            <a:chOff x="8716963" y="1482725"/>
            <a:chExt cx="762000" cy="687388"/>
          </a:xfrm>
        </p:grpSpPr>
        <p:sp>
          <p:nvSpPr>
            <p:cNvPr id="154" name="Google Shape;154;p25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Dark Cover">
  <p:cSld name="Grey Dark Cover">
    <p:bg>
      <p:bgPr>
        <a:solidFill>
          <a:srgbClr val="3F3F49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</p:grpSpPr>
        <p:sp>
          <p:nvSpPr>
            <p:cNvPr id="163" name="Google Shape;163;p27"/>
            <p:cNvSpPr/>
            <p:nvPr/>
          </p:nvSpPr>
          <p:spPr>
            <a:xfrm>
              <a:off x="147603" y="355917"/>
              <a:ext cx="1831564" cy="2292034"/>
            </a:xfrm>
            <a:custGeom>
              <a:rect b="b" l="l" r="r" t="t"/>
              <a:pathLst>
                <a:path extrusionOk="0" h="10000" w="9232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" name="Google Shape;165;p27"/>
          <p:cNvSpPr txBox="1"/>
          <p:nvPr>
            <p:ph type="title"/>
          </p:nvPr>
        </p:nvSpPr>
        <p:spPr>
          <a:xfrm>
            <a:off x="4764088" y="27813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6" name="Google Shape;166;p27"/>
          <p:cNvGrpSpPr/>
          <p:nvPr/>
        </p:nvGrpSpPr>
        <p:grpSpPr>
          <a:xfrm>
            <a:off x="4762372" y="1197000"/>
            <a:ext cx="2287135" cy="381711"/>
            <a:chOff x="2044700" y="1449387"/>
            <a:chExt cx="3481388" cy="581026"/>
          </a:xfrm>
        </p:grpSpPr>
        <p:grpSp>
          <p:nvGrpSpPr>
            <p:cNvPr id="167" name="Google Shape;167;p27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168" name="Google Shape;168;p27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7" name="Google Shape;177;p27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178" name="Google Shape;178;p27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4762372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963"/>
              </a:buClr>
              <a:buSzPts val="1800"/>
              <a:buNone/>
              <a:defRPr sz="1800">
                <a:solidFill>
                  <a:srgbClr val="4E59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eft SideBar">
  <p:cSld name="Basic Left SideBa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235075" y="44912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 sz="12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8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86" name="Google Shape;186;p28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28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8" name="Google Shape;188;p28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89" name="Google Shape;189;p28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eft SideBar">
  <p:cSld name="1_Basic Left SideBa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704094" y="44912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718488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9"/>
          <p:cNvSpPr txBox="1"/>
          <p:nvPr/>
        </p:nvSpPr>
        <p:spPr>
          <a:xfrm rot="-5400000">
            <a:off x="9138413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96" name="Google Shape;196;p29"/>
          <p:cNvCxnSpPr/>
          <p:nvPr/>
        </p:nvCxnSpPr>
        <p:spPr>
          <a:xfrm rot="10800000">
            <a:off x="1156811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29"/>
          <p:cNvSpPr txBox="1"/>
          <p:nvPr/>
        </p:nvSpPr>
        <p:spPr>
          <a:xfrm>
            <a:off x="11515427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8" name="Google Shape;198;p29"/>
          <p:cNvGrpSpPr/>
          <p:nvPr/>
        </p:nvGrpSpPr>
        <p:grpSpPr>
          <a:xfrm>
            <a:off x="11748358" y="552423"/>
            <a:ext cx="247813" cy="217998"/>
            <a:chOff x="8716963" y="1482725"/>
            <a:chExt cx="762000" cy="687388"/>
          </a:xfrm>
        </p:grpSpPr>
        <p:sp>
          <p:nvSpPr>
            <p:cNvPr id="199" name="Google Shape;199;p29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Data Dark">
  <p:cSld name="Text and Data Dar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0"/>
          <p:cNvSpPr/>
          <p:nvPr>
            <p:ph idx="2" type="chart"/>
          </p:nvPr>
        </p:nvSpPr>
        <p:spPr>
          <a:xfrm>
            <a:off x="4764088" y="1857753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6" name="Google Shape;206;p30"/>
          <p:cNvSpPr/>
          <p:nvPr>
            <p:ph idx="3" type="chart"/>
          </p:nvPr>
        </p:nvSpPr>
        <p:spPr>
          <a:xfrm>
            <a:off x="8328025" y="1876487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" name="Google Shape;207;p30"/>
          <p:cNvSpPr/>
          <p:nvPr>
            <p:ph idx="4" type="chart"/>
          </p:nvPr>
        </p:nvSpPr>
        <p:spPr>
          <a:xfrm>
            <a:off x="4764088" y="4450080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8" name="Google Shape;208;p30"/>
          <p:cNvSpPr/>
          <p:nvPr>
            <p:ph idx="5" type="chart"/>
          </p:nvPr>
        </p:nvSpPr>
        <p:spPr>
          <a:xfrm>
            <a:off x="8328025" y="4468814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6" type="body"/>
          </p:nvPr>
        </p:nvSpPr>
        <p:spPr>
          <a:xfrm>
            <a:off x="4764088" y="148351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0"/>
          <p:cNvSpPr txBox="1"/>
          <p:nvPr>
            <p:ph idx="7" type="body"/>
          </p:nvPr>
        </p:nvSpPr>
        <p:spPr>
          <a:xfrm>
            <a:off x="8342313" y="150225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0"/>
          <p:cNvSpPr txBox="1"/>
          <p:nvPr>
            <p:ph idx="8" type="body"/>
          </p:nvPr>
        </p:nvSpPr>
        <p:spPr>
          <a:xfrm>
            <a:off x="4764088" y="408444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0"/>
          <p:cNvSpPr txBox="1"/>
          <p:nvPr>
            <p:ph idx="9" type="body"/>
          </p:nvPr>
        </p:nvSpPr>
        <p:spPr>
          <a:xfrm>
            <a:off x="8342313" y="410318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13" name="Google Shape;213;p30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14" name="Google Shape;214;p30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7" name="Google Shape;217;p30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18" name="Google Shape;218;p30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30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Dark">
  <p:cSld name="3 col Dark">
    <p:bg>
      <p:bgPr>
        <a:solidFill>
          <a:schemeClr val="dk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1235076" y="500001"/>
            <a:ext cx="7180836" cy="681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1"/>
          <p:cNvSpPr txBox="1"/>
          <p:nvPr>
            <p:ph idx="2" type="body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1"/>
          <p:cNvSpPr txBox="1"/>
          <p:nvPr>
            <p:ph idx="3" type="body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1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26" name="Google Shape;226;p31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7" name="Google Shape;227;p31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8" name="Google Shape;228;p31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29" name="Google Shape;229;p31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34" name="Google Shape;234;p32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32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37" name="Google Shape;237;p32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der NoImage Dark">
  <p:cSld name="Devider NoImage Dar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42" name="Google Shape;242;p33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33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4" name="Google Shape;244;p33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45" name="Google Shape;245;p33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8" name="Google Shape;248;p33"/>
          <p:cNvSpPr txBox="1"/>
          <p:nvPr>
            <p:ph type="title"/>
          </p:nvPr>
        </p:nvSpPr>
        <p:spPr>
          <a:xfrm>
            <a:off x="2178764" y="2349500"/>
            <a:ext cx="7912974" cy="23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der with Image Dark">
  <p:cSld name="Devider with Image Dark">
    <p:bg>
      <p:bgPr>
        <a:solidFill>
          <a:schemeClr val="dk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/>
          <p:nvPr/>
        </p:nvSpPr>
        <p:spPr>
          <a:xfrm>
            <a:off x="3303588" y="309245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4"/>
          <p:cNvSpPr/>
          <p:nvPr>
            <p:ph idx="2" type="pic"/>
          </p:nvPr>
        </p:nvSpPr>
        <p:spPr>
          <a:xfrm>
            <a:off x="1" y="0"/>
            <a:ext cx="534034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34"/>
          <p:cNvSpPr txBox="1"/>
          <p:nvPr>
            <p:ph type="title"/>
          </p:nvPr>
        </p:nvSpPr>
        <p:spPr>
          <a:xfrm>
            <a:off x="6096000" y="2349500"/>
            <a:ext cx="4608513" cy="23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3" name="Google Shape;253;p34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4" name="Google Shape;254;p34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255" name="Google Shape;255;p34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8" name="Google Shape;258;p34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eft SideBar">
  <p:cSld name="Basic Left SideBa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7" name="Google Shape;37;p16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38" name="Google Shape;38;p16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" name="Google Shape;41;p16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42" name="Google Shape;42;p16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16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Right SideBar">
  <p:cSld name="1_Basic Right SideBa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7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6" name="Google Shape;46;p17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47" name="Google Shape;47;p17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" name="Google Shape;50;p17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51" name="Google Shape;51;p17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17"/>
          <p:cNvSpPr/>
          <p:nvPr>
            <p:ph idx="2" type="pic"/>
          </p:nvPr>
        </p:nvSpPr>
        <p:spPr>
          <a:xfrm>
            <a:off x="1" y="0"/>
            <a:ext cx="534034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7"/>
          <p:cNvSpPr txBox="1"/>
          <p:nvPr>
            <p:ph type="title"/>
          </p:nvPr>
        </p:nvSpPr>
        <p:spPr>
          <a:xfrm>
            <a:off x="6096000" y="2349500"/>
            <a:ext cx="4608513" cy="23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boto"/>
              <a:buNone/>
              <a:defRPr sz="3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der NoImage Light">
  <p:cSld name="Devider NoImage Ligh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8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56" name="Google Shape;56;p18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" name="Google Shape;59;p18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60" name="Google Shape;60;p18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8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8"/>
          <p:cNvSpPr txBox="1"/>
          <p:nvPr>
            <p:ph type="title"/>
          </p:nvPr>
        </p:nvSpPr>
        <p:spPr>
          <a:xfrm>
            <a:off x="2114746" y="2349500"/>
            <a:ext cx="796250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sz="3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MIH">
  <p:cSld name="Light Cover MIH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66" name="Google Shape;66;p19"/>
          <p:cNvGrpSpPr/>
          <p:nvPr/>
        </p:nvGrpSpPr>
        <p:grpSpPr>
          <a:xfrm>
            <a:off x="-18848" y="355917"/>
            <a:ext cx="3292475" cy="6190933"/>
            <a:chOff x="163513" y="355917"/>
            <a:chExt cx="3292475" cy="6190933"/>
          </a:xfrm>
        </p:grpSpPr>
        <p:sp>
          <p:nvSpPr>
            <p:cNvPr id="67" name="Google Shape;67;p19"/>
            <p:cNvSpPr/>
            <p:nvPr/>
          </p:nvSpPr>
          <p:spPr>
            <a:xfrm>
              <a:off x="176171" y="355917"/>
              <a:ext cx="1802996" cy="2292034"/>
            </a:xfrm>
            <a:custGeom>
              <a:rect b="b" l="l" r="r" t="t"/>
              <a:pathLst>
                <a:path extrusionOk="0" h="10000" w="9088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" name="Google Shape;69;p19"/>
          <p:cNvSpPr txBox="1"/>
          <p:nvPr>
            <p:ph type="title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b="1" sz="3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" name="Google Shape;70;p19"/>
          <p:cNvGrpSpPr/>
          <p:nvPr/>
        </p:nvGrpSpPr>
        <p:grpSpPr>
          <a:xfrm>
            <a:off x="4764088" y="1640530"/>
            <a:ext cx="2296682" cy="381711"/>
            <a:chOff x="2044700" y="1449387"/>
            <a:chExt cx="3481388" cy="581026"/>
          </a:xfrm>
        </p:grpSpPr>
        <p:grpSp>
          <p:nvGrpSpPr>
            <p:cNvPr id="71" name="Google Shape;71;p19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72" name="Google Shape;72;p19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73;p19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1" name="Google Shape;81;p1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82" name="Google Shape;82;p19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764088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BAA"/>
              </a:buClr>
              <a:buSzPts val="1800"/>
              <a:buNone/>
              <a:defRPr sz="1800">
                <a:solidFill>
                  <a:srgbClr val="9B9BA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Right SideBar">
  <p:cSld name="Basic Right SideBa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731112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9" name="Google Shape;89;p20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0" name="Google Shape;90;p20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91" name="Google Shape;91;p20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4" name="Google Shape;94;p20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Data Light">
  <p:cSld name="Text and Data Ligh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1"/>
          <p:cNvSpPr/>
          <p:nvPr>
            <p:ph idx="2" type="chart"/>
          </p:nvPr>
        </p:nvSpPr>
        <p:spPr>
          <a:xfrm>
            <a:off x="4764088" y="1857753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21"/>
          <p:cNvSpPr/>
          <p:nvPr>
            <p:ph idx="3" type="chart"/>
          </p:nvPr>
        </p:nvSpPr>
        <p:spPr>
          <a:xfrm>
            <a:off x="8328025" y="1876487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21"/>
          <p:cNvSpPr/>
          <p:nvPr>
            <p:ph idx="4" type="chart"/>
          </p:nvPr>
        </p:nvSpPr>
        <p:spPr>
          <a:xfrm>
            <a:off x="4764088" y="4450080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2" name="Google Shape;102;p21"/>
          <p:cNvSpPr/>
          <p:nvPr>
            <p:ph idx="5" type="chart"/>
          </p:nvPr>
        </p:nvSpPr>
        <p:spPr>
          <a:xfrm>
            <a:off x="8328025" y="4468814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6" type="body"/>
          </p:nvPr>
        </p:nvSpPr>
        <p:spPr>
          <a:xfrm>
            <a:off x="4764088" y="148351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7" type="body"/>
          </p:nvPr>
        </p:nvSpPr>
        <p:spPr>
          <a:xfrm>
            <a:off x="8342313" y="150225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8" type="body"/>
          </p:nvPr>
        </p:nvSpPr>
        <p:spPr>
          <a:xfrm>
            <a:off x="4764088" y="408444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9" type="body"/>
          </p:nvPr>
        </p:nvSpPr>
        <p:spPr>
          <a:xfrm>
            <a:off x="8342313" y="410318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7" name="Google Shape;107;p21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08" name="Google Shape;108;p21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" name="Google Shape;111;p21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1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">
  <p:cSld name="3 col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224977" y="552423"/>
            <a:ext cx="7180836" cy="715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3" type="body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9" name="Google Shape;119;p22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20" name="Google Shape;120;p22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" name="Google Shape;123;p22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22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>
  <p:cSld name="Galler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3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28" name="Google Shape;128;p23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1" name="Google Shape;131;p23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23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3"/>
          <p:cNvSpPr/>
          <p:nvPr>
            <p:ph idx="2" type="pic"/>
          </p:nvPr>
        </p:nvSpPr>
        <p:spPr>
          <a:xfrm>
            <a:off x="1235075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3"/>
          <p:cNvSpPr/>
          <p:nvPr>
            <p:ph idx="3" type="pic"/>
          </p:nvPr>
        </p:nvSpPr>
        <p:spPr>
          <a:xfrm>
            <a:off x="4764088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3"/>
          <p:cNvSpPr/>
          <p:nvPr>
            <p:ph idx="4" type="pic"/>
          </p:nvPr>
        </p:nvSpPr>
        <p:spPr>
          <a:xfrm>
            <a:off x="8328025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3"/>
          <p:cNvSpPr/>
          <p:nvPr>
            <p:ph idx="5" type="pic"/>
          </p:nvPr>
        </p:nvSpPr>
        <p:spPr>
          <a:xfrm>
            <a:off x="1235075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3"/>
          <p:cNvSpPr/>
          <p:nvPr>
            <p:ph idx="6" type="pic"/>
          </p:nvPr>
        </p:nvSpPr>
        <p:spPr>
          <a:xfrm>
            <a:off x="4764088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3"/>
          <p:cNvSpPr/>
          <p:nvPr>
            <p:ph idx="7" type="pic"/>
          </p:nvPr>
        </p:nvSpPr>
        <p:spPr>
          <a:xfrm>
            <a:off x="8328025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i="0" sz="26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orient="horz" pos="482">
          <p15:clr>
            <a:srgbClr val="FDE53C"/>
          </p15:clr>
        </p15:guide>
        <p15:guide id="3" orient="horz" pos="935">
          <p15:clr>
            <a:srgbClr val="000000"/>
          </p15:clr>
        </p15:guide>
        <p15:guide id="4" orient="horz" pos="1071">
          <p15:clr>
            <a:srgbClr val="FBAE40"/>
          </p15:clr>
        </p15:guide>
        <p15:guide id="5" orient="horz" pos="1208">
          <p15:clr>
            <a:srgbClr val="FBAE40"/>
          </p15:clr>
        </p15:guide>
        <p15:guide id="6" orient="horz" pos="1344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024">
          <p15:clr>
            <a:srgbClr val="FBAE40"/>
          </p15:clr>
        </p15:guide>
        <p15:guide id="10" orient="horz" pos="2296">
          <p15:clr>
            <a:srgbClr val="FBAE40"/>
          </p15:clr>
        </p15:guide>
        <p15:guide id="11" orient="horz" pos="2568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2976">
          <p15:clr>
            <a:srgbClr val="FBAE40"/>
          </p15:clr>
        </p15:guide>
        <p15:guide id="14" orient="horz" pos="346">
          <p15:clr>
            <a:srgbClr val="000000"/>
          </p15:clr>
        </p15:guide>
        <p15:guide id="15" orient="horz" pos="777">
          <p15:clr>
            <a:srgbClr val="000000"/>
          </p15:clr>
        </p15:guide>
        <p15:guide id="16" orient="horz" pos="1616">
          <p15:clr>
            <a:srgbClr val="FBAE40"/>
          </p15:clr>
        </p15:guide>
        <p15:guide id="17" orient="horz" pos="1752">
          <p15:clr>
            <a:srgbClr val="FBAE40"/>
          </p15:clr>
        </p15:guide>
        <p15:guide id="18" orient="horz" pos="1888">
          <p15:clr>
            <a:srgbClr val="FBAE40"/>
          </p15:clr>
        </p15:guide>
        <p15:guide id="19" orient="horz" pos="2432">
          <p15:clr>
            <a:srgbClr val="FBAE40"/>
          </p15:clr>
        </p15:guide>
        <p15:guide id="20" orient="horz" pos="2840">
          <p15:clr>
            <a:srgbClr val="FBAE40"/>
          </p15:clr>
        </p15:guide>
        <p15:guide id="21" orient="horz" pos="3112">
          <p15:clr>
            <a:srgbClr val="FBAE40"/>
          </p15:clr>
        </p15:guide>
        <p15:guide id="22" orient="horz" pos="3249">
          <p15:clr>
            <a:srgbClr val="FBAE40"/>
          </p15:clr>
        </p15:guide>
        <p15:guide id="23" orient="horz" pos="3385">
          <p15:clr>
            <a:srgbClr val="FBAE40"/>
          </p15:clr>
        </p15:guide>
        <p15:guide id="24" orient="horz" pos="3521">
          <p15:clr>
            <a:srgbClr val="FBAE40"/>
          </p15:clr>
        </p15:guide>
        <p15:guide id="25" orient="horz" pos="3657">
          <p15:clr>
            <a:srgbClr val="FBAE40"/>
          </p15:clr>
        </p15:guide>
        <p15:guide id="26" orient="horz" pos="3793">
          <p15:clr>
            <a:srgbClr val="FBAE40"/>
          </p15:clr>
        </p15:guide>
        <p15:guide id="27" orient="horz" pos="3929">
          <p15:clr>
            <a:srgbClr val="000000"/>
          </p15:clr>
        </p15:guide>
        <p15:guide id="28" pos="438">
          <p15:clr>
            <a:srgbClr val="F26B43"/>
          </p15:clr>
        </p15:guide>
        <p15:guide id="29" orient="horz" pos="618">
          <p15:clr>
            <a:srgbClr val="FDE53C"/>
          </p15:clr>
        </p15:guide>
        <p15:guide id="30" pos="7680">
          <p15:clr>
            <a:srgbClr val="FBAE40"/>
          </p15:clr>
        </p15:guide>
        <p15:guide id="31" pos="778">
          <p15:clr>
            <a:srgbClr val="000000"/>
          </p15:clr>
        </p15:guide>
        <p15:guide id="32" pos="1164">
          <p15:clr>
            <a:srgbClr val="9FCC3B"/>
          </p15:clr>
        </p15:guide>
        <p15:guide id="33" pos="1345">
          <p15:clr>
            <a:srgbClr val="9FCC3B"/>
          </p15:clr>
        </p15:guide>
        <p15:guide id="34" pos="1708">
          <p15:clr>
            <a:srgbClr val="9FCC3B"/>
          </p15:clr>
        </p15:guide>
        <p15:guide id="35" pos="1890">
          <p15:clr>
            <a:srgbClr val="9FCC3B"/>
          </p15:clr>
        </p15:guide>
        <p15:guide id="36" pos="2252">
          <p15:clr>
            <a:srgbClr val="9FCC3B"/>
          </p15:clr>
        </p15:guide>
        <p15:guide id="37" pos="2434">
          <p15:clr>
            <a:srgbClr val="9FCC3B"/>
          </p15:clr>
        </p15:guide>
        <p15:guide id="38" pos="2819">
          <p15:clr>
            <a:srgbClr val="9FCC3B"/>
          </p15:clr>
        </p15:guide>
        <p15:guide id="39" pos="3364">
          <p15:clr>
            <a:srgbClr val="9FCC3B"/>
          </p15:clr>
        </p15:guide>
        <p15:guide id="40" pos="3552">
          <p15:clr>
            <a:srgbClr val="9FCC3B"/>
          </p15:clr>
        </p15:guide>
        <p15:guide id="41" pos="3001">
          <p15:clr>
            <a:srgbClr val="9FCC3B"/>
          </p15:clr>
        </p15:guide>
        <p15:guide id="42" pos="3936">
          <p15:clr>
            <a:srgbClr val="9FCC3B"/>
          </p15:clr>
        </p15:guide>
        <p15:guide id="43" pos="4112">
          <p15:clr>
            <a:srgbClr val="9FCC3B"/>
          </p15:clr>
        </p15:guide>
        <p15:guide id="44" pos="4498">
          <p15:clr>
            <a:srgbClr val="9FCC3B"/>
          </p15:clr>
        </p15:guide>
        <p15:guide id="45" pos="4679">
          <p15:clr>
            <a:srgbClr val="9FCC3B"/>
          </p15:clr>
        </p15:guide>
        <p15:guide id="46" pos="5065">
          <p15:clr>
            <a:srgbClr val="9FCC3B"/>
          </p15:clr>
        </p15:guide>
        <p15:guide id="47" pos="5246">
          <p15:clr>
            <a:srgbClr val="9FCC3B"/>
          </p15:clr>
        </p15:guide>
        <p15:guide id="48" pos="5609">
          <p15:clr>
            <a:srgbClr val="9FCC3B"/>
          </p15:clr>
        </p15:guide>
        <p15:guide id="49" pos="5790">
          <p15:clr>
            <a:srgbClr val="9FCC3B"/>
          </p15:clr>
        </p15:guide>
        <p15:guide id="50" pos="6357">
          <p15:clr>
            <a:srgbClr val="9FCC3B"/>
          </p15:clr>
        </p15:guide>
        <p15:guide id="51" pos="6176">
          <p15:clr>
            <a:srgbClr val="9FCC3B"/>
          </p15:clr>
        </p15:guide>
        <p15:guide id="52" pos="6743">
          <p15:clr>
            <a:srgbClr val="9FCC3B"/>
          </p15:clr>
        </p15:guide>
        <p15:guide id="53" pos="6924">
          <p15:clr>
            <a:srgbClr val="9FCC3B"/>
          </p15:clr>
        </p15:guide>
        <p15:guide id="54" pos="7287">
          <p15:clr>
            <a:srgbClr val="9FCC3B"/>
          </p15:clr>
        </p15:guide>
        <p15:guide id="55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orient="horz" pos="482">
          <p15:clr>
            <a:srgbClr val="FDE53C"/>
          </p15:clr>
        </p15:guide>
        <p15:guide id="3" orient="horz" pos="935">
          <p15:clr>
            <a:srgbClr val="000000"/>
          </p15:clr>
        </p15:guide>
        <p15:guide id="4" orient="horz" pos="1071">
          <p15:clr>
            <a:srgbClr val="FBAE40"/>
          </p15:clr>
        </p15:guide>
        <p15:guide id="5" orient="horz" pos="1208">
          <p15:clr>
            <a:srgbClr val="FBAE40"/>
          </p15:clr>
        </p15:guide>
        <p15:guide id="6" orient="horz" pos="1344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024">
          <p15:clr>
            <a:srgbClr val="FBAE40"/>
          </p15:clr>
        </p15:guide>
        <p15:guide id="10" orient="horz" pos="2296">
          <p15:clr>
            <a:srgbClr val="FBAE40"/>
          </p15:clr>
        </p15:guide>
        <p15:guide id="11" orient="horz" pos="2568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2976">
          <p15:clr>
            <a:srgbClr val="FBAE40"/>
          </p15:clr>
        </p15:guide>
        <p15:guide id="14" orient="horz" pos="346">
          <p15:clr>
            <a:srgbClr val="000000"/>
          </p15:clr>
        </p15:guide>
        <p15:guide id="15" orient="horz" pos="777">
          <p15:clr>
            <a:srgbClr val="000000"/>
          </p15:clr>
        </p15:guide>
        <p15:guide id="16" orient="horz" pos="1616">
          <p15:clr>
            <a:srgbClr val="FBAE40"/>
          </p15:clr>
        </p15:guide>
        <p15:guide id="17" orient="horz" pos="1752">
          <p15:clr>
            <a:srgbClr val="FBAE40"/>
          </p15:clr>
        </p15:guide>
        <p15:guide id="18" orient="horz" pos="1888">
          <p15:clr>
            <a:srgbClr val="FBAE40"/>
          </p15:clr>
        </p15:guide>
        <p15:guide id="19" orient="horz" pos="2432">
          <p15:clr>
            <a:srgbClr val="FBAE40"/>
          </p15:clr>
        </p15:guide>
        <p15:guide id="20" orient="horz" pos="2840">
          <p15:clr>
            <a:srgbClr val="FBAE40"/>
          </p15:clr>
        </p15:guide>
        <p15:guide id="21" orient="horz" pos="3112">
          <p15:clr>
            <a:srgbClr val="FBAE40"/>
          </p15:clr>
        </p15:guide>
        <p15:guide id="22" orient="horz" pos="3249">
          <p15:clr>
            <a:srgbClr val="FBAE40"/>
          </p15:clr>
        </p15:guide>
        <p15:guide id="23" orient="horz" pos="3385">
          <p15:clr>
            <a:srgbClr val="FBAE40"/>
          </p15:clr>
        </p15:guide>
        <p15:guide id="24" orient="horz" pos="3521">
          <p15:clr>
            <a:srgbClr val="FBAE40"/>
          </p15:clr>
        </p15:guide>
        <p15:guide id="25" orient="horz" pos="3657">
          <p15:clr>
            <a:srgbClr val="FBAE40"/>
          </p15:clr>
        </p15:guide>
        <p15:guide id="26" orient="horz" pos="3793">
          <p15:clr>
            <a:srgbClr val="FBAE40"/>
          </p15:clr>
        </p15:guide>
        <p15:guide id="27" orient="horz" pos="3929">
          <p15:clr>
            <a:srgbClr val="000000"/>
          </p15:clr>
        </p15:guide>
        <p15:guide id="28" pos="438">
          <p15:clr>
            <a:srgbClr val="F26B43"/>
          </p15:clr>
        </p15:guide>
        <p15:guide id="29" orient="horz" pos="618">
          <p15:clr>
            <a:srgbClr val="FDE53C"/>
          </p15:clr>
        </p15:guide>
        <p15:guide id="30" pos="7680">
          <p15:clr>
            <a:srgbClr val="FBAE40"/>
          </p15:clr>
        </p15:guide>
        <p15:guide id="31" pos="778">
          <p15:clr>
            <a:srgbClr val="000000"/>
          </p15:clr>
        </p15:guide>
        <p15:guide id="32" pos="1164">
          <p15:clr>
            <a:srgbClr val="9FCC3B"/>
          </p15:clr>
        </p15:guide>
        <p15:guide id="33" pos="1345">
          <p15:clr>
            <a:srgbClr val="9FCC3B"/>
          </p15:clr>
        </p15:guide>
        <p15:guide id="34" pos="1708">
          <p15:clr>
            <a:srgbClr val="9FCC3B"/>
          </p15:clr>
        </p15:guide>
        <p15:guide id="35" pos="1890">
          <p15:clr>
            <a:srgbClr val="9FCC3B"/>
          </p15:clr>
        </p15:guide>
        <p15:guide id="36" pos="2252">
          <p15:clr>
            <a:srgbClr val="9FCC3B"/>
          </p15:clr>
        </p15:guide>
        <p15:guide id="37" pos="2434">
          <p15:clr>
            <a:srgbClr val="9FCC3B"/>
          </p15:clr>
        </p15:guide>
        <p15:guide id="38" pos="2819">
          <p15:clr>
            <a:srgbClr val="9FCC3B"/>
          </p15:clr>
        </p15:guide>
        <p15:guide id="39" pos="3364">
          <p15:clr>
            <a:srgbClr val="9FCC3B"/>
          </p15:clr>
        </p15:guide>
        <p15:guide id="40" pos="3552">
          <p15:clr>
            <a:srgbClr val="9FCC3B"/>
          </p15:clr>
        </p15:guide>
        <p15:guide id="41" pos="3001">
          <p15:clr>
            <a:srgbClr val="9FCC3B"/>
          </p15:clr>
        </p15:guide>
        <p15:guide id="42" pos="3936">
          <p15:clr>
            <a:srgbClr val="9FCC3B"/>
          </p15:clr>
        </p15:guide>
        <p15:guide id="43" pos="4112">
          <p15:clr>
            <a:srgbClr val="9FCC3B"/>
          </p15:clr>
        </p15:guide>
        <p15:guide id="44" pos="4498">
          <p15:clr>
            <a:srgbClr val="9FCC3B"/>
          </p15:clr>
        </p15:guide>
        <p15:guide id="45" pos="4679">
          <p15:clr>
            <a:srgbClr val="9FCC3B"/>
          </p15:clr>
        </p15:guide>
        <p15:guide id="46" pos="5065">
          <p15:clr>
            <a:srgbClr val="9FCC3B"/>
          </p15:clr>
        </p15:guide>
        <p15:guide id="47" pos="5246">
          <p15:clr>
            <a:srgbClr val="9FCC3B"/>
          </p15:clr>
        </p15:guide>
        <p15:guide id="48" pos="5609">
          <p15:clr>
            <a:srgbClr val="9FCC3B"/>
          </p15:clr>
        </p15:guide>
        <p15:guide id="49" pos="5790">
          <p15:clr>
            <a:srgbClr val="9FCC3B"/>
          </p15:clr>
        </p15:guide>
        <p15:guide id="50" pos="6357">
          <p15:clr>
            <a:srgbClr val="9FCC3B"/>
          </p15:clr>
        </p15:guide>
        <p15:guide id="51" pos="6176">
          <p15:clr>
            <a:srgbClr val="9FCC3B"/>
          </p15:clr>
        </p15:guide>
        <p15:guide id="52" pos="6743">
          <p15:clr>
            <a:srgbClr val="9FCC3B"/>
          </p15:clr>
        </p15:guide>
        <p15:guide id="53" pos="6924">
          <p15:clr>
            <a:srgbClr val="9FCC3B"/>
          </p15:clr>
        </p15:guide>
        <p15:guide id="54" pos="7287">
          <p15:clr>
            <a:srgbClr val="9FCC3B"/>
          </p15:clr>
        </p15:guide>
        <p15:guide id="55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>
            <p:ph type="title"/>
          </p:nvPr>
        </p:nvSpPr>
        <p:spPr>
          <a:xfrm>
            <a:off x="461817" y="2438400"/>
            <a:ext cx="10847160" cy="2290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oboto"/>
              <a:buNone/>
            </a:pPr>
            <a:r>
              <a:rPr b="1" lang="uk-UA">
                <a:solidFill>
                  <a:srgbClr val="FF0000"/>
                </a:solidFill>
              </a:rPr>
              <a:t>«</a:t>
            </a:r>
            <a:r>
              <a:rPr b="1" lang="uk-UA" sz="3600"/>
              <a:t>Бізнес</a:t>
            </a:r>
            <a:r>
              <a:rPr b="1" lang="uk-UA" sz="3600">
                <a:solidFill>
                  <a:schemeClr val="accent1"/>
                </a:solidFill>
              </a:rPr>
              <a:t> я</a:t>
            </a:r>
            <a:r>
              <a:rPr b="1" lang="uk-UA" sz="3600">
                <a:solidFill>
                  <a:srgbClr val="FF0000"/>
                </a:solidFill>
              </a:rPr>
              <a:t>к </a:t>
            </a:r>
            <a:r>
              <a:rPr b="1" lang="uk-UA" sz="3600"/>
              <a:t>потерпіла</a:t>
            </a:r>
            <a:r>
              <a:rPr b="1" lang="uk-UA" sz="3600">
                <a:solidFill>
                  <a:srgbClr val="FF0000"/>
                </a:solidFill>
              </a:rPr>
              <a:t> сторона воєнних злочинів</a:t>
            </a:r>
            <a:r>
              <a:rPr b="1" lang="uk-UA">
                <a:solidFill>
                  <a:srgbClr val="FF0000"/>
                </a:solidFill>
              </a:rPr>
              <a:t>»</a:t>
            </a:r>
            <a:br>
              <a:rPr b="1" lang="uk-UA"/>
            </a:br>
            <a:r>
              <a:rPr b="1" lang="uk-UA"/>
              <a:t> </a:t>
            </a:r>
            <a:br>
              <a:rPr b="1" lang="uk-UA"/>
            </a:br>
            <a:br>
              <a:rPr b="1" lang="uk-UA"/>
            </a:br>
            <a:r>
              <a:rPr b="1" lang="uk-UA">
                <a:solidFill>
                  <a:schemeClr val="accent1"/>
                </a:solidFill>
              </a:rPr>
              <a:t>БЕВЗА Володимир, адвокат</a:t>
            </a:r>
            <a:endParaRPr b="0" sz="2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/>
          <p:nvPr>
            <p:ph type="title"/>
          </p:nvPr>
        </p:nvSpPr>
        <p:spPr>
          <a:xfrm>
            <a:off x="924121" y="259715"/>
            <a:ext cx="796250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oboto"/>
              <a:buNone/>
            </a:pPr>
            <a:r>
              <a:rPr lang="uk-UA" sz="4200">
                <a:solidFill>
                  <a:schemeClr val="accent1"/>
                </a:solidFill>
              </a:rPr>
              <a:t>Потерпілий</a:t>
            </a:r>
            <a:r>
              <a:rPr lang="uk-UA"/>
              <a:t> від воєнних злочинів чи </a:t>
            </a:r>
            <a:r>
              <a:rPr lang="uk-UA" sz="4200">
                <a:solidFill>
                  <a:schemeClr val="accent1"/>
                </a:solidFill>
              </a:rPr>
              <a:t>агресивної війни рф</a:t>
            </a:r>
            <a:r>
              <a:rPr lang="uk-UA"/>
              <a:t>?</a:t>
            </a:r>
            <a:endParaRPr/>
          </a:p>
        </p:txBody>
      </p:sp>
      <p:sp>
        <p:nvSpPr>
          <p:cNvPr id="576" name="Google Shape;576;p10"/>
          <p:cNvSpPr txBox="1"/>
          <p:nvPr/>
        </p:nvSpPr>
        <p:spPr>
          <a:xfrm>
            <a:off x="3600646" y="3359786"/>
            <a:ext cx="796250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20000"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Що важливо для притягнення до відповідальності: </a:t>
            </a:r>
            <a:endParaRPr/>
          </a:p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норма закону </a:t>
            </a:r>
            <a:endParaRPr/>
          </a:p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oboto"/>
              <a:buNone/>
            </a:pPr>
            <a:r>
              <a:rPr b="1" lang="uk-UA" sz="3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чи</a:t>
            </a:r>
            <a:endParaRPr/>
          </a:p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boto"/>
              <a:buNone/>
            </a:pPr>
            <a:r>
              <a:rPr b="1" lang="uk-UA" sz="3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норми ЖИТТЯ?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"/>
          <p:cNvSpPr txBox="1"/>
          <p:nvPr>
            <p:ph type="title"/>
          </p:nvPr>
        </p:nvSpPr>
        <p:spPr>
          <a:xfrm>
            <a:off x="1648021" y="564515"/>
            <a:ext cx="7962508" cy="226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uk-UA">
                <a:solidFill>
                  <a:schemeClr val="dk1"/>
                </a:solidFill>
              </a:rPr>
              <a:t>Яку</a:t>
            </a:r>
            <a:r>
              <a:rPr lang="uk-UA">
                <a:solidFill>
                  <a:schemeClr val="accent1"/>
                </a:solidFill>
              </a:rPr>
              <a:t> </a:t>
            </a:r>
            <a:r>
              <a:rPr lang="uk-UA" sz="5200">
                <a:solidFill>
                  <a:schemeClr val="accent1"/>
                </a:solidFill>
              </a:rPr>
              <a:t>ВІЙНУ</a:t>
            </a:r>
            <a:r>
              <a:rPr lang="uk-UA">
                <a:solidFill>
                  <a:schemeClr val="accent1"/>
                </a:solidFill>
              </a:rPr>
              <a:t> </a:t>
            </a:r>
            <a:r>
              <a:rPr lang="uk-UA">
                <a:solidFill>
                  <a:schemeClr val="dk1"/>
                </a:solidFill>
              </a:rPr>
              <a:t>веде </a:t>
            </a:r>
            <a:r>
              <a:rPr lang="uk-UA" strike="sngStrike">
                <a:solidFill>
                  <a:schemeClr val="accent1"/>
                </a:solidFill>
              </a:rPr>
              <a:t>росія</a:t>
            </a:r>
            <a:r>
              <a:rPr lang="uk-UA">
                <a:solidFill>
                  <a:schemeClr val="dk1"/>
                </a:solidFill>
              </a:rPr>
              <a:t> проти України</a:t>
            </a:r>
            <a:br>
              <a:rPr lang="uk-UA">
                <a:solidFill>
                  <a:schemeClr val="dk1"/>
                </a:solidFill>
              </a:rPr>
            </a:br>
            <a:r>
              <a:rPr lang="uk-UA" sz="4200"/>
              <a:t>?</a:t>
            </a:r>
            <a:endParaRPr/>
          </a:p>
        </p:txBody>
      </p:sp>
      <p:sp>
        <p:nvSpPr>
          <p:cNvPr id="582" name="Google Shape;582;p11"/>
          <p:cNvSpPr txBox="1"/>
          <p:nvPr/>
        </p:nvSpPr>
        <p:spPr>
          <a:xfrm>
            <a:off x="3638746" y="3429000"/>
            <a:ext cx="7962508" cy="226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ООН оголосило 2020-2030 четвертим десятиліттям за </a:t>
            </a:r>
            <a:r>
              <a:rPr b="1" lang="uk-UA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викорінення</a:t>
            </a: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…? Але…</a:t>
            </a:r>
            <a:endParaRPr b="1" sz="32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"/>
          <p:cNvSpPr txBox="1"/>
          <p:nvPr/>
        </p:nvSpPr>
        <p:spPr>
          <a:xfrm>
            <a:off x="71833" y="169260"/>
            <a:ext cx="111318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7200">
                <a:solidFill>
                  <a:srgbClr val="E2001F"/>
                </a:solidFill>
                <a:latin typeface="Roboto"/>
                <a:ea typeface="Roboto"/>
                <a:cs typeface="Roboto"/>
                <a:sym typeface="Roboto"/>
              </a:rPr>
              <a:t>SHO?  Питання.</a:t>
            </a:r>
            <a:endParaRPr b="1" i="0" sz="72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Зображення, що містить текст, чоловік&#10;&#10;Автоматично згенерований опис" id="588" name="Google Shape;5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5108" y="1369589"/>
            <a:ext cx="5149997" cy="3427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чоловік, особа, темний&#10;&#10;Автоматично згенерований опис" id="589" name="Google Shape;589;p12"/>
          <p:cNvPicPr preferRelativeResize="0"/>
          <p:nvPr/>
        </p:nvPicPr>
        <p:blipFill rotWithShape="1">
          <a:blip r:embed="rId4">
            <a:alphaModFix/>
          </a:blip>
          <a:srcRect b="0" l="0" r="0" t="14294"/>
          <a:stretch/>
        </p:blipFill>
        <p:spPr>
          <a:xfrm>
            <a:off x="656989" y="1790700"/>
            <a:ext cx="4952963" cy="474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2"/>
          <p:cNvSpPr txBox="1"/>
          <p:nvPr/>
        </p:nvSpPr>
        <p:spPr>
          <a:xfrm>
            <a:off x="656989" y="2110858"/>
            <a:ext cx="46865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-UA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ru</a:t>
            </a:r>
            <a:r>
              <a:rPr b="1" lang="uk-UA" sz="32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ss</a:t>
            </a:r>
            <a:r>
              <a:rPr b="1" lang="uk-UA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ia</a:t>
            </a:r>
            <a:r>
              <a:rPr b="1" lang="uk-UA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will be </a:t>
            </a:r>
            <a:r>
              <a:rPr b="1" lang="uk-UA" sz="40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JUDGED</a:t>
            </a:r>
            <a:endParaRPr b="1" sz="4000" u="sng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"/>
          <p:cNvSpPr txBox="1"/>
          <p:nvPr/>
        </p:nvSpPr>
        <p:spPr>
          <a:xfrm>
            <a:off x="879915" y="2384159"/>
            <a:ext cx="10432169" cy="262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62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625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b="1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62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625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lang="uk-UA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ВІРИМО</a:t>
            </a:r>
            <a:r>
              <a:rPr b="1" lang="uk-UA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-UA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УКРАЇНУ </a:t>
            </a:r>
            <a:r>
              <a:rPr b="1" lang="uk-UA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b="1" lang="uk-UA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-UA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НАШІ ЗБРОЙНІ СИЛИ</a:t>
            </a:r>
            <a:r>
              <a:rPr b="1" lang="uk-UA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ctr">
              <a:lnSpc>
                <a:spcPct val="562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13"/>
          <p:cNvSpPr txBox="1"/>
          <p:nvPr>
            <p:ph idx="1" type="body"/>
          </p:nvPr>
        </p:nvSpPr>
        <p:spPr>
          <a:xfrm>
            <a:off x="6543676" y="4794717"/>
            <a:ext cx="4983034" cy="1215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uk-UA">
                <a:solidFill>
                  <a:schemeClr val="lt1"/>
                </a:solidFill>
              </a:rPr>
              <a:t>З повагою -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963"/>
              </a:buClr>
              <a:buSzPts val="180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uk-UA">
                <a:solidFill>
                  <a:schemeClr val="lt1"/>
                </a:solidFill>
              </a:rPr>
              <a:t>БЕВЗА Володимир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/>
          <p:nvPr>
            <p:ph type="title"/>
          </p:nvPr>
        </p:nvSpPr>
        <p:spPr>
          <a:xfrm>
            <a:off x="1237704" y="435528"/>
            <a:ext cx="9814227" cy="813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 Опис Групи Метінвест </a:t>
            </a:r>
            <a:endParaRPr sz="1600"/>
          </a:p>
        </p:txBody>
      </p:sp>
      <p:sp>
        <p:nvSpPr>
          <p:cNvPr id="271" name="Google Shape;271;p2"/>
          <p:cNvSpPr/>
          <p:nvPr/>
        </p:nvSpPr>
        <p:spPr>
          <a:xfrm>
            <a:off x="9571715" y="5492719"/>
            <a:ext cx="17012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сплачено податків в бюджети України за 16 років </a:t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9571715" y="4947887"/>
            <a:ext cx="1439227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238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7422229" y="5463969"/>
            <a:ext cx="13082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клієнтів </a:t>
            </a:r>
            <a:b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понад 100 країнах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7424000" y="4920531"/>
            <a:ext cx="140901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~ </a:t>
            </a: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7000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1588762" y="3026084"/>
            <a:ext cx="2355586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млн тон сталі за 16 років діяльності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(включаючи 42 млн тон            СП «Запоріжсталь» з 2012 року) </a:t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1588762" y="2506747"/>
            <a:ext cx="13082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196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1588762" y="4408211"/>
            <a:ext cx="19119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окатків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1588762" y="3882306"/>
            <a:ext cx="7611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179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"/>
          <p:cNvSpPr/>
          <p:nvPr/>
        </p:nvSpPr>
        <p:spPr>
          <a:xfrm>
            <a:off x="1588762" y="5382537"/>
            <a:ext cx="204695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концентрату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"/>
          <p:cNvSpPr/>
          <p:nvPr/>
        </p:nvSpPr>
        <p:spPr>
          <a:xfrm>
            <a:off x="1588762" y="4854954"/>
            <a:ext cx="7611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508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4433885" y="4427261"/>
            <a:ext cx="1308261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співробітників </a:t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4414835" y="3891831"/>
            <a:ext cx="13082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67 700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4414834" y="2997509"/>
            <a:ext cx="2366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підприємств в 5 країнах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0" i="0" lang="uk-U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виробничі, видобувні, ремонтні тощо</a:t>
            </a: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4414835" y="2468647"/>
            <a:ext cx="13082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7395426" y="2978459"/>
            <a:ext cx="13087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офісів продажів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20 країнах</a:t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7395426" y="2487697"/>
            <a:ext cx="838215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9571715" y="2968934"/>
            <a:ext cx="20234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інвестицій у розвиток підприємств з 2006 року</a:t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9495515" y="2468647"/>
            <a:ext cx="13082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190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1588761" y="6172840"/>
            <a:ext cx="23598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видів металопродукції           в продуктовому портфелі</a:t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1588762" y="5657843"/>
            <a:ext cx="13082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1000+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9571715" y="4370111"/>
            <a:ext cx="216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інвестицій в екологічні проекти з 2006 року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"/>
          <p:cNvSpPr/>
          <p:nvPr/>
        </p:nvSpPr>
        <p:spPr>
          <a:xfrm>
            <a:off x="9571715" y="3901356"/>
            <a:ext cx="511208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90 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"/>
          <p:cNvSpPr/>
          <p:nvPr/>
        </p:nvSpPr>
        <p:spPr>
          <a:xfrm>
            <a:off x="10078561" y="2675204"/>
            <a:ext cx="10021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млрд грн 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9960761" y="4123012"/>
            <a:ext cx="10021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млрд грн </a:t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2171327" y="4123012"/>
            <a:ext cx="10134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млн тон 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2223738" y="5100251"/>
            <a:ext cx="9092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млн тон 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0167117" y="5193188"/>
            <a:ext cx="10021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млрд грн </a:t>
            </a:r>
            <a:endParaRPr/>
          </a:p>
        </p:txBody>
      </p:sp>
      <p:grpSp>
        <p:nvGrpSpPr>
          <p:cNvPr id="298" name="Google Shape;298;p2"/>
          <p:cNvGrpSpPr/>
          <p:nvPr/>
        </p:nvGrpSpPr>
        <p:grpSpPr>
          <a:xfrm>
            <a:off x="1199485" y="2708016"/>
            <a:ext cx="281739" cy="287516"/>
            <a:chOff x="1414474" y="1038225"/>
            <a:chExt cx="309565" cy="315913"/>
          </a:xfrm>
        </p:grpSpPr>
        <p:sp>
          <p:nvSpPr>
            <p:cNvPr id="299" name="Google Shape;299;p2"/>
            <p:cNvSpPr/>
            <p:nvPr/>
          </p:nvSpPr>
          <p:spPr>
            <a:xfrm>
              <a:off x="1414474" y="1038225"/>
              <a:ext cx="309565" cy="315913"/>
            </a:xfrm>
            <a:custGeom>
              <a:rect b="b" l="l" r="r" t="t"/>
              <a:pathLst>
                <a:path extrusionOk="0" h="199" w="195">
                  <a:moveTo>
                    <a:pt x="38" y="145"/>
                  </a:moveTo>
                  <a:lnTo>
                    <a:pt x="134" y="112"/>
                  </a:lnTo>
                  <a:lnTo>
                    <a:pt x="146" y="115"/>
                  </a:lnTo>
                  <a:lnTo>
                    <a:pt x="162" y="110"/>
                  </a:lnTo>
                  <a:lnTo>
                    <a:pt x="166" y="123"/>
                  </a:lnTo>
                  <a:lnTo>
                    <a:pt x="166" y="199"/>
                  </a:lnTo>
                  <a:lnTo>
                    <a:pt x="173" y="199"/>
                  </a:lnTo>
                  <a:lnTo>
                    <a:pt x="173" y="122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51" y="59"/>
                  </a:lnTo>
                  <a:lnTo>
                    <a:pt x="148" y="50"/>
                  </a:lnTo>
                  <a:lnTo>
                    <a:pt x="162" y="45"/>
                  </a:lnTo>
                  <a:lnTo>
                    <a:pt x="188" y="120"/>
                  </a:lnTo>
                  <a:lnTo>
                    <a:pt x="188" y="199"/>
                  </a:lnTo>
                  <a:lnTo>
                    <a:pt x="195" y="199"/>
                  </a:lnTo>
                  <a:lnTo>
                    <a:pt x="195" y="120"/>
                  </a:lnTo>
                  <a:lnTo>
                    <a:pt x="165" y="36"/>
                  </a:lnTo>
                  <a:lnTo>
                    <a:pt x="145" y="44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1" y="3"/>
                  </a:lnTo>
                  <a:lnTo>
                    <a:pt x="109" y="11"/>
                  </a:lnTo>
                  <a:lnTo>
                    <a:pt x="101" y="23"/>
                  </a:lnTo>
                  <a:lnTo>
                    <a:pt x="87" y="28"/>
                  </a:lnTo>
                  <a:lnTo>
                    <a:pt x="86" y="0"/>
                  </a:lnTo>
                  <a:lnTo>
                    <a:pt x="42" y="1"/>
                  </a:lnTo>
                  <a:lnTo>
                    <a:pt x="4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24" y="139"/>
                  </a:lnTo>
                  <a:lnTo>
                    <a:pt x="38" y="145"/>
                  </a:lnTo>
                  <a:close/>
                  <a:moveTo>
                    <a:pt x="127" y="13"/>
                  </a:moveTo>
                  <a:lnTo>
                    <a:pt x="159" y="103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09" y="24"/>
                  </a:lnTo>
                  <a:lnTo>
                    <a:pt x="114" y="17"/>
                  </a:lnTo>
                  <a:lnTo>
                    <a:pt x="127" y="13"/>
                  </a:lnTo>
                  <a:close/>
                  <a:moveTo>
                    <a:pt x="79" y="7"/>
                  </a:moveTo>
                  <a:lnTo>
                    <a:pt x="80" y="52"/>
                  </a:lnTo>
                  <a:lnTo>
                    <a:pt x="66" y="65"/>
                  </a:lnTo>
                  <a:lnTo>
                    <a:pt x="51" y="53"/>
                  </a:lnTo>
                  <a:lnTo>
                    <a:pt x="49" y="8"/>
                  </a:lnTo>
                  <a:lnTo>
                    <a:pt x="79" y="7"/>
                  </a:lnTo>
                  <a:close/>
                  <a:moveTo>
                    <a:pt x="44" y="57"/>
                  </a:moveTo>
                  <a:lnTo>
                    <a:pt x="66" y="73"/>
                  </a:lnTo>
                  <a:lnTo>
                    <a:pt x="87" y="56"/>
                  </a:lnTo>
                  <a:lnTo>
                    <a:pt x="87" y="36"/>
                  </a:lnTo>
                  <a:lnTo>
                    <a:pt x="103" y="29"/>
                  </a:lnTo>
                  <a:lnTo>
                    <a:pt x="131" y="105"/>
                  </a:lnTo>
                  <a:lnTo>
                    <a:pt x="55" y="132"/>
                  </a:lnTo>
                  <a:lnTo>
                    <a:pt x="27" y="57"/>
                  </a:lnTo>
                  <a:lnTo>
                    <a:pt x="44" y="51"/>
                  </a:lnTo>
                  <a:lnTo>
                    <a:pt x="44" y="57"/>
                  </a:lnTo>
                  <a:close/>
                  <a:moveTo>
                    <a:pt x="12" y="63"/>
                  </a:moveTo>
                  <a:lnTo>
                    <a:pt x="21" y="59"/>
                  </a:lnTo>
                  <a:lnTo>
                    <a:pt x="48" y="135"/>
                  </a:lnTo>
                  <a:lnTo>
                    <a:pt x="38" y="138"/>
                  </a:lnTo>
                  <a:lnTo>
                    <a:pt x="30" y="134"/>
                  </a:lnTo>
                  <a:lnTo>
                    <a:pt x="7" y="72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631964" y="1287462"/>
              <a:ext cx="33338" cy="34925"/>
            </a:xfrm>
            <a:custGeom>
              <a:rect b="b" l="l" r="r" t="t"/>
              <a:pathLst>
                <a:path extrusionOk="0" h="22" w="21">
                  <a:moveTo>
                    <a:pt x="21" y="1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5" y="22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611326" y="1325562"/>
              <a:ext cx="38100" cy="20638"/>
            </a:xfrm>
            <a:custGeom>
              <a:rect b="b" l="l" r="r" t="t"/>
              <a:pathLst>
                <a:path extrusionOk="0" h="13" w="24">
                  <a:moveTo>
                    <a:pt x="0" y="7"/>
                  </a:moveTo>
                  <a:lnTo>
                    <a:pt x="21" y="13"/>
                  </a:lnTo>
                  <a:lnTo>
                    <a:pt x="24" y="6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2" name="Google Shape;302;p2"/>
          <p:cNvSpPr/>
          <p:nvPr/>
        </p:nvSpPr>
        <p:spPr>
          <a:xfrm>
            <a:off x="1193044" y="4080089"/>
            <a:ext cx="300376" cy="273356"/>
          </a:xfrm>
          <a:custGeom>
            <a:rect b="b" l="l" r="r" t="t"/>
            <a:pathLst>
              <a:path extrusionOk="0" h="148" w="163">
                <a:moveTo>
                  <a:pt x="141" y="29"/>
                </a:moveTo>
                <a:cubicBezTo>
                  <a:pt x="140" y="29"/>
                  <a:pt x="140" y="29"/>
                  <a:pt x="140" y="29"/>
                </a:cubicBezTo>
                <a:cubicBezTo>
                  <a:pt x="136" y="23"/>
                  <a:pt x="129" y="19"/>
                  <a:pt x="121" y="19"/>
                </a:cubicBezTo>
                <a:cubicBezTo>
                  <a:pt x="121" y="19"/>
                  <a:pt x="120" y="19"/>
                  <a:pt x="120" y="19"/>
                </a:cubicBezTo>
                <a:cubicBezTo>
                  <a:pt x="116" y="13"/>
                  <a:pt x="109" y="9"/>
                  <a:pt x="101" y="9"/>
                </a:cubicBezTo>
                <a:cubicBezTo>
                  <a:pt x="101" y="9"/>
                  <a:pt x="101" y="10"/>
                  <a:pt x="100" y="10"/>
                </a:cubicBezTo>
                <a:cubicBezTo>
                  <a:pt x="96" y="3"/>
                  <a:pt x="89" y="0"/>
                  <a:pt x="82" y="0"/>
                </a:cubicBezTo>
                <a:cubicBezTo>
                  <a:pt x="69" y="0"/>
                  <a:pt x="59" y="10"/>
                  <a:pt x="59" y="22"/>
                </a:cubicBezTo>
                <a:cubicBezTo>
                  <a:pt x="59" y="27"/>
                  <a:pt x="60" y="31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49" y="34"/>
                  <a:pt x="39" y="44"/>
                  <a:pt x="39" y="57"/>
                </a:cubicBezTo>
                <a:cubicBezTo>
                  <a:pt x="39" y="61"/>
                  <a:pt x="41" y="65"/>
                  <a:pt x="43" y="69"/>
                </a:cubicBezTo>
                <a:cubicBezTo>
                  <a:pt x="43" y="69"/>
                  <a:pt x="42" y="69"/>
                  <a:pt x="42" y="69"/>
                </a:cubicBezTo>
                <a:cubicBezTo>
                  <a:pt x="30" y="69"/>
                  <a:pt x="20" y="79"/>
                  <a:pt x="20" y="91"/>
                </a:cubicBezTo>
                <a:cubicBezTo>
                  <a:pt x="20" y="96"/>
                  <a:pt x="21" y="100"/>
                  <a:pt x="23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10" y="103"/>
                  <a:pt x="0" y="113"/>
                  <a:pt x="0" y="126"/>
                </a:cubicBezTo>
                <a:cubicBezTo>
                  <a:pt x="0" y="138"/>
                  <a:pt x="10" y="148"/>
                  <a:pt x="23" y="148"/>
                </a:cubicBezTo>
                <a:cubicBezTo>
                  <a:pt x="31" y="148"/>
                  <a:pt x="38" y="144"/>
                  <a:pt x="42" y="137"/>
                </a:cubicBezTo>
                <a:cubicBezTo>
                  <a:pt x="46" y="144"/>
                  <a:pt x="54" y="148"/>
                  <a:pt x="62" y="148"/>
                </a:cubicBezTo>
                <a:cubicBezTo>
                  <a:pt x="70" y="148"/>
                  <a:pt x="78" y="144"/>
                  <a:pt x="82" y="137"/>
                </a:cubicBezTo>
                <a:cubicBezTo>
                  <a:pt x="86" y="144"/>
                  <a:pt x="93" y="148"/>
                  <a:pt x="101" y="148"/>
                </a:cubicBezTo>
                <a:cubicBezTo>
                  <a:pt x="110" y="148"/>
                  <a:pt x="117" y="144"/>
                  <a:pt x="121" y="137"/>
                </a:cubicBezTo>
                <a:cubicBezTo>
                  <a:pt x="125" y="144"/>
                  <a:pt x="132" y="148"/>
                  <a:pt x="141" y="148"/>
                </a:cubicBezTo>
                <a:cubicBezTo>
                  <a:pt x="153" y="148"/>
                  <a:pt x="163" y="138"/>
                  <a:pt x="163" y="126"/>
                </a:cubicBezTo>
                <a:cubicBezTo>
                  <a:pt x="163" y="121"/>
                  <a:pt x="162" y="117"/>
                  <a:pt x="160" y="113"/>
                </a:cubicBezTo>
                <a:cubicBezTo>
                  <a:pt x="162" y="110"/>
                  <a:pt x="163" y="105"/>
                  <a:pt x="163" y="101"/>
                </a:cubicBezTo>
                <a:cubicBezTo>
                  <a:pt x="163" y="97"/>
                  <a:pt x="162" y="92"/>
                  <a:pt x="160" y="89"/>
                </a:cubicBezTo>
                <a:cubicBezTo>
                  <a:pt x="162" y="85"/>
                  <a:pt x="163" y="81"/>
                  <a:pt x="163" y="76"/>
                </a:cubicBezTo>
                <a:cubicBezTo>
                  <a:pt x="163" y="72"/>
                  <a:pt x="162" y="68"/>
                  <a:pt x="160" y="64"/>
                </a:cubicBezTo>
                <a:cubicBezTo>
                  <a:pt x="162" y="60"/>
                  <a:pt x="163" y="56"/>
                  <a:pt x="163" y="52"/>
                </a:cubicBezTo>
                <a:cubicBezTo>
                  <a:pt x="163" y="39"/>
                  <a:pt x="153" y="29"/>
                  <a:pt x="141" y="29"/>
                </a:cubicBezTo>
                <a:close/>
                <a:moveTo>
                  <a:pt x="156" y="109"/>
                </a:moveTo>
                <a:cubicBezTo>
                  <a:pt x="156" y="108"/>
                  <a:pt x="155" y="108"/>
                  <a:pt x="155" y="108"/>
                </a:cubicBezTo>
                <a:cubicBezTo>
                  <a:pt x="154" y="108"/>
                  <a:pt x="154" y="107"/>
                  <a:pt x="153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5"/>
                  <a:pt x="150" y="105"/>
                  <a:pt x="149" y="105"/>
                </a:cubicBezTo>
                <a:cubicBezTo>
                  <a:pt x="149" y="105"/>
                  <a:pt x="149" y="104"/>
                  <a:pt x="149" y="104"/>
                </a:cubicBezTo>
                <a:cubicBezTo>
                  <a:pt x="147" y="104"/>
                  <a:pt x="146" y="104"/>
                  <a:pt x="145" y="103"/>
                </a:cubicBezTo>
                <a:cubicBezTo>
                  <a:pt x="145" y="103"/>
                  <a:pt x="145" y="103"/>
                  <a:pt x="144" y="103"/>
                </a:cubicBezTo>
                <a:cubicBezTo>
                  <a:pt x="143" y="103"/>
                  <a:pt x="142" y="103"/>
                  <a:pt x="141" y="103"/>
                </a:cubicBezTo>
                <a:cubicBezTo>
                  <a:pt x="141" y="103"/>
                  <a:pt x="141" y="103"/>
                  <a:pt x="140" y="103"/>
                </a:cubicBezTo>
                <a:cubicBezTo>
                  <a:pt x="141" y="102"/>
                  <a:pt x="141" y="102"/>
                  <a:pt x="141" y="101"/>
                </a:cubicBezTo>
                <a:cubicBezTo>
                  <a:pt x="142" y="101"/>
                  <a:pt x="142" y="100"/>
                  <a:pt x="142" y="100"/>
                </a:cubicBezTo>
                <a:cubicBezTo>
                  <a:pt x="142" y="99"/>
                  <a:pt x="143" y="98"/>
                  <a:pt x="143" y="97"/>
                </a:cubicBezTo>
                <a:cubicBezTo>
                  <a:pt x="143" y="95"/>
                  <a:pt x="144" y="93"/>
                  <a:pt x="144" y="91"/>
                </a:cubicBezTo>
                <a:cubicBezTo>
                  <a:pt x="144" y="90"/>
                  <a:pt x="144" y="89"/>
                  <a:pt x="143" y="88"/>
                </a:cubicBezTo>
                <a:cubicBezTo>
                  <a:pt x="143" y="88"/>
                  <a:pt x="143" y="87"/>
                  <a:pt x="143" y="87"/>
                </a:cubicBezTo>
                <a:cubicBezTo>
                  <a:pt x="143" y="86"/>
                  <a:pt x="143" y="86"/>
                  <a:pt x="143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3" y="85"/>
                  <a:pt x="143" y="85"/>
                  <a:pt x="144" y="85"/>
                </a:cubicBezTo>
                <a:cubicBezTo>
                  <a:pt x="144" y="85"/>
                  <a:pt x="145" y="85"/>
                  <a:pt x="145" y="85"/>
                </a:cubicBezTo>
                <a:cubicBezTo>
                  <a:pt x="146" y="85"/>
                  <a:pt x="146" y="85"/>
                  <a:pt x="147" y="86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9" y="87"/>
                  <a:pt x="150" y="87"/>
                  <a:pt x="150" y="87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52" y="89"/>
                  <a:pt x="153" y="90"/>
                  <a:pt x="154" y="91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6" y="94"/>
                  <a:pt x="157" y="97"/>
                  <a:pt x="157" y="101"/>
                </a:cubicBezTo>
                <a:cubicBezTo>
                  <a:pt x="157" y="104"/>
                  <a:pt x="157" y="106"/>
                  <a:pt x="156" y="109"/>
                </a:cubicBezTo>
                <a:close/>
                <a:moveTo>
                  <a:pt x="82" y="45"/>
                </a:move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2" y="45"/>
                  <a:pt x="82" y="46"/>
                </a:cubicBezTo>
                <a:cubicBezTo>
                  <a:pt x="82" y="45"/>
                  <a:pt x="81" y="45"/>
                  <a:pt x="81" y="45"/>
                </a:cubicBezTo>
                <a:cubicBezTo>
                  <a:pt x="81" y="45"/>
                  <a:pt x="82" y="45"/>
                  <a:pt x="82" y="45"/>
                </a:cubicBezTo>
                <a:close/>
                <a:moveTo>
                  <a:pt x="88" y="46"/>
                </a:moveTo>
                <a:cubicBezTo>
                  <a:pt x="91" y="42"/>
                  <a:pt x="96" y="40"/>
                  <a:pt x="101" y="40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7" y="40"/>
                  <a:pt x="111" y="43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5" y="47"/>
                  <a:pt x="115" y="48"/>
                  <a:pt x="116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7" y="51"/>
                  <a:pt x="118" y="54"/>
                  <a:pt x="118" y="57"/>
                </a:cubicBezTo>
                <a:cubicBezTo>
                  <a:pt x="118" y="58"/>
                  <a:pt x="118" y="60"/>
                  <a:pt x="117" y="61"/>
                </a:cubicBezTo>
                <a:cubicBezTo>
                  <a:pt x="116" y="67"/>
                  <a:pt x="110" y="72"/>
                  <a:pt x="103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3" y="73"/>
                  <a:pt x="102" y="73"/>
                  <a:pt x="101" y="73"/>
                </a:cubicBezTo>
                <a:cubicBezTo>
                  <a:pt x="92" y="73"/>
                  <a:pt x="85" y="66"/>
                  <a:pt x="85" y="57"/>
                </a:cubicBezTo>
                <a:cubicBezTo>
                  <a:pt x="85" y="53"/>
                  <a:pt x="86" y="49"/>
                  <a:pt x="88" y="46"/>
                </a:cubicBezTo>
                <a:close/>
                <a:moveTo>
                  <a:pt x="124" y="50"/>
                </a:moveTo>
                <a:cubicBezTo>
                  <a:pt x="125" y="50"/>
                  <a:pt x="125" y="51"/>
                  <a:pt x="126" y="51"/>
                </a:cubicBezTo>
                <a:cubicBezTo>
                  <a:pt x="126" y="51"/>
                  <a:pt x="127" y="51"/>
                  <a:pt x="128" y="51"/>
                </a:cubicBezTo>
                <a:cubicBezTo>
                  <a:pt x="128" y="52"/>
                  <a:pt x="128" y="52"/>
                  <a:pt x="129" y="52"/>
                </a:cubicBezTo>
                <a:cubicBezTo>
                  <a:pt x="129" y="52"/>
                  <a:pt x="130" y="53"/>
                  <a:pt x="131" y="53"/>
                </a:cubicBezTo>
                <a:cubicBezTo>
                  <a:pt x="131" y="53"/>
                  <a:pt x="131" y="53"/>
                  <a:pt x="132" y="54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35" y="57"/>
                  <a:pt x="135" y="58"/>
                  <a:pt x="136" y="58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61"/>
                  <a:pt x="138" y="64"/>
                  <a:pt x="138" y="67"/>
                </a:cubicBezTo>
                <a:cubicBezTo>
                  <a:pt x="138" y="68"/>
                  <a:pt x="138" y="69"/>
                  <a:pt x="137" y="71"/>
                </a:cubicBezTo>
                <a:cubicBezTo>
                  <a:pt x="137" y="72"/>
                  <a:pt x="136" y="73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5" y="73"/>
                  <a:pt x="134" y="73"/>
                  <a:pt x="133" y="72"/>
                </a:cubicBezTo>
                <a:cubicBezTo>
                  <a:pt x="133" y="72"/>
                  <a:pt x="133" y="72"/>
                  <a:pt x="132" y="72"/>
                </a:cubicBezTo>
                <a:cubicBezTo>
                  <a:pt x="132" y="71"/>
                  <a:pt x="131" y="71"/>
                  <a:pt x="130" y="70"/>
                </a:cubicBezTo>
                <a:cubicBezTo>
                  <a:pt x="130" y="70"/>
                  <a:pt x="129" y="70"/>
                  <a:pt x="129" y="70"/>
                </a:cubicBezTo>
                <a:cubicBezTo>
                  <a:pt x="128" y="70"/>
                  <a:pt x="127" y="69"/>
                  <a:pt x="126" y="69"/>
                </a:cubicBezTo>
                <a:cubicBezTo>
                  <a:pt x="126" y="69"/>
                  <a:pt x="126" y="69"/>
                  <a:pt x="125" y="69"/>
                </a:cubicBezTo>
                <a:cubicBezTo>
                  <a:pt x="124" y="69"/>
                  <a:pt x="123" y="69"/>
                  <a:pt x="122" y="6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8"/>
                  <a:pt x="121" y="67"/>
                  <a:pt x="122" y="67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23" y="65"/>
                  <a:pt x="123" y="64"/>
                  <a:pt x="123" y="62"/>
                </a:cubicBezTo>
                <a:cubicBezTo>
                  <a:pt x="124" y="61"/>
                  <a:pt x="124" y="59"/>
                  <a:pt x="124" y="57"/>
                </a:cubicBezTo>
                <a:cubicBezTo>
                  <a:pt x="124" y="56"/>
                  <a:pt x="124" y="55"/>
                  <a:pt x="124" y="54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3" y="52"/>
                  <a:pt x="123" y="51"/>
                  <a:pt x="123" y="5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3" y="50"/>
                  <a:pt x="124" y="50"/>
                  <a:pt x="124" y="50"/>
                </a:cubicBezTo>
                <a:close/>
                <a:moveTo>
                  <a:pt x="101" y="79"/>
                </a:moveTo>
                <a:cubicBezTo>
                  <a:pt x="101" y="79"/>
                  <a:pt x="102" y="79"/>
                  <a:pt x="102" y="79"/>
                </a:cubicBezTo>
                <a:cubicBezTo>
                  <a:pt x="102" y="80"/>
                  <a:pt x="101" y="80"/>
                  <a:pt x="101" y="80"/>
                </a:cubicBezTo>
                <a:cubicBezTo>
                  <a:pt x="101" y="80"/>
                  <a:pt x="101" y="80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lose/>
                <a:moveTo>
                  <a:pt x="108" y="81"/>
                </a:moveTo>
                <a:cubicBezTo>
                  <a:pt x="111" y="77"/>
                  <a:pt x="116" y="75"/>
                  <a:pt x="121" y="74"/>
                </a:cubicBezTo>
                <a:cubicBezTo>
                  <a:pt x="122" y="75"/>
                  <a:pt x="122" y="75"/>
                  <a:pt x="122" y="75"/>
                </a:cubicBezTo>
                <a:cubicBezTo>
                  <a:pt x="126" y="75"/>
                  <a:pt x="131" y="77"/>
                  <a:pt x="134" y="81"/>
                </a:cubicBezTo>
                <a:cubicBezTo>
                  <a:pt x="134" y="81"/>
                  <a:pt x="134" y="81"/>
                  <a:pt x="134" y="81"/>
                </a:cubicBezTo>
                <a:cubicBezTo>
                  <a:pt x="135" y="81"/>
                  <a:pt x="135" y="82"/>
                  <a:pt x="136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7" y="86"/>
                  <a:pt x="138" y="88"/>
                  <a:pt x="138" y="91"/>
                </a:cubicBezTo>
                <a:cubicBezTo>
                  <a:pt x="138" y="93"/>
                  <a:pt x="138" y="94"/>
                  <a:pt x="137" y="95"/>
                </a:cubicBezTo>
                <a:cubicBezTo>
                  <a:pt x="136" y="102"/>
                  <a:pt x="130" y="107"/>
                  <a:pt x="123" y="108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1" y="108"/>
                </a:cubicBezTo>
                <a:cubicBezTo>
                  <a:pt x="112" y="108"/>
                  <a:pt x="104" y="100"/>
                  <a:pt x="104" y="91"/>
                </a:cubicBezTo>
                <a:cubicBezTo>
                  <a:pt x="104" y="87"/>
                  <a:pt x="106" y="84"/>
                  <a:pt x="108" y="81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1" y="69"/>
                  <a:pt x="81" y="69"/>
                </a:cubicBezTo>
                <a:cubicBezTo>
                  <a:pt x="81" y="68"/>
                  <a:pt x="82" y="68"/>
                  <a:pt x="82" y="68"/>
                </a:cubicBezTo>
                <a:cubicBezTo>
                  <a:pt x="82" y="68"/>
                  <a:pt x="82" y="68"/>
                  <a:pt x="82" y="69"/>
                </a:cubicBezTo>
                <a:close/>
                <a:moveTo>
                  <a:pt x="62" y="80"/>
                </a:moveTo>
                <a:cubicBezTo>
                  <a:pt x="62" y="80"/>
                  <a:pt x="62" y="80"/>
                  <a:pt x="62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0"/>
                  <a:pt x="62" y="80"/>
                  <a:pt x="62" y="80"/>
                </a:cubicBezTo>
                <a:close/>
                <a:moveTo>
                  <a:pt x="82" y="75"/>
                </a:moveTo>
                <a:cubicBezTo>
                  <a:pt x="91" y="75"/>
                  <a:pt x="98" y="82"/>
                  <a:pt x="98" y="91"/>
                </a:cubicBezTo>
                <a:cubicBezTo>
                  <a:pt x="98" y="100"/>
                  <a:pt x="91" y="108"/>
                  <a:pt x="82" y="108"/>
                </a:cubicBezTo>
                <a:cubicBezTo>
                  <a:pt x="72" y="108"/>
                  <a:pt x="65" y="100"/>
                  <a:pt x="65" y="91"/>
                </a:cubicBezTo>
                <a:cubicBezTo>
                  <a:pt x="65" y="82"/>
                  <a:pt x="72" y="75"/>
                  <a:pt x="82" y="75"/>
                </a:cubicBezTo>
                <a:close/>
                <a:moveTo>
                  <a:pt x="62" y="103"/>
                </a:moveTo>
                <a:cubicBezTo>
                  <a:pt x="62" y="103"/>
                  <a:pt x="62" y="103"/>
                  <a:pt x="62" y="10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2" y="103"/>
                  <a:pt x="62" y="103"/>
                  <a:pt x="62" y="102"/>
                </a:cubicBezTo>
                <a:cubicBezTo>
                  <a:pt x="62" y="103"/>
                  <a:pt x="62" y="103"/>
                  <a:pt x="62" y="103"/>
                </a:cubicBezTo>
                <a:close/>
                <a:moveTo>
                  <a:pt x="82" y="114"/>
                </a:moveTo>
                <a:cubicBezTo>
                  <a:pt x="82" y="114"/>
                  <a:pt x="82" y="114"/>
                  <a:pt x="82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14"/>
                  <a:pt x="81" y="114"/>
                  <a:pt x="81" y="114"/>
                </a:cubicBezTo>
                <a:cubicBezTo>
                  <a:pt x="81" y="114"/>
                  <a:pt x="82" y="114"/>
                  <a:pt x="82" y="114"/>
                </a:cubicBezTo>
                <a:close/>
                <a:moveTo>
                  <a:pt x="101" y="102"/>
                </a:moveTo>
                <a:cubicBezTo>
                  <a:pt x="101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2"/>
                </a:cubicBezTo>
                <a:close/>
                <a:moveTo>
                  <a:pt x="121" y="114"/>
                </a:moveTo>
                <a:cubicBezTo>
                  <a:pt x="121" y="114"/>
                  <a:pt x="121" y="114"/>
                  <a:pt x="121" y="114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1" y="114"/>
                  <a:pt x="121" y="114"/>
                  <a:pt x="121" y="114"/>
                </a:cubicBezTo>
                <a:close/>
                <a:moveTo>
                  <a:pt x="156" y="84"/>
                </a:moveTo>
                <a:cubicBezTo>
                  <a:pt x="156" y="84"/>
                  <a:pt x="155" y="84"/>
                  <a:pt x="155" y="84"/>
                </a:cubicBezTo>
                <a:cubicBezTo>
                  <a:pt x="154" y="83"/>
                  <a:pt x="154" y="82"/>
                  <a:pt x="152" y="82"/>
                </a:cubicBezTo>
                <a:cubicBezTo>
                  <a:pt x="152" y="82"/>
                  <a:pt x="152" y="81"/>
                  <a:pt x="152" y="81"/>
                </a:cubicBezTo>
                <a:cubicBezTo>
                  <a:pt x="151" y="81"/>
                  <a:pt x="150" y="80"/>
                  <a:pt x="149" y="80"/>
                </a:cubicBezTo>
                <a:cubicBezTo>
                  <a:pt x="149" y="80"/>
                  <a:pt x="149" y="80"/>
                  <a:pt x="149" y="80"/>
                </a:cubicBezTo>
                <a:cubicBezTo>
                  <a:pt x="147" y="79"/>
                  <a:pt x="146" y="79"/>
                  <a:pt x="145" y="79"/>
                </a:cubicBezTo>
                <a:cubicBezTo>
                  <a:pt x="145" y="79"/>
                  <a:pt x="145" y="79"/>
                  <a:pt x="144" y="79"/>
                </a:cubicBezTo>
                <a:cubicBezTo>
                  <a:pt x="143" y="79"/>
                  <a:pt x="142" y="78"/>
                  <a:pt x="141" y="78"/>
                </a:cubicBezTo>
                <a:cubicBezTo>
                  <a:pt x="141" y="78"/>
                  <a:pt x="141" y="78"/>
                  <a:pt x="140" y="78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7"/>
                  <a:pt x="141" y="77"/>
                  <a:pt x="142" y="76"/>
                </a:cubicBezTo>
                <a:cubicBezTo>
                  <a:pt x="142" y="76"/>
                  <a:pt x="142" y="75"/>
                  <a:pt x="142" y="75"/>
                </a:cubicBezTo>
                <a:cubicBezTo>
                  <a:pt x="142" y="74"/>
                  <a:pt x="143" y="73"/>
                  <a:pt x="143" y="72"/>
                </a:cubicBezTo>
                <a:cubicBezTo>
                  <a:pt x="143" y="71"/>
                  <a:pt x="144" y="69"/>
                  <a:pt x="144" y="67"/>
                </a:cubicBezTo>
                <a:cubicBezTo>
                  <a:pt x="144" y="66"/>
                  <a:pt x="144" y="64"/>
                  <a:pt x="143" y="63"/>
                </a:cubicBezTo>
                <a:cubicBezTo>
                  <a:pt x="143" y="63"/>
                  <a:pt x="143" y="63"/>
                  <a:pt x="143" y="62"/>
                </a:cubicBezTo>
                <a:cubicBezTo>
                  <a:pt x="143" y="62"/>
                  <a:pt x="143" y="61"/>
                  <a:pt x="143" y="60"/>
                </a:cubicBezTo>
                <a:cubicBezTo>
                  <a:pt x="143" y="60"/>
                  <a:pt x="143" y="60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0"/>
                  <a:pt x="145" y="60"/>
                </a:cubicBezTo>
                <a:cubicBezTo>
                  <a:pt x="146" y="61"/>
                  <a:pt x="146" y="61"/>
                  <a:pt x="147" y="61"/>
                </a:cubicBezTo>
                <a:cubicBezTo>
                  <a:pt x="148" y="61"/>
                  <a:pt x="148" y="61"/>
                  <a:pt x="148" y="62"/>
                </a:cubicBezTo>
                <a:cubicBezTo>
                  <a:pt x="149" y="62"/>
                  <a:pt x="150" y="62"/>
                  <a:pt x="150" y="63"/>
                </a:cubicBezTo>
                <a:cubicBezTo>
                  <a:pt x="151" y="63"/>
                  <a:pt x="151" y="63"/>
                  <a:pt x="151" y="64"/>
                </a:cubicBezTo>
                <a:cubicBezTo>
                  <a:pt x="152" y="64"/>
                  <a:pt x="153" y="65"/>
                  <a:pt x="154" y="66"/>
                </a:cubicBezTo>
                <a:cubicBezTo>
                  <a:pt x="154" y="66"/>
                  <a:pt x="154" y="66"/>
                  <a:pt x="154" y="66"/>
                </a:cubicBezTo>
                <a:cubicBezTo>
                  <a:pt x="156" y="69"/>
                  <a:pt x="157" y="73"/>
                  <a:pt x="157" y="76"/>
                </a:cubicBezTo>
                <a:cubicBezTo>
                  <a:pt x="157" y="79"/>
                  <a:pt x="157" y="82"/>
                  <a:pt x="156" y="84"/>
                </a:cubicBezTo>
                <a:close/>
                <a:moveTo>
                  <a:pt x="157" y="52"/>
                </a:moveTo>
                <a:cubicBezTo>
                  <a:pt x="157" y="54"/>
                  <a:pt x="157" y="57"/>
                  <a:pt x="156" y="59"/>
                </a:cubicBezTo>
                <a:cubicBezTo>
                  <a:pt x="156" y="59"/>
                  <a:pt x="155" y="59"/>
                  <a:pt x="155" y="59"/>
                </a:cubicBezTo>
                <a:cubicBezTo>
                  <a:pt x="154" y="58"/>
                  <a:pt x="153" y="58"/>
                  <a:pt x="152" y="57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51" y="56"/>
                  <a:pt x="150" y="56"/>
                  <a:pt x="149" y="55"/>
                </a:cubicBezTo>
                <a:cubicBezTo>
                  <a:pt x="149" y="55"/>
                  <a:pt x="149" y="55"/>
                  <a:pt x="149" y="55"/>
                </a:cubicBezTo>
                <a:cubicBezTo>
                  <a:pt x="147" y="55"/>
                  <a:pt x="146" y="54"/>
                  <a:pt x="145" y="54"/>
                </a:cubicBezTo>
                <a:cubicBezTo>
                  <a:pt x="145" y="54"/>
                  <a:pt x="145" y="54"/>
                  <a:pt x="144" y="54"/>
                </a:cubicBezTo>
                <a:cubicBezTo>
                  <a:pt x="143" y="54"/>
                  <a:pt x="142" y="54"/>
                  <a:pt x="141" y="54"/>
                </a:cubicBezTo>
                <a:cubicBezTo>
                  <a:pt x="141" y="54"/>
                  <a:pt x="141" y="54"/>
                  <a:pt x="140" y="54"/>
                </a:cubicBezTo>
                <a:cubicBezTo>
                  <a:pt x="141" y="54"/>
                  <a:pt x="141" y="53"/>
                  <a:pt x="141" y="53"/>
                </a:cubicBezTo>
                <a:cubicBezTo>
                  <a:pt x="141" y="53"/>
                  <a:pt x="141" y="53"/>
                  <a:pt x="141" y="52"/>
                </a:cubicBezTo>
                <a:cubicBezTo>
                  <a:pt x="142" y="52"/>
                  <a:pt x="142" y="51"/>
                  <a:pt x="142" y="50"/>
                </a:cubicBezTo>
                <a:cubicBezTo>
                  <a:pt x="142" y="50"/>
                  <a:pt x="142" y="49"/>
                  <a:pt x="143" y="49"/>
                </a:cubicBezTo>
                <a:cubicBezTo>
                  <a:pt x="143" y="48"/>
                  <a:pt x="143" y="47"/>
                  <a:pt x="143" y="47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4" y="44"/>
                  <a:pt x="144" y="43"/>
                  <a:pt x="144" y="42"/>
                </a:cubicBezTo>
                <a:cubicBezTo>
                  <a:pt x="144" y="41"/>
                  <a:pt x="144" y="40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3" y="37"/>
                  <a:pt x="143" y="36"/>
                  <a:pt x="143" y="36"/>
                </a:cubicBezTo>
                <a:cubicBezTo>
                  <a:pt x="143" y="36"/>
                  <a:pt x="143" y="35"/>
                  <a:pt x="143" y="35"/>
                </a:cubicBezTo>
                <a:cubicBezTo>
                  <a:pt x="151" y="36"/>
                  <a:pt x="157" y="43"/>
                  <a:pt x="157" y="52"/>
                </a:cubicBezTo>
                <a:close/>
                <a:moveTo>
                  <a:pt x="136" y="34"/>
                </a:moveTo>
                <a:cubicBezTo>
                  <a:pt x="137" y="36"/>
                  <a:pt x="138" y="39"/>
                  <a:pt x="138" y="42"/>
                </a:cubicBezTo>
                <a:cubicBezTo>
                  <a:pt x="138" y="43"/>
                  <a:pt x="138" y="44"/>
                  <a:pt x="138" y="45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7" y="46"/>
                  <a:pt x="137" y="47"/>
                  <a:pt x="137" y="47"/>
                </a:cubicBezTo>
                <a:cubicBezTo>
                  <a:pt x="137" y="47"/>
                  <a:pt x="137" y="47"/>
                  <a:pt x="137" y="48"/>
                </a:cubicBezTo>
                <a:cubicBezTo>
                  <a:pt x="137" y="48"/>
                  <a:pt x="136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5" y="49"/>
                  <a:pt x="134" y="48"/>
                  <a:pt x="133" y="47"/>
                </a:cubicBezTo>
                <a:cubicBezTo>
                  <a:pt x="133" y="47"/>
                  <a:pt x="133" y="47"/>
                  <a:pt x="132" y="47"/>
                </a:cubicBezTo>
                <a:cubicBezTo>
                  <a:pt x="132" y="47"/>
                  <a:pt x="131" y="46"/>
                  <a:pt x="130" y="46"/>
                </a:cubicBezTo>
                <a:cubicBezTo>
                  <a:pt x="130" y="46"/>
                  <a:pt x="129" y="46"/>
                  <a:pt x="129" y="46"/>
                </a:cubicBezTo>
                <a:cubicBezTo>
                  <a:pt x="128" y="45"/>
                  <a:pt x="127" y="45"/>
                  <a:pt x="126" y="45"/>
                </a:cubicBezTo>
                <a:cubicBezTo>
                  <a:pt x="126" y="44"/>
                  <a:pt x="126" y="44"/>
                  <a:pt x="125" y="44"/>
                </a:cubicBezTo>
                <a:cubicBezTo>
                  <a:pt x="124" y="44"/>
                  <a:pt x="123" y="44"/>
                  <a:pt x="122" y="44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1" y="44"/>
                  <a:pt x="121" y="44"/>
                  <a:pt x="121" y="43"/>
                </a:cubicBezTo>
                <a:cubicBezTo>
                  <a:pt x="121" y="43"/>
                  <a:pt x="121" y="43"/>
                  <a:pt x="122" y="42"/>
                </a:cubicBezTo>
                <a:cubicBezTo>
                  <a:pt x="122" y="42"/>
                  <a:pt x="122" y="41"/>
                  <a:pt x="122" y="40"/>
                </a:cubicBezTo>
                <a:cubicBezTo>
                  <a:pt x="123" y="40"/>
                  <a:pt x="123" y="39"/>
                  <a:pt x="123" y="39"/>
                </a:cubicBezTo>
                <a:cubicBezTo>
                  <a:pt x="123" y="38"/>
                  <a:pt x="123" y="38"/>
                  <a:pt x="124" y="37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24" y="35"/>
                  <a:pt x="124" y="33"/>
                  <a:pt x="124" y="32"/>
                </a:cubicBezTo>
                <a:cubicBezTo>
                  <a:pt x="124" y="31"/>
                  <a:pt x="124" y="30"/>
                  <a:pt x="124" y="29"/>
                </a:cubicBezTo>
                <a:cubicBezTo>
                  <a:pt x="124" y="29"/>
                  <a:pt x="124" y="28"/>
                  <a:pt x="124" y="28"/>
                </a:cubicBezTo>
                <a:cubicBezTo>
                  <a:pt x="123" y="27"/>
                  <a:pt x="123" y="27"/>
                  <a:pt x="123" y="26"/>
                </a:cubicBezTo>
                <a:cubicBezTo>
                  <a:pt x="123" y="26"/>
                  <a:pt x="123" y="26"/>
                  <a:pt x="123" y="25"/>
                </a:cubicBezTo>
                <a:cubicBezTo>
                  <a:pt x="128" y="26"/>
                  <a:pt x="133" y="29"/>
                  <a:pt x="136" y="34"/>
                </a:cubicBezTo>
                <a:close/>
                <a:moveTo>
                  <a:pt x="116" y="24"/>
                </a:moveTo>
                <a:cubicBezTo>
                  <a:pt x="117" y="26"/>
                  <a:pt x="118" y="29"/>
                  <a:pt x="118" y="32"/>
                </a:cubicBezTo>
                <a:cubicBezTo>
                  <a:pt x="118" y="33"/>
                  <a:pt x="118" y="34"/>
                  <a:pt x="118" y="35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8" y="36"/>
                  <a:pt x="117" y="37"/>
                  <a:pt x="117" y="37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9"/>
                  <a:pt x="116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39"/>
                  <a:pt x="114" y="38"/>
                  <a:pt x="113" y="38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2" y="37"/>
                  <a:pt x="111" y="36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09" y="35"/>
                  <a:pt x="108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5" y="34"/>
                  <a:pt x="103" y="34"/>
                  <a:pt x="102" y="34"/>
                </a:cubicBezTo>
                <a:cubicBezTo>
                  <a:pt x="102" y="34"/>
                  <a:pt x="101" y="34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3"/>
                  <a:pt x="102" y="32"/>
                  <a:pt x="103" y="31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03" y="29"/>
                  <a:pt x="104" y="28"/>
                  <a:pt x="104" y="27"/>
                </a:cubicBezTo>
                <a:cubicBezTo>
                  <a:pt x="104" y="27"/>
                  <a:pt x="104" y="26"/>
                  <a:pt x="104" y="26"/>
                </a:cubicBezTo>
                <a:cubicBezTo>
                  <a:pt x="104" y="25"/>
                  <a:pt x="104" y="24"/>
                  <a:pt x="104" y="22"/>
                </a:cubicBezTo>
                <a:cubicBezTo>
                  <a:pt x="104" y="21"/>
                  <a:pt x="104" y="20"/>
                  <a:pt x="104" y="19"/>
                </a:cubicBezTo>
                <a:cubicBezTo>
                  <a:pt x="104" y="19"/>
                  <a:pt x="104" y="19"/>
                  <a:pt x="104" y="18"/>
                </a:cubicBezTo>
                <a:cubicBezTo>
                  <a:pt x="104" y="17"/>
                  <a:pt x="104" y="17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9" y="16"/>
                  <a:pt x="113" y="19"/>
                  <a:pt x="116" y="24"/>
                </a:cubicBezTo>
                <a:close/>
                <a:moveTo>
                  <a:pt x="82" y="6"/>
                </a:moveTo>
                <a:cubicBezTo>
                  <a:pt x="88" y="6"/>
                  <a:pt x="93" y="9"/>
                  <a:pt x="96" y="14"/>
                </a:cubicBezTo>
                <a:cubicBezTo>
                  <a:pt x="98" y="17"/>
                  <a:pt x="98" y="19"/>
                  <a:pt x="98" y="22"/>
                </a:cubicBezTo>
                <a:cubicBezTo>
                  <a:pt x="98" y="31"/>
                  <a:pt x="92" y="38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3" y="39"/>
                  <a:pt x="82" y="39"/>
                  <a:pt x="82" y="39"/>
                </a:cubicBezTo>
                <a:cubicBezTo>
                  <a:pt x="72" y="39"/>
                  <a:pt x="65" y="32"/>
                  <a:pt x="65" y="22"/>
                </a:cubicBezTo>
                <a:cubicBezTo>
                  <a:pt x="65" y="13"/>
                  <a:pt x="72" y="6"/>
                  <a:pt x="82" y="6"/>
                </a:cubicBezTo>
                <a:close/>
                <a:moveTo>
                  <a:pt x="62" y="40"/>
                </a:moveTo>
                <a:cubicBezTo>
                  <a:pt x="71" y="40"/>
                  <a:pt x="79" y="48"/>
                  <a:pt x="79" y="57"/>
                </a:cubicBezTo>
                <a:cubicBezTo>
                  <a:pt x="79" y="66"/>
                  <a:pt x="71" y="73"/>
                  <a:pt x="62" y="73"/>
                </a:cubicBezTo>
                <a:cubicBezTo>
                  <a:pt x="53" y="73"/>
                  <a:pt x="45" y="66"/>
                  <a:pt x="45" y="57"/>
                </a:cubicBezTo>
                <a:cubicBezTo>
                  <a:pt x="45" y="48"/>
                  <a:pt x="53" y="40"/>
                  <a:pt x="62" y="40"/>
                </a:cubicBezTo>
                <a:close/>
                <a:moveTo>
                  <a:pt x="42" y="75"/>
                </a:moveTo>
                <a:cubicBezTo>
                  <a:pt x="51" y="75"/>
                  <a:pt x="59" y="82"/>
                  <a:pt x="59" y="91"/>
                </a:cubicBezTo>
                <a:cubicBezTo>
                  <a:pt x="59" y="100"/>
                  <a:pt x="51" y="108"/>
                  <a:pt x="42" y="108"/>
                </a:cubicBezTo>
                <a:cubicBezTo>
                  <a:pt x="33" y="108"/>
                  <a:pt x="26" y="100"/>
                  <a:pt x="26" y="91"/>
                </a:cubicBezTo>
                <a:cubicBezTo>
                  <a:pt x="26" y="82"/>
                  <a:pt x="33" y="75"/>
                  <a:pt x="42" y="75"/>
                </a:cubicBezTo>
                <a:close/>
                <a:moveTo>
                  <a:pt x="43" y="114"/>
                </a:moveTo>
                <a:cubicBezTo>
                  <a:pt x="43" y="114"/>
                  <a:pt x="42" y="114"/>
                  <a:pt x="42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14"/>
                  <a:pt x="43" y="114"/>
                  <a:pt x="43" y="114"/>
                </a:cubicBezTo>
                <a:close/>
                <a:moveTo>
                  <a:pt x="23" y="142"/>
                </a:moveTo>
                <a:cubicBezTo>
                  <a:pt x="13" y="142"/>
                  <a:pt x="6" y="135"/>
                  <a:pt x="6" y="126"/>
                </a:cubicBezTo>
                <a:cubicBezTo>
                  <a:pt x="6" y="116"/>
                  <a:pt x="13" y="109"/>
                  <a:pt x="23" y="109"/>
                </a:cubicBezTo>
                <a:cubicBezTo>
                  <a:pt x="32" y="109"/>
                  <a:pt x="39" y="116"/>
                  <a:pt x="39" y="126"/>
                </a:cubicBezTo>
                <a:cubicBezTo>
                  <a:pt x="39" y="135"/>
                  <a:pt x="32" y="142"/>
                  <a:pt x="23" y="142"/>
                </a:cubicBezTo>
                <a:close/>
                <a:moveTo>
                  <a:pt x="62" y="142"/>
                </a:moveTo>
                <a:cubicBezTo>
                  <a:pt x="53" y="142"/>
                  <a:pt x="45" y="135"/>
                  <a:pt x="45" y="126"/>
                </a:cubicBezTo>
                <a:cubicBezTo>
                  <a:pt x="45" y="116"/>
                  <a:pt x="53" y="109"/>
                  <a:pt x="62" y="109"/>
                </a:cubicBezTo>
                <a:cubicBezTo>
                  <a:pt x="71" y="109"/>
                  <a:pt x="79" y="116"/>
                  <a:pt x="79" y="126"/>
                </a:cubicBezTo>
                <a:cubicBezTo>
                  <a:pt x="79" y="135"/>
                  <a:pt x="71" y="142"/>
                  <a:pt x="62" y="142"/>
                </a:cubicBezTo>
                <a:close/>
                <a:moveTo>
                  <a:pt x="101" y="142"/>
                </a:moveTo>
                <a:cubicBezTo>
                  <a:pt x="92" y="142"/>
                  <a:pt x="85" y="135"/>
                  <a:pt x="85" y="126"/>
                </a:cubicBezTo>
                <a:cubicBezTo>
                  <a:pt x="85" y="116"/>
                  <a:pt x="92" y="109"/>
                  <a:pt x="101" y="109"/>
                </a:cubicBezTo>
                <a:cubicBezTo>
                  <a:pt x="111" y="109"/>
                  <a:pt x="118" y="116"/>
                  <a:pt x="118" y="126"/>
                </a:cubicBezTo>
                <a:cubicBezTo>
                  <a:pt x="118" y="135"/>
                  <a:pt x="111" y="142"/>
                  <a:pt x="101" y="142"/>
                </a:cubicBezTo>
                <a:close/>
                <a:moveTo>
                  <a:pt x="141" y="142"/>
                </a:moveTo>
                <a:cubicBezTo>
                  <a:pt x="132" y="142"/>
                  <a:pt x="124" y="135"/>
                  <a:pt x="124" y="126"/>
                </a:cubicBezTo>
                <a:cubicBezTo>
                  <a:pt x="124" y="122"/>
                  <a:pt x="125" y="118"/>
                  <a:pt x="128" y="115"/>
                </a:cubicBezTo>
                <a:cubicBezTo>
                  <a:pt x="131" y="111"/>
                  <a:pt x="136" y="109"/>
                  <a:pt x="141" y="109"/>
                </a:cubicBezTo>
                <a:cubicBezTo>
                  <a:pt x="146" y="109"/>
                  <a:pt x="151" y="111"/>
                  <a:pt x="154" y="115"/>
                </a:cubicBezTo>
                <a:cubicBezTo>
                  <a:pt x="156" y="118"/>
                  <a:pt x="157" y="122"/>
                  <a:pt x="157" y="126"/>
                </a:cubicBezTo>
                <a:cubicBezTo>
                  <a:pt x="157" y="135"/>
                  <a:pt x="150" y="142"/>
                  <a:pt x="141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3" name="Google Shape;303;p2"/>
          <p:cNvGrpSpPr/>
          <p:nvPr/>
        </p:nvGrpSpPr>
        <p:grpSpPr>
          <a:xfrm>
            <a:off x="1196464" y="5068812"/>
            <a:ext cx="321037" cy="289249"/>
            <a:chOff x="8869438" y="1047750"/>
            <a:chExt cx="320678" cy="288925"/>
          </a:xfrm>
        </p:grpSpPr>
        <p:sp>
          <p:nvSpPr>
            <p:cNvPr id="304" name="Google Shape;304;p2"/>
            <p:cNvSpPr/>
            <p:nvPr/>
          </p:nvSpPr>
          <p:spPr>
            <a:xfrm>
              <a:off x="8869438" y="1095375"/>
              <a:ext cx="320678" cy="241300"/>
            </a:xfrm>
            <a:custGeom>
              <a:rect b="b" l="l" r="r" t="t"/>
              <a:pathLst>
                <a:path extrusionOk="0" h="131" w="174">
                  <a:moveTo>
                    <a:pt x="174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3" y="101"/>
                    <a:pt x="21" y="106"/>
                    <a:pt x="21" y="111"/>
                  </a:cubicBezTo>
                  <a:cubicBezTo>
                    <a:pt x="21" y="122"/>
                    <a:pt x="30" y="131"/>
                    <a:pt x="41" y="131"/>
                  </a:cubicBezTo>
                  <a:cubicBezTo>
                    <a:pt x="52" y="131"/>
                    <a:pt x="61" y="122"/>
                    <a:pt x="61" y="111"/>
                  </a:cubicBezTo>
                  <a:cubicBezTo>
                    <a:pt x="61" y="106"/>
                    <a:pt x="59" y="101"/>
                    <a:pt x="55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101"/>
                    <a:pt x="89" y="106"/>
                    <a:pt x="89" y="111"/>
                  </a:cubicBezTo>
                  <a:cubicBezTo>
                    <a:pt x="89" y="122"/>
                    <a:pt x="98" y="131"/>
                    <a:pt x="109" y="131"/>
                  </a:cubicBezTo>
                  <a:cubicBezTo>
                    <a:pt x="120" y="131"/>
                    <a:pt x="129" y="122"/>
                    <a:pt x="129" y="111"/>
                  </a:cubicBezTo>
                  <a:cubicBezTo>
                    <a:pt x="129" y="106"/>
                    <a:pt x="126" y="101"/>
                    <a:pt x="123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38" y="93"/>
                    <a:pt x="142" y="94"/>
                    <a:pt x="146" y="94"/>
                  </a:cubicBezTo>
                  <a:cubicBezTo>
                    <a:pt x="157" y="94"/>
                    <a:pt x="166" y="85"/>
                    <a:pt x="166" y="74"/>
                  </a:cubicBezTo>
                  <a:cubicBezTo>
                    <a:pt x="166" y="70"/>
                    <a:pt x="165" y="66"/>
                    <a:pt x="162" y="63"/>
                  </a:cubicBezTo>
                  <a:cubicBezTo>
                    <a:pt x="174" y="51"/>
                    <a:pt x="174" y="51"/>
                    <a:pt x="174" y="51"/>
                  </a:cubicBezTo>
                  <a:lnTo>
                    <a:pt x="174" y="0"/>
                  </a:lnTo>
                  <a:close/>
                  <a:moveTo>
                    <a:pt x="6" y="73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25" y="92"/>
                    <a:pt x="125" y="92"/>
                    <a:pt x="125" y="92"/>
                  </a:cubicBezTo>
                  <a:cubicBezTo>
                    <a:pt x="24" y="92"/>
                    <a:pt x="24" y="92"/>
                    <a:pt x="24" y="92"/>
                  </a:cubicBezTo>
                  <a:lnTo>
                    <a:pt x="6" y="73"/>
                  </a:lnTo>
                  <a:close/>
                  <a:moveTo>
                    <a:pt x="55" y="111"/>
                  </a:moveTo>
                  <a:cubicBezTo>
                    <a:pt x="55" y="119"/>
                    <a:pt x="49" y="125"/>
                    <a:pt x="41" y="125"/>
                  </a:cubicBezTo>
                  <a:cubicBezTo>
                    <a:pt x="34" y="125"/>
                    <a:pt x="27" y="119"/>
                    <a:pt x="27" y="111"/>
                  </a:cubicBezTo>
                  <a:cubicBezTo>
                    <a:pt x="27" y="104"/>
                    <a:pt x="34" y="98"/>
                    <a:pt x="41" y="98"/>
                  </a:cubicBezTo>
                  <a:cubicBezTo>
                    <a:pt x="49" y="98"/>
                    <a:pt x="55" y="104"/>
                    <a:pt x="55" y="111"/>
                  </a:cubicBezTo>
                  <a:close/>
                  <a:moveTo>
                    <a:pt x="123" y="111"/>
                  </a:moveTo>
                  <a:cubicBezTo>
                    <a:pt x="123" y="119"/>
                    <a:pt x="116" y="125"/>
                    <a:pt x="109" y="125"/>
                  </a:cubicBezTo>
                  <a:cubicBezTo>
                    <a:pt x="101" y="125"/>
                    <a:pt x="95" y="119"/>
                    <a:pt x="95" y="111"/>
                  </a:cubicBezTo>
                  <a:cubicBezTo>
                    <a:pt x="95" y="104"/>
                    <a:pt x="101" y="98"/>
                    <a:pt x="109" y="98"/>
                  </a:cubicBezTo>
                  <a:cubicBezTo>
                    <a:pt x="116" y="98"/>
                    <a:pt x="123" y="104"/>
                    <a:pt x="123" y="111"/>
                  </a:cubicBezTo>
                  <a:close/>
                  <a:moveTo>
                    <a:pt x="160" y="74"/>
                  </a:moveTo>
                  <a:cubicBezTo>
                    <a:pt x="160" y="82"/>
                    <a:pt x="154" y="88"/>
                    <a:pt x="146" y="88"/>
                  </a:cubicBezTo>
                  <a:cubicBezTo>
                    <a:pt x="144" y="88"/>
                    <a:pt x="141" y="87"/>
                    <a:pt x="139" y="8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8" y="67"/>
                    <a:pt x="158" y="67"/>
                    <a:pt x="158" y="67"/>
                  </a:cubicBezTo>
                  <a:cubicBezTo>
                    <a:pt x="159" y="69"/>
                    <a:pt x="160" y="71"/>
                    <a:pt x="160" y="74"/>
                  </a:cubicBezTo>
                  <a:close/>
                  <a:moveTo>
                    <a:pt x="150" y="66"/>
                  </a:moveTo>
                  <a:cubicBezTo>
                    <a:pt x="150" y="28"/>
                    <a:pt x="150" y="28"/>
                    <a:pt x="150" y="28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50" y="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934526" y="1289050"/>
              <a:ext cx="22225" cy="23813"/>
            </a:xfrm>
            <a:custGeom>
              <a:rect b="b" l="l" r="r" t="t"/>
              <a:pathLst>
                <a:path extrusionOk="0" h="13" w="12">
                  <a:moveTo>
                    <a:pt x="6" y="13"/>
                  </a:moveTo>
                  <a:cubicBezTo>
                    <a:pt x="10" y="13"/>
                    <a:pt x="12" y="10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9058353" y="1289050"/>
              <a:ext cx="23813" cy="23813"/>
            </a:xfrm>
            <a:custGeom>
              <a:rect b="b" l="l" r="r" t="t"/>
              <a:pathLst>
                <a:path extrusionOk="0" h="13" w="13">
                  <a:moveTo>
                    <a:pt x="7" y="13"/>
                  </a:moveTo>
                  <a:cubicBezTo>
                    <a:pt x="10" y="13"/>
                    <a:pt x="13" y="10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lose/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891664" y="1160462"/>
              <a:ext cx="233365" cy="93663"/>
            </a:xfrm>
            <a:custGeom>
              <a:rect b="b" l="l" r="r" t="t"/>
              <a:pathLst>
                <a:path extrusionOk="0" h="59" w="147">
                  <a:moveTo>
                    <a:pt x="92" y="52"/>
                  </a:moveTo>
                  <a:lnTo>
                    <a:pt x="21" y="52"/>
                  </a:lnTo>
                  <a:lnTo>
                    <a:pt x="7" y="37"/>
                  </a:lnTo>
                  <a:lnTo>
                    <a:pt x="7" y="7"/>
                  </a:lnTo>
                  <a:lnTo>
                    <a:pt x="140" y="7"/>
                  </a:lnTo>
                  <a:lnTo>
                    <a:pt x="140" y="37"/>
                  </a:lnTo>
                  <a:lnTo>
                    <a:pt x="124" y="52"/>
                  </a:lnTo>
                  <a:lnTo>
                    <a:pt x="116" y="52"/>
                  </a:lnTo>
                  <a:lnTo>
                    <a:pt x="116" y="59"/>
                  </a:lnTo>
                  <a:lnTo>
                    <a:pt x="128" y="59"/>
                  </a:lnTo>
                  <a:lnTo>
                    <a:pt x="147" y="39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9" y="59"/>
                  </a:lnTo>
                  <a:lnTo>
                    <a:pt x="92" y="59"/>
                  </a:lnTo>
                  <a:lnTo>
                    <a:pt x="92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8925001" y="1116012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8963102" y="1116012"/>
              <a:ext cx="15875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9001202" y="1116012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9037715" y="1116012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9075815" y="1116012"/>
              <a:ext cx="15875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8944052" y="1092200"/>
              <a:ext cx="15875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8982152" y="1092200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9018665" y="1092200"/>
              <a:ext cx="15875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9058353" y="1092200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9094865" y="1092200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9001202" y="1066800"/>
              <a:ext cx="14288" cy="15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9037715" y="1066800"/>
              <a:ext cx="14288" cy="15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9113916" y="1116012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9078990" y="1071562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9115503" y="1071562"/>
              <a:ext cx="15875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020252" y="1047750"/>
              <a:ext cx="17463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9059940" y="1047750"/>
              <a:ext cx="14288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136141" y="1093787"/>
              <a:ext cx="14288" cy="15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1199678" y="5842739"/>
            <a:ext cx="276536" cy="273356"/>
            <a:chOff x="366265" y="5421208"/>
            <a:chExt cx="404877" cy="400221"/>
          </a:xfrm>
        </p:grpSpPr>
        <p:sp>
          <p:nvSpPr>
            <p:cNvPr id="327" name="Google Shape;327;p2"/>
            <p:cNvSpPr/>
            <p:nvPr/>
          </p:nvSpPr>
          <p:spPr>
            <a:xfrm>
              <a:off x="392853" y="5735742"/>
              <a:ext cx="58172" cy="60499"/>
            </a:xfrm>
            <a:custGeom>
              <a:rect b="b" l="l" r="r" t="t"/>
              <a:pathLst>
                <a:path extrusionOk="0" h="26" w="25">
                  <a:moveTo>
                    <a:pt x="0" y="0"/>
                  </a:moveTo>
                  <a:lnTo>
                    <a:pt x="0" y="26"/>
                  </a:lnTo>
                  <a:lnTo>
                    <a:pt x="25" y="26"/>
                  </a:lnTo>
                  <a:lnTo>
                    <a:pt x="25" y="0"/>
                  </a:lnTo>
                  <a:lnTo>
                    <a:pt x="0" y="0"/>
                  </a:lnTo>
                  <a:close/>
                  <a:moveTo>
                    <a:pt x="18" y="19"/>
                  </a:moveTo>
                  <a:lnTo>
                    <a:pt x="7" y="19"/>
                  </a:lnTo>
                  <a:lnTo>
                    <a:pt x="7" y="7"/>
                  </a:lnTo>
                  <a:lnTo>
                    <a:pt x="18" y="7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6265" y="5421208"/>
              <a:ext cx="404877" cy="400221"/>
            </a:xfrm>
            <a:custGeom>
              <a:rect b="b" l="l" r="r" t="t"/>
              <a:pathLst>
                <a:path extrusionOk="0" h="172" w="174">
                  <a:moveTo>
                    <a:pt x="108" y="20"/>
                  </a:moveTo>
                  <a:lnTo>
                    <a:pt x="108" y="2"/>
                  </a:lnTo>
                  <a:lnTo>
                    <a:pt x="107" y="0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0" y="109"/>
                  </a:lnTo>
                  <a:lnTo>
                    <a:pt x="16" y="109"/>
                  </a:lnTo>
                  <a:lnTo>
                    <a:pt x="0" y="126"/>
                  </a:lnTo>
                  <a:lnTo>
                    <a:pt x="0" y="172"/>
                  </a:lnTo>
                  <a:lnTo>
                    <a:pt x="46" y="172"/>
                  </a:lnTo>
                  <a:lnTo>
                    <a:pt x="66" y="152"/>
                  </a:lnTo>
                  <a:lnTo>
                    <a:pt x="66" y="172"/>
                  </a:lnTo>
                  <a:lnTo>
                    <a:pt x="113" y="172"/>
                  </a:lnTo>
                  <a:lnTo>
                    <a:pt x="174" y="111"/>
                  </a:lnTo>
                  <a:lnTo>
                    <a:pt x="174" y="63"/>
                  </a:lnTo>
                  <a:lnTo>
                    <a:pt x="158" y="63"/>
                  </a:lnTo>
                  <a:lnTo>
                    <a:pt x="174" y="47"/>
                  </a:lnTo>
                  <a:lnTo>
                    <a:pt x="174" y="0"/>
                  </a:lnTo>
                  <a:lnTo>
                    <a:pt x="128" y="0"/>
                  </a:lnTo>
                  <a:lnTo>
                    <a:pt x="108" y="20"/>
                  </a:lnTo>
                  <a:close/>
                  <a:moveTo>
                    <a:pt x="65" y="7"/>
                  </a:moveTo>
                  <a:lnTo>
                    <a:pt x="101" y="7"/>
                  </a:lnTo>
                  <a:lnTo>
                    <a:pt x="101" y="27"/>
                  </a:lnTo>
                  <a:lnTo>
                    <a:pt x="66" y="62"/>
                  </a:lnTo>
                  <a:lnTo>
                    <a:pt x="66" y="80"/>
                  </a:lnTo>
                  <a:lnTo>
                    <a:pt x="49" y="97"/>
                  </a:lnTo>
                  <a:lnTo>
                    <a:pt x="49" y="65"/>
                  </a:lnTo>
                  <a:lnTo>
                    <a:pt x="85" y="29"/>
                  </a:lnTo>
                  <a:lnTo>
                    <a:pt x="80" y="23"/>
                  </a:lnTo>
                  <a:lnTo>
                    <a:pt x="43" y="61"/>
                  </a:lnTo>
                  <a:lnTo>
                    <a:pt x="12" y="61"/>
                  </a:lnTo>
                  <a:lnTo>
                    <a:pt x="65" y="7"/>
                  </a:lnTo>
                  <a:close/>
                  <a:moveTo>
                    <a:pt x="108" y="102"/>
                  </a:moveTo>
                  <a:lnTo>
                    <a:pt x="73" y="102"/>
                  </a:lnTo>
                  <a:lnTo>
                    <a:pt x="73" y="68"/>
                  </a:lnTo>
                  <a:lnTo>
                    <a:pt x="108" y="68"/>
                  </a:lnTo>
                  <a:lnTo>
                    <a:pt x="108" y="102"/>
                  </a:lnTo>
                  <a:close/>
                  <a:moveTo>
                    <a:pt x="7" y="68"/>
                  </a:moveTo>
                  <a:lnTo>
                    <a:pt x="42" y="68"/>
                  </a:lnTo>
                  <a:lnTo>
                    <a:pt x="42" y="102"/>
                  </a:lnTo>
                  <a:lnTo>
                    <a:pt x="7" y="102"/>
                  </a:lnTo>
                  <a:lnTo>
                    <a:pt x="7" y="68"/>
                  </a:lnTo>
                  <a:close/>
                  <a:moveTo>
                    <a:pt x="46" y="109"/>
                  </a:moveTo>
                  <a:lnTo>
                    <a:pt x="66" y="90"/>
                  </a:lnTo>
                  <a:lnTo>
                    <a:pt x="66" y="102"/>
                  </a:lnTo>
                  <a:lnTo>
                    <a:pt x="45" y="123"/>
                  </a:lnTo>
                  <a:lnTo>
                    <a:pt x="12" y="123"/>
                  </a:lnTo>
                  <a:lnTo>
                    <a:pt x="27" y="109"/>
                  </a:lnTo>
                  <a:lnTo>
                    <a:pt x="46" y="109"/>
                  </a:lnTo>
                  <a:close/>
                  <a:moveTo>
                    <a:pt x="7" y="130"/>
                  </a:moveTo>
                  <a:lnTo>
                    <a:pt x="42" y="130"/>
                  </a:lnTo>
                  <a:lnTo>
                    <a:pt x="42" y="165"/>
                  </a:lnTo>
                  <a:lnTo>
                    <a:pt x="7" y="165"/>
                  </a:lnTo>
                  <a:lnTo>
                    <a:pt x="7" y="130"/>
                  </a:lnTo>
                  <a:close/>
                  <a:moveTo>
                    <a:pt x="49" y="161"/>
                  </a:moveTo>
                  <a:lnTo>
                    <a:pt x="49" y="129"/>
                  </a:lnTo>
                  <a:lnTo>
                    <a:pt x="70" y="109"/>
                  </a:lnTo>
                  <a:lnTo>
                    <a:pt x="82" y="109"/>
                  </a:lnTo>
                  <a:lnTo>
                    <a:pt x="66" y="126"/>
                  </a:lnTo>
                  <a:lnTo>
                    <a:pt x="66" y="143"/>
                  </a:lnTo>
                  <a:lnTo>
                    <a:pt x="49" y="161"/>
                  </a:lnTo>
                  <a:close/>
                  <a:moveTo>
                    <a:pt x="73" y="130"/>
                  </a:moveTo>
                  <a:lnTo>
                    <a:pt x="108" y="130"/>
                  </a:lnTo>
                  <a:lnTo>
                    <a:pt x="108" y="165"/>
                  </a:lnTo>
                  <a:lnTo>
                    <a:pt x="73" y="165"/>
                  </a:lnTo>
                  <a:lnTo>
                    <a:pt x="73" y="130"/>
                  </a:lnTo>
                  <a:close/>
                  <a:moveTo>
                    <a:pt x="167" y="70"/>
                  </a:moveTo>
                  <a:lnTo>
                    <a:pt x="167" y="107"/>
                  </a:lnTo>
                  <a:lnTo>
                    <a:pt x="115" y="161"/>
                  </a:lnTo>
                  <a:lnTo>
                    <a:pt x="115" y="128"/>
                  </a:lnTo>
                  <a:lnTo>
                    <a:pt x="151" y="92"/>
                  </a:lnTo>
                  <a:lnTo>
                    <a:pt x="146" y="87"/>
                  </a:lnTo>
                  <a:lnTo>
                    <a:pt x="109" y="123"/>
                  </a:lnTo>
                  <a:lnTo>
                    <a:pt x="78" y="123"/>
                  </a:lnTo>
                  <a:lnTo>
                    <a:pt x="92" y="109"/>
                  </a:lnTo>
                  <a:lnTo>
                    <a:pt x="113" y="109"/>
                  </a:lnTo>
                  <a:lnTo>
                    <a:pt x="152" y="69"/>
                  </a:lnTo>
                  <a:lnTo>
                    <a:pt x="152" y="70"/>
                  </a:lnTo>
                  <a:lnTo>
                    <a:pt x="167" y="70"/>
                  </a:lnTo>
                  <a:close/>
                  <a:moveTo>
                    <a:pt x="167" y="7"/>
                  </a:moveTo>
                  <a:lnTo>
                    <a:pt x="167" y="44"/>
                  </a:lnTo>
                  <a:lnTo>
                    <a:pt x="115" y="97"/>
                  </a:lnTo>
                  <a:lnTo>
                    <a:pt x="115" y="65"/>
                  </a:lnTo>
                  <a:lnTo>
                    <a:pt x="151" y="29"/>
                  </a:lnTo>
                  <a:lnTo>
                    <a:pt x="146" y="23"/>
                  </a:lnTo>
                  <a:lnTo>
                    <a:pt x="109" y="61"/>
                  </a:lnTo>
                  <a:lnTo>
                    <a:pt x="78" y="61"/>
                  </a:lnTo>
                  <a:lnTo>
                    <a:pt x="130" y="7"/>
                  </a:lnTo>
                  <a:lnTo>
                    <a:pt x="167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92853" y="5586823"/>
              <a:ext cx="58172" cy="62826"/>
            </a:xfrm>
            <a:custGeom>
              <a:rect b="b" l="l" r="r" t="t"/>
              <a:pathLst>
                <a:path extrusionOk="0" h="27" w="25">
                  <a:moveTo>
                    <a:pt x="0" y="0"/>
                  </a:moveTo>
                  <a:lnTo>
                    <a:pt x="0" y="27"/>
                  </a:lnTo>
                  <a:lnTo>
                    <a:pt x="25" y="27"/>
                  </a:lnTo>
                  <a:lnTo>
                    <a:pt x="25" y="0"/>
                  </a:lnTo>
                  <a:lnTo>
                    <a:pt x="0" y="0"/>
                  </a:lnTo>
                  <a:close/>
                  <a:moveTo>
                    <a:pt x="18" y="20"/>
                  </a:moveTo>
                  <a:lnTo>
                    <a:pt x="7" y="20"/>
                  </a:lnTo>
                  <a:lnTo>
                    <a:pt x="7" y="7"/>
                  </a:lnTo>
                  <a:lnTo>
                    <a:pt x="18" y="7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44100" y="5735742"/>
              <a:ext cx="58172" cy="60499"/>
            </a:xfrm>
            <a:custGeom>
              <a:rect b="b" l="l" r="r" t="t"/>
              <a:pathLst>
                <a:path extrusionOk="0" h="26" w="25">
                  <a:moveTo>
                    <a:pt x="0" y="0"/>
                  </a:moveTo>
                  <a:lnTo>
                    <a:pt x="0" y="26"/>
                  </a:lnTo>
                  <a:lnTo>
                    <a:pt x="25" y="26"/>
                  </a:lnTo>
                  <a:lnTo>
                    <a:pt x="25" y="0"/>
                  </a:lnTo>
                  <a:lnTo>
                    <a:pt x="0" y="0"/>
                  </a:lnTo>
                  <a:close/>
                  <a:moveTo>
                    <a:pt x="18" y="19"/>
                  </a:moveTo>
                  <a:lnTo>
                    <a:pt x="7" y="19"/>
                  </a:lnTo>
                  <a:lnTo>
                    <a:pt x="7" y="7"/>
                  </a:lnTo>
                  <a:lnTo>
                    <a:pt x="18" y="7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4100" y="5586823"/>
              <a:ext cx="58172" cy="62826"/>
            </a:xfrm>
            <a:custGeom>
              <a:rect b="b" l="l" r="r" t="t"/>
              <a:pathLst>
                <a:path extrusionOk="0" h="27" w="25">
                  <a:moveTo>
                    <a:pt x="25" y="27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5" y="27"/>
                  </a:lnTo>
                  <a:close/>
                  <a:moveTo>
                    <a:pt x="7" y="7"/>
                  </a:moveTo>
                  <a:lnTo>
                    <a:pt x="18" y="7"/>
                  </a:lnTo>
                  <a:lnTo>
                    <a:pt x="18" y="20"/>
                  </a:lnTo>
                  <a:lnTo>
                    <a:pt x="7" y="2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2" name="Google Shape;332;p2"/>
          <p:cNvGrpSpPr/>
          <p:nvPr/>
        </p:nvGrpSpPr>
        <p:grpSpPr>
          <a:xfrm>
            <a:off x="4024702" y="2663137"/>
            <a:ext cx="264401" cy="273068"/>
            <a:chOff x="3298853" y="2535238"/>
            <a:chExt cx="290515" cy="300038"/>
          </a:xfrm>
        </p:grpSpPr>
        <p:sp>
          <p:nvSpPr>
            <p:cNvPr id="333" name="Google Shape;333;p2"/>
            <p:cNvSpPr/>
            <p:nvPr/>
          </p:nvSpPr>
          <p:spPr>
            <a:xfrm>
              <a:off x="3298853" y="2563813"/>
              <a:ext cx="290515" cy="271463"/>
            </a:xfrm>
            <a:custGeom>
              <a:rect b="b" l="l" r="r" t="t"/>
              <a:pathLst>
                <a:path extrusionOk="0" h="171" w="183">
                  <a:moveTo>
                    <a:pt x="178" y="104"/>
                  </a:moveTo>
                  <a:lnTo>
                    <a:pt x="168" y="96"/>
                  </a:lnTo>
                  <a:lnTo>
                    <a:pt x="147" y="96"/>
                  </a:lnTo>
                  <a:lnTo>
                    <a:pt x="147" y="8"/>
                  </a:lnTo>
                  <a:lnTo>
                    <a:pt x="139" y="0"/>
                  </a:lnTo>
                  <a:lnTo>
                    <a:pt x="107" y="0"/>
                  </a:lnTo>
                  <a:lnTo>
                    <a:pt x="97" y="8"/>
                  </a:lnTo>
                  <a:lnTo>
                    <a:pt x="97" y="60"/>
                  </a:lnTo>
                  <a:lnTo>
                    <a:pt x="28" y="60"/>
                  </a:lnTo>
                  <a:lnTo>
                    <a:pt x="20" y="68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6" y="104"/>
                  </a:lnTo>
                  <a:lnTo>
                    <a:pt x="6" y="164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183" y="171"/>
                  </a:lnTo>
                  <a:lnTo>
                    <a:pt x="183" y="164"/>
                  </a:lnTo>
                  <a:lnTo>
                    <a:pt x="178" y="164"/>
                  </a:lnTo>
                  <a:lnTo>
                    <a:pt x="178" y="104"/>
                  </a:lnTo>
                  <a:close/>
                  <a:moveTo>
                    <a:pt x="104" y="96"/>
                  </a:moveTo>
                  <a:lnTo>
                    <a:pt x="104" y="29"/>
                  </a:lnTo>
                  <a:lnTo>
                    <a:pt x="140" y="29"/>
                  </a:lnTo>
                  <a:lnTo>
                    <a:pt x="140" y="96"/>
                  </a:lnTo>
                  <a:lnTo>
                    <a:pt x="104" y="96"/>
                  </a:lnTo>
                  <a:close/>
                  <a:moveTo>
                    <a:pt x="109" y="7"/>
                  </a:moveTo>
                  <a:lnTo>
                    <a:pt x="136" y="7"/>
                  </a:lnTo>
                  <a:lnTo>
                    <a:pt x="140" y="12"/>
                  </a:lnTo>
                  <a:lnTo>
                    <a:pt x="140" y="22"/>
                  </a:lnTo>
                  <a:lnTo>
                    <a:pt x="104" y="22"/>
                  </a:lnTo>
                  <a:lnTo>
                    <a:pt x="104" y="12"/>
                  </a:lnTo>
                  <a:lnTo>
                    <a:pt x="109" y="7"/>
                  </a:lnTo>
                  <a:close/>
                  <a:moveTo>
                    <a:pt x="26" y="70"/>
                  </a:moveTo>
                  <a:lnTo>
                    <a:pt x="31" y="67"/>
                  </a:lnTo>
                  <a:lnTo>
                    <a:pt x="97" y="67"/>
                  </a:lnTo>
                  <a:lnTo>
                    <a:pt x="97" y="96"/>
                  </a:lnTo>
                  <a:lnTo>
                    <a:pt x="26" y="96"/>
                  </a:lnTo>
                  <a:lnTo>
                    <a:pt x="26" y="70"/>
                  </a:lnTo>
                  <a:close/>
                  <a:moveTo>
                    <a:pt x="13" y="107"/>
                  </a:moveTo>
                  <a:lnTo>
                    <a:pt x="17" y="103"/>
                  </a:lnTo>
                  <a:lnTo>
                    <a:pt x="166" y="103"/>
                  </a:lnTo>
                  <a:lnTo>
                    <a:pt x="171" y="107"/>
                  </a:lnTo>
                  <a:lnTo>
                    <a:pt x="171" y="164"/>
                  </a:lnTo>
                  <a:lnTo>
                    <a:pt x="13" y="164"/>
                  </a:lnTo>
                  <a:lnTo>
                    <a:pt x="13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429029" y="2754313"/>
              <a:ext cx="30163" cy="42863"/>
            </a:xfrm>
            <a:custGeom>
              <a:rect b="b" l="l" r="r" t="t"/>
              <a:pathLst>
                <a:path extrusionOk="0" h="27" w="19">
                  <a:moveTo>
                    <a:pt x="0" y="27"/>
                  </a:moveTo>
                  <a:lnTo>
                    <a:pt x="19" y="2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7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82991" y="2754313"/>
              <a:ext cx="31750" cy="42863"/>
            </a:xfrm>
            <a:custGeom>
              <a:rect b="b" l="l" r="r" t="t"/>
              <a:pathLst>
                <a:path extrusionOk="0" h="27" w="20">
                  <a:moveTo>
                    <a:pt x="0" y="27"/>
                  </a:moveTo>
                  <a:lnTo>
                    <a:pt x="20" y="2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7"/>
                  </a:lnTo>
                  <a:close/>
                  <a:moveTo>
                    <a:pt x="7" y="7"/>
                  </a:moveTo>
                  <a:lnTo>
                    <a:pt x="13" y="7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336953" y="2754313"/>
              <a:ext cx="31750" cy="42863"/>
            </a:xfrm>
            <a:custGeom>
              <a:rect b="b" l="l" r="r" t="t"/>
              <a:pathLst>
                <a:path extrusionOk="0" h="27" w="20">
                  <a:moveTo>
                    <a:pt x="0" y="7"/>
                  </a:moveTo>
                  <a:lnTo>
                    <a:pt x="0" y="27"/>
                  </a:lnTo>
                  <a:lnTo>
                    <a:pt x="20" y="27"/>
                  </a:lnTo>
                  <a:lnTo>
                    <a:pt x="20" y="0"/>
                  </a:lnTo>
                  <a:lnTo>
                    <a:pt x="7" y="0"/>
                  </a:lnTo>
                  <a:lnTo>
                    <a:pt x="0" y="7"/>
                  </a:lnTo>
                  <a:close/>
                  <a:moveTo>
                    <a:pt x="7" y="9"/>
                  </a:moveTo>
                  <a:lnTo>
                    <a:pt x="11" y="7"/>
                  </a:lnTo>
                  <a:lnTo>
                    <a:pt x="13" y="7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519517" y="2754313"/>
              <a:ext cx="31750" cy="42863"/>
            </a:xfrm>
            <a:custGeom>
              <a:rect b="b" l="l" r="r" t="t"/>
              <a:pathLst>
                <a:path extrusionOk="0" h="27" w="20">
                  <a:moveTo>
                    <a:pt x="0" y="0"/>
                  </a:moveTo>
                  <a:lnTo>
                    <a:pt x="0" y="27"/>
                  </a:lnTo>
                  <a:lnTo>
                    <a:pt x="20" y="27"/>
                  </a:lnTo>
                  <a:lnTo>
                    <a:pt x="20" y="7"/>
                  </a:lnTo>
                  <a:lnTo>
                    <a:pt x="13" y="0"/>
                  </a:lnTo>
                  <a:lnTo>
                    <a:pt x="0" y="0"/>
                  </a:lnTo>
                  <a:close/>
                  <a:moveTo>
                    <a:pt x="13" y="20"/>
                  </a:moveTo>
                  <a:lnTo>
                    <a:pt x="7" y="2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73480" y="2754313"/>
              <a:ext cx="31750" cy="42863"/>
            </a:xfrm>
            <a:custGeom>
              <a:rect b="b" l="l" r="r" t="t"/>
              <a:pathLst>
                <a:path extrusionOk="0" h="27" w="20">
                  <a:moveTo>
                    <a:pt x="0" y="27"/>
                  </a:moveTo>
                  <a:lnTo>
                    <a:pt x="20" y="2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7"/>
                  </a:lnTo>
                  <a:close/>
                  <a:moveTo>
                    <a:pt x="7" y="7"/>
                  </a:moveTo>
                  <a:lnTo>
                    <a:pt x="13" y="7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487767" y="2535238"/>
              <a:ext cx="111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63954" y="2547938"/>
              <a:ext cx="11113" cy="11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13167" y="2547938"/>
              <a:ext cx="11113" cy="11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2" name="Google Shape;342;p2"/>
          <p:cNvGrpSpPr/>
          <p:nvPr/>
        </p:nvGrpSpPr>
        <p:grpSpPr>
          <a:xfrm>
            <a:off x="3996243" y="4109291"/>
            <a:ext cx="328422" cy="185005"/>
            <a:chOff x="6518347" y="5983821"/>
            <a:chExt cx="383264" cy="215900"/>
          </a:xfrm>
        </p:grpSpPr>
        <p:sp>
          <p:nvSpPr>
            <p:cNvPr id="343" name="Google Shape;343;p2"/>
            <p:cNvSpPr/>
            <p:nvPr/>
          </p:nvSpPr>
          <p:spPr>
            <a:xfrm>
              <a:off x="6612784" y="5983821"/>
              <a:ext cx="190500" cy="215900"/>
            </a:xfrm>
            <a:custGeom>
              <a:rect b="b" l="l" r="r" t="t"/>
              <a:pathLst>
                <a:path extrusionOk="0" h="54" w="49">
                  <a:moveTo>
                    <a:pt x="37" y="17"/>
                  </a:moveTo>
                  <a:cubicBezTo>
                    <a:pt x="37" y="24"/>
                    <a:pt x="31" y="29"/>
                    <a:pt x="24" y="29"/>
                  </a:cubicBezTo>
                  <a:cubicBezTo>
                    <a:pt x="17" y="29"/>
                    <a:pt x="12" y="24"/>
                    <a:pt x="12" y="17"/>
                  </a:cubicBezTo>
                  <a:cubicBezTo>
                    <a:pt x="12" y="10"/>
                    <a:pt x="17" y="4"/>
                    <a:pt x="24" y="4"/>
                  </a:cubicBezTo>
                  <a:cubicBezTo>
                    <a:pt x="31" y="4"/>
                    <a:pt x="37" y="10"/>
                    <a:pt x="37" y="17"/>
                  </a:cubicBezTo>
                  <a:close/>
                  <a:moveTo>
                    <a:pt x="32" y="31"/>
                  </a:moveTo>
                  <a:cubicBezTo>
                    <a:pt x="37" y="29"/>
                    <a:pt x="41" y="23"/>
                    <a:pt x="41" y="17"/>
                  </a:cubicBezTo>
                  <a:cubicBezTo>
                    <a:pt x="41" y="8"/>
                    <a:pt x="34" y="0"/>
                    <a:pt x="24" y="0"/>
                  </a:cubicBezTo>
                  <a:cubicBezTo>
                    <a:pt x="15" y="0"/>
                    <a:pt x="8" y="8"/>
                    <a:pt x="8" y="17"/>
                  </a:cubicBezTo>
                  <a:cubicBezTo>
                    <a:pt x="8" y="23"/>
                    <a:pt x="11" y="29"/>
                    <a:pt x="16" y="31"/>
                  </a:cubicBezTo>
                  <a:cubicBezTo>
                    <a:pt x="7" y="35"/>
                    <a:pt x="0" y="44"/>
                    <a:pt x="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43"/>
                    <a:pt x="13" y="34"/>
                    <a:pt x="24" y="34"/>
                  </a:cubicBezTo>
                  <a:cubicBezTo>
                    <a:pt x="36" y="34"/>
                    <a:pt x="45" y="43"/>
                    <a:pt x="45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2" y="35"/>
                    <a:pt x="3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87530" y="6014729"/>
              <a:ext cx="114081" cy="156689"/>
            </a:xfrm>
            <a:custGeom>
              <a:rect b="b" l="l" r="r" t="t"/>
              <a:pathLst>
                <a:path extrusionOk="0" h="45" w="34">
                  <a:moveTo>
                    <a:pt x="14" y="23"/>
                  </a:moveTo>
                  <a:cubicBezTo>
                    <a:pt x="19" y="23"/>
                    <a:pt x="23" y="19"/>
                    <a:pt x="23" y="14"/>
                  </a:cubicBezTo>
                  <a:cubicBezTo>
                    <a:pt x="23" y="8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3"/>
                    <a:pt x="14" y="23"/>
                  </a:cubicBezTo>
                  <a:close/>
                  <a:moveTo>
                    <a:pt x="27" y="14"/>
                  </a:moveTo>
                  <a:cubicBezTo>
                    <a:pt x="27" y="19"/>
                    <a:pt x="25" y="23"/>
                    <a:pt x="20" y="26"/>
                  </a:cubicBezTo>
                  <a:cubicBezTo>
                    <a:pt x="28" y="28"/>
                    <a:pt x="34" y="36"/>
                    <a:pt x="34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23" y="29"/>
                    <a:pt x="14" y="29"/>
                  </a:cubicBezTo>
                  <a:cubicBezTo>
                    <a:pt x="11" y="29"/>
                    <a:pt x="8" y="29"/>
                    <a:pt x="6" y="31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5" y="27"/>
                    <a:pt x="6" y="26"/>
                    <a:pt x="7" y="26"/>
                  </a:cubicBezTo>
                  <a:cubicBezTo>
                    <a:pt x="3" y="23"/>
                    <a:pt x="0" y="19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flipH="1">
              <a:off x="6518347" y="6014729"/>
              <a:ext cx="114081" cy="156689"/>
            </a:xfrm>
            <a:custGeom>
              <a:rect b="b" l="l" r="r" t="t"/>
              <a:pathLst>
                <a:path extrusionOk="0" h="45" w="34">
                  <a:moveTo>
                    <a:pt x="14" y="23"/>
                  </a:moveTo>
                  <a:cubicBezTo>
                    <a:pt x="19" y="23"/>
                    <a:pt x="23" y="19"/>
                    <a:pt x="23" y="14"/>
                  </a:cubicBezTo>
                  <a:cubicBezTo>
                    <a:pt x="23" y="8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3"/>
                    <a:pt x="14" y="23"/>
                  </a:cubicBezTo>
                  <a:close/>
                  <a:moveTo>
                    <a:pt x="27" y="14"/>
                  </a:moveTo>
                  <a:cubicBezTo>
                    <a:pt x="27" y="19"/>
                    <a:pt x="25" y="23"/>
                    <a:pt x="20" y="26"/>
                  </a:cubicBezTo>
                  <a:cubicBezTo>
                    <a:pt x="28" y="28"/>
                    <a:pt x="34" y="36"/>
                    <a:pt x="34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23" y="29"/>
                    <a:pt x="14" y="29"/>
                  </a:cubicBezTo>
                  <a:cubicBezTo>
                    <a:pt x="11" y="29"/>
                    <a:pt x="8" y="29"/>
                    <a:pt x="6" y="31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5" y="27"/>
                    <a:pt x="6" y="26"/>
                    <a:pt x="7" y="26"/>
                  </a:cubicBezTo>
                  <a:cubicBezTo>
                    <a:pt x="3" y="23"/>
                    <a:pt x="0" y="19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>
            <a:off x="6987413" y="2692936"/>
            <a:ext cx="252031" cy="251332"/>
            <a:chOff x="4962525" y="4765675"/>
            <a:chExt cx="573088" cy="571500"/>
          </a:xfrm>
        </p:grpSpPr>
        <p:sp>
          <p:nvSpPr>
            <p:cNvPr id="347" name="Google Shape;347;p2"/>
            <p:cNvSpPr/>
            <p:nvPr/>
          </p:nvSpPr>
          <p:spPr>
            <a:xfrm>
              <a:off x="4962525" y="4765675"/>
              <a:ext cx="573088" cy="571500"/>
            </a:xfrm>
            <a:custGeom>
              <a:rect b="b" l="l" r="r" t="t"/>
              <a:pathLst>
                <a:path extrusionOk="0" h="360" w="361">
                  <a:moveTo>
                    <a:pt x="361" y="156"/>
                  </a:moveTo>
                  <a:lnTo>
                    <a:pt x="346" y="142"/>
                  </a:lnTo>
                  <a:lnTo>
                    <a:pt x="346" y="142"/>
                  </a:lnTo>
                  <a:lnTo>
                    <a:pt x="346" y="116"/>
                  </a:lnTo>
                  <a:lnTo>
                    <a:pt x="332" y="101"/>
                  </a:lnTo>
                  <a:lnTo>
                    <a:pt x="269" y="101"/>
                  </a:lnTo>
                  <a:lnTo>
                    <a:pt x="255" y="116"/>
                  </a:lnTo>
                  <a:lnTo>
                    <a:pt x="255" y="142"/>
                  </a:lnTo>
                  <a:lnTo>
                    <a:pt x="245" y="142"/>
                  </a:lnTo>
                  <a:lnTo>
                    <a:pt x="245" y="24"/>
                  </a:lnTo>
                  <a:lnTo>
                    <a:pt x="221" y="0"/>
                  </a:lnTo>
                  <a:lnTo>
                    <a:pt x="139" y="0"/>
                  </a:lnTo>
                  <a:lnTo>
                    <a:pt x="115" y="24"/>
                  </a:lnTo>
                  <a:lnTo>
                    <a:pt x="115" y="104"/>
                  </a:lnTo>
                  <a:lnTo>
                    <a:pt x="98" y="104"/>
                  </a:lnTo>
                  <a:lnTo>
                    <a:pt x="98" y="72"/>
                  </a:lnTo>
                  <a:lnTo>
                    <a:pt x="69" y="72"/>
                  </a:lnTo>
                  <a:lnTo>
                    <a:pt x="69" y="46"/>
                  </a:lnTo>
                  <a:lnTo>
                    <a:pt x="55" y="46"/>
                  </a:lnTo>
                  <a:lnTo>
                    <a:pt x="55" y="72"/>
                  </a:lnTo>
                  <a:lnTo>
                    <a:pt x="24" y="72"/>
                  </a:lnTo>
                  <a:lnTo>
                    <a:pt x="24" y="104"/>
                  </a:lnTo>
                  <a:lnTo>
                    <a:pt x="14" y="104"/>
                  </a:lnTo>
                  <a:lnTo>
                    <a:pt x="0" y="118"/>
                  </a:lnTo>
                  <a:lnTo>
                    <a:pt x="0" y="360"/>
                  </a:lnTo>
                  <a:lnTo>
                    <a:pt x="115" y="360"/>
                  </a:lnTo>
                  <a:lnTo>
                    <a:pt x="130" y="360"/>
                  </a:lnTo>
                  <a:lnTo>
                    <a:pt x="231" y="360"/>
                  </a:lnTo>
                  <a:lnTo>
                    <a:pt x="245" y="360"/>
                  </a:lnTo>
                  <a:lnTo>
                    <a:pt x="361" y="360"/>
                  </a:lnTo>
                  <a:lnTo>
                    <a:pt x="361" y="156"/>
                  </a:lnTo>
                  <a:close/>
                  <a:moveTo>
                    <a:pt x="269" y="120"/>
                  </a:moveTo>
                  <a:lnTo>
                    <a:pt x="276" y="116"/>
                  </a:lnTo>
                  <a:lnTo>
                    <a:pt x="327" y="116"/>
                  </a:lnTo>
                  <a:lnTo>
                    <a:pt x="332" y="120"/>
                  </a:lnTo>
                  <a:lnTo>
                    <a:pt x="332" y="142"/>
                  </a:lnTo>
                  <a:lnTo>
                    <a:pt x="269" y="142"/>
                  </a:lnTo>
                  <a:lnTo>
                    <a:pt x="269" y="120"/>
                  </a:lnTo>
                  <a:close/>
                  <a:moveTo>
                    <a:pt x="38" y="87"/>
                  </a:moveTo>
                  <a:lnTo>
                    <a:pt x="84" y="87"/>
                  </a:lnTo>
                  <a:lnTo>
                    <a:pt x="84" y="104"/>
                  </a:lnTo>
                  <a:lnTo>
                    <a:pt x="38" y="104"/>
                  </a:lnTo>
                  <a:lnTo>
                    <a:pt x="38" y="87"/>
                  </a:lnTo>
                  <a:close/>
                  <a:moveTo>
                    <a:pt x="115" y="346"/>
                  </a:moveTo>
                  <a:lnTo>
                    <a:pt x="14" y="346"/>
                  </a:lnTo>
                  <a:lnTo>
                    <a:pt x="14" y="123"/>
                  </a:lnTo>
                  <a:lnTo>
                    <a:pt x="19" y="118"/>
                  </a:lnTo>
                  <a:lnTo>
                    <a:pt x="24" y="118"/>
                  </a:lnTo>
                  <a:lnTo>
                    <a:pt x="98" y="118"/>
                  </a:lnTo>
                  <a:lnTo>
                    <a:pt x="115" y="118"/>
                  </a:lnTo>
                  <a:lnTo>
                    <a:pt x="115" y="346"/>
                  </a:lnTo>
                  <a:close/>
                  <a:moveTo>
                    <a:pt x="231" y="346"/>
                  </a:moveTo>
                  <a:lnTo>
                    <a:pt x="130" y="346"/>
                  </a:lnTo>
                  <a:lnTo>
                    <a:pt x="130" y="104"/>
                  </a:lnTo>
                  <a:lnTo>
                    <a:pt x="130" y="29"/>
                  </a:lnTo>
                  <a:lnTo>
                    <a:pt x="144" y="15"/>
                  </a:lnTo>
                  <a:lnTo>
                    <a:pt x="216" y="15"/>
                  </a:lnTo>
                  <a:lnTo>
                    <a:pt x="231" y="29"/>
                  </a:lnTo>
                  <a:lnTo>
                    <a:pt x="231" y="142"/>
                  </a:lnTo>
                  <a:lnTo>
                    <a:pt x="231" y="346"/>
                  </a:lnTo>
                  <a:close/>
                  <a:moveTo>
                    <a:pt x="346" y="346"/>
                  </a:moveTo>
                  <a:lnTo>
                    <a:pt x="245" y="346"/>
                  </a:lnTo>
                  <a:lnTo>
                    <a:pt x="245" y="156"/>
                  </a:lnTo>
                  <a:lnTo>
                    <a:pt x="255" y="156"/>
                  </a:lnTo>
                  <a:lnTo>
                    <a:pt x="341" y="156"/>
                  </a:lnTo>
                  <a:lnTo>
                    <a:pt x="346" y="161"/>
                  </a:lnTo>
                  <a:lnTo>
                    <a:pt x="346" y="3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022850" y="4987925"/>
              <a:ext cx="22225" cy="2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72063" y="4987925"/>
              <a:ext cx="23813" cy="2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210175" y="4830763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210175" y="4903788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210175" y="4975225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210175" y="5048250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10175" y="5116513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210175" y="5189538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210175" y="5260975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00675" y="5064125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00675" y="5151438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00675" y="5238750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0" name="Google Shape;360;p2"/>
          <p:cNvGrpSpPr/>
          <p:nvPr/>
        </p:nvGrpSpPr>
        <p:grpSpPr>
          <a:xfrm>
            <a:off x="7044755" y="5139736"/>
            <a:ext cx="314831" cy="257782"/>
            <a:chOff x="10477501" y="2528888"/>
            <a:chExt cx="236537" cy="193675"/>
          </a:xfrm>
        </p:grpSpPr>
        <p:sp>
          <p:nvSpPr>
            <p:cNvPr id="361" name="Google Shape;361;p2"/>
            <p:cNvSpPr/>
            <p:nvPr/>
          </p:nvSpPr>
          <p:spPr>
            <a:xfrm>
              <a:off x="10558463" y="2528888"/>
              <a:ext cx="155575" cy="117475"/>
            </a:xfrm>
            <a:custGeom>
              <a:rect b="b" l="l" r="r" t="t"/>
              <a:pathLst>
                <a:path extrusionOk="0" h="82" w="110">
                  <a:moveTo>
                    <a:pt x="69" y="82"/>
                  </a:moveTo>
                  <a:cubicBezTo>
                    <a:pt x="68" y="82"/>
                    <a:pt x="67" y="82"/>
                    <a:pt x="66" y="81"/>
                  </a:cubicBezTo>
                  <a:cubicBezTo>
                    <a:pt x="65" y="80"/>
                    <a:pt x="65" y="77"/>
                    <a:pt x="66" y="7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1"/>
                    <a:pt x="54" y="24"/>
                    <a:pt x="47" y="25"/>
                  </a:cubicBezTo>
                  <a:cubicBezTo>
                    <a:pt x="44" y="25"/>
                    <a:pt x="42" y="25"/>
                    <a:pt x="40" y="26"/>
                  </a:cubicBezTo>
                  <a:cubicBezTo>
                    <a:pt x="37" y="26"/>
                    <a:pt x="33" y="26"/>
                    <a:pt x="32" y="2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9" y="51"/>
                    <a:pt x="13" y="55"/>
                  </a:cubicBezTo>
                  <a:cubicBezTo>
                    <a:pt x="16" y="58"/>
                    <a:pt x="20" y="56"/>
                    <a:pt x="21" y="5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6"/>
                    <a:pt x="43" y="36"/>
                    <a:pt x="44" y="37"/>
                  </a:cubicBezTo>
                  <a:cubicBezTo>
                    <a:pt x="46" y="39"/>
                    <a:pt x="46" y="41"/>
                    <a:pt x="44" y="4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3" y="64"/>
                    <a:pt x="14" y="68"/>
                    <a:pt x="7" y="61"/>
                  </a:cubicBezTo>
                  <a:cubicBezTo>
                    <a:pt x="0" y="54"/>
                    <a:pt x="3" y="45"/>
                    <a:pt x="7" y="4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9" y="19"/>
                    <a:pt x="34" y="18"/>
                    <a:pt x="39" y="18"/>
                  </a:cubicBezTo>
                  <a:cubicBezTo>
                    <a:pt x="41" y="17"/>
                    <a:pt x="43" y="17"/>
                    <a:pt x="46" y="17"/>
                  </a:cubicBezTo>
                  <a:cubicBezTo>
                    <a:pt x="50" y="16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4"/>
                    <a:pt x="110" y="35"/>
                    <a:pt x="110" y="36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3"/>
                    <a:pt x="109" y="44"/>
                    <a:pt x="109" y="4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1" y="82"/>
                    <a:pt x="70" y="82"/>
                    <a:pt x="6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0629901" y="2547938"/>
              <a:ext cx="66675" cy="65088"/>
            </a:xfrm>
            <a:custGeom>
              <a:rect b="b" l="l" r="r" t="t"/>
              <a:pathLst>
                <a:path extrusionOk="0" h="46" w="47">
                  <a:moveTo>
                    <a:pt x="42" y="46"/>
                  </a:moveTo>
                  <a:cubicBezTo>
                    <a:pt x="41" y="46"/>
                    <a:pt x="40" y="46"/>
                    <a:pt x="39" y="4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41"/>
                    <a:pt x="47" y="44"/>
                    <a:pt x="45" y="45"/>
                  </a:cubicBezTo>
                  <a:cubicBezTo>
                    <a:pt x="44" y="46"/>
                    <a:pt x="43" y="46"/>
                    <a:pt x="42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0477501" y="2535238"/>
              <a:ext cx="119063" cy="112713"/>
            </a:xfrm>
            <a:custGeom>
              <a:rect b="b" l="l" r="r" t="t"/>
              <a:pathLst>
                <a:path extrusionOk="0" h="79" w="84">
                  <a:moveTo>
                    <a:pt x="31" y="79"/>
                  </a:moveTo>
                  <a:cubicBezTo>
                    <a:pt x="30" y="79"/>
                    <a:pt x="29" y="78"/>
                    <a:pt x="28" y="78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1"/>
                    <a:pt x="40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6" y="15"/>
                    <a:pt x="75" y="16"/>
                    <a:pt x="82" y="24"/>
                  </a:cubicBezTo>
                  <a:cubicBezTo>
                    <a:pt x="84" y="25"/>
                    <a:pt x="84" y="28"/>
                    <a:pt x="82" y="30"/>
                  </a:cubicBezTo>
                  <a:cubicBezTo>
                    <a:pt x="81" y="31"/>
                    <a:pt x="78" y="31"/>
                    <a:pt x="77" y="30"/>
                  </a:cubicBezTo>
                  <a:cubicBezTo>
                    <a:pt x="70" y="22"/>
                    <a:pt x="61" y="22"/>
                    <a:pt x="61" y="22"/>
                  </a:cubicBezTo>
                  <a:cubicBezTo>
                    <a:pt x="60" y="22"/>
                    <a:pt x="59" y="22"/>
                    <a:pt x="58" y="2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6" y="73"/>
                    <a:pt x="36" y="76"/>
                    <a:pt x="34" y="78"/>
                  </a:cubicBezTo>
                  <a:cubicBezTo>
                    <a:pt x="33" y="78"/>
                    <a:pt x="32" y="79"/>
                    <a:pt x="31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496551" y="2554288"/>
              <a:ext cx="73025" cy="73025"/>
            </a:xfrm>
            <a:custGeom>
              <a:rect b="b" l="l" r="r" t="t"/>
              <a:pathLst>
                <a:path extrusionOk="0" h="51" w="52">
                  <a:moveTo>
                    <a:pt x="5" y="51"/>
                  </a:moveTo>
                  <a:cubicBezTo>
                    <a:pt x="3" y="51"/>
                    <a:pt x="2" y="51"/>
                    <a:pt x="2" y="50"/>
                  </a:cubicBezTo>
                  <a:cubicBezTo>
                    <a:pt x="0" y="48"/>
                    <a:pt x="0" y="46"/>
                    <a:pt x="2" y="44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9" y="0"/>
                    <a:pt x="50" y="1"/>
                  </a:cubicBezTo>
                  <a:cubicBezTo>
                    <a:pt x="52" y="3"/>
                    <a:pt x="52" y="5"/>
                    <a:pt x="50" y="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6" y="51"/>
                    <a:pt x="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504488" y="2620963"/>
              <a:ext cx="55563" cy="52388"/>
            </a:xfrm>
            <a:custGeom>
              <a:rect b="b" l="l" r="r" t="t"/>
              <a:pathLst>
                <a:path extrusionOk="0" h="37" w="39">
                  <a:moveTo>
                    <a:pt x="14" y="37"/>
                  </a:moveTo>
                  <a:cubicBezTo>
                    <a:pt x="11" y="37"/>
                    <a:pt x="8" y="36"/>
                    <a:pt x="5" y="33"/>
                  </a:cubicBezTo>
                  <a:cubicBezTo>
                    <a:pt x="0" y="29"/>
                    <a:pt x="0" y="21"/>
                    <a:pt x="5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1" y="0"/>
                    <a:pt x="29" y="0"/>
                    <a:pt x="34" y="5"/>
                  </a:cubicBezTo>
                  <a:cubicBezTo>
                    <a:pt x="39" y="9"/>
                    <a:pt x="39" y="17"/>
                    <a:pt x="34" y="2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0" y="36"/>
                    <a:pt x="17" y="37"/>
                    <a:pt x="14" y="37"/>
                  </a:cubicBezTo>
                  <a:close/>
                  <a:moveTo>
                    <a:pt x="25" y="9"/>
                  </a:moveTo>
                  <a:cubicBezTo>
                    <a:pt x="24" y="9"/>
                    <a:pt x="23" y="9"/>
                    <a:pt x="22" y="1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6"/>
                    <a:pt x="11" y="28"/>
                  </a:cubicBezTo>
                  <a:cubicBezTo>
                    <a:pt x="13" y="29"/>
                    <a:pt x="15" y="29"/>
                    <a:pt x="17" y="2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5"/>
                    <a:pt x="30" y="12"/>
                    <a:pt x="28" y="10"/>
                  </a:cubicBezTo>
                  <a:cubicBezTo>
                    <a:pt x="28" y="9"/>
                    <a:pt x="26" y="9"/>
                    <a:pt x="25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521951" y="2635250"/>
              <a:ext cx="55563" cy="53975"/>
            </a:xfrm>
            <a:custGeom>
              <a:rect b="b" l="l" r="r" t="t"/>
              <a:pathLst>
                <a:path extrusionOk="0" h="38" w="39">
                  <a:moveTo>
                    <a:pt x="14" y="38"/>
                  </a:moveTo>
                  <a:cubicBezTo>
                    <a:pt x="11" y="38"/>
                    <a:pt x="8" y="36"/>
                    <a:pt x="5" y="34"/>
                  </a:cubicBezTo>
                  <a:cubicBezTo>
                    <a:pt x="0" y="29"/>
                    <a:pt x="0" y="21"/>
                    <a:pt x="5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1" y="0"/>
                    <a:pt x="29" y="0"/>
                    <a:pt x="34" y="5"/>
                  </a:cubicBezTo>
                  <a:cubicBezTo>
                    <a:pt x="39" y="10"/>
                    <a:pt x="39" y="18"/>
                    <a:pt x="34" y="2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6"/>
                    <a:pt x="17" y="38"/>
                    <a:pt x="14" y="38"/>
                  </a:cubicBezTo>
                  <a:close/>
                  <a:moveTo>
                    <a:pt x="25" y="10"/>
                  </a:moveTo>
                  <a:cubicBezTo>
                    <a:pt x="24" y="10"/>
                    <a:pt x="23" y="10"/>
                    <a:pt x="22" y="1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4"/>
                    <a:pt x="9" y="27"/>
                    <a:pt x="11" y="28"/>
                  </a:cubicBezTo>
                  <a:cubicBezTo>
                    <a:pt x="13" y="30"/>
                    <a:pt x="15" y="30"/>
                    <a:pt x="17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5"/>
                    <a:pt x="30" y="13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0541001" y="2652713"/>
              <a:ext cx="52388" cy="52388"/>
            </a:xfrm>
            <a:custGeom>
              <a:rect b="b" l="l" r="r" t="t"/>
              <a:pathLst>
                <a:path extrusionOk="0" h="37" w="37">
                  <a:moveTo>
                    <a:pt x="13" y="37"/>
                  </a:moveTo>
                  <a:cubicBezTo>
                    <a:pt x="9" y="37"/>
                    <a:pt x="6" y="36"/>
                    <a:pt x="4" y="34"/>
                  </a:cubicBezTo>
                  <a:cubicBezTo>
                    <a:pt x="2" y="31"/>
                    <a:pt x="0" y="28"/>
                    <a:pt x="0" y="25"/>
                  </a:cubicBezTo>
                  <a:cubicBezTo>
                    <a:pt x="0" y="22"/>
                    <a:pt x="2" y="19"/>
                    <a:pt x="4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8" y="0"/>
                    <a:pt x="33" y="5"/>
                  </a:cubicBezTo>
                  <a:cubicBezTo>
                    <a:pt x="37" y="10"/>
                    <a:pt x="37" y="18"/>
                    <a:pt x="33" y="22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19" y="36"/>
                    <a:pt x="16" y="37"/>
                    <a:pt x="13" y="37"/>
                  </a:cubicBezTo>
                  <a:close/>
                  <a:moveTo>
                    <a:pt x="24" y="9"/>
                  </a:moveTo>
                  <a:cubicBezTo>
                    <a:pt x="23" y="9"/>
                    <a:pt x="22" y="10"/>
                    <a:pt x="21" y="1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8" y="24"/>
                    <a:pt x="8" y="25"/>
                  </a:cubicBezTo>
                  <a:cubicBezTo>
                    <a:pt x="8" y="26"/>
                    <a:pt x="9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30"/>
                    <a:pt x="14" y="30"/>
                    <a:pt x="16" y="2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9" y="15"/>
                    <a:pt x="29" y="12"/>
                    <a:pt x="27" y="11"/>
                  </a:cubicBezTo>
                  <a:cubicBezTo>
                    <a:pt x="26" y="10"/>
                    <a:pt x="25" y="9"/>
                    <a:pt x="24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555288" y="2670175"/>
              <a:ext cx="53975" cy="52388"/>
            </a:xfrm>
            <a:custGeom>
              <a:rect b="b" l="l" r="r" t="t"/>
              <a:pathLst>
                <a:path extrusionOk="0" h="37" w="38">
                  <a:moveTo>
                    <a:pt x="13" y="37"/>
                  </a:moveTo>
                  <a:cubicBezTo>
                    <a:pt x="10" y="37"/>
                    <a:pt x="7" y="36"/>
                    <a:pt x="5" y="33"/>
                  </a:cubicBezTo>
                  <a:cubicBezTo>
                    <a:pt x="0" y="29"/>
                    <a:pt x="0" y="21"/>
                    <a:pt x="5" y="1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1" y="0"/>
                    <a:pt x="29" y="0"/>
                    <a:pt x="33" y="5"/>
                  </a:cubicBezTo>
                  <a:cubicBezTo>
                    <a:pt x="38" y="9"/>
                    <a:pt x="38" y="17"/>
                    <a:pt x="33" y="2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0" y="36"/>
                    <a:pt x="17" y="37"/>
                    <a:pt x="13" y="37"/>
                  </a:cubicBezTo>
                  <a:close/>
                  <a:moveTo>
                    <a:pt x="25" y="9"/>
                  </a:moveTo>
                  <a:cubicBezTo>
                    <a:pt x="24" y="9"/>
                    <a:pt x="23" y="10"/>
                    <a:pt x="22" y="1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6"/>
                    <a:pt x="10" y="28"/>
                  </a:cubicBezTo>
                  <a:cubicBezTo>
                    <a:pt x="12" y="29"/>
                    <a:pt x="15" y="29"/>
                    <a:pt x="16" y="2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5"/>
                    <a:pt x="29" y="12"/>
                    <a:pt x="28" y="10"/>
                  </a:cubicBezTo>
                  <a:cubicBezTo>
                    <a:pt x="27" y="10"/>
                    <a:pt x="26" y="9"/>
                    <a:pt x="25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0606088" y="2640013"/>
              <a:ext cx="47625" cy="47625"/>
            </a:xfrm>
            <a:custGeom>
              <a:rect b="b" l="l" r="r" t="t"/>
              <a:pathLst>
                <a:path extrusionOk="0" h="34" w="34">
                  <a:moveTo>
                    <a:pt x="22" y="34"/>
                  </a:moveTo>
                  <a:cubicBezTo>
                    <a:pt x="19" y="34"/>
                    <a:pt x="16" y="33"/>
                    <a:pt x="13" y="3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5"/>
                    <a:pt x="2" y="13"/>
                  </a:cubicBezTo>
                  <a:cubicBezTo>
                    <a:pt x="3" y="12"/>
                    <a:pt x="6" y="12"/>
                    <a:pt x="8" y="1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6"/>
                    <a:pt x="23" y="26"/>
                    <a:pt x="25" y="24"/>
                  </a:cubicBezTo>
                  <a:cubicBezTo>
                    <a:pt x="26" y="24"/>
                    <a:pt x="26" y="23"/>
                    <a:pt x="26" y="21"/>
                  </a:cubicBezTo>
                  <a:cubicBezTo>
                    <a:pt x="26" y="20"/>
                    <a:pt x="26" y="19"/>
                    <a:pt x="25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3"/>
                    <a:pt x="14" y="1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5"/>
                    <a:pt x="34" y="18"/>
                    <a:pt x="34" y="21"/>
                  </a:cubicBezTo>
                  <a:cubicBezTo>
                    <a:pt x="34" y="25"/>
                    <a:pt x="33" y="28"/>
                    <a:pt x="31" y="30"/>
                  </a:cubicBezTo>
                  <a:cubicBezTo>
                    <a:pt x="28" y="33"/>
                    <a:pt x="25" y="34"/>
                    <a:pt x="2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0594976" y="2657475"/>
              <a:ext cx="44450" cy="46038"/>
            </a:xfrm>
            <a:custGeom>
              <a:rect b="b" l="l" r="r" t="t"/>
              <a:pathLst>
                <a:path extrusionOk="0" h="33" w="31">
                  <a:moveTo>
                    <a:pt x="17" y="33"/>
                  </a:moveTo>
                  <a:cubicBezTo>
                    <a:pt x="14" y="33"/>
                    <a:pt x="11" y="32"/>
                    <a:pt x="8" y="3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4" y="16"/>
                    <a:pt x="6" y="16"/>
                    <a:pt x="8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6"/>
                    <a:pt x="19" y="26"/>
                    <a:pt x="20" y="24"/>
                  </a:cubicBezTo>
                  <a:cubicBezTo>
                    <a:pt x="22" y="23"/>
                    <a:pt x="22" y="20"/>
                    <a:pt x="20" y="1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3"/>
                    <a:pt x="9" y="1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1" y="17"/>
                    <a:pt x="31" y="25"/>
                    <a:pt x="26" y="30"/>
                  </a:cubicBezTo>
                  <a:cubicBezTo>
                    <a:pt x="23" y="32"/>
                    <a:pt x="20" y="33"/>
                    <a:pt x="17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582276" y="2679700"/>
              <a:ext cx="39688" cy="41275"/>
            </a:xfrm>
            <a:custGeom>
              <a:rect b="b" l="l" r="r" t="t"/>
              <a:pathLst>
                <a:path extrusionOk="0" h="29" w="28">
                  <a:moveTo>
                    <a:pt x="14" y="29"/>
                  </a:moveTo>
                  <a:cubicBezTo>
                    <a:pt x="11" y="29"/>
                    <a:pt x="8" y="28"/>
                    <a:pt x="6" y="2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0"/>
                    <a:pt x="0" y="18"/>
                    <a:pt x="2" y="16"/>
                  </a:cubicBezTo>
                  <a:cubicBezTo>
                    <a:pt x="4" y="15"/>
                    <a:pt x="6" y="15"/>
                    <a:pt x="8" y="1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2"/>
                    <a:pt x="16" y="22"/>
                    <a:pt x="17" y="20"/>
                  </a:cubicBezTo>
                  <a:cubicBezTo>
                    <a:pt x="19" y="18"/>
                    <a:pt x="19" y="16"/>
                    <a:pt x="17" y="1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6"/>
                    <a:pt x="9" y="3"/>
                    <a:pt x="11" y="2"/>
                  </a:cubicBezTo>
                  <a:cubicBezTo>
                    <a:pt x="13" y="0"/>
                    <a:pt x="15" y="0"/>
                    <a:pt x="17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8" y="13"/>
                    <a:pt x="28" y="21"/>
                    <a:pt x="23" y="26"/>
                  </a:cubicBezTo>
                  <a:cubicBezTo>
                    <a:pt x="21" y="28"/>
                    <a:pt x="18" y="29"/>
                    <a:pt x="14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604501" y="2587625"/>
              <a:ext cx="66675" cy="84138"/>
            </a:xfrm>
            <a:custGeom>
              <a:rect b="b" l="l" r="r" t="t"/>
              <a:pathLst>
                <a:path extrusionOk="0" h="59" w="48">
                  <a:moveTo>
                    <a:pt x="35" y="59"/>
                  </a:moveTo>
                  <a:cubicBezTo>
                    <a:pt x="31" y="59"/>
                    <a:pt x="28" y="58"/>
                    <a:pt x="26" y="5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2"/>
                    <a:pt x="13" y="40"/>
                    <a:pt x="15" y="38"/>
                  </a:cubicBezTo>
                  <a:cubicBezTo>
                    <a:pt x="16" y="37"/>
                    <a:pt x="19" y="37"/>
                    <a:pt x="20" y="3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51"/>
                    <a:pt x="36" y="51"/>
                    <a:pt x="38" y="50"/>
                  </a:cubicBezTo>
                  <a:cubicBezTo>
                    <a:pt x="39" y="48"/>
                    <a:pt x="39" y="45"/>
                    <a:pt x="38" y="4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8" y="43"/>
                    <a:pt x="48" y="51"/>
                    <a:pt x="43" y="55"/>
                  </a:cubicBezTo>
                  <a:cubicBezTo>
                    <a:pt x="41" y="58"/>
                    <a:pt x="38" y="59"/>
                    <a:pt x="35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3" name="Google Shape;373;p2"/>
          <p:cNvGrpSpPr/>
          <p:nvPr/>
        </p:nvGrpSpPr>
        <p:grpSpPr>
          <a:xfrm>
            <a:off x="9139454" y="2686295"/>
            <a:ext cx="252842" cy="251395"/>
            <a:chOff x="3305203" y="1052512"/>
            <a:chExt cx="277815" cy="276225"/>
          </a:xfrm>
        </p:grpSpPr>
        <p:sp>
          <p:nvSpPr>
            <p:cNvPr id="374" name="Google Shape;374;p2"/>
            <p:cNvSpPr/>
            <p:nvPr/>
          </p:nvSpPr>
          <p:spPr>
            <a:xfrm>
              <a:off x="3305203" y="1052512"/>
              <a:ext cx="277815" cy="276225"/>
            </a:xfrm>
            <a:custGeom>
              <a:rect b="b" l="l" r="r" t="t"/>
              <a:pathLst>
                <a:path extrusionOk="0" h="174" w="175">
                  <a:moveTo>
                    <a:pt x="19" y="79"/>
                  </a:moveTo>
                  <a:lnTo>
                    <a:pt x="12" y="86"/>
                  </a:lnTo>
                  <a:lnTo>
                    <a:pt x="12" y="149"/>
                  </a:lnTo>
                  <a:lnTo>
                    <a:pt x="7" y="14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175" y="174"/>
                  </a:lnTo>
                  <a:lnTo>
                    <a:pt x="175" y="156"/>
                  </a:lnTo>
                  <a:lnTo>
                    <a:pt x="168" y="149"/>
                  </a:lnTo>
                  <a:lnTo>
                    <a:pt x="163" y="149"/>
                  </a:lnTo>
                  <a:lnTo>
                    <a:pt x="163" y="86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6" y="44"/>
                  </a:lnTo>
                  <a:lnTo>
                    <a:pt x="149" y="37"/>
                  </a:lnTo>
                  <a:lnTo>
                    <a:pt x="111" y="37"/>
                  </a:lnTo>
                  <a:lnTo>
                    <a:pt x="111" y="79"/>
                  </a:lnTo>
                  <a:lnTo>
                    <a:pt x="95" y="79"/>
                  </a:lnTo>
                  <a:lnTo>
                    <a:pt x="91" y="0"/>
                  </a:lnTo>
                  <a:lnTo>
                    <a:pt x="69" y="0"/>
                  </a:lnTo>
                  <a:lnTo>
                    <a:pt x="65" y="79"/>
                  </a:lnTo>
                  <a:lnTo>
                    <a:pt x="57" y="79"/>
                  </a:lnTo>
                  <a:lnTo>
                    <a:pt x="54" y="0"/>
                  </a:lnTo>
                  <a:lnTo>
                    <a:pt x="32" y="0"/>
                  </a:lnTo>
                  <a:lnTo>
                    <a:pt x="29" y="79"/>
                  </a:lnTo>
                  <a:lnTo>
                    <a:pt x="19" y="79"/>
                  </a:lnTo>
                  <a:close/>
                  <a:moveTo>
                    <a:pt x="165" y="156"/>
                  </a:moveTo>
                  <a:lnTo>
                    <a:pt x="168" y="158"/>
                  </a:lnTo>
                  <a:lnTo>
                    <a:pt x="168" y="167"/>
                  </a:lnTo>
                  <a:lnTo>
                    <a:pt x="7" y="167"/>
                  </a:lnTo>
                  <a:lnTo>
                    <a:pt x="7" y="158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25" y="156"/>
                  </a:lnTo>
                  <a:lnTo>
                    <a:pt x="77" y="156"/>
                  </a:lnTo>
                  <a:lnTo>
                    <a:pt x="163" y="156"/>
                  </a:lnTo>
                  <a:lnTo>
                    <a:pt x="165" y="156"/>
                  </a:lnTo>
                  <a:close/>
                  <a:moveTo>
                    <a:pt x="70" y="149"/>
                  </a:moveTo>
                  <a:lnTo>
                    <a:pt x="32" y="149"/>
                  </a:lnTo>
                  <a:lnTo>
                    <a:pt x="32" y="108"/>
                  </a:lnTo>
                  <a:lnTo>
                    <a:pt x="34" y="105"/>
                  </a:lnTo>
                  <a:lnTo>
                    <a:pt x="67" y="105"/>
                  </a:lnTo>
                  <a:lnTo>
                    <a:pt x="70" y="108"/>
                  </a:lnTo>
                  <a:lnTo>
                    <a:pt x="70" y="149"/>
                  </a:lnTo>
                  <a:close/>
                  <a:moveTo>
                    <a:pt x="118" y="44"/>
                  </a:moveTo>
                  <a:lnTo>
                    <a:pt x="147" y="44"/>
                  </a:lnTo>
                  <a:lnTo>
                    <a:pt x="149" y="47"/>
                  </a:lnTo>
                  <a:lnTo>
                    <a:pt x="149" y="79"/>
                  </a:lnTo>
                  <a:lnTo>
                    <a:pt x="118" y="79"/>
                  </a:lnTo>
                  <a:lnTo>
                    <a:pt x="118" y="44"/>
                  </a:lnTo>
                  <a:close/>
                  <a:moveTo>
                    <a:pt x="76" y="7"/>
                  </a:moveTo>
                  <a:lnTo>
                    <a:pt x="84" y="7"/>
                  </a:lnTo>
                  <a:lnTo>
                    <a:pt x="88" y="79"/>
                  </a:lnTo>
                  <a:lnTo>
                    <a:pt x="72" y="79"/>
                  </a:lnTo>
                  <a:lnTo>
                    <a:pt x="76" y="7"/>
                  </a:lnTo>
                  <a:close/>
                  <a:moveTo>
                    <a:pt x="65" y="86"/>
                  </a:moveTo>
                  <a:lnTo>
                    <a:pt x="95" y="86"/>
                  </a:lnTo>
                  <a:lnTo>
                    <a:pt x="111" y="86"/>
                  </a:lnTo>
                  <a:lnTo>
                    <a:pt x="154" y="86"/>
                  </a:lnTo>
                  <a:lnTo>
                    <a:pt x="156" y="90"/>
                  </a:lnTo>
                  <a:lnTo>
                    <a:pt x="156" y="149"/>
                  </a:lnTo>
                  <a:lnTo>
                    <a:pt x="77" y="149"/>
                  </a:lnTo>
                  <a:lnTo>
                    <a:pt x="77" y="105"/>
                  </a:lnTo>
                  <a:lnTo>
                    <a:pt x="70" y="98"/>
                  </a:lnTo>
                  <a:lnTo>
                    <a:pt x="32" y="98"/>
                  </a:lnTo>
                  <a:lnTo>
                    <a:pt x="25" y="105"/>
                  </a:lnTo>
                  <a:lnTo>
                    <a:pt x="25" y="149"/>
                  </a:lnTo>
                  <a:lnTo>
                    <a:pt x="19" y="149"/>
                  </a:lnTo>
                  <a:lnTo>
                    <a:pt x="19" y="90"/>
                  </a:lnTo>
                  <a:lnTo>
                    <a:pt x="21" y="86"/>
                  </a:lnTo>
                  <a:lnTo>
                    <a:pt x="28" y="86"/>
                  </a:lnTo>
                  <a:lnTo>
                    <a:pt x="57" y="86"/>
                  </a:lnTo>
                  <a:lnTo>
                    <a:pt x="65" y="86"/>
                  </a:lnTo>
                  <a:close/>
                  <a:moveTo>
                    <a:pt x="39" y="7"/>
                  </a:moveTo>
                  <a:lnTo>
                    <a:pt x="47" y="7"/>
                  </a:lnTo>
                  <a:lnTo>
                    <a:pt x="50" y="79"/>
                  </a:lnTo>
                  <a:lnTo>
                    <a:pt x="36" y="79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49667" y="1209675"/>
              <a:ext cx="11113" cy="587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475067" y="1209675"/>
              <a:ext cx="11113" cy="587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503642" y="1209675"/>
              <a:ext cx="11113" cy="587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529042" y="1209675"/>
              <a:ext cx="11113" cy="587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9" name="Google Shape;379;p2"/>
          <p:cNvGrpSpPr/>
          <p:nvPr/>
        </p:nvGrpSpPr>
        <p:grpSpPr>
          <a:xfrm>
            <a:off x="9141414" y="4131476"/>
            <a:ext cx="251460" cy="235744"/>
            <a:chOff x="5864225" y="4016375"/>
            <a:chExt cx="228600" cy="214313"/>
          </a:xfrm>
        </p:grpSpPr>
        <p:sp>
          <p:nvSpPr>
            <p:cNvPr id="380" name="Google Shape;380;p2"/>
            <p:cNvSpPr/>
            <p:nvPr/>
          </p:nvSpPr>
          <p:spPr>
            <a:xfrm>
              <a:off x="5864225" y="4016375"/>
              <a:ext cx="125413" cy="139700"/>
            </a:xfrm>
            <a:custGeom>
              <a:rect b="b" l="l" r="r" t="t"/>
              <a:pathLst>
                <a:path extrusionOk="0" h="99" w="88">
                  <a:moveTo>
                    <a:pt x="78" y="99"/>
                  </a:moveTo>
                  <a:cubicBezTo>
                    <a:pt x="11" y="99"/>
                    <a:pt x="11" y="99"/>
                    <a:pt x="11" y="99"/>
                  </a:cubicBezTo>
                  <a:cubicBezTo>
                    <a:pt x="9" y="99"/>
                    <a:pt x="6" y="98"/>
                    <a:pt x="4" y="96"/>
                  </a:cubicBezTo>
                  <a:cubicBezTo>
                    <a:pt x="0" y="92"/>
                    <a:pt x="0" y="86"/>
                    <a:pt x="4" y="8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2"/>
                    <a:pt x="9" y="71"/>
                    <a:pt x="9" y="70"/>
                  </a:cubicBezTo>
                  <a:cubicBezTo>
                    <a:pt x="7" y="68"/>
                    <a:pt x="6" y="66"/>
                    <a:pt x="6" y="63"/>
                  </a:cubicBezTo>
                  <a:cubicBezTo>
                    <a:pt x="5" y="60"/>
                    <a:pt x="7" y="58"/>
                    <a:pt x="8" y="56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7" y="40"/>
                  </a:cubicBezTo>
                  <a:cubicBezTo>
                    <a:pt x="15" y="38"/>
                    <a:pt x="14" y="35"/>
                    <a:pt x="14" y="32"/>
                  </a:cubicBezTo>
                  <a:cubicBezTo>
                    <a:pt x="15" y="30"/>
                    <a:pt x="16" y="27"/>
                    <a:pt x="18" y="2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42" y="0"/>
                    <a:pt x="48" y="1"/>
                    <a:pt x="52" y="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4" y="27"/>
                    <a:pt x="75" y="30"/>
                    <a:pt x="75" y="33"/>
                  </a:cubicBezTo>
                  <a:cubicBezTo>
                    <a:pt x="75" y="35"/>
                    <a:pt x="74" y="38"/>
                    <a:pt x="72" y="40"/>
                  </a:cubicBezTo>
                  <a:cubicBezTo>
                    <a:pt x="71" y="41"/>
                    <a:pt x="70" y="42"/>
                    <a:pt x="69" y="42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4" y="60"/>
                    <a:pt x="84" y="66"/>
                    <a:pt x="81" y="70"/>
                  </a:cubicBezTo>
                  <a:cubicBezTo>
                    <a:pt x="80" y="71"/>
                    <a:pt x="79" y="72"/>
                    <a:pt x="78" y="7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7" y="84"/>
                    <a:pt x="88" y="86"/>
                    <a:pt x="88" y="89"/>
                  </a:cubicBezTo>
                  <a:cubicBezTo>
                    <a:pt x="88" y="94"/>
                    <a:pt x="84" y="99"/>
                    <a:pt x="78" y="99"/>
                  </a:cubicBezTo>
                  <a:close/>
                  <a:moveTo>
                    <a:pt x="20" y="63"/>
                  </a:moveTo>
                  <a:cubicBezTo>
                    <a:pt x="21" y="63"/>
                    <a:pt x="22" y="64"/>
                    <a:pt x="23" y="64"/>
                  </a:cubicBezTo>
                  <a:cubicBezTo>
                    <a:pt x="24" y="66"/>
                    <a:pt x="25" y="68"/>
                    <a:pt x="23" y="70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8"/>
                    <a:pt x="9" y="90"/>
                    <a:pt x="10" y="90"/>
                  </a:cubicBezTo>
                  <a:cubicBezTo>
                    <a:pt x="10" y="91"/>
                    <a:pt x="11" y="91"/>
                    <a:pt x="11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9" y="91"/>
                    <a:pt x="80" y="90"/>
                    <a:pt x="80" y="89"/>
                  </a:cubicBezTo>
                  <a:cubicBezTo>
                    <a:pt x="80" y="88"/>
                    <a:pt x="80" y="88"/>
                    <a:pt x="80" y="87"/>
                  </a:cubicBezTo>
                  <a:cubicBezTo>
                    <a:pt x="80" y="87"/>
                    <a:pt x="79" y="87"/>
                    <a:pt x="79" y="87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4" y="68"/>
                    <a:pt x="65" y="66"/>
                    <a:pt x="66" y="65"/>
                  </a:cubicBezTo>
                  <a:cubicBezTo>
                    <a:pt x="68" y="63"/>
                    <a:pt x="70" y="63"/>
                    <a:pt x="72" y="65"/>
                  </a:cubicBezTo>
                  <a:cubicBezTo>
                    <a:pt x="73" y="66"/>
                    <a:pt x="74" y="66"/>
                    <a:pt x="75" y="65"/>
                  </a:cubicBezTo>
                  <a:cubicBezTo>
                    <a:pt x="76" y="64"/>
                    <a:pt x="76" y="62"/>
                    <a:pt x="75" y="6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38"/>
                    <a:pt x="56" y="36"/>
                    <a:pt x="58" y="35"/>
                  </a:cubicBezTo>
                  <a:cubicBezTo>
                    <a:pt x="59" y="33"/>
                    <a:pt x="62" y="33"/>
                    <a:pt x="63" y="35"/>
                  </a:cubicBezTo>
                  <a:cubicBezTo>
                    <a:pt x="64" y="35"/>
                    <a:pt x="66" y="35"/>
                    <a:pt x="66" y="35"/>
                  </a:cubicBezTo>
                  <a:cubicBezTo>
                    <a:pt x="67" y="34"/>
                    <a:pt x="67" y="32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4" y="9"/>
                    <a:pt x="43" y="1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2" y="32"/>
                    <a:pt x="22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5"/>
                    <a:pt x="25" y="35"/>
                    <a:pt x="26" y="35"/>
                  </a:cubicBezTo>
                  <a:cubicBezTo>
                    <a:pt x="28" y="33"/>
                    <a:pt x="30" y="33"/>
                    <a:pt x="32" y="35"/>
                  </a:cubicBezTo>
                  <a:cubicBezTo>
                    <a:pt x="33" y="36"/>
                    <a:pt x="33" y="38"/>
                    <a:pt x="32" y="4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3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5"/>
                    <a:pt x="16" y="65"/>
                    <a:pt x="17" y="65"/>
                  </a:cubicBezTo>
                  <a:cubicBezTo>
                    <a:pt x="18" y="64"/>
                    <a:pt x="19" y="63"/>
                    <a:pt x="20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991225" y="4038600"/>
              <a:ext cx="96838" cy="98425"/>
            </a:xfrm>
            <a:custGeom>
              <a:rect b="b" l="l" r="r" t="t"/>
              <a:pathLst>
                <a:path extrusionOk="0" h="70" w="68">
                  <a:moveTo>
                    <a:pt x="9" y="70"/>
                  </a:moveTo>
                  <a:cubicBezTo>
                    <a:pt x="9" y="70"/>
                    <a:pt x="8" y="70"/>
                    <a:pt x="8" y="70"/>
                  </a:cubicBezTo>
                  <a:cubicBezTo>
                    <a:pt x="6" y="69"/>
                    <a:pt x="5" y="69"/>
                    <a:pt x="4" y="67"/>
                  </a:cubicBezTo>
                  <a:cubicBezTo>
                    <a:pt x="2" y="66"/>
                    <a:pt x="0" y="63"/>
                    <a:pt x="0" y="60"/>
                  </a:cubicBezTo>
                  <a:cubicBezTo>
                    <a:pt x="0" y="58"/>
                    <a:pt x="1" y="55"/>
                    <a:pt x="3" y="5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39"/>
                    <a:pt x="9" y="37"/>
                    <a:pt x="8" y="34"/>
                  </a:cubicBezTo>
                  <a:cubicBezTo>
                    <a:pt x="7" y="30"/>
                    <a:pt x="8" y="27"/>
                    <a:pt x="11" y="2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3"/>
                    <a:pt x="28" y="2"/>
                  </a:cubicBezTo>
                  <a:cubicBezTo>
                    <a:pt x="30" y="1"/>
                    <a:pt x="33" y="0"/>
                    <a:pt x="35" y="0"/>
                  </a:cubicBezTo>
                  <a:cubicBezTo>
                    <a:pt x="38" y="1"/>
                    <a:pt x="41" y="2"/>
                    <a:pt x="42" y="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60" y="27"/>
                    <a:pt x="61" y="30"/>
                    <a:pt x="60" y="34"/>
                  </a:cubicBezTo>
                  <a:cubicBezTo>
                    <a:pt x="60" y="36"/>
                    <a:pt x="58" y="39"/>
                    <a:pt x="56" y="40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4"/>
                    <a:pt x="67" y="56"/>
                    <a:pt x="67" y="57"/>
                  </a:cubicBezTo>
                  <a:cubicBezTo>
                    <a:pt x="68" y="60"/>
                    <a:pt x="68" y="62"/>
                    <a:pt x="66" y="65"/>
                  </a:cubicBezTo>
                  <a:cubicBezTo>
                    <a:pt x="65" y="67"/>
                    <a:pt x="63" y="69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9" y="70"/>
                    <a:pt x="9" y="70"/>
                    <a:pt x="9" y="70"/>
                  </a:cubicBezTo>
                  <a:close/>
                  <a:moveTo>
                    <a:pt x="59" y="66"/>
                  </a:moveTo>
                  <a:cubicBezTo>
                    <a:pt x="59" y="66"/>
                    <a:pt x="59" y="66"/>
                    <a:pt x="59" y="66"/>
                  </a:cubicBezTo>
                  <a:close/>
                  <a:moveTo>
                    <a:pt x="21" y="32"/>
                  </a:moveTo>
                  <a:cubicBezTo>
                    <a:pt x="22" y="32"/>
                    <a:pt x="23" y="32"/>
                    <a:pt x="23" y="33"/>
                  </a:cubicBezTo>
                  <a:cubicBezTo>
                    <a:pt x="25" y="34"/>
                    <a:pt x="25" y="36"/>
                    <a:pt x="24" y="3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9"/>
                  </a:cubicBezTo>
                  <a:cubicBezTo>
                    <a:pt x="8" y="59"/>
                    <a:pt x="8" y="59"/>
                    <a:pt x="8" y="60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1"/>
                    <a:pt x="60" y="60"/>
                    <a:pt x="60" y="59"/>
                  </a:cubicBezTo>
                  <a:cubicBezTo>
                    <a:pt x="59" y="59"/>
                    <a:pt x="59" y="59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6"/>
                    <a:pt x="43" y="34"/>
                    <a:pt x="45" y="33"/>
                  </a:cubicBezTo>
                  <a:cubicBezTo>
                    <a:pt x="47" y="31"/>
                    <a:pt x="49" y="31"/>
                    <a:pt x="50" y="33"/>
                  </a:cubicBezTo>
                  <a:cubicBezTo>
                    <a:pt x="51" y="33"/>
                    <a:pt x="51" y="34"/>
                    <a:pt x="51" y="33"/>
                  </a:cubicBezTo>
                  <a:cubicBezTo>
                    <a:pt x="52" y="33"/>
                    <a:pt x="52" y="33"/>
                    <a:pt x="53" y="32"/>
                  </a:cubicBezTo>
                  <a:cubicBezTo>
                    <a:pt x="53" y="31"/>
                    <a:pt x="52" y="30"/>
                    <a:pt x="52" y="30"/>
                  </a:cubicBezTo>
                  <a:cubicBezTo>
                    <a:pt x="52" y="30"/>
                    <a:pt x="51" y="30"/>
                    <a:pt x="51" y="2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6" y="33"/>
                    <a:pt x="17" y="33"/>
                    <a:pt x="17" y="34"/>
                  </a:cubicBezTo>
                  <a:cubicBezTo>
                    <a:pt x="17" y="34"/>
                    <a:pt x="18" y="33"/>
                    <a:pt x="18" y="33"/>
                  </a:cubicBezTo>
                  <a:cubicBezTo>
                    <a:pt x="19" y="32"/>
                    <a:pt x="20" y="32"/>
                    <a:pt x="2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922963" y="4144963"/>
              <a:ext cx="11113" cy="49213"/>
            </a:xfrm>
            <a:custGeom>
              <a:rect b="b" l="l" r="r" t="t"/>
              <a:pathLst>
                <a:path extrusionOk="0" h="35" w="8">
                  <a:moveTo>
                    <a:pt x="4" y="35"/>
                  </a:moveTo>
                  <a:cubicBezTo>
                    <a:pt x="1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6" y="35"/>
                    <a:pt x="4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034088" y="4125913"/>
              <a:ext cx="11113" cy="39688"/>
            </a:xfrm>
            <a:custGeom>
              <a:rect b="b" l="l" r="r" t="t"/>
              <a:pathLst>
                <a:path extrusionOk="0" h="28" w="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5865813" y="4175125"/>
              <a:ext cx="150813" cy="55563"/>
            </a:xfrm>
            <a:custGeom>
              <a:rect b="b" l="l" r="r" t="t"/>
              <a:pathLst>
                <a:path extrusionOk="0" h="40" w="107">
                  <a:moveTo>
                    <a:pt x="103" y="40"/>
                  </a:moveTo>
                  <a:cubicBezTo>
                    <a:pt x="102" y="40"/>
                    <a:pt x="101" y="40"/>
                    <a:pt x="100" y="39"/>
                  </a:cubicBezTo>
                  <a:cubicBezTo>
                    <a:pt x="74" y="17"/>
                    <a:pt x="38" y="9"/>
                    <a:pt x="5" y="17"/>
                  </a:cubicBezTo>
                  <a:cubicBezTo>
                    <a:pt x="3" y="17"/>
                    <a:pt x="1" y="16"/>
                    <a:pt x="0" y="14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39" y="0"/>
                    <a:pt x="77" y="9"/>
                    <a:pt x="105" y="33"/>
                  </a:cubicBezTo>
                  <a:cubicBezTo>
                    <a:pt x="107" y="34"/>
                    <a:pt x="107" y="37"/>
                    <a:pt x="106" y="39"/>
                  </a:cubicBezTo>
                  <a:cubicBezTo>
                    <a:pt x="105" y="39"/>
                    <a:pt x="104" y="40"/>
                    <a:pt x="103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969000" y="4149725"/>
              <a:ext cx="123825" cy="38100"/>
            </a:xfrm>
            <a:custGeom>
              <a:rect b="b" l="l" r="r" t="t"/>
              <a:pathLst>
                <a:path extrusionOk="0" h="27" w="87">
                  <a:moveTo>
                    <a:pt x="4" y="27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26" y="4"/>
                    <a:pt x="56" y="0"/>
                    <a:pt x="84" y="7"/>
                  </a:cubicBezTo>
                  <a:cubicBezTo>
                    <a:pt x="86" y="8"/>
                    <a:pt x="87" y="10"/>
                    <a:pt x="87" y="12"/>
                  </a:cubicBezTo>
                  <a:cubicBezTo>
                    <a:pt x="86" y="14"/>
                    <a:pt x="84" y="16"/>
                    <a:pt x="82" y="15"/>
                  </a:cubicBezTo>
                  <a:cubicBezTo>
                    <a:pt x="56" y="8"/>
                    <a:pt x="29" y="12"/>
                    <a:pt x="6" y="26"/>
                  </a:cubicBezTo>
                  <a:cubicBezTo>
                    <a:pt x="6" y="26"/>
                    <a:pt x="5" y="27"/>
                    <a:pt x="4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6" name="Google Shape;386;p2"/>
          <p:cNvGrpSpPr/>
          <p:nvPr/>
        </p:nvGrpSpPr>
        <p:grpSpPr>
          <a:xfrm>
            <a:off x="9138360" y="5093404"/>
            <a:ext cx="329624" cy="285250"/>
            <a:chOff x="1619250" y="4000500"/>
            <a:chExt cx="247651" cy="214313"/>
          </a:xfrm>
        </p:grpSpPr>
        <p:sp>
          <p:nvSpPr>
            <p:cNvPr id="387" name="Google Shape;387;p2"/>
            <p:cNvSpPr/>
            <p:nvPr/>
          </p:nvSpPr>
          <p:spPr>
            <a:xfrm>
              <a:off x="1679575" y="4000500"/>
              <a:ext cx="127000" cy="125413"/>
            </a:xfrm>
            <a:custGeom>
              <a:rect b="b" l="l" r="r" t="t"/>
              <a:pathLst>
                <a:path extrusionOk="0" h="89" w="90">
                  <a:moveTo>
                    <a:pt x="45" y="89"/>
                  </a:moveTo>
                  <a:cubicBezTo>
                    <a:pt x="20" y="89"/>
                    <a:pt x="0" y="69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4"/>
                  </a:cubicBezTo>
                  <a:cubicBezTo>
                    <a:pt x="90" y="69"/>
                    <a:pt x="70" y="89"/>
                    <a:pt x="45" y="89"/>
                  </a:cubicBezTo>
                  <a:close/>
                  <a:moveTo>
                    <a:pt x="45" y="8"/>
                  </a:moveTo>
                  <a:cubicBezTo>
                    <a:pt x="25" y="8"/>
                    <a:pt x="8" y="24"/>
                    <a:pt x="8" y="44"/>
                  </a:cubicBezTo>
                  <a:cubicBezTo>
                    <a:pt x="8" y="65"/>
                    <a:pt x="25" y="81"/>
                    <a:pt x="45" y="81"/>
                  </a:cubicBezTo>
                  <a:cubicBezTo>
                    <a:pt x="65" y="81"/>
                    <a:pt x="82" y="65"/>
                    <a:pt x="82" y="44"/>
                  </a:cubicBezTo>
                  <a:cubicBezTo>
                    <a:pt x="82" y="24"/>
                    <a:pt x="65" y="8"/>
                    <a:pt x="45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722438" y="4025900"/>
              <a:ext cx="42863" cy="74613"/>
            </a:xfrm>
            <a:custGeom>
              <a:rect b="b" l="l" r="r" t="t"/>
              <a:pathLst>
                <a:path extrusionOk="0" h="53" w="30">
                  <a:moveTo>
                    <a:pt x="27" y="43"/>
                  </a:moveTo>
                  <a:cubicBezTo>
                    <a:pt x="25" y="45"/>
                    <a:pt x="21" y="46"/>
                    <a:pt x="17" y="47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1" y="47"/>
                    <a:pt x="8" y="46"/>
                    <a:pt x="6" y="45"/>
                  </a:cubicBezTo>
                  <a:cubicBezTo>
                    <a:pt x="3" y="44"/>
                    <a:pt x="1" y="43"/>
                    <a:pt x="0" y="42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9"/>
                    <a:pt x="5" y="40"/>
                    <a:pt x="7" y="41"/>
                  </a:cubicBezTo>
                  <a:cubicBezTo>
                    <a:pt x="9" y="41"/>
                    <a:pt x="11" y="42"/>
                    <a:pt x="13" y="4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9" y="27"/>
                    <a:pt x="7" y="27"/>
                  </a:cubicBezTo>
                  <a:cubicBezTo>
                    <a:pt x="5" y="26"/>
                    <a:pt x="4" y="25"/>
                    <a:pt x="2" y="23"/>
                  </a:cubicBezTo>
                  <a:cubicBezTo>
                    <a:pt x="1" y="22"/>
                    <a:pt x="1" y="20"/>
                    <a:pt x="1" y="17"/>
                  </a:cubicBezTo>
                  <a:cubicBezTo>
                    <a:pt x="1" y="14"/>
                    <a:pt x="2" y="12"/>
                    <a:pt x="4" y="10"/>
                  </a:cubicBezTo>
                  <a:cubicBezTo>
                    <a:pt x="6" y="8"/>
                    <a:pt x="9" y="7"/>
                    <a:pt x="1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6"/>
                    <a:pt x="21" y="7"/>
                    <a:pt x="23" y="7"/>
                  </a:cubicBezTo>
                  <a:cubicBezTo>
                    <a:pt x="25" y="8"/>
                    <a:pt x="27" y="9"/>
                    <a:pt x="29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12"/>
                    <a:pt x="21" y="11"/>
                    <a:pt x="17" y="1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7"/>
                    <a:pt x="27" y="28"/>
                    <a:pt x="29" y="30"/>
                  </a:cubicBezTo>
                  <a:cubicBezTo>
                    <a:pt x="30" y="31"/>
                    <a:pt x="30" y="33"/>
                    <a:pt x="30" y="36"/>
                  </a:cubicBezTo>
                  <a:cubicBezTo>
                    <a:pt x="30" y="39"/>
                    <a:pt x="29" y="41"/>
                    <a:pt x="27" y="43"/>
                  </a:cubicBezTo>
                  <a:close/>
                  <a:moveTo>
                    <a:pt x="8" y="21"/>
                  </a:moveTo>
                  <a:cubicBezTo>
                    <a:pt x="9" y="22"/>
                    <a:pt x="11" y="23"/>
                    <a:pt x="1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7" y="14"/>
                    <a:pt x="6" y="16"/>
                    <a:pt x="6" y="17"/>
                  </a:cubicBezTo>
                  <a:cubicBezTo>
                    <a:pt x="6" y="19"/>
                    <a:pt x="7" y="20"/>
                    <a:pt x="8" y="21"/>
                  </a:cubicBezTo>
                  <a:close/>
                  <a:moveTo>
                    <a:pt x="23" y="40"/>
                  </a:moveTo>
                  <a:cubicBezTo>
                    <a:pt x="24" y="39"/>
                    <a:pt x="25" y="38"/>
                    <a:pt x="25" y="36"/>
                  </a:cubicBezTo>
                  <a:cubicBezTo>
                    <a:pt x="25" y="34"/>
                    <a:pt x="24" y="33"/>
                    <a:pt x="23" y="32"/>
                  </a:cubicBezTo>
                  <a:cubicBezTo>
                    <a:pt x="22" y="31"/>
                    <a:pt x="20" y="30"/>
                    <a:pt x="17" y="3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42"/>
                    <a:pt x="22" y="41"/>
                    <a:pt x="23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619250" y="4119563"/>
              <a:ext cx="44450" cy="95250"/>
            </a:xfrm>
            <a:custGeom>
              <a:rect b="b" l="l" r="r" t="t"/>
              <a:pathLst>
                <a:path extrusionOk="0" h="67" w="32">
                  <a:moveTo>
                    <a:pt x="28" y="67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3" y="59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53"/>
                    <a:pt x="8" y="53"/>
                    <a:pt x="8" y="53"/>
                  </a:cubicBezTo>
                  <a:lnTo>
                    <a:pt x="13" y="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51000" y="4129088"/>
              <a:ext cx="157163" cy="47625"/>
            </a:xfrm>
            <a:custGeom>
              <a:rect b="b" l="l" r="r" t="t"/>
              <a:pathLst>
                <a:path extrusionOk="0" h="33" w="111">
                  <a:moveTo>
                    <a:pt x="107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6" y="33"/>
                    <a:pt x="64" y="31"/>
                    <a:pt x="64" y="29"/>
                  </a:cubicBezTo>
                  <a:cubicBezTo>
                    <a:pt x="64" y="27"/>
                    <a:pt x="66" y="25"/>
                    <a:pt x="68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1" y="18"/>
                    <a:pt x="94" y="16"/>
                    <a:pt x="9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16"/>
                    <a:pt x="50" y="13"/>
                    <a:pt x="46" y="11"/>
                  </a:cubicBezTo>
                  <a:cubicBezTo>
                    <a:pt x="42" y="10"/>
                    <a:pt x="38" y="8"/>
                    <a:pt x="32" y="8"/>
                  </a:cubicBezTo>
                  <a:cubicBezTo>
                    <a:pt x="20" y="8"/>
                    <a:pt x="7" y="15"/>
                    <a:pt x="7" y="15"/>
                  </a:cubicBezTo>
                  <a:cubicBezTo>
                    <a:pt x="5" y="16"/>
                    <a:pt x="2" y="15"/>
                    <a:pt x="1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3" y="8"/>
                    <a:pt x="18" y="0"/>
                    <a:pt x="32" y="0"/>
                  </a:cubicBezTo>
                  <a:cubicBezTo>
                    <a:pt x="40" y="0"/>
                    <a:pt x="45" y="2"/>
                    <a:pt x="49" y="4"/>
                  </a:cubicBezTo>
                  <a:cubicBezTo>
                    <a:pt x="53" y="6"/>
                    <a:pt x="57" y="8"/>
                    <a:pt x="62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9" y="8"/>
                    <a:pt x="111" y="14"/>
                    <a:pt x="111" y="29"/>
                  </a:cubicBezTo>
                  <a:cubicBezTo>
                    <a:pt x="111" y="31"/>
                    <a:pt x="109" y="33"/>
                    <a:pt x="107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649413" y="4133850"/>
              <a:ext cx="217488" cy="80963"/>
            </a:xfrm>
            <a:custGeom>
              <a:rect b="b" l="l" r="r" t="t"/>
              <a:pathLst>
                <a:path extrusionOk="0" h="57" w="153">
                  <a:moveTo>
                    <a:pt x="79" y="57"/>
                  </a:moveTo>
                  <a:cubicBezTo>
                    <a:pt x="66" y="57"/>
                    <a:pt x="49" y="51"/>
                    <a:pt x="36" y="47"/>
                  </a:cubicBezTo>
                  <a:cubicBezTo>
                    <a:pt x="29" y="44"/>
                    <a:pt x="22" y="42"/>
                    <a:pt x="20" y="42"/>
                  </a:cubicBezTo>
                  <a:cubicBezTo>
                    <a:pt x="15" y="42"/>
                    <a:pt x="10" y="47"/>
                    <a:pt x="8" y="49"/>
                  </a:cubicBezTo>
                  <a:cubicBezTo>
                    <a:pt x="7" y="51"/>
                    <a:pt x="4" y="51"/>
                    <a:pt x="2" y="50"/>
                  </a:cubicBezTo>
                  <a:cubicBezTo>
                    <a:pt x="1" y="49"/>
                    <a:pt x="0" y="46"/>
                    <a:pt x="2" y="44"/>
                  </a:cubicBezTo>
                  <a:cubicBezTo>
                    <a:pt x="3" y="43"/>
                    <a:pt x="10" y="34"/>
                    <a:pt x="20" y="34"/>
                  </a:cubicBezTo>
                  <a:cubicBezTo>
                    <a:pt x="23" y="34"/>
                    <a:pt x="29" y="36"/>
                    <a:pt x="38" y="39"/>
                  </a:cubicBezTo>
                  <a:cubicBezTo>
                    <a:pt x="50" y="43"/>
                    <a:pt x="67" y="49"/>
                    <a:pt x="79" y="49"/>
                  </a:cubicBezTo>
                  <a:cubicBezTo>
                    <a:pt x="91" y="49"/>
                    <a:pt x="121" y="30"/>
                    <a:pt x="145" y="12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2" y="9"/>
                    <a:pt x="139" y="8"/>
                    <a:pt x="137" y="9"/>
                  </a:cubicBezTo>
                  <a:cubicBezTo>
                    <a:pt x="130" y="13"/>
                    <a:pt x="109" y="23"/>
                    <a:pt x="109" y="23"/>
                  </a:cubicBezTo>
                  <a:cubicBezTo>
                    <a:pt x="107" y="24"/>
                    <a:pt x="104" y="23"/>
                    <a:pt x="103" y="21"/>
                  </a:cubicBezTo>
                  <a:cubicBezTo>
                    <a:pt x="102" y="19"/>
                    <a:pt x="103" y="17"/>
                    <a:pt x="105" y="16"/>
                  </a:cubicBezTo>
                  <a:cubicBezTo>
                    <a:pt x="106" y="16"/>
                    <a:pt x="126" y="6"/>
                    <a:pt x="134" y="2"/>
                  </a:cubicBezTo>
                  <a:cubicBezTo>
                    <a:pt x="137" y="1"/>
                    <a:pt x="142" y="0"/>
                    <a:pt x="149" y="4"/>
                  </a:cubicBezTo>
                  <a:cubicBezTo>
                    <a:pt x="151" y="5"/>
                    <a:pt x="153" y="8"/>
                    <a:pt x="153" y="11"/>
                  </a:cubicBezTo>
                  <a:cubicBezTo>
                    <a:pt x="153" y="13"/>
                    <a:pt x="152" y="16"/>
                    <a:pt x="149" y="18"/>
                  </a:cubicBezTo>
                  <a:cubicBezTo>
                    <a:pt x="130" y="32"/>
                    <a:pt x="95" y="57"/>
                    <a:pt x="79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2" name="Google Shape;392;p2"/>
          <p:cNvSpPr/>
          <p:nvPr/>
        </p:nvSpPr>
        <p:spPr>
          <a:xfrm>
            <a:off x="7443051" y="4378634"/>
            <a:ext cx="130870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сервісних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центрів</a:t>
            </a: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439026" y="3878347"/>
            <a:ext cx="851766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b="1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4" name="Google Shape;394;p2"/>
          <p:cNvGrpSpPr/>
          <p:nvPr/>
        </p:nvGrpSpPr>
        <p:grpSpPr>
          <a:xfrm>
            <a:off x="7035038" y="4093111"/>
            <a:ext cx="252031" cy="251332"/>
            <a:chOff x="4962525" y="4765675"/>
            <a:chExt cx="573088" cy="571500"/>
          </a:xfrm>
        </p:grpSpPr>
        <p:sp>
          <p:nvSpPr>
            <p:cNvPr id="395" name="Google Shape;395;p2"/>
            <p:cNvSpPr/>
            <p:nvPr/>
          </p:nvSpPr>
          <p:spPr>
            <a:xfrm>
              <a:off x="4962525" y="4765675"/>
              <a:ext cx="573088" cy="571500"/>
            </a:xfrm>
            <a:custGeom>
              <a:rect b="b" l="l" r="r" t="t"/>
              <a:pathLst>
                <a:path extrusionOk="0" h="360" w="361">
                  <a:moveTo>
                    <a:pt x="361" y="156"/>
                  </a:moveTo>
                  <a:lnTo>
                    <a:pt x="346" y="142"/>
                  </a:lnTo>
                  <a:lnTo>
                    <a:pt x="346" y="142"/>
                  </a:lnTo>
                  <a:lnTo>
                    <a:pt x="346" y="116"/>
                  </a:lnTo>
                  <a:lnTo>
                    <a:pt x="332" y="101"/>
                  </a:lnTo>
                  <a:lnTo>
                    <a:pt x="269" y="101"/>
                  </a:lnTo>
                  <a:lnTo>
                    <a:pt x="255" y="116"/>
                  </a:lnTo>
                  <a:lnTo>
                    <a:pt x="255" y="142"/>
                  </a:lnTo>
                  <a:lnTo>
                    <a:pt x="245" y="142"/>
                  </a:lnTo>
                  <a:lnTo>
                    <a:pt x="245" y="24"/>
                  </a:lnTo>
                  <a:lnTo>
                    <a:pt x="221" y="0"/>
                  </a:lnTo>
                  <a:lnTo>
                    <a:pt x="139" y="0"/>
                  </a:lnTo>
                  <a:lnTo>
                    <a:pt x="115" y="24"/>
                  </a:lnTo>
                  <a:lnTo>
                    <a:pt x="115" y="104"/>
                  </a:lnTo>
                  <a:lnTo>
                    <a:pt x="98" y="104"/>
                  </a:lnTo>
                  <a:lnTo>
                    <a:pt x="98" y="72"/>
                  </a:lnTo>
                  <a:lnTo>
                    <a:pt x="69" y="72"/>
                  </a:lnTo>
                  <a:lnTo>
                    <a:pt x="69" y="46"/>
                  </a:lnTo>
                  <a:lnTo>
                    <a:pt x="55" y="46"/>
                  </a:lnTo>
                  <a:lnTo>
                    <a:pt x="55" y="72"/>
                  </a:lnTo>
                  <a:lnTo>
                    <a:pt x="24" y="72"/>
                  </a:lnTo>
                  <a:lnTo>
                    <a:pt x="24" y="104"/>
                  </a:lnTo>
                  <a:lnTo>
                    <a:pt x="14" y="104"/>
                  </a:lnTo>
                  <a:lnTo>
                    <a:pt x="0" y="118"/>
                  </a:lnTo>
                  <a:lnTo>
                    <a:pt x="0" y="360"/>
                  </a:lnTo>
                  <a:lnTo>
                    <a:pt x="115" y="360"/>
                  </a:lnTo>
                  <a:lnTo>
                    <a:pt x="130" y="360"/>
                  </a:lnTo>
                  <a:lnTo>
                    <a:pt x="231" y="360"/>
                  </a:lnTo>
                  <a:lnTo>
                    <a:pt x="245" y="360"/>
                  </a:lnTo>
                  <a:lnTo>
                    <a:pt x="361" y="360"/>
                  </a:lnTo>
                  <a:lnTo>
                    <a:pt x="361" y="156"/>
                  </a:lnTo>
                  <a:close/>
                  <a:moveTo>
                    <a:pt x="269" y="120"/>
                  </a:moveTo>
                  <a:lnTo>
                    <a:pt x="276" y="116"/>
                  </a:lnTo>
                  <a:lnTo>
                    <a:pt x="327" y="116"/>
                  </a:lnTo>
                  <a:lnTo>
                    <a:pt x="332" y="120"/>
                  </a:lnTo>
                  <a:lnTo>
                    <a:pt x="332" y="142"/>
                  </a:lnTo>
                  <a:lnTo>
                    <a:pt x="269" y="142"/>
                  </a:lnTo>
                  <a:lnTo>
                    <a:pt x="269" y="120"/>
                  </a:lnTo>
                  <a:close/>
                  <a:moveTo>
                    <a:pt x="38" y="87"/>
                  </a:moveTo>
                  <a:lnTo>
                    <a:pt x="84" y="87"/>
                  </a:lnTo>
                  <a:lnTo>
                    <a:pt x="84" y="104"/>
                  </a:lnTo>
                  <a:lnTo>
                    <a:pt x="38" y="104"/>
                  </a:lnTo>
                  <a:lnTo>
                    <a:pt x="38" y="87"/>
                  </a:lnTo>
                  <a:close/>
                  <a:moveTo>
                    <a:pt x="115" y="346"/>
                  </a:moveTo>
                  <a:lnTo>
                    <a:pt x="14" y="346"/>
                  </a:lnTo>
                  <a:lnTo>
                    <a:pt x="14" y="123"/>
                  </a:lnTo>
                  <a:lnTo>
                    <a:pt x="19" y="118"/>
                  </a:lnTo>
                  <a:lnTo>
                    <a:pt x="24" y="118"/>
                  </a:lnTo>
                  <a:lnTo>
                    <a:pt x="98" y="118"/>
                  </a:lnTo>
                  <a:lnTo>
                    <a:pt x="115" y="118"/>
                  </a:lnTo>
                  <a:lnTo>
                    <a:pt x="115" y="346"/>
                  </a:lnTo>
                  <a:close/>
                  <a:moveTo>
                    <a:pt x="231" y="346"/>
                  </a:moveTo>
                  <a:lnTo>
                    <a:pt x="130" y="346"/>
                  </a:lnTo>
                  <a:lnTo>
                    <a:pt x="130" y="104"/>
                  </a:lnTo>
                  <a:lnTo>
                    <a:pt x="130" y="29"/>
                  </a:lnTo>
                  <a:lnTo>
                    <a:pt x="144" y="15"/>
                  </a:lnTo>
                  <a:lnTo>
                    <a:pt x="216" y="15"/>
                  </a:lnTo>
                  <a:lnTo>
                    <a:pt x="231" y="29"/>
                  </a:lnTo>
                  <a:lnTo>
                    <a:pt x="231" y="142"/>
                  </a:lnTo>
                  <a:lnTo>
                    <a:pt x="231" y="346"/>
                  </a:lnTo>
                  <a:close/>
                  <a:moveTo>
                    <a:pt x="346" y="346"/>
                  </a:moveTo>
                  <a:lnTo>
                    <a:pt x="245" y="346"/>
                  </a:lnTo>
                  <a:lnTo>
                    <a:pt x="245" y="156"/>
                  </a:lnTo>
                  <a:lnTo>
                    <a:pt x="255" y="156"/>
                  </a:lnTo>
                  <a:lnTo>
                    <a:pt x="341" y="156"/>
                  </a:lnTo>
                  <a:lnTo>
                    <a:pt x="346" y="161"/>
                  </a:lnTo>
                  <a:lnTo>
                    <a:pt x="346" y="3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022850" y="4987925"/>
              <a:ext cx="22225" cy="2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072063" y="4987925"/>
              <a:ext cx="23813" cy="2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210175" y="4830763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210175" y="4903788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210175" y="4975225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210175" y="5048250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210175" y="5116513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210175" y="5189538"/>
              <a:ext cx="76200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210175" y="5260975"/>
              <a:ext cx="76200" cy="23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400675" y="5064125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400675" y="5151438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400675" y="5238750"/>
              <a:ext cx="61913" cy="222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8" name="Google Shape;408;p2"/>
          <p:cNvSpPr txBox="1"/>
          <p:nvPr/>
        </p:nvSpPr>
        <p:spPr>
          <a:xfrm>
            <a:off x="1290232" y="971550"/>
            <a:ext cx="10673167" cy="1410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Roboto"/>
              <a:buNone/>
            </a:pPr>
            <a:r>
              <a:rPr b="0" lang="uk-UA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Метінвест заснована у 2006 році. Метінвест – міжнародна вертикально інтегрована гірничо-металургійна група компаній, до структури якої входять видобувні, коксохімічні, металургійні та ремонтні підприємства в Україні, ЄС, Великій Британії, США, а також мережа офісів продажів в основних регіонах світу.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Roboto"/>
              <a:buNone/>
            </a:pPr>
            <a:r>
              <a:t/>
            </a:r>
            <a:endParaRPr b="1" sz="16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Roboto"/>
              <a:buNone/>
            </a:pPr>
            <a:r>
              <a:rPr b="0" lang="uk-UA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Метінвест контролює весь виробничи</a:t>
            </a:r>
            <a:r>
              <a:rPr lang="uk-UA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Група</a:t>
            </a:r>
            <a:r>
              <a:rPr b="0" lang="uk-UA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й ланцюжок: від видобутку залізної руди і коксівного вугілля до виробництва та продажу напівфабрикатів та готової продукції зі сталі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"/>
          <p:cNvSpPr/>
          <p:nvPr/>
        </p:nvSpPr>
        <p:spPr>
          <a:xfrm>
            <a:off x="676273" y="1082660"/>
            <a:ext cx="7722139" cy="5571357"/>
          </a:xfrm>
          <a:prstGeom prst="rect">
            <a:avLst/>
          </a:prstGeom>
          <a:solidFill>
            <a:srgbClr val="4A4A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13" y="1107994"/>
            <a:ext cx="7282836" cy="541417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"/>
          <p:cNvSpPr txBox="1"/>
          <p:nvPr/>
        </p:nvSpPr>
        <p:spPr>
          <a:xfrm>
            <a:off x="848932" y="328951"/>
            <a:ext cx="6659257" cy="772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b="1" lang="uk-UA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Втрати Групи МЕТІНВЕСТ</a:t>
            </a:r>
            <a:endParaRPr/>
          </a:p>
        </p:txBody>
      </p:sp>
      <p:sp>
        <p:nvSpPr>
          <p:cNvPr id="416" name="Google Shape;416;p3"/>
          <p:cNvSpPr txBox="1"/>
          <p:nvPr/>
        </p:nvSpPr>
        <p:spPr>
          <a:xfrm>
            <a:off x="1383499" y="2239510"/>
            <a:ext cx="2329935" cy="492443"/>
          </a:xfrm>
          <a:prstGeom prst="rect">
            <a:avLst/>
          </a:prstGeom>
          <a:solidFill>
            <a:srgbClr val="A8A8B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53535C"/>
                </a:solidFill>
                <a:latin typeface="Roboto"/>
                <a:ea typeface="Roboto"/>
                <a:cs typeface="Roboto"/>
                <a:sym typeface="Roboto"/>
              </a:rPr>
              <a:t>УКРАЇНА</a:t>
            </a:r>
            <a:endParaRPr/>
          </a:p>
        </p:txBody>
      </p:sp>
      <p:grpSp>
        <p:nvGrpSpPr>
          <p:cNvPr id="417" name="Google Shape;417;p3"/>
          <p:cNvGrpSpPr/>
          <p:nvPr/>
        </p:nvGrpSpPr>
        <p:grpSpPr>
          <a:xfrm>
            <a:off x="5228223" y="4105354"/>
            <a:ext cx="1197643" cy="246221"/>
            <a:chOff x="4162929" y="3936307"/>
            <a:chExt cx="1110723" cy="271002"/>
          </a:xfrm>
        </p:grpSpPr>
        <p:sp>
          <p:nvSpPr>
            <p:cNvPr id="418" name="Google Shape;418;p3"/>
            <p:cNvSpPr txBox="1"/>
            <p:nvPr/>
          </p:nvSpPr>
          <p:spPr>
            <a:xfrm>
              <a:off x="4162929" y="3936307"/>
              <a:ext cx="947005" cy="271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Маріуполь</a:t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flipH="1">
              <a:off x="5162873" y="4034134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" name="Google Shape;420;p3"/>
          <p:cNvGrpSpPr/>
          <p:nvPr/>
        </p:nvGrpSpPr>
        <p:grpSpPr>
          <a:xfrm>
            <a:off x="3057878" y="3561005"/>
            <a:ext cx="1037143" cy="399644"/>
            <a:chOff x="4360455" y="4034134"/>
            <a:chExt cx="1037143" cy="399644"/>
          </a:xfrm>
        </p:grpSpPr>
        <p:sp>
          <p:nvSpPr>
            <p:cNvPr id="421" name="Google Shape;421;p3"/>
            <p:cNvSpPr txBox="1"/>
            <p:nvPr/>
          </p:nvSpPr>
          <p:spPr>
            <a:xfrm>
              <a:off x="4360455" y="4187557"/>
              <a:ext cx="10371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Кривий Ріг</a:t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flipH="1">
              <a:off x="5162873" y="4034134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3" name="Google Shape;423;p3"/>
          <p:cNvGrpSpPr/>
          <p:nvPr/>
        </p:nvGrpSpPr>
        <p:grpSpPr>
          <a:xfrm>
            <a:off x="4667125" y="3648528"/>
            <a:ext cx="1082027" cy="381505"/>
            <a:chOff x="4818317" y="4034134"/>
            <a:chExt cx="1082027" cy="381505"/>
          </a:xfrm>
        </p:grpSpPr>
        <p:sp>
          <p:nvSpPr>
            <p:cNvPr id="424" name="Google Shape;424;p3"/>
            <p:cNvSpPr txBox="1"/>
            <p:nvPr/>
          </p:nvSpPr>
          <p:spPr>
            <a:xfrm>
              <a:off x="4818317" y="4169418"/>
              <a:ext cx="108202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Запоріжжя</a:t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flipH="1">
              <a:off x="5162873" y="4034134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6" name="Google Shape;426;p3"/>
          <p:cNvGrpSpPr/>
          <p:nvPr/>
        </p:nvGrpSpPr>
        <p:grpSpPr>
          <a:xfrm>
            <a:off x="5783022" y="3105423"/>
            <a:ext cx="1053173" cy="492443"/>
            <a:chOff x="4839568" y="4214912"/>
            <a:chExt cx="1053173" cy="492443"/>
          </a:xfrm>
        </p:grpSpPr>
        <p:sp>
          <p:nvSpPr>
            <p:cNvPr id="427" name="Google Shape;427;p3"/>
            <p:cNvSpPr txBox="1"/>
            <p:nvPr/>
          </p:nvSpPr>
          <p:spPr>
            <a:xfrm>
              <a:off x="4839568" y="4214912"/>
              <a:ext cx="10531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Покровськ</a:t>
              </a:r>
              <a:endParaRPr b="1" i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 flipH="1">
              <a:off x="5162873" y="4545579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9" name="Google Shape;429;p3"/>
          <p:cNvGrpSpPr/>
          <p:nvPr/>
        </p:nvGrpSpPr>
        <p:grpSpPr>
          <a:xfrm>
            <a:off x="6425866" y="3327984"/>
            <a:ext cx="916295" cy="353582"/>
            <a:chOff x="5162873" y="3757386"/>
            <a:chExt cx="849792" cy="389169"/>
          </a:xfrm>
        </p:grpSpPr>
        <p:sp>
          <p:nvSpPr>
            <p:cNvPr id="430" name="Google Shape;430;p3"/>
            <p:cNvSpPr txBox="1"/>
            <p:nvPr/>
          </p:nvSpPr>
          <p:spPr>
            <a:xfrm>
              <a:off x="5255954" y="3757386"/>
              <a:ext cx="756711" cy="271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Авдіївка</a:t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flipH="1">
              <a:off x="5162873" y="4034134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2" name="Google Shape;432;p3"/>
          <p:cNvGrpSpPr/>
          <p:nvPr/>
        </p:nvGrpSpPr>
        <p:grpSpPr>
          <a:xfrm>
            <a:off x="1915368" y="1312680"/>
            <a:ext cx="418384" cy="361072"/>
            <a:chOff x="4855268" y="4034134"/>
            <a:chExt cx="418384" cy="361072"/>
          </a:xfrm>
        </p:grpSpPr>
        <p:sp>
          <p:nvSpPr>
            <p:cNvPr id="433" name="Google Shape;433;p3"/>
            <p:cNvSpPr txBox="1"/>
            <p:nvPr/>
          </p:nvSpPr>
          <p:spPr>
            <a:xfrm>
              <a:off x="4855268" y="4148985"/>
              <a:ext cx="418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Київ</a:t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5162873" y="4034134"/>
              <a:ext cx="110779" cy="112421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5" name="Google Shape;435;p3"/>
          <p:cNvSpPr txBox="1"/>
          <p:nvPr/>
        </p:nvSpPr>
        <p:spPr>
          <a:xfrm>
            <a:off x="8547676" y="1055195"/>
            <a:ext cx="3302703" cy="3945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1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Маріуполь / Авдіївка: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повна втрата 9 підприємств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втрачено більше 31 тис. робочих місць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Roboto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1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Запорізька область: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повна втрата 1 підприємства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втрачено більше 2,5 тис. робочих місць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часткові пошкодження 3-х підприємств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Roboto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1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Донецька область (Покровськ):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часткові пошкодження 1 підприємства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1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Дніпропетровська область (КР):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r>
              <a:rPr b="0" i="1" lang="uk-UA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часткові пошкодження 1 підприємства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Roboto"/>
              <a:buNone/>
            </a:pPr>
            <a:r>
              <a:t/>
            </a:r>
            <a:endParaRPr b="0"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Roboto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4"/>
          <p:cNvGrpSpPr/>
          <p:nvPr/>
        </p:nvGrpSpPr>
        <p:grpSpPr>
          <a:xfrm>
            <a:off x="3593794" y="1983698"/>
            <a:ext cx="241300" cy="2374900"/>
            <a:chOff x="6196543" y="1790700"/>
            <a:chExt cx="241300" cy="2374900"/>
          </a:xfrm>
        </p:grpSpPr>
        <p:cxnSp>
          <p:nvCxnSpPr>
            <p:cNvPr id="441" name="Google Shape;441;p4"/>
            <p:cNvCxnSpPr/>
            <p:nvPr/>
          </p:nvCxnSpPr>
          <p:spPr>
            <a:xfrm>
              <a:off x="6312000" y="1790700"/>
              <a:ext cx="0" cy="213360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2" name="Google Shape;442;p4"/>
            <p:cNvSpPr/>
            <p:nvPr/>
          </p:nvSpPr>
          <p:spPr>
            <a:xfrm>
              <a:off x="6196543" y="3924300"/>
              <a:ext cx="241300" cy="2413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3" name="Google Shape;443;p4"/>
          <p:cNvSpPr/>
          <p:nvPr/>
        </p:nvSpPr>
        <p:spPr>
          <a:xfrm>
            <a:off x="1008324" y="1960209"/>
            <a:ext cx="22898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початок воєнних дій та втрата контролю над майном</a:t>
            </a:r>
            <a:endParaRPr/>
          </a:p>
        </p:txBody>
      </p:sp>
      <p:cxnSp>
        <p:nvCxnSpPr>
          <p:cNvPr id="444" name="Google Shape;444;p4"/>
          <p:cNvCxnSpPr/>
          <p:nvPr/>
        </p:nvCxnSpPr>
        <p:spPr>
          <a:xfrm>
            <a:off x="1008323" y="4234397"/>
            <a:ext cx="107241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445" name="Google Shape;445;p4"/>
          <p:cNvGrpSpPr/>
          <p:nvPr/>
        </p:nvGrpSpPr>
        <p:grpSpPr>
          <a:xfrm>
            <a:off x="3604175" y="4117298"/>
            <a:ext cx="241300" cy="2349400"/>
            <a:chOff x="3429003" y="3924300"/>
            <a:chExt cx="241300" cy="2349400"/>
          </a:xfrm>
        </p:grpSpPr>
        <p:sp>
          <p:nvSpPr>
            <p:cNvPr id="446" name="Google Shape;446;p4"/>
            <p:cNvSpPr/>
            <p:nvPr/>
          </p:nvSpPr>
          <p:spPr>
            <a:xfrm>
              <a:off x="3429003" y="3924300"/>
              <a:ext cx="241300" cy="2413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7" name="Google Shape;447;p4"/>
            <p:cNvCxnSpPr>
              <a:stCxn id="446" idx="4"/>
            </p:cNvCxnSpPr>
            <p:nvPr/>
          </p:nvCxnSpPr>
          <p:spPr>
            <a:xfrm>
              <a:off x="3549653" y="4165600"/>
              <a:ext cx="0" cy="210810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48" name="Google Shape;448;p4"/>
          <p:cNvGrpSpPr/>
          <p:nvPr/>
        </p:nvGrpSpPr>
        <p:grpSpPr>
          <a:xfrm>
            <a:off x="842517" y="1959177"/>
            <a:ext cx="241300" cy="2374900"/>
            <a:chOff x="1611317" y="1790700"/>
            <a:chExt cx="241300" cy="2374900"/>
          </a:xfrm>
        </p:grpSpPr>
        <p:sp>
          <p:nvSpPr>
            <p:cNvPr id="449" name="Google Shape;449;p4"/>
            <p:cNvSpPr/>
            <p:nvPr/>
          </p:nvSpPr>
          <p:spPr>
            <a:xfrm>
              <a:off x="1611317" y="3924300"/>
              <a:ext cx="241300" cy="241300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solidFill>
                <a:srgbClr val="A7B9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0" name="Google Shape;450;p4"/>
            <p:cNvCxnSpPr/>
            <p:nvPr/>
          </p:nvCxnSpPr>
          <p:spPr>
            <a:xfrm>
              <a:off x="1731967" y="1790700"/>
              <a:ext cx="0" cy="213360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1" name="Google Shape;451;p4"/>
          <p:cNvSpPr/>
          <p:nvPr/>
        </p:nvSpPr>
        <p:spPr>
          <a:xfrm>
            <a:off x="680741" y="4346310"/>
            <a:ext cx="1224973" cy="372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24.02.2022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3668751" y="3703238"/>
            <a:ext cx="1739589" cy="372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Березень 2022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4"/>
          <p:cNvSpPr/>
          <p:nvPr/>
        </p:nvSpPr>
        <p:spPr>
          <a:xfrm>
            <a:off x="3835095" y="5022026"/>
            <a:ext cx="257307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втрата доступу до об'єктів</a:t>
            </a:r>
            <a:endParaRPr/>
          </a:p>
        </p:txBody>
      </p:sp>
      <p:sp>
        <p:nvSpPr>
          <p:cNvPr id="454" name="Google Shape;454;p4"/>
          <p:cNvSpPr txBox="1"/>
          <p:nvPr/>
        </p:nvSpPr>
        <p:spPr>
          <a:xfrm>
            <a:off x="3668751" y="1979775"/>
            <a:ext cx="33605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Початок роботи Групи по «</a:t>
            </a:r>
            <a:r>
              <a:rPr i="1"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Фіксації руйнувань/пошкоджень, спричинених майну підприємств в результаті агресії РФ</a:t>
            </a: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endParaRPr/>
          </a:p>
        </p:txBody>
      </p:sp>
      <p:sp>
        <p:nvSpPr>
          <p:cNvPr id="455" name="Google Shape;455;p4"/>
          <p:cNvSpPr txBox="1"/>
          <p:nvPr>
            <p:ph type="title"/>
          </p:nvPr>
        </p:nvSpPr>
        <p:spPr>
          <a:xfrm>
            <a:off x="1489075" y="1320047"/>
            <a:ext cx="65" cy="71302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Roboto"/>
              <a:buNone/>
            </a:pPr>
            <a:br>
              <a:rPr lang="uk-UA" sz="2400"/>
            </a:br>
            <a:endParaRPr sz="2400"/>
          </a:p>
        </p:txBody>
      </p:sp>
      <p:sp>
        <p:nvSpPr>
          <p:cNvPr id="456" name="Google Shape;456;p4"/>
          <p:cNvSpPr txBox="1"/>
          <p:nvPr/>
        </p:nvSpPr>
        <p:spPr>
          <a:xfrm>
            <a:off x="718848" y="428503"/>
            <a:ext cx="72311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Строки документування збитків</a:t>
            </a:r>
            <a:endParaRPr b="1" sz="26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7" name="Google Shape;457;p4"/>
          <p:cNvGrpSpPr/>
          <p:nvPr/>
        </p:nvGrpSpPr>
        <p:grpSpPr>
          <a:xfrm>
            <a:off x="6957423" y="4117298"/>
            <a:ext cx="241300" cy="2349400"/>
            <a:chOff x="3429003" y="3924300"/>
            <a:chExt cx="241300" cy="2349400"/>
          </a:xfrm>
        </p:grpSpPr>
        <p:sp>
          <p:nvSpPr>
            <p:cNvPr id="458" name="Google Shape;458;p4"/>
            <p:cNvSpPr/>
            <p:nvPr/>
          </p:nvSpPr>
          <p:spPr>
            <a:xfrm>
              <a:off x="3429003" y="3924300"/>
              <a:ext cx="241300" cy="2413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9" name="Google Shape;459;p4"/>
            <p:cNvCxnSpPr>
              <a:stCxn id="458" idx="4"/>
            </p:cNvCxnSpPr>
            <p:nvPr/>
          </p:nvCxnSpPr>
          <p:spPr>
            <a:xfrm>
              <a:off x="3549653" y="4165600"/>
              <a:ext cx="0" cy="210810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0" name="Google Shape;460;p4"/>
          <p:cNvSpPr txBox="1"/>
          <p:nvPr/>
        </p:nvSpPr>
        <p:spPr>
          <a:xfrm>
            <a:off x="7047154" y="4899471"/>
            <a:ext cx="2614701" cy="17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жовтень 2022 – повна фіксація втрат в Маріуполі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порушення кримінальних проваджень</a:t>
            </a:r>
            <a:endParaRPr/>
          </a:p>
          <a:p>
            <a:pPr indent="-1968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4"/>
          <p:cNvSpPr txBox="1"/>
          <p:nvPr/>
        </p:nvSpPr>
        <p:spPr>
          <a:xfrm>
            <a:off x="8735826" y="1329267"/>
            <a:ext cx="31699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10584033" y="4330042"/>
            <a:ext cx="1453331" cy="907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2023: фіксація нових втрат / збитків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3" name="Google Shape;463;p4"/>
          <p:cNvGrpSpPr/>
          <p:nvPr/>
        </p:nvGrpSpPr>
        <p:grpSpPr>
          <a:xfrm>
            <a:off x="9338453" y="1970696"/>
            <a:ext cx="241300" cy="2374900"/>
            <a:chOff x="6196543" y="1790700"/>
            <a:chExt cx="241300" cy="2374900"/>
          </a:xfrm>
        </p:grpSpPr>
        <p:cxnSp>
          <p:nvCxnSpPr>
            <p:cNvPr id="464" name="Google Shape;464;p4"/>
            <p:cNvCxnSpPr/>
            <p:nvPr/>
          </p:nvCxnSpPr>
          <p:spPr>
            <a:xfrm>
              <a:off x="6312000" y="1790700"/>
              <a:ext cx="0" cy="213360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5" name="Google Shape;465;p4"/>
            <p:cNvSpPr/>
            <p:nvPr/>
          </p:nvSpPr>
          <p:spPr>
            <a:xfrm>
              <a:off x="6196543" y="3924300"/>
              <a:ext cx="241300" cy="241300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6" name="Google Shape;466;p4"/>
          <p:cNvSpPr/>
          <p:nvPr/>
        </p:nvSpPr>
        <p:spPr>
          <a:xfrm>
            <a:off x="8132522" y="1913268"/>
            <a:ext cx="2642775" cy="1087119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Подання до ЄСПЛ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Заяв проти РФ в інтересах 26 активів Групи</a:t>
            </a:r>
            <a:endParaRPr b="1" i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"/>
          <p:cNvSpPr/>
          <p:nvPr/>
        </p:nvSpPr>
        <p:spPr>
          <a:xfrm>
            <a:off x="4556348" y="2922158"/>
            <a:ext cx="3281985" cy="13286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Ініціювання 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71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кримінальних проваджень за фактом пошкодження / розкрадання майна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5"/>
          <p:cNvSpPr txBox="1"/>
          <p:nvPr>
            <p:ph type="title"/>
          </p:nvPr>
        </p:nvSpPr>
        <p:spPr>
          <a:xfrm>
            <a:off x="906443" y="297375"/>
            <a:ext cx="5180612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oboto"/>
              <a:buNone/>
            </a:pPr>
            <a:r>
              <a:rPr lang="uk-UA" sz="2900"/>
              <a:t>Етапи документування збитків</a:t>
            </a:r>
            <a:br>
              <a:rPr lang="uk-UA" sz="2200"/>
            </a:br>
            <a:br>
              <a:rPr b="1" lang="uk-UA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800">
              <a:solidFill>
                <a:schemeClr val="dk1"/>
              </a:solidFill>
            </a:endParaRPr>
          </a:p>
        </p:txBody>
      </p:sp>
      <p:sp>
        <p:nvSpPr>
          <p:cNvPr id="473" name="Google Shape;473;p5"/>
          <p:cNvSpPr/>
          <p:nvPr/>
        </p:nvSpPr>
        <p:spPr>
          <a:xfrm>
            <a:off x="791481" y="940729"/>
            <a:ext cx="3444818" cy="15217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Через брак досвіду фіксації / втрати зв'язку с персоналом /  відсутність доступу до об’єктів / прогалина законодавчого регулювання: 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розробка та впровадження унікальних методик фіксації збитків</a:t>
            </a:r>
            <a:endParaRPr/>
          </a:p>
        </p:txBody>
      </p:sp>
      <p:sp>
        <p:nvSpPr>
          <p:cNvPr id="474" name="Google Shape;474;p5"/>
          <p:cNvSpPr/>
          <p:nvPr/>
        </p:nvSpPr>
        <p:spPr>
          <a:xfrm>
            <a:off x="633784" y="774895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pic>
        <p:nvPicPr>
          <p:cNvPr descr="Группа людей со сплошной заливкой" id="475" name="Google Shape;4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546" y="2072492"/>
            <a:ext cx="477520" cy="477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"/>
          <p:cNvSpPr/>
          <p:nvPr/>
        </p:nvSpPr>
        <p:spPr>
          <a:xfrm>
            <a:off x="4604745" y="935696"/>
            <a:ext cx="3333873" cy="15217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Сепарація </a:t>
            </a:r>
            <a:r>
              <a:rPr b="1" i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знищеного / вкраденого 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майна (збір доказів фото / відео тощо)</a:t>
            </a:r>
            <a:endParaRPr sz="1300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5"/>
          <p:cNvSpPr/>
          <p:nvPr/>
        </p:nvSpPr>
        <p:spPr>
          <a:xfrm>
            <a:off x="4335110" y="825310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pic>
        <p:nvPicPr>
          <p:cNvPr descr="Грабитель со сплошной заливкой" id="478" name="Google Shape;4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9192" y="2012367"/>
            <a:ext cx="537645" cy="53764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"/>
          <p:cNvSpPr/>
          <p:nvPr/>
        </p:nvSpPr>
        <p:spPr>
          <a:xfrm>
            <a:off x="8426317" y="941505"/>
            <a:ext cx="3249854" cy="148912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Запровадження </a:t>
            </a:r>
            <a:r>
              <a:rPr b="1" i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повного моніторингу українських, російських, зарубіжних ЗМІ, телеграм каналів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щодо: згадування Активів та будь-яких фактів воєнних дій у регіонах їх знаходження</a:t>
            </a:r>
            <a:endParaRPr sz="1300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5"/>
          <p:cNvSpPr/>
          <p:nvPr/>
        </p:nvSpPr>
        <p:spPr>
          <a:xfrm>
            <a:off x="8273332" y="800179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pic>
        <p:nvPicPr>
          <p:cNvPr descr="Полицейский мужской со сплошной заливкой" id="481" name="Google Shape;48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9192" y="3664712"/>
            <a:ext cx="569088" cy="57776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"/>
          <p:cNvSpPr/>
          <p:nvPr/>
        </p:nvSpPr>
        <p:spPr>
          <a:xfrm>
            <a:off x="812298" y="2896002"/>
            <a:ext cx="3448489" cy="13548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Поновлення / систематизація правовстановлюючих документів на 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більш ніж 5000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об’єктів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5"/>
          <p:cNvSpPr/>
          <p:nvPr/>
        </p:nvSpPr>
        <p:spPr>
          <a:xfrm>
            <a:off x="603928" y="2809509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pic>
        <p:nvPicPr>
          <p:cNvPr descr="Поиск в папке со сплошной заливкой" id="484" name="Google Shape;48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1842" y="3639401"/>
            <a:ext cx="601891" cy="60189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"/>
          <p:cNvSpPr/>
          <p:nvPr/>
        </p:nvSpPr>
        <p:spPr>
          <a:xfrm>
            <a:off x="4358907" y="2755105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pic>
        <p:nvPicPr>
          <p:cNvPr descr="Газета со сплошной заливкой" id="486" name="Google Shape;48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95495" y="2024895"/>
            <a:ext cx="645288" cy="6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"/>
          <p:cNvSpPr/>
          <p:nvPr/>
        </p:nvSpPr>
        <p:spPr>
          <a:xfrm>
            <a:off x="8467368" y="2922158"/>
            <a:ext cx="3159759" cy="13286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Взаємодія з супутниковими компаніями щодо Маріуполя (зйомки до / після 24.02), аналіз , порівняння з наявними доказами (стан «ДО» та «ПІСЛЯ»)</a:t>
            </a:r>
            <a:endParaRPr/>
          </a:p>
        </p:txBody>
      </p:sp>
      <p:sp>
        <p:nvSpPr>
          <p:cNvPr id="488" name="Google Shape;488;p5"/>
          <p:cNvSpPr/>
          <p:nvPr/>
        </p:nvSpPr>
        <p:spPr>
          <a:xfrm>
            <a:off x="8297036" y="2807337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/>
          </a:p>
        </p:txBody>
      </p:sp>
      <p:pic>
        <p:nvPicPr>
          <p:cNvPr descr="Камера со сплошной заливкой" id="489" name="Google Shape;48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82557" y="3742415"/>
            <a:ext cx="527806" cy="52780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"/>
          <p:cNvSpPr/>
          <p:nvPr/>
        </p:nvSpPr>
        <p:spPr>
          <a:xfrm>
            <a:off x="812298" y="4569334"/>
            <a:ext cx="5537924" cy="194712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Документування подій: </a:t>
            </a:r>
            <a:endParaRPr/>
          </a:p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збирання та отримання пояснень очевидців подій (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більше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800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показів);</a:t>
            </a:r>
            <a:endParaRPr/>
          </a:p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проведення опису пошкоджених / зруйнованих об'єктів; </a:t>
            </a:r>
            <a:r>
              <a:rPr b="1"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визначення причинно-наслідкового зв'язку </a:t>
            </a: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між конкретними бойовими діями та фізичними руйнуваннями;</a:t>
            </a:r>
            <a:endParaRPr/>
          </a:p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документування здійснювалося частково  за участі державних органів.</a:t>
            </a:r>
            <a:endParaRPr/>
          </a:p>
        </p:txBody>
      </p:sp>
      <p:sp>
        <p:nvSpPr>
          <p:cNvPr id="491" name="Google Shape;491;p5"/>
          <p:cNvSpPr/>
          <p:nvPr/>
        </p:nvSpPr>
        <p:spPr>
          <a:xfrm>
            <a:off x="607695" y="4427094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/>
          </a:p>
        </p:txBody>
      </p:sp>
      <p:pic>
        <p:nvPicPr>
          <p:cNvPr descr="Круги со стрелками со сплошной заливкой" id="492" name="Google Shape;49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7055" y="6227877"/>
            <a:ext cx="384135" cy="384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ткрытый конверт со сплошной заливкой" id="493" name="Google Shape;493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17634" y="5287989"/>
            <a:ext cx="438986" cy="438986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"/>
          <p:cNvSpPr/>
          <p:nvPr/>
        </p:nvSpPr>
        <p:spPr>
          <a:xfrm>
            <a:off x="6838895" y="4572194"/>
            <a:ext cx="4900074" cy="201700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Зберігання інформації:</a:t>
            </a:r>
            <a:endParaRPr/>
          </a:p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uk-UA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uk-UA" sz="13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озробка та створення IT Ресурсу для зберігання документів Проекту фіксації збитків;</a:t>
            </a:r>
            <a:endParaRPr/>
          </a:p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Noto Sans Symbols"/>
              <a:buChar char="▪"/>
            </a:pPr>
            <a:r>
              <a:rPr lang="uk-UA" sz="13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впровадження алгоритму фіксації фактів публікації доказів в ЗМІ.</a:t>
            </a:r>
            <a:endParaRPr/>
          </a:p>
          <a:p>
            <a:pPr indent="-20320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нтернет со сплошной заливкой" id="495" name="Google Shape;49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436106" y="6103384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"/>
          <p:cNvSpPr/>
          <p:nvPr/>
        </p:nvSpPr>
        <p:spPr>
          <a:xfrm>
            <a:off x="6633963" y="4466817"/>
            <a:ext cx="388888" cy="388888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6000" lIns="54000" spcFirstLastPara="1" rIns="54000" wrap="square" tIns="36000">
            <a:noAutofit/>
          </a:bodyPr>
          <a:lstStyle/>
          <a:p>
            <a:pPr indent="-182563" lvl="0" marL="182563" marR="0" rtl="0" algn="just">
              <a:spcBef>
                <a:spcPts val="0"/>
              </a:spcBef>
              <a:spcAft>
                <a:spcPts val="0"/>
              </a:spcAft>
              <a:buClr>
                <a:srgbClr val="0F337D"/>
              </a:buClr>
              <a:buSzPts val="910"/>
              <a:buFont typeface="Noto Sans Symbols"/>
              <a:buNone/>
            </a:pPr>
            <a:r>
              <a:rPr lang="uk-UA" sz="1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"/>
          <p:cNvSpPr txBox="1"/>
          <p:nvPr>
            <p:ph type="title"/>
          </p:nvPr>
        </p:nvSpPr>
        <p:spPr>
          <a:xfrm>
            <a:off x="868680" y="444883"/>
            <a:ext cx="7530983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Показники результатів проекту на сьогодні</a:t>
            </a:r>
            <a:endParaRPr/>
          </a:p>
        </p:txBody>
      </p:sp>
      <p:sp>
        <p:nvSpPr>
          <p:cNvPr id="503" name="Google Shape;503;p6"/>
          <p:cNvSpPr/>
          <p:nvPr/>
        </p:nvSpPr>
        <p:spPr>
          <a:xfrm>
            <a:off x="8692308" y="11430"/>
            <a:ext cx="3499692" cy="6858000"/>
          </a:xfrm>
          <a:prstGeom prst="rect">
            <a:avLst/>
          </a:prstGeom>
          <a:solidFill>
            <a:srgbClr val="4A4A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4" name="Google Shape;504;p6"/>
          <p:cNvGraphicFramePr/>
          <p:nvPr/>
        </p:nvGraphicFramePr>
        <p:xfrm>
          <a:off x="8889895" y="3302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{C49E0278-1FCB-4925-919A-B71E99E8B1E7}</a:tableStyleId>
              </a:tblPr>
              <a:tblGrid>
                <a:gridCol w="2946800"/>
              </a:tblGrid>
              <a:tr h="3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402 288 од. / 9 249 од.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91450" marR="0" marL="0">
                    <a:lnB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DEE6"/>
                        </a:buClr>
                        <a:buSzPts val="1600"/>
                        <a:buFont typeface="Roboto"/>
                        <a:buNone/>
                      </a:pPr>
                      <a:r>
                        <a:rPr lang="uk-UA" sz="1600" u="none" cap="none" strike="noStrike">
                          <a:solidFill>
                            <a:srgbClr val="D6DEE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Загальна кількість розглянутих балансових одиниць </a:t>
                      </a:r>
                      <a:endParaRPr/>
                    </a:p>
                  </a:txBody>
                  <a:tcPr marT="91450" marB="91450" marR="0" marL="0">
                    <a:lnT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505" name="Google Shape;505;p6"/>
          <p:cNvGraphicFramePr/>
          <p:nvPr/>
        </p:nvGraphicFramePr>
        <p:xfrm>
          <a:off x="8889895" y="5919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{C49E0278-1FCB-4925-919A-B71E99E8B1E7}</a:tableStyleId>
              </a:tblPr>
              <a:tblGrid>
                <a:gridCol w="2946800"/>
              </a:tblGrid>
              <a:tr h="505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1669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91450" marR="0" marL="0">
                    <a:lnB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DEE6"/>
                        </a:buClr>
                        <a:buSzPts val="1600"/>
                        <a:buFont typeface="Roboto"/>
                        <a:buNone/>
                      </a:pPr>
                      <a:r>
                        <a:rPr lang="uk-UA" sz="1600" u="none" cap="none" strike="noStrike">
                          <a:solidFill>
                            <a:srgbClr val="D6DEE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Кількість актів фіксації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DEE6"/>
                        </a:buClr>
                        <a:buSzPts val="1600"/>
                        <a:buFont typeface="Roboto"/>
                        <a:buNone/>
                      </a:pPr>
                      <a:r>
                        <a:rPr lang="uk-UA" sz="1600" u="none" cap="none" strike="noStrike">
                          <a:solidFill>
                            <a:srgbClr val="D6DEE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(32 тис. сторінок)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boto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0" marL="0">
                    <a:lnT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pSp>
        <p:nvGrpSpPr>
          <p:cNvPr id="506" name="Google Shape;506;p6"/>
          <p:cNvGrpSpPr/>
          <p:nvPr/>
        </p:nvGrpSpPr>
        <p:grpSpPr>
          <a:xfrm>
            <a:off x="783664" y="1233689"/>
            <a:ext cx="7818199" cy="5418666"/>
            <a:chOff x="139496" y="0"/>
            <a:chExt cx="7818199" cy="5418666"/>
          </a:xfrm>
        </p:grpSpPr>
        <p:sp>
          <p:nvSpPr>
            <p:cNvPr id="507" name="Google Shape;507;p6"/>
            <p:cNvSpPr/>
            <p:nvPr/>
          </p:nvSpPr>
          <p:spPr>
            <a:xfrm>
              <a:off x="3038781" y="0"/>
              <a:ext cx="4918914" cy="2613374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dk1">
                  <a:alpha val="8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 txBox="1"/>
            <p:nvPr/>
          </p:nvSpPr>
          <p:spPr>
            <a:xfrm>
              <a:off x="3038781" y="326672"/>
              <a:ext cx="3938899" cy="1960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50" lIns="10150" spcFirstLastPara="1" rIns="10150" wrap="square" tIns="10150">
              <a:noAutofit/>
            </a:bodyPr>
            <a:lstStyle/>
            <a:p>
              <a:pPr indent="-698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69850" lvl="1" marL="171450" marR="0" rtl="0" algn="l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●"/>
              </a:pP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задіяних працівників;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●"/>
              </a:pP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більше </a:t>
              </a:r>
              <a:r>
                <a:rPr b="1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 тис</a:t>
              </a: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 доказів, опитано більше </a:t>
              </a:r>
              <a:r>
                <a:rPr b="1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800</a:t>
              </a: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осіб очевидців подій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●"/>
              </a:pP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114</a:t>
              </a: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заяв до правоохоронних органів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43541" y="114653"/>
              <a:ext cx="2562919" cy="238495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 txBox="1"/>
            <p:nvPr/>
          </p:nvSpPr>
          <p:spPr>
            <a:xfrm>
              <a:off x="259965" y="231077"/>
              <a:ext cx="2330071" cy="2152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2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Процес</a:t>
              </a:r>
              <a:endParaRPr b="1" i="1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085777" y="2845704"/>
              <a:ext cx="4849784" cy="2570290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dk1">
                  <a:alpha val="8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 txBox="1"/>
            <p:nvPr/>
          </p:nvSpPr>
          <p:spPr>
            <a:xfrm>
              <a:off x="3085777" y="3166990"/>
              <a:ext cx="3885925" cy="1927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50" lIns="10150" spcFirstLastPara="1" rIns="10150" wrap="square" tIns="10150">
              <a:noAutofit/>
            </a:bodyPr>
            <a:lstStyle/>
            <a:p>
              <a:pPr indent="-698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698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●"/>
              </a:pPr>
              <a:r>
                <a:rPr b="0" i="0" lang="uk-UA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проводиться оцінка розміру збитків за участі провідних світових експертів Галузі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139496" y="2860525"/>
              <a:ext cx="2551566" cy="255814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 txBox="1"/>
            <p:nvPr/>
          </p:nvSpPr>
          <p:spPr>
            <a:xfrm>
              <a:off x="264053" y="2985082"/>
              <a:ext cx="2302452" cy="2309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2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Зафіксовані збитки</a:t>
              </a:r>
              <a:endParaRPr b="1" i="1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515" name="Google Shape;515;p6"/>
          <p:cNvGraphicFramePr/>
          <p:nvPr/>
        </p:nvGraphicFramePr>
        <p:xfrm>
          <a:off x="8889895" y="19568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{C49E0278-1FCB-4925-919A-B71E99E8B1E7}</a:tableStyleId>
              </a:tblPr>
              <a:tblGrid>
                <a:gridCol w="2946800"/>
              </a:tblGrid>
              <a:tr h="3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71</a:t>
                      </a:r>
                      <a:endParaRPr/>
                    </a:p>
                  </a:txBody>
                  <a:tcPr marT="45725" marB="91450" marR="0" marL="0">
                    <a:lnB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DEE6"/>
                        </a:buClr>
                        <a:buSzPts val="1600"/>
                        <a:buFont typeface="Roboto"/>
                        <a:buNone/>
                      </a:pPr>
                      <a:r>
                        <a:rPr lang="uk-UA" sz="1600" u="none" cap="none" strike="noStrike">
                          <a:solidFill>
                            <a:srgbClr val="D6DEE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Кількість кримінальних проваджень</a:t>
                      </a:r>
                      <a:endParaRPr sz="1600" u="none" cap="none" strike="noStrike">
                        <a:solidFill>
                          <a:srgbClr val="D6DEE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0" marL="0">
                    <a:lnT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516" name="Google Shape;516;p6"/>
          <p:cNvGraphicFramePr/>
          <p:nvPr/>
        </p:nvGraphicFramePr>
        <p:xfrm>
          <a:off x="8984953" y="49871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{C49E0278-1FCB-4925-919A-B71E99E8B1E7}</a:tableStyleId>
              </a:tblPr>
              <a:tblGrid>
                <a:gridCol w="2946800"/>
              </a:tblGrid>
              <a:tr h="3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2000" u="none" cap="none" strike="noStrike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BE CONTINUED</a:t>
                      </a:r>
                      <a:endParaRPr b="1" i="1" sz="3200" u="none" cap="none" strike="noStrike">
                        <a:solidFill>
                          <a:srgbClr val="FF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91450" marR="0" marL="0">
                    <a:lnB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DEE6"/>
                        </a:buClr>
                        <a:buSzPts val="1600"/>
                        <a:buFont typeface="Roboto"/>
                        <a:buNone/>
                      </a:pPr>
                      <a:r>
                        <a:rPr lang="uk-UA" sz="1600" u="none" cap="none" strike="noStrike">
                          <a:solidFill>
                            <a:srgbClr val="D6DEE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Розмір збитків</a:t>
                      </a:r>
                      <a:endParaRPr sz="1600" u="none" cap="none" strike="noStrike">
                        <a:solidFill>
                          <a:srgbClr val="D6DEE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0" marL="0">
                    <a:lnT cap="flat" cmpd="sng" w="12700">
                      <a:solidFill>
                        <a:srgbClr val="BBBBC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 txBox="1"/>
          <p:nvPr/>
        </p:nvSpPr>
        <p:spPr>
          <a:xfrm>
            <a:off x="318655" y="418072"/>
            <a:ext cx="1120832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Проблемні питання та наші очікування</a:t>
            </a:r>
            <a:endParaRPr b="1" sz="26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7"/>
          <p:cNvSpPr txBox="1"/>
          <p:nvPr/>
        </p:nvSpPr>
        <p:spPr>
          <a:xfrm>
            <a:off x="371219" y="1148915"/>
            <a:ext cx="10997045" cy="64633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Стан сьогодні</a:t>
            </a:r>
            <a:r>
              <a:rPr i="1"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триваючі бойові дії, процес фіксації триває постійно (окремі об’єкти пошкоджуються, відновлюються і пізніше знищуються)</a:t>
            </a:r>
            <a:endParaRPr/>
          </a:p>
        </p:txBody>
      </p:sp>
      <p:sp>
        <p:nvSpPr>
          <p:cNvPr id="523" name="Google Shape;523;p7"/>
          <p:cNvSpPr/>
          <p:nvPr/>
        </p:nvSpPr>
        <p:spPr>
          <a:xfrm>
            <a:off x="469827" y="2211603"/>
            <a:ext cx="5399915" cy="42653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Проблемні питання: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відсутність адекватного нормативного регулювання (визначення агресії рф, втрачені активи до 24.02.2022 НКТ, процес фіксації, проблема подолання судового імунітету рф – алгоритм від держави, порядку розгляду та виконання судових рішень);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проблема зі знищенням оригіналів документів на об’єкти права власності (рухомого/нерухомого) для цілей ідентифікації (прив'язки) та визначення його місця знаходження;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постійно триваючий процес збору доказів (стан об’єктів, час та причини знищення тощо)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7"/>
          <p:cNvCxnSpPr/>
          <p:nvPr/>
        </p:nvCxnSpPr>
        <p:spPr>
          <a:xfrm>
            <a:off x="6279357" y="2211603"/>
            <a:ext cx="0" cy="440657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7"/>
          <p:cNvCxnSpPr/>
          <p:nvPr/>
        </p:nvCxnSpPr>
        <p:spPr>
          <a:xfrm rot="10800000">
            <a:off x="6279357" y="6615828"/>
            <a:ext cx="49720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p7"/>
          <p:cNvCxnSpPr/>
          <p:nvPr/>
        </p:nvCxnSpPr>
        <p:spPr>
          <a:xfrm>
            <a:off x="318655" y="2211603"/>
            <a:ext cx="0" cy="438993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7"/>
          <p:cNvCxnSpPr/>
          <p:nvPr/>
        </p:nvCxnSpPr>
        <p:spPr>
          <a:xfrm>
            <a:off x="318655" y="6601539"/>
            <a:ext cx="555108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8" name="Google Shape;5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1865" y="2186685"/>
            <a:ext cx="584459" cy="5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"/>
          <p:cNvSpPr/>
          <p:nvPr/>
        </p:nvSpPr>
        <p:spPr>
          <a:xfrm>
            <a:off x="6430530" y="2212143"/>
            <a:ext cx="4853420" cy="42545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Наша оцінка перспектив: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очікуємо законодавчого врегулювання (як на міжнародному, так і на рівні законодавства України) питань, пов'язаних із порядком оцінки та стягнення збитків - алгоритм;</a:t>
            </a:r>
            <a:endParaRPr/>
          </a:p>
          <a:p>
            <a:pPr indent="-698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очікуємо визначення судового / іншого органу, який буде уповноважений розглядати вимоги щодо стягнення збитків та врегулювання порядку виконання таких рішень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очікуємо </a:t>
            </a:r>
            <a:r>
              <a:rPr b="1" lang="uk-UA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найскоріше завершення війни та перемоги</a:t>
            </a:r>
            <a:r>
              <a:rPr lang="uk-UA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відновлення справедливості, покарання винних та стягнення збитків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Неуравновешенные веса со сплошной заливкой" id="530" name="Google Shape;5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0" y="2087880"/>
            <a:ext cx="782320" cy="78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"/>
          <p:cNvSpPr txBox="1"/>
          <p:nvPr>
            <p:ph type="title"/>
          </p:nvPr>
        </p:nvSpPr>
        <p:spPr>
          <a:xfrm>
            <a:off x="2432433" y="178315"/>
            <a:ext cx="8042806" cy="75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uk-UA" sz="2000">
                <a:latin typeface="Arial"/>
                <a:ea typeface="Arial"/>
                <a:cs typeface="Arial"/>
                <a:sym typeface="Arial"/>
              </a:rPr>
              <a:t>ДОВІДКА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r>
              <a:rPr lang="uk-UA" sz="1400">
                <a:latin typeface="Arial"/>
                <a:ea typeface="Arial"/>
                <a:cs typeface="Arial"/>
                <a:sym typeface="Arial"/>
              </a:rPr>
              <a:t>щодо загального стану кримінальних проваджень, пов’язаних з військовою агресією РФ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r>
              <a:rPr lang="uk-UA" sz="1400">
                <a:latin typeface="Arial"/>
                <a:ea typeface="Arial"/>
                <a:cs typeface="Arial"/>
                <a:sym typeface="Arial"/>
              </a:rPr>
              <a:t>(станом на 04.04.2023)</a:t>
            </a:r>
            <a:endParaRPr/>
          </a:p>
        </p:txBody>
      </p:sp>
      <p:grpSp>
        <p:nvGrpSpPr>
          <p:cNvPr id="536" name="Google Shape;536;p8"/>
          <p:cNvGrpSpPr/>
          <p:nvPr/>
        </p:nvGrpSpPr>
        <p:grpSpPr>
          <a:xfrm>
            <a:off x="1033453" y="1330518"/>
            <a:ext cx="364910" cy="364910"/>
            <a:chOff x="6624638" y="2886075"/>
            <a:chExt cx="249238" cy="249238"/>
          </a:xfrm>
        </p:grpSpPr>
        <p:sp>
          <p:nvSpPr>
            <p:cNvPr id="537" name="Google Shape;537;p8"/>
            <p:cNvSpPr/>
            <p:nvPr/>
          </p:nvSpPr>
          <p:spPr>
            <a:xfrm>
              <a:off x="6624638" y="2886075"/>
              <a:ext cx="249238" cy="249238"/>
            </a:xfrm>
            <a:custGeom>
              <a:rect b="b" l="l" r="r" t="t"/>
              <a:pathLst>
                <a:path extrusionOk="0" h="176" w="176">
                  <a:moveTo>
                    <a:pt x="88" y="8"/>
                  </a:move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6719888" y="3068638"/>
              <a:ext cx="58738" cy="12700"/>
            </a:xfrm>
            <a:custGeom>
              <a:rect b="b" l="l" r="r" t="t"/>
              <a:pathLst>
                <a:path extrusionOk="0" h="8" w="42">
                  <a:moveTo>
                    <a:pt x="3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8"/>
                    <a:pt x="38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719888" y="2967038"/>
              <a:ext cx="34925" cy="114300"/>
            </a:xfrm>
            <a:custGeom>
              <a:rect b="b" l="l" r="r" t="t"/>
              <a:pathLst>
                <a:path extrusionOk="0" h="80" w="25">
                  <a:moveTo>
                    <a:pt x="21" y="80"/>
                  </a:moveTo>
                  <a:cubicBezTo>
                    <a:pt x="19" y="80"/>
                    <a:pt x="17" y="79"/>
                    <a:pt x="17" y="7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4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3" y="80"/>
                    <a:pt x="21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6743701" y="2938463"/>
              <a:ext cx="11113" cy="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1" name="Google Shape;541;p8"/>
          <p:cNvSpPr txBox="1"/>
          <p:nvPr/>
        </p:nvSpPr>
        <p:spPr>
          <a:xfrm>
            <a:off x="1537819" y="1149751"/>
            <a:ext cx="9934695" cy="830997"/>
          </a:xfrm>
          <a:prstGeom prst="rect">
            <a:avLst/>
          </a:prstGeom>
          <a:gradFill>
            <a:gsLst>
              <a:gs pos="0">
                <a:srgbClr val="CBCBD3"/>
              </a:gs>
              <a:gs pos="50000">
                <a:srgbClr val="C1C1CA"/>
              </a:gs>
              <a:gs pos="100000">
                <a:srgbClr val="B8B8C3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 початку повномасштабного вторгнення російської федерації на територію України </a:t>
            </a:r>
            <a:r>
              <a:rPr b="1" lang="uk-UA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uk-UA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Активів Групи Метінвест були вимушені звернутись із заявами щодо вчинених кримінальних правопорушень, пов’язаних з військовою агресією рф.</a:t>
            </a:r>
            <a:endParaRPr/>
          </a:p>
        </p:txBody>
      </p:sp>
      <p:sp>
        <p:nvSpPr>
          <p:cNvPr id="542" name="Google Shape;542;p8"/>
          <p:cNvSpPr/>
          <p:nvPr/>
        </p:nvSpPr>
        <p:spPr>
          <a:xfrm>
            <a:off x="1927245" y="2303914"/>
            <a:ext cx="8416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приблизна загальна кількість поданих заяв станом на 04.04.2023: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"/>
          <p:cNvSpPr/>
          <p:nvPr/>
        </p:nvSpPr>
        <p:spPr>
          <a:xfrm>
            <a:off x="1577389" y="2187527"/>
            <a:ext cx="756380" cy="657378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114</a:t>
            </a:r>
            <a:endParaRPr/>
          </a:p>
        </p:txBody>
      </p:sp>
      <p:sp>
        <p:nvSpPr>
          <p:cNvPr id="544" name="Google Shape;544;p8"/>
          <p:cNvSpPr/>
          <p:nvPr/>
        </p:nvSpPr>
        <p:spPr>
          <a:xfrm>
            <a:off x="2432432" y="5817199"/>
            <a:ext cx="69655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загальна кількість відкритих кримінальних проваджень (з урахуванням об’єднання окремих проваджень).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"/>
          <p:cNvSpPr/>
          <p:nvPr/>
        </p:nvSpPr>
        <p:spPr>
          <a:xfrm>
            <a:off x="1549056" y="5647634"/>
            <a:ext cx="756378" cy="663788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"/>
          <p:cNvSpPr/>
          <p:nvPr/>
        </p:nvSpPr>
        <p:spPr>
          <a:xfrm>
            <a:off x="4665393" y="2924175"/>
            <a:ext cx="2935557" cy="2287877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Щодо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Активів Групи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" name="Google Shape;551;p9"/>
          <p:cNvGraphicFramePr/>
          <p:nvPr/>
        </p:nvGraphicFramePr>
        <p:xfrm>
          <a:off x="711201" y="1"/>
          <a:ext cx="11480800" cy="415650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52" name="Google Shape;552;p9"/>
          <p:cNvSpPr/>
          <p:nvPr/>
        </p:nvSpPr>
        <p:spPr>
          <a:xfrm>
            <a:off x="8158925" y="551040"/>
            <a:ext cx="369579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438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194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258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261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185, 186 – зазначені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289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ст. 441 – зазначена у </a:t>
            </a:r>
            <a:r>
              <a:rPr b="1"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i="1" lang="uk-UA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заявах;</a:t>
            </a:r>
            <a:endParaRPr i="1" sz="1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9"/>
          <p:cNvSpPr txBox="1"/>
          <p:nvPr/>
        </p:nvSpPr>
        <p:spPr>
          <a:xfrm>
            <a:off x="1328114" y="4519365"/>
            <a:ext cx="10863886" cy="369332"/>
          </a:xfrm>
          <a:prstGeom prst="rect">
            <a:avLst/>
          </a:prstGeom>
          <a:gradFill>
            <a:gsLst>
              <a:gs pos="0">
                <a:srgbClr val="CBCBD3"/>
              </a:gs>
              <a:gs pos="50000">
                <a:srgbClr val="C1C1CA"/>
              </a:gs>
              <a:gs pos="100000">
                <a:srgbClr val="B8B8C3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рамках взаємодії з органами досудового розслідування:</a:t>
            </a: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885501" y="4523787"/>
            <a:ext cx="364910" cy="364910"/>
            <a:chOff x="6624638" y="3271838"/>
            <a:chExt cx="249238" cy="249238"/>
          </a:xfrm>
        </p:grpSpPr>
        <p:sp>
          <p:nvSpPr>
            <p:cNvPr id="555" name="Google Shape;555;p9"/>
            <p:cNvSpPr/>
            <p:nvPr/>
          </p:nvSpPr>
          <p:spPr>
            <a:xfrm>
              <a:off x="6624638" y="3271838"/>
              <a:ext cx="249238" cy="249238"/>
            </a:xfrm>
            <a:custGeom>
              <a:rect b="b" l="l" r="r" t="t"/>
              <a:pathLst>
                <a:path extrusionOk="0" h="176" w="176">
                  <a:moveTo>
                    <a:pt x="88" y="8"/>
                  </a:move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6737351" y="3336926"/>
              <a:ext cx="23813" cy="93663"/>
            </a:xfrm>
            <a:custGeom>
              <a:rect b="b" l="l" r="r" t="t"/>
              <a:pathLst>
                <a:path extrusionOk="0" h="66" w="16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2" y="66"/>
                    <a:pt x="4" y="66"/>
                    <a:pt x="3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742113" y="3451226"/>
              <a:ext cx="14288" cy="158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8" name="Google Shape;558;p9"/>
          <p:cNvSpPr/>
          <p:nvPr/>
        </p:nvSpPr>
        <p:spPr>
          <a:xfrm>
            <a:off x="1250411" y="5028619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Подано запитів/відповідей –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Отримано запитів/відповідей –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Проведено допитів представника – </a:t>
            </a:r>
            <a:endParaRPr/>
          </a:p>
        </p:txBody>
      </p:sp>
      <p:sp>
        <p:nvSpPr>
          <p:cNvPr id="559" name="Google Shape;559;p9"/>
          <p:cNvSpPr/>
          <p:nvPr/>
        </p:nvSpPr>
        <p:spPr>
          <a:xfrm>
            <a:off x="4499429" y="4996469"/>
            <a:ext cx="464458" cy="435428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0" name="Google Shape;560;p9"/>
          <p:cNvGrpSpPr/>
          <p:nvPr/>
        </p:nvGrpSpPr>
        <p:grpSpPr>
          <a:xfrm>
            <a:off x="1539515" y="8597789"/>
            <a:ext cx="343991" cy="299830"/>
            <a:chOff x="7786688" y="2897188"/>
            <a:chExt cx="234950" cy="204788"/>
          </a:xfrm>
        </p:grpSpPr>
        <p:sp>
          <p:nvSpPr>
            <p:cNvPr id="561" name="Google Shape;561;p9"/>
            <p:cNvSpPr/>
            <p:nvPr/>
          </p:nvSpPr>
          <p:spPr>
            <a:xfrm>
              <a:off x="7893051" y="2959100"/>
              <a:ext cx="22225" cy="92075"/>
            </a:xfrm>
            <a:custGeom>
              <a:rect b="b" l="l" r="r" t="t"/>
              <a:pathLst>
                <a:path extrusionOk="0" h="65" w="16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4" y="65"/>
                    <a:pt x="3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7897813" y="3062288"/>
              <a:ext cx="14288" cy="142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786688" y="2897188"/>
              <a:ext cx="234950" cy="204788"/>
            </a:xfrm>
            <a:custGeom>
              <a:rect b="b" l="l" r="r" t="t"/>
              <a:pathLst>
                <a:path extrusionOk="0" h="144" w="166">
                  <a:moveTo>
                    <a:pt x="155" y="144"/>
                  </a:moveTo>
                  <a:cubicBezTo>
                    <a:pt x="11" y="144"/>
                    <a:pt x="11" y="144"/>
                    <a:pt x="11" y="144"/>
                  </a:cubicBezTo>
                  <a:cubicBezTo>
                    <a:pt x="10" y="144"/>
                    <a:pt x="8" y="144"/>
                    <a:pt x="8" y="142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0" y="129"/>
                    <a:pt x="0" y="128"/>
                    <a:pt x="1" y="12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3" y="1"/>
                    <a:pt x="93" y="2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6" y="128"/>
                    <a:pt x="166" y="129"/>
                    <a:pt x="165" y="130"/>
                  </a:cubicBezTo>
                  <a:cubicBezTo>
                    <a:pt x="158" y="142"/>
                    <a:pt x="158" y="142"/>
                    <a:pt x="158" y="142"/>
                  </a:cubicBezTo>
                  <a:cubicBezTo>
                    <a:pt x="158" y="144"/>
                    <a:pt x="156" y="144"/>
                    <a:pt x="155" y="144"/>
                  </a:cubicBezTo>
                  <a:close/>
                  <a:moveTo>
                    <a:pt x="13" y="136"/>
                  </a:moveTo>
                  <a:cubicBezTo>
                    <a:pt x="153" y="136"/>
                    <a:pt x="153" y="136"/>
                    <a:pt x="153" y="136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9" y="128"/>
                    <a:pt x="9" y="128"/>
                    <a:pt x="9" y="128"/>
                  </a:cubicBezTo>
                  <a:lnTo>
                    <a:pt x="13" y="1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4" name="Google Shape;564;p9"/>
          <p:cNvSpPr/>
          <p:nvPr/>
        </p:nvSpPr>
        <p:spPr>
          <a:xfrm>
            <a:off x="7457124" y="5214183"/>
            <a:ext cx="451132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*Після деокупації частини Херсонської області, було відновлено контроль над двома транспортними засобами (автомобілями), щодо яких раніше були подані заяви про кримінальне правопорушення.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9"/>
          <p:cNvSpPr/>
          <p:nvPr/>
        </p:nvSpPr>
        <p:spPr>
          <a:xfrm>
            <a:off x="4731658" y="5533494"/>
            <a:ext cx="464458" cy="435428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9"/>
          <p:cNvSpPr/>
          <p:nvPr/>
        </p:nvSpPr>
        <p:spPr>
          <a:xfrm>
            <a:off x="5145314" y="6106809"/>
            <a:ext cx="464458" cy="435428"/>
          </a:xfrm>
          <a:prstGeom prst="rect">
            <a:avLst/>
          </a:prstGeom>
          <a:gradFill>
            <a:gsLst>
              <a:gs pos="0">
                <a:srgbClr val="EA474B"/>
              </a:gs>
              <a:gs pos="50000">
                <a:srgbClr val="ED0015"/>
              </a:gs>
              <a:gs pos="100000">
                <a:srgbClr val="DA000B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9"/>
          <p:cNvGrpSpPr/>
          <p:nvPr/>
        </p:nvGrpSpPr>
        <p:grpSpPr>
          <a:xfrm>
            <a:off x="6830920" y="5415838"/>
            <a:ext cx="570847" cy="497563"/>
            <a:chOff x="7786688" y="2897188"/>
            <a:chExt cx="234950" cy="204788"/>
          </a:xfrm>
        </p:grpSpPr>
        <p:sp>
          <p:nvSpPr>
            <p:cNvPr id="568" name="Google Shape;568;p9"/>
            <p:cNvSpPr/>
            <p:nvPr/>
          </p:nvSpPr>
          <p:spPr>
            <a:xfrm>
              <a:off x="7893051" y="2959100"/>
              <a:ext cx="22225" cy="92075"/>
            </a:xfrm>
            <a:custGeom>
              <a:rect b="b" l="l" r="r" t="t"/>
              <a:pathLst>
                <a:path extrusionOk="0" h="65" w="16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4" y="65"/>
                    <a:pt x="3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7897813" y="3062288"/>
              <a:ext cx="14288" cy="142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7786688" y="2897188"/>
              <a:ext cx="234950" cy="204788"/>
            </a:xfrm>
            <a:custGeom>
              <a:rect b="b" l="l" r="r" t="t"/>
              <a:pathLst>
                <a:path extrusionOk="0" h="144" w="166">
                  <a:moveTo>
                    <a:pt x="155" y="144"/>
                  </a:moveTo>
                  <a:cubicBezTo>
                    <a:pt x="11" y="144"/>
                    <a:pt x="11" y="144"/>
                    <a:pt x="11" y="144"/>
                  </a:cubicBezTo>
                  <a:cubicBezTo>
                    <a:pt x="10" y="144"/>
                    <a:pt x="8" y="144"/>
                    <a:pt x="8" y="142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0" y="129"/>
                    <a:pt x="0" y="128"/>
                    <a:pt x="1" y="12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3" y="1"/>
                    <a:pt x="93" y="2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6" y="128"/>
                    <a:pt x="166" y="129"/>
                    <a:pt x="165" y="130"/>
                  </a:cubicBezTo>
                  <a:cubicBezTo>
                    <a:pt x="158" y="142"/>
                    <a:pt x="158" y="142"/>
                    <a:pt x="158" y="142"/>
                  </a:cubicBezTo>
                  <a:cubicBezTo>
                    <a:pt x="158" y="144"/>
                    <a:pt x="156" y="144"/>
                    <a:pt x="155" y="144"/>
                  </a:cubicBezTo>
                  <a:close/>
                  <a:moveTo>
                    <a:pt x="13" y="136"/>
                  </a:moveTo>
                  <a:cubicBezTo>
                    <a:pt x="153" y="136"/>
                    <a:pt x="153" y="136"/>
                    <a:pt x="153" y="136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9" y="128"/>
                    <a:pt x="9" y="128"/>
                    <a:pt x="9" y="128"/>
                  </a:cubicBezTo>
                  <a:lnTo>
                    <a:pt x="13" y="1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 Dark">
  <a:themeElements>
    <a:clrScheme name="Metinvest 2.2.1">
      <a:dk1>
        <a:srgbClr val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 Light">
  <a:themeElements>
    <a:clrScheme name="Metinvest 2.2.1">
      <a:dk1>
        <a:srgbClr val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2019-01-22T14:50:24Z</dcterms:created>
  <dc:creator>MIH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0x010100FC228DE206DEF14F8759EA80C15A482F</vt:lpwstr>
  </property>
  <property fmtid="{D5CDD505-2E9C-101B-9397-08002B2CF9AE}" pid="3" name="MSIP_Label_84546376-7a9b-48d9-9cb1-86a93cac1872_Enabled">
    <vt:lpwstr>true</vt:lpwstr>
  </property>
  <property fmtid="{D5CDD505-2E9C-101B-9397-08002B2CF9AE}" pid="4" name="MSIP_Label_84546376-7a9b-48d9-9cb1-86a93cac1872_SetDate">
    <vt:lpwstr>2020-10-18T17:34:09Z</vt:lpwstr>
  </property>
  <property fmtid="{D5CDD505-2E9C-101B-9397-08002B2CF9AE}" pid="5" name="MSIP_Label_84546376-7a9b-48d9-9cb1-86a93cac1872_Method">
    <vt:lpwstr>Standard</vt:lpwstr>
  </property>
  <property fmtid="{D5CDD505-2E9C-101B-9397-08002B2CF9AE}" pid="6" name="MSIP_Label_84546376-7a9b-48d9-9cb1-86a93cac1872_Name">
    <vt:lpwstr>MIH Ограниченный доступ_0</vt:lpwstr>
  </property>
  <property fmtid="{D5CDD505-2E9C-101B-9397-08002B2CF9AE}" pid="7" name="MSIP_Label_84546376-7a9b-48d9-9cb1-86a93cac1872_SiteId">
    <vt:lpwstr>b0bbbc89-2041-434f-8618-bc081a1a01d4</vt:lpwstr>
  </property>
  <property fmtid="{D5CDD505-2E9C-101B-9397-08002B2CF9AE}" pid="8" name="MSIP_Label_84546376-7a9b-48d9-9cb1-86a93cac1872_ActionId">
    <vt:lpwstr>3dca83f1-2e3f-4534-861f-f4ef5ca93b0c</vt:lpwstr>
  </property>
  <property fmtid="{D5CDD505-2E9C-101B-9397-08002B2CF9AE}" pid="9" name="MSIP_Label_84546376-7a9b-48d9-9cb1-86a93cac1872_ContentBits">
    <vt:lpwstr>0</vt:lpwstr>
  </property>
  <property fmtid="{D5CDD505-2E9C-101B-9397-08002B2CF9AE}" pid="10" name="MediaServiceImageTags">
    <vt:lpwstr/>
  </property>
</Properties>
</file>