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убко Анастасия Валериевна" initials="ЛАВ" lastIdx="1" clrIdx="0">
    <p:extLst>
      <p:ext uri="{19B8F6BF-5375-455C-9EA6-DF929625EA0E}">
        <p15:presenceInfo xmlns:p15="http://schemas.microsoft.com/office/powerpoint/2012/main" userId="Лубко Анастасия Валериевн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4" d="100"/>
          <a:sy n="114" d="100"/>
        </p:scale>
        <p:origin x="504" y="184"/>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15T11:18:55.770" idx="1">
    <p:pos x="10" y="10"/>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389887-6D52-45FE-8729-27CDECE333C2}"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ru-RU"/>
        </a:p>
      </dgm:t>
    </dgm:pt>
    <dgm:pt modelId="{9158375A-7007-45B5-A6A7-868172682610}">
      <dgm:prSet phldrT="[Текст]"/>
      <dgm:spPr/>
      <dgm:t>
        <a:bodyPr/>
        <a:lstStyle/>
        <a:p>
          <a:r>
            <a:rPr lang="ru-RU" dirty="0">
              <a:latin typeface="Corbel" panose="020B0503020204020204" pitchFamily="34" charset="0"/>
            </a:rPr>
            <a:t>до </a:t>
          </a:r>
          <a:r>
            <a:rPr lang="ru-RU" dirty="0" err="1">
              <a:latin typeface="Corbel" panose="020B0503020204020204" pitchFamily="34" charset="0"/>
            </a:rPr>
            <a:t>змісту</a:t>
          </a:r>
          <a:r>
            <a:rPr lang="ru-RU" dirty="0">
              <a:latin typeface="Corbel" panose="020B0503020204020204" pitchFamily="34" charset="0"/>
            </a:rPr>
            <a:t> </a:t>
          </a:r>
          <a:r>
            <a:rPr lang="en-US" dirty="0" err="1">
              <a:latin typeface="Corbel" panose="020B0503020204020204" pitchFamily="34" charset="0"/>
            </a:rPr>
            <a:t>висуваються</a:t>
          </a:r>
          <a:r>
            <a:rPr lang="en-US" dirty="0">
              <a:latin typeface="Corbel" panose="020B0503020204020204" pitchFamily="34" charset="0"/>
            </a:rPr>
            <a:t> </a:t>
          </a:r>
          <a:r>
            <a:rPr lang="en-US" dirty="0" err="1">
              <a:latin typeface="Corbel" panose="020B0503020204020204" pitchFamily="34" charset="0"/>
            </a:rPr>
            <a:t>ідентичні</a:t>
          </a:r>
          <a:r>
            <a:rPr lang="en-US" dirty="0">
              <a:latin typeface="Corbel" panose="020B0503020204020204" pitchFamily="34" charset="0"/>
            </a:rPr>
            <a:t> </a:t>
          </a:r>
          <a:r>
            <a:rPr lang="en-US" dirty="0" err="1">
              <a:latin typeface="Corbel" panose="020B0503020204020204" pitchFamily="34" charset="0"/>
            </a:rPr>
            <a:t>вимоги</a:t>
          </a:r>
          <a:r>
            <a:rPr lang="en-US" dirty="0">
              <a:latin typeface="Corbel" panose="020B0503020204020204" pitchFamily="34" charset="0"/>
            </a:rPr>
            <a:t> </a:t>
          </a:r>
          <a:r>
            <a:rPr lang="en-US" dirty="0" err="1">
              <a:latin typeface="Corbel" panose="020B0503020204020204" pitchFamily="34" charset="0"/>
            </a:rPr>
            <a:t>не</a:t>
          </a:r>
          <a:r>
            <a:rPr lang="en-US" dirty="0">
              <a:latin typeface="Corbel" panose="020B0503020204020204" pitchFamily="34" charset="0"/>
            </a:rPr>
            <a:t> </a:t>
          </a:r>
          <a:r>
            <a:rPr lang="en-US" dirty="0" err="1">
              <a:latin typeface="Corbel" panose="020B0503020204020204" pitchFamily="34" charset="0"/>
            </a:rPr>
            <a:t>залежно</a:t>
          </a:r>
          <a:r>
            <a:rPr lang="en-US" dirty="0">
              <a:latin typeface="Corbel" panose="020B0503020204020204" pitchFamily="34" charset="0"/>
            </a:rPr>
            <a:t> </a:t>
          </a:r>
          <a:r>
            <a:rPr lang="en-US" dirty="0" err="1">
              <a:latin typeface="Corbel" panose="020B0503020204020204" pitchFamily="34" charset="0"/>
            </a:rPr>
            <a:t>від</a:t>
          </a:r>
          <a:r>
            <a:rPr lang="en-US" dirty="0">
              <a:latin typeface="Corbel" panose="020B0503020204020204" pitchFamily="34" charset="0"/>
            </a:rPr>
            <a:t> </a:t>
          </a:r>
          <a:r>
            <a:rPr lang="en-US" dirty="0" err="1">
              <a:latin typeface="Corbel" panose="020B0503020204020204" pitchFamily="34" charset="0"/>
            </a:rPr>
            <a:t>виду</a:t>
          </a:r>
          <a:r>
            <a:rPr lang="en-US" dirty="0">
              <a:latin typeface="Corbel" panose="020B0503020204020204" pitchFamily="34" charset="0"/>
            </a:rPr>
            <a:t> </a:t>
          </a:r>
          <a:r>
            <a:rPr lang="en-US" dirty="0" err="1">
              <a:latin typeface="Corbel" panose="020B0503020204020204" pitchFamily="34" charset="0"/>
            </a:rPr>
            <a:t>процесу</a:t>
          </a:r>
          <a:endParaRPr lang="ru-RU" dirty="0">
            <a:latin typeface="Corbel" panose="020B0503020204020204" pitchFamily="34" charset="0"/>
          </a:endParaRPr>
        </a:p>
      </dgm:t>
    </dgm:pt>
    <dgm:pt modelId="{3F1E3621-89BB-419C-B707-54B192ADE771}" type="parTrans" cxnId="{D6599609-F4CA-492B-AF7A-55F6B3E4709C}">
      <dgm:prSet/>
      <dgm:spPr/>
      <dgm:t>
        <a:bodyPr/>
        <a:lstStyle/>
        <a:p>
          <a:endParaRPr lang="ru-RU"/>
        </a:p>
      </dgm:t>
    </dgm:pt>
    <dgm:pt modelId="{FEA4D2E4-C30F-4468-810C-DC2A50811C95}" type="sibTrans" cxnId="{D6599609-F4CA-492B-AF7A-55F6B3E4709C}">
      <dgm:prSet/>
      <dgm:spPr/>
      <dgm:t>
        <a:bodyPr/>
        <a:lstStyle/>
        <a:p>
          <a:endParaRPr lang="ru-RU"/>
        </a:p>
      </dgm:t>
    </dgm:pt>
    <dgm:pt modelId="{E9931C58-C853-4B86-BDF7-D984AF618E48}">
      <dgm:prSet phldrT="[Текст]"/>
      <dgm:spPr/>
      <dgm:t>
        <a:bodyPr/>
        <a:lstStyle/>
        <a:p>
          <a:r>
            <a:rPr lang="uk-UA" dirty="0">
              <a:latin typeface="Corbel" panose="020B0503020204020204" pitchFamily="34" charset="0"/>
            </a:rPr>
            <a:t>д</a:t>
          </a:r>
          <a:r>
            <a:rPr lang="en-US" dirty="0">
              <a:latin typeface="Corbel" panose="020B0503020204020204" pitchFamily="34" charset="0"/>
            </a:rPr>
            <a:t>о </a:t>
          </a:r>
          <a:r>
            <a:rPr lang="en-US" dirty="0" err="1">
              <a:latin typeface="Corbel" panose="020B0503020204020204" pitchFamily="34" charset="0"/>
            </a:rPr>
            <a:t>заяви</a:t>
          </a:r>
          <a:r>
            <a:rPr lang="en-US" dirty="0">
              <a:latin typeface="Corbel" panose="020B0503020204020204" pitchFamily="34" charset="0"/>
            </a:rPr>
            <a:t> </a:t>
          </a:r>
          <a:r>
            <a:rPr lang="en-US" dirty="0" err="1">
              <a:latin typeface="Corbel" panose="020B0503020204020204" pitchFamily="34" charset="0"/>
            </a:rPr>
            <a:t>додаються</a:t>
          </a:r>
          <a:r>
            <a:rPr lang="en-US" dirty="0">
              <a:latin typeface="Corbel" panose="020B0503020204020204" pitchFamily="34" charset="0"/>
            </a:rPr>
            <a:t> </a:t>
          </a:r>
          <a:r>
            <a:rPr lang="en-US" dirty="0" err="1">
              <a:latin typeface="Corbel" panose="020B0503020204020204" pitchFamily="34" charset="0"/>
            </a:rPr>
            <a:t>документи</a:t>
          </a:r>
          <a:r>
            <a:rPr lang="en-US" dirty="0">
              <a:latin typeface="Corbel" panose="020B0503020204020204" pitchFamily="34" charset="0"/>
            </a:rPr>
            <a:t> </a:t>
          </a:r>
          <a:r>
            <a:rPr lang="en-US" dirty="0" err="1">
              <a:latin typeface="Corbel" panose="020B0503020204020204" pitchFamily="34" charset="0"/>
            </a:rPr>
            <a:t>або</a:t>
          </a:r>
          <a:r>
            <a:rPr lang="en-US" dirty="0">
              <a:latin typeface="Corbel" panose="020B0503020204020204" pitchFamily="34" charset="0"/>
            </a:rPr>
            <a:t> </a:t>
          </a:r>
          <a:r>
            <a:rPr lang="en-US" dirty="0" err="1">
              <a:latin typeface="Corbel" panose="020B0503020204020204" pitchFamily="34" charset="0"/>
            </a:rPr>
            <a:t>їх</a:t>
          </a:r>
          <a:r>
            <a:rPr lang="en-US" dirty="0">
              <a:latin typeface="Corbel" panose="020B0503020204020204" pitchFamily="34" charset="0"/>
            </a:rPr>
            <a:t> </a:t>
          </a:r>
          <a:r>
            <a:rPr lang="en-US" dirty="0" err="1">
              <a:latin typeface="Corbel" panose="020B0503020204020204" pitchFamily="34" charset="0"/>
            </a:rPr>
            <a:t>копії</a:t>
          </a:r>
          <a:r>
            <a:rPr lang="en-US" dirty="0">
              <a:latin typeface="Corbel" panose="020B0503020204020204" pitchFamily="34" charset="0"/>
            </a:rPr>
            <a:t>, </a:t>
          </a:r>
          <a:r>
            <a:rPr lang="en-US" dirty="0" err="1">
              <a:latin typeface="Corbel" panose="020B0503020204020204" pitchFamily="34" charset="0"/>
            </a:rPr>
            <a:t>що</a:t>
          </a:r>
          <a:r>
            <a:rPr lang="en-US" dirty="0">
              <a:latin typeface="Corbel" panose="020B0503020204020204" pitchFamily="34" charset="0"/>
            </a:rPr>
            <a:t> </a:t>
          </a:r>
          <a:r>
            <a:rPr lang="en-US" dirty="0" err="1">
              <a:latin typeface="Corbel" panose="020B0503020204020204" pitchFamily="34" charset="0"/>
            </a:rPr>
            <a:t>збереглися</a:t>
          </a:r>
          <a:r>
            <a:rPr lang="en-US" dirty="0">
              <a:latin typeface="Corbel" panose="020B0503020204020204" pitchFamily="34" charset="0"/>
            </a:rPr>
            <a:t> у </a:t>
          </a:r>
          <a:r>
            <a:rPr lang="en-US" dirty="0" err="1">
              <a:latin typeface="Corbel" panose="020B0503020204020204" pitchFamily="34" charset="0"/>
            </a:rPr>
            <a:t>заявника</a:t>
          </a:r>
          <a:r>
            <a:rPr lang="en-US" dirty="0">
              <a:latin typeface="Corbel" panose="020B0503020204020204" pitchFamily="34" charset="0"/>
            </a:rPr>
            <a:t> </a:t>
          </a:r>
          <a:r>
            <a:rPr lang="en-US" dirty="0" err="1">
              <a:latin typeface="Corbel" panose="020B0503020204020204" pitchFamily="34" charset="0"/>
            </a:rPr>
            <a:t>або</a:t>
          </a:r>
          <a:r>
            <a:rPr lang="en-US" dirty="0">
              <a:latin typeface="Corbel" panose="020B0503020204020204" pitchFamily="34" charset="0"/>
            </a:rPr>
            <a:t> у </a:t>
          </a:r>
          <a:r>
            <a:rPr lang="en-US" dirty="0" err="1">
              <a:latin typeface="Corbel" panose="020B0503020204020204" pitchFamily="34" charset="0"/>
            </a:rPr>
            <a:t>справі</a:t>
          </a:r>
          <a:endParaRPr lang="ru-RU" dirty="0">
            <a:latin typeface="Corbel" panose="020B0503020204020204" pitchFamily="34" charset="0"/>
          </a:endParaRPr>
        </a:p>
      </dgm:t>
    </dgm:pt>
    <dgm:pt modelId="{A2A51181-2087-4460-9888-D489BF4FBD50}" type="parTrans" cxnId="{048F8232-6747-4258-A8EB-6AD0C1E13DE7}">
      <dgm:prSet/>
      <dgm:spPr/>
      <dgm:t>
        <a:bodyPr/>
        <a:lstStyle/>
        <a:p>
          <a:endParaRPr lang="ru-RU"/>
        </a:p>
      </dgm:t>
    </dgm:pt>
    <dgm:pt modelId="{98E3DB0A-20D1-4786-A80B-67715DB14888}" type="sibTrans" cxnId="{048F8232-6747-4258-A8EB-6AD0C1E13DE7}">
      <dgm:prSet/>
      <dgm:spPr/>
      <dgm:t>
        <a:bodyPr/>
        <a:lstStyle/>
        <a:p>
          <a:endParaRPr lang="ru-RU"/>
        </a:p>
      </dgm:t>
    </dgm:pt>
    <dgm:pt modelId="{8A9A17D9-011D-4F8C-86CA-D7A841A51F98}">
      <dgm:prSet phldrT="[Текст]"/>
      <dgm:spPr/>
      <dgm:t>
        <a:bodyPr/>
        <a:lstStyle/>
        <a:p>
          <a:r>
            <a:rPr lang="uk-UA" b="0" dirty="0">
              <a:latin typeface="Corbel" panose="020B0503020204020204" pitchFamily="34" charset="0"/>
            </a:rPr>
            <a:t>п</a:t>
          </a:r>
          <a:r>
            <a:rPr lang="en-US" b="0" dirty="0" err="1">
              <a:latin typeface="Corbel" panose="020B0503020204020204" pitchFamily="34" charset="0"/>
            </a:rPr>
            <a:t>освідчення</a:t>
          </a:r>
          <a:r>
            <a:rPr lang="en-US" b="0" dirty="0">
              <a:latin typeface="Corbel" panose="020B0503020204020204" pitchFamily="34" charset="0"/>
            </a:rPr>
            <a:t> в </a:t>
          </a:r>
          <a:r>
            <a:rPr lang="en-US" b="0" dirty="0" err="1">
              <a:latin typeface="Corbel" panose="020B0503020204020204" pitchFamily="34" charset="0"/>
            </a:rPr>
            <a:t>установленому</a:t>
          </a:r>
          <a:r>
            <a:rPr lang="en-US" b="0" dirty="0">
              <a:latin typeface="Corbel" panose="020B0503020204020204" pitchFamily="34" charset="0"/>
            </a:rPr>
            <a:t> </a:t>
          </a:r>
          <a:r>
            <a:rPr lang="en-US" b="0" dirty="0" err="1">
              <a:latin typeface="Corbel" panose="020B0503020204020204" pitchFamily="34" charset="0"/>
            </a:rPr>
            <a:t>законом</a:t>
          </a:r>
          <a:r>
            <a:rPr lang="en-US" b="0" dirty="0">
              <a:latin typeface="Corbel" panose="020B0503020204020204" pitchFamily="34" charset="0"/>
            </a:rPr>
            <a:t> </a:t>
          </a:r>
          <a:r>
            <a:rPr lang="en-US" b="0" dirty="0" err="1">
              <a:latin typeface="Corbel" panose="020B0503020204020204" pitchFamily="34" charset="0"/>
            </a:rPr>
            <a:t>порядку</a:t>
          </a:r>
          <a:r>
            <a:rPr lang="en-US" b="0" dirty="0">
              <a:latin typeface="Corbel" panose="020B0503020204020204" pitchFamily="34" charset="0"/>
            </a:rPr>
            <a:t> </a:t>
          </a:r>
          <a:r>
            <a:rPr lang="en-US" b="0" dirty="0" err="1">
              <a:latin typeface="Corbel" panose="020B0503020204020204" pitchFamily="34" charset="0"/>
            </a:rPr>
            <a:t>копій</a:t>
          </a:r>
          <a:r>
            <a:rPr lang="en-US" b="0" dirty="0">
              <a:latin typeface="Corbel" panose="020B0503020204020204" pitchFamily="34" charset="0"/>
            </a:rPr>
            <a:t> </a:t>
          </a:r>
          <a:r>
            <a:rPr lang="en-US" b="0" dirty="0" err="1">
              <a:latin typeface="Corbel" panose="020B0503020204020204" pitchFamily="34" charset="0"/>
            </a:rPr>
            <a:t>таких</a:t>
          </a:r>
          <a:r>
            <a:rPr lang="en-US" b="0" dirty="0">
              <a:latin typeface="Corbel" panose="020B0503020204020204" pitchFamily="34" charset="0"/>
            </a:rPr>
            <a:t> </a:t>
          </a:r>
          <a:r>
            <a:rPr lang="en-US" b="0" dirty="0" err="1">
              <a:latin typeface="Corbel" panose="020B0503020204020204" pitchFamily="34" charset="0"/>
            </a:rPr>
            <a:t>документів</a:t>
          </a:r>
          <a:r>
            <a:rPr lang="en-US" b="0" dirty="0">
              <a:latin typeface="Corbel" panose="020B0503020204020204" pitchFamily="34" charset="0"/>
            </a:rPr>
            <a:t> </a:t>
          </a:r>
          <a:r>
            <a:rPr lang="en-US" b="0" dirty="0" err="1">
              <a:latin typeface="Corbel" panose="020B0503020204020204" pitchFamily="34" charset="0"/>
            </a:rPr>
            <a:t>не</a:t>
          </a:r>
          <a:r>
            <a:rPr lang="en-US" b="0" dirty="0">
              <a:latin typeface="Corbel" panose="020B0503020204020204" pitchFamily="34" charset="0"/>
            </a:rPr>
            <a:t> </a:t>
          </a:r>
          <a:r>
            <a:rPr lang="en-US" b="0" dirty="0" err="1">
              <a:latin typeface="Corbel" panose="020B0503020204020204" pitchFamily="34" charset="0"/>
            </a:rPr>
            <a:t>обов’язкове</a:t>
          </a:r>
          <a:endParaRPr lang="ru-RU" b="0" dirty="0">
            <a:latin typeface="Corbel" panose="020B0503020204020204" pitchFamily="34" charset="0"/>
          </a:endParaRPr>
        </a:p>
      </dgm:t>
    </dgm:pt>
    <dgm:pt modelId="{9C958F88-BA96-458C-A720-034AF3B06E6E}" type="parTrans" cxnId="{8717BAF1-5FED-4956-AA95-31AE2241951B}">
      <dgm:prSet/>
      <dgm:spPr/>
      <dgm:t>
        <a:bodyPr/>
        <a:lstStyle/>
        <a:p>
          <a:endParaRPr lang="ru-RU"/>
        </a:p>
      </dgm:t>
    </dgm:pt>
    <dgm:pt modelId="{CED5129F-6BB6-467F-8DC4-4AD57EC7E476}" type="sibTrans" cxnId="{8717BAF1-5FED-4956-AA95-31AE2241951B}">
      <dgm:prSet/>
      <dgm:spPr/>
      <dgm:t>
        <a:bodyPr/>
        <a:lstStyle/>
        <a:p>
          <a:endParaRPr lang="ru-RU"/>
        </a:p>
      </dgm:t>
    </dgm:pt>
    <dgm:pt modelId="{E99BD758-5208-4DC2-9468-ADC1CA09EDBE}">
      <dgm:prSet phldrT="[Текст]"/>
      <dgm:spPr/>
      <dgm:t>
        <a:bodyPr/>
        <a:lstStyle/>
        <a:p>
          <a:r>
            <a:rPr lang="ru-RU" dirty="0" err="1"/>
            <a:t>подається</a:t>
          </a:r>
          <a:r>
            <a:rPr lang="ru-RU" dirty="0"/>
            <a:t> до суду в </a:t>
          </a:r>
          <a:r>
            <a:rPr lang="ru-RU" dirty="0" err="1"/>
            <a:t>письмовій</a:t>
          </a:r>
          <a:r>
            <a:rPr lang="ru-RU" dirty="0"/>
            <a:t> </a:t>
          </a:r>
          <a:r>
            <a:rPr lang="ru-RU" dirty="0" err="1"/>
            <a:t>формі</a:t>
          </a:r>
          <a:endParaRPr lang="ru-RU" dirty="0"/>
        </a:p>
      </dgm:t>
    </dgm:pt>
    <dgm:pt modelId="{C64CC0F7-7B65-4E89-84FC-E5AE01008826}" type="parTrans" cxnId="{C18917D1-8575-4593-9E7D-6A274EB2D07E}">
      <dgm:prSet/>
      <dgm:spPr/>
      <dgm:t>
        <a:bodyPr/>
        <a:lstStyle/>
        <a:p>
          <a:endParaRPr lang="ru-RU"/>
        </a:p>
      </dgm:t>
    </dgm:pt>
    <dgm:pt modelId="{13D816EE-0957-4095-BD10-EB5D484EFEB3}" type="sibTrans" cxnId="{C18917D1-8575-4593-9E7D-6A274EB2D07E}">
      <dgm:prSet/>
      <dgm:spPr/>
      <dgm:t>
        <a:bodyPr/>
        <a:lstStyle/>
        <a:p>
          <a:endParaRPr lang="ru-RU"/>
        </a:p>
      </dgm:t>
    </dgm:pt>
    <dgm:pt modelId="{857C8FF7-D933-42B9-B090-CE47AE3F9FDA}">
      <dgm:prSet phldrT="[Текст]"/>
      <dgm:spPr/>
      <dgm:t>
        <a:bodyPr/>
        <a:lstStyle/>
        <a:p>
          <a:r>
            <a:rPr lang="ru-RU" b="0" dirty="0" err="1">
              <a:latin typeface="Corbel" panose="020B0503020204020204" pitchFamily="34" charset="0"/>
            </a:rPr>
            <a:t>обов’язкове</a:t>
          </a:r>
          <a:r>
            <a:rPr lang="ru-RU" b="0" dirty="0">
              <a:latin typeface="Corbel" panose="020B0503020204020204" pitchFamily="34" charset="0"/>
            </a:rPr>
            <a:t> </a:t>
          </a:r>
          <a:r>
            <a:rPr lang="ru-RU" b="0" dirty="0" err="1">
              <a:latin typeface="Corbel" panose="020B0503020204020204" pitchFamily="34" charset="0"/>
            </a:rPr>
            <a:t>зазначення</a:t>
          </a:r>
          <a:r>
            <a:rPr lang="ru-RU" b="0" dirty="0">
              <a:latin typeface="Corbel" panose="020B0503020204020204" pitchFamily="34" charset="0"/>
            </a:rPr>
            <a:t> </a:t>
          </a:r>
          <a:r>
            <a:rPr lang="en-US" b="0" dirty="0" err="1">
              <a:latin typeface="Corbel" panose="020B0503020204020204" pitchFamily="34" charset="0"/>
            </a:rPr>
            <a:t>документ</a:t>
          </a:r>
          <a:r>
            <a:rPr lang="uk-UA" b="0" dirty="0" err="1">
              <a:latin typeface="Corbel" panose="020B0503020204020204" pitchFamily="34" charset="0"/>
            </a:rPr>
            <a:t>ів</a:t>
          </a:r>
          <a:r>
            <a:rPr lang="en-US" b="0" dirty="0">
              <a:latin typeface="Corbel" panose="020B0503020204020204" pitchFamily="34" charset="0"/>
            </a:rPr>
            <a:t>, </a:t>
          </a:r>
          <a:r>
            <a:rPr lang="en-US" b="0" dirty="0" err="1">
              <a:latin typeface="Corbel" panose="020B0503020204020204" pitchFamily="34" charset="0"/>
            </a:rPr>
            <a:t>відновлення</a:t>
          </a:r>
          <a:r>
            <a:rPr lang="en-US" b="0" dirty="0">
              <a:latin typeface="Corbel" panose="020B0503020204020204" pitchFamily="34" charset="0"/>
            </a:rPr>
            <a:t> </a:t>
          </a:r>
          <a:r>
            <a:rPr lang="en-US" b="0" dirty="0" err="1">
              <a:latin typeface="Corbel" panose="020B0503020204020204" pitchFamily="34" charset="0"/>
            </a:rPr>
            <a:t>яких</a:t>
          </a:r>
          <a:r>
            <a:rPr lang="en-US" b="0" dirty="0">
              <a:latin typeface="Corbel" panose="020B0503020204020204" pitchFamily="34" charset="0"/>
            </a:rPr>
            <a:t> </a:t>
          </a:r>
          <a:r>
            <a:rPr lang="en-US" b="0" dirty="0" err="1">
              <a:latin typeface="Corbel" panose="020B0503020204020204" pitchFamily="34" charset="0"/>
            </a:rPr>
            <a:t>заявник</a:t>
          </a:r>
          <a:r>
            <a:rPr lang="en-US" b="0" dirty="0">
              <a:latin typeface="Corbel" panose="020B0503020204020204" pitchFamily="34" charset="0"/>
            </a:rPr>
            <a:t> </a:t>
          </a:r>
          <a:r>
            <a:rPr lang="en-US" b="0" dirty="0" err="1">
              <a:latin typeface="Corbel" panose="020B0503020204020204" pitchFamily="34" charset="0"/>
            </a:rPr>
            <a:t>вважає</a:t>
          </a:r>
          <a:r>
            <a:rPr lang="en-US" b="0" dirty="0">
              <a:latin typeface="Corbel" panose="020B0503020204020204" pitchFamily="34" charset="0"/>
            </a:rPr>
            <a:t> </a:t>
          </a:r>
          <a:r>
            <a:rPr lang="en-US" b="0" dirty="0" err="1">
              <a:latin typeface="Corbel" panose="020B0503020204020204" pitchFamily="34" charset="0"/>
            </a:rPr>
            <a:t>необхідним</a:t>
          </a:r>
          <a:r>
            <a:rPr lang="en-US" b="0" dirty="0">
              <a:latin typeface="Corbel" panose="020B0503020204020204" pitchFamily="34" charset="0"/>
            </a:rPr>
            <a:t> і з </a:t>
          </a:r>
          <a:r>
            <a:rPr lang="en-US" b="0" dirty="0" err="1">
              <a:latin typeface="Corbel" panose="020B0503020204020204" pitchFamily="34" charset="0"/>
            </a:rPr>
            <a:t>якою</a:t>
          </a:r>
          <a:r>
            <a:rPr lang="en-US" b="0" dirty="0">
              <a:latin typeface="Corbel" panose="020B0503020204020204" pitchFamily="34" charset="0"/>
            </a:rPr>
            <a:t> </a:t>
          </a:r>
          <a:r>
            <a:rPr lang="en-US" b="0" dirty="0" err="1">
              <a:latin typeface="Corbel" panose="020B0503020204020204" pitchFamily="34" charset="0"/>
            </a:rPr>
            <a:t>метою</a:t>
          </a:r>
          <a:endParaRPr lang="ru-RU" b="0" dirty="0">
            <a:latin typeface="Corbel" panose="020B0503020204020204" pitchFamily="34" charset="0"/>
          </a:endParaRPr>
        </a:p>
      </dgm:t>
    </dgm:pt>
    <dgm:pt modelId="{DDE60CBB-A886-421B-92B1-6C388E9A68BA}" type="parTrans" cxnId="{0B787D46-997F-46BA-B175-288DEE7B7510}">
      <dgm:prSet/>
      <dgm:spPr/>
      <dgm:t>
        <a:bodyPr/>
        <a:lstStyle/>
        <a:p>
          <a:endParaRPr lang="ru-RU"/>
        </a:p>
      </dgm:t>
    </dgm:pt>
    <dgm:pt modelId="{81D00303-77D4-4998-9848-EB6926ABF516}" type="sibTrans" cxnId="{0B787D46-997F-46BA-B175-288DEE7B7510}">
      <dgm:prSet/>
      <dgm:spPr/>
      <dgm:t>
        <a:bodyPr/>
        <a:lstStyle/>
        <a:p>
          <a:endParaRPr lang="ru-RU"/>
        </a:p>
      </dgm:t>
    </dgm:pt>
    <dgm:pt modelId="{E0BDCDAF-B83E-4F31-B747-271CB7C092D2}">
      <dgm:prSet phldrT="[Текст]"/>
      <dgm:spPr/>
      <dgm:t>
        <a:bodyPr/>
        <a:lstStyle/>
        <a:p>
          <a:r>
            <a:rPr lang="ru-RU" b="0" dirty="0" err="1">
              <a:latin typeface="Corbel" panose="020B0503020204020204" pitchFamily="34" charset="0"/>
            </a:rPr>
            <a:t>може</a:t>
          </a:r>
          <a:r>
            <a:rPr lang="ru-RU" b="0" dirty="0">
              <a:latin typeface="Corbel" panose="020B0503020204020204" pitchFamily="34" charset="0"/>
            </a:rPr>
            <a:t> бути подана до суду </a:t>
          </a:r>
          <a:r>
            <a:rPr lang="ru-RU" b="0" dirty="0" err="1">
              <a:latin typeface="Corbel" panose="020B0503020204020204" pitchFamily="34" charset="0"/>
            </a:rPr>
            <a:t>незалежно</a:t>
          </a:r>
          <a:r>
            <a:rPr lang="ru-RU" b="0" dirty="0">
              <a:latin typeface="Corbel" panose="020B0503020204020204" pitchFamily="34" charset="0"/>
            </a:rPr>
            <a:t> </a:t>
          </a:r>
          <a:r>
            <a:rPr lang="ru-RU" b="0" dirty="0" err="1">
              <a:latin typeface="Corbel" panose="020B0503020204020204" pitchFamily="34" charset="0"/>
            </a:rPr>
            <a:t>від</a:t>
          </a:r>
          <a:r>
            <a:rPr lang="ru-RU" b="0" dirty="0">
              <a:latin typeface="Corbel" panose="020B0503020204020204" pitchFamily="34" charset="0"/>
            </a:rPr>
            <a:t> строку </a:t>
          </a:r>
          <a:r>
            <a:rPr lang="ru-RU" b="0" dirty="0" err="1">
              <a:latin typeface="Corbel" panose="020B0503020204020204" pitchFamily="34" charset="0"/>
            </a:rPr>
            <a:t>зберігання</a:t>
          </a:r>
          <a:r>
            <a:rPr lang="ru-RU" b="0" dirty="0">
              <a:latin typeface="Corbel" panose="020B0503020204020204" pitchFamily="34" charset="0"/>
            </a:rPr>
            <a:t> судового </a:t>
          </a:r>
          <a:r>
            <a:rPr lang="ru-RU" b="0" dirty="0" err="1">
              <a:latin typeface="Corbel" panose="020B0503020204020204" pitchFamily="34" charset="0"/>
            </a:rPr>
            <a:t>провадження</a:t>
          </a:r>
          <a:r>
            <a:rPr lang="ru-RU" b="0" dirty="0">
              <a:latin typeface="Corbel" panose="020B0503020204020204" pitchFamily="34" charset="0"/>
            </a:rPr>
            <a:t>, </a:t>
          </a:r>
          <a:r>
            <a:rPr lang="ru-RU" b="0" dirty="0" err="1">
              <a:latin typeface="Corbel" panose="020B0503020204020204" pitchFamily="34" charset="0"/>
            </a:rPr>
            <a:t>крім</a:t>
          </a:r>
          <a:r>
            <a:rPr lang="ru-RU" b="0" dirty="0">
              <a:latin typeface="Corbel" panose="020B0503020204020204" pitchFamily="34" charset="0"/>
            </a:rPr>
            <a:t> </a:t>
          </a:r>
          <a:r>
            <a:rPr lang="ru-RU" b="0" dirty="0" err="1">
              <a:latin typeface="Corbel" panose="020B0503020204020204" pitchFamily="34" charset="0"/>
            </a:rPr>
            <a:t>випадку</a:t>
          </a:r>
          <a:r>
            <a:rPr lang="ru-RU" b="0" dirty="0">
              <a:latin typeface="Corbel" panose="020B0503020204020204" pitchFamily="34" charset="0"/>
            </a:rPr>
            <a:t>, </a:t>
          </a:r>
          <a:r>
            <a:rPr lang="ru-RU" b="0" dirty="0" err="1">
              <a:latin typeface="Corbel" panose="020B0503020204020204" pitchFamily="34" charset="0"/>
            </a:rPr>
            <a:t>закінчення</a:t>
          </a:r>
          <a:r>
            <a:rPr lang="ru-RU" b="0" dirty="0">
              <a:latin typeface="Corbel" panose="020B0503020204020204" pitchFamily="34" charset="0"/>
            </a:rPr>
            <a:t> строку </a:t>
          </a:r>
          <a:r>
            <a:rPr lang="ru-RU" b="0" dirty="0" err="1">
              <a:latin typeface="Corbel" panose="020B0503020204020204" pitchFamily="34" charset="0"/>
            </a:rPr>
            <a:t>пред’явлення</a:t>
          </a:r>
          <a:r>
            <a:rPr lang="ru-RU" b="0" dirty="0">
              <a:latin typeface="Corbel" panose="020B0503020204020204" pitchFamily="34" charset="0"/>
            </a:rPr>
            <a:t> </a:t>
          </a:r>
          <a:r>
            <a:rPr lang="ru-RU" b="0" dirty="0" err="1">
              <a:latin typeface="Corbel" panose="020B0503020204020204" pitchFamily="34" charset="0"/>
            </a:rPr>
            <a:t>виконавчого</a:t>
          </a:r>
          <a:r>
            <a:rPr lang="ru-RU" b="0" dirty="0">
              <a:latin typeface="Corbel" panose="020B0503020204020204" pitchFamily="34" charset="0"/>
            </a:rPr>
            <a:t> документа до </a:t>
          </a:r>
          <a:r>
            <a:rPr lang="ru-RU" b="0" dirty="0" err="1">
              <a:latin typeface="Corbel" panose="020B0503020204020204" pitchFamily="34" charset="0"/>
            </a:rPr>
            <a:t>виконання</a:t>
          </a:r>
          <a:r>
            <a:rPr lang="ru-RU" b="0" dirty="0">
              <a:latin typeface="Corbel" panose="020B0503020204020204" pitchFamily="34" charset="0"/>
            </a:rPr>
            <a:t>. Суд </a:t>
          </a:r>
          <a:r>
            <a:rPr lang="ru-RU" b="0" dirty="0" err="1">
              <a:latin typeface="Corbel" panose="020B0503020204020204" pitchFamily="34" charset="0"/>
            </a:rPr>
            <a:t>може</a:t>
          </a:r>
          <a:r>
            <a:rPr lang="ru-RU" b="0" dirty="0">
              <a:latin typeface="Corbel" panose="020B0503020204020204" pitchFamily="34" charset="0"/>
            </a:rPr>
            <a:t> </a:t>
          </a:r>
          <a:r>
            <a:rPr lang="ru-RU" b="0" dirty="0" err="1">
              <a:latin typeface="Corbel" panose="020B0503020204020204" pitchFamily="34" charset="0"/>
            </a:rPr>
            <a:t>поновити</a:t>
          </a:r>
          <a:r>
            <a:rPr lang="ru-RU" b="0" dirty="0">
              <a:latin typeface="Corbel" panose="020B0503020204020204" pitchFamily="34" charset="0"/>
            </a:rPr>
            <a:t> </a:t>
          </a:r>
          <a:r>
            <a:rPr lang="ru-RU" b="0" dirty="0" err="1">
              <a:latin typeface="Corbel" panose="020B0503020204020204" pitchFamily="34" charset="0"/>
            </a:rPr>
            <a:t>зазначений</a:t>
          </a:r>
          <a:r>
            <a:rPr lang="ru-RU" b="0" dirty="0">
              <a:latin typeface="Corbel" panose="020B0503020204020204" pitchFamily="34" charset="0"/>
            </a:rPr>
            <a:t> строк, </a:t>
          </a:r>
          <a:r>
            <a:rPr lang="ru-RU" b="0" dirty="0" err="1">
              <a:latin typeface="Corbel" panose="020B0503020204020204" pitchFamily="34" charset="0"/>
            </a:rPr>
            <a:t>якщо</a:t>
          </a:r>
          <a:r>
            <a:rPr lang="ru-RU" b="0" dirty="0">
              <a:latin typeface="Corbel" panose="020B0503020204020204" pitchFamily="34" charset="0"/>
            </a:rPr>
            <a:t> за </a:t>
          </a:r>
          <a:r>
            <a:rPr lang="ru-RU" b="0" dirty="0" err="1">
              <a:latin typeface="Corbel" panose="020B0503020204020204" pitchFamily="34" charset="0"/>
            </a:rPr>
            <a:t>клопотанням</a:t>
          </a:r>
          <a:r>
            <a:rPr lang="ru-RU" b="0" dirty="0">
              <a:latin typeface="Corbel" panose="020B0503020204020204" pitchFamily="34" charset="0"/>
            </a:rPr>
            <a:t> </a:t>
          </a:r>
          <a:r>
            <a:rPr lang="ru-RU" b="0" dirty="0" err="1">
              <a:latin typeface="Corbel" panose="020B0503020204020204" pitchFamily="34" charset="0"/>
            </a:rPr>
            <a:t>заявника</a:t>
          </a:r>
          <a:r>
            <a:rPr lang="ru-RU" b="0" dirty="0">
              <a:latin typeface="Corbel" panose="020B0503020204020204" pitchFamily="34" charset="0"/>
            </a:rPr>
            <a:t> </a:t>
          </a:r>
          <a:r>
            <a:rPr lang="ru-RU" b="0" dirty="0" err="1">
              <a:latin typeface="Corbel" panose="020B0503020204020204" pitchFamily="34" charset="0"/>
            </a:rPr>
            <a:t>визнає</a:t>
          </a:r>
          <a:r>
            <a:rPr lang="ru-RU" b="0" dirty="0">
              <a:latin typeface="Corbel" panose="020B0503020204020204" pitchFamily="34" charset="0"/>
            </a:rPr>
            <a:t> причини </a:t>
          </a:r>
          <a:r>
            <a:rPr lang="ru-RU" b="0" dirty="0" err="1">
              <a:latin typeface="Corbel" panose="020B0503020204020204" pitchFamily="34" charset="0"/>
            </a:rPr>
            <a:t>його</a:t>
          </a:r>
          <a:r>
            <a:rPr lang="ru-RU" b="0" dirty="0">
              <a:latin typeface="Corbel" panose="020B0503020204020204" pitchFamily="34" charset="0"/>
            </a:rPr>
            <a:t> пропуску </a:t>
          </a:r>
          <a:r>
            <a:rPr lang="ru-RU" b="0" dirty="0" err="1">
              <a:latin typeface="Corbel" panose="020B0503020204020204" pitchFamily="34" charset="0"/>
            </a:rPr>
            <a:t>поважними</a:t>
          </a:r>
          <a:r>
            <a:rPr lang="ru-RU" b="0" dirty="0">
              <a:latin typeface="Corbel" panose="020B0503020204020204" pitchFamily="34" charset="0"/>
            </a:rPr>
            <a:t> </a:t>
          </a:r>
        </a:p>
      </dgm:t>
    </dgm:pt>
    <dgm:pt modelId="{04B7E147-CF4E-42F8-AA0D-5772A5495768}" type="parTrans" cxnId="{DD90F91A-F797-465A-96D5-B425C9D8290E}">
      <dgm:prSet/>
      <dgm:spPr/>
      <dgm:t>
        <a:bodyPr/>
        <a:lstStyle/>
        <a:p>
          <a:endParaRPr lang="ru-RU"/>
        </a:p>
      </dgm:t>
    </dgm:pt>
    <dgm:pt modelId="{7952316B-962D-4158-8E4F-25253FD9AD0D}" type="sibTrans" cxnId="{DD90F91A-F797-465A-96D5-B425C9D8290E}">
      <dgm:prSet/>
      <dgm:spPr/>
      <dgm:t>
        <a:bodyPr/>
        <a:lstStyle/>
        <a:p>
          <a:endParaRPr lang="ru-RU"/>
        </a:p>
      </dgm:t>
    </dgm:pt>
    <dgm:pt modelId="{33A36395-CF70-4161-8F10-5EDD666D8669}" type="pres">
      <dgm:prSet presAssocID="{2D389887-6D52-45FE-8729-27CDECE333C2}" presName="linear" presStyleCnt="0">
        <dgm:presLayoutVars>
          <dgm:animLvl val="lvl"/>
          <dgm:resizeHandles val="exact"/>
        </dgm:presLayoutVars>
      </dgm:prSet>
      <dgm:spPr/>
    </dgm:pt>
    <dgm:pt modelId="{2F9FE5EF-3C79-4F27-92A2-196AA66E9C70}" type="pres">
      <dgm:prSet presAssocID="{9158375A-7007-45B5-A6A7-868172682610}" presName="parentText" presStyleLbl="node1" presStyleIdx="0" presStyleCnt="3">
        <dgm:presLayoutVars>
          <dgm:chMax val="0"/>
          <dgm:bulletEnabled val="1"/>
        </dgm:presLayoutVars>
      </dgm:prSet>
      <dgm:spPr/>
    </dgm:pt>
    <dgm:pt modelId="{ABBB707A-455B-40C2-AD21-BEBAD370CA82}" type="pres">
      <dgm:prSet presAssocID="{9158375A-7007-45B5-A6A7-868172682610}" presName="childText" presStyleLbl="revTx" presStyleIdx="0" presStyleCnt="3">
        <dgm:presLayoutVars>
          <dgm:bulletEnabled val="1"/>
        </dgm:presLayoutVars>
      </dgm:prSet>
      <dgm:spPr/>
    </dgm:pt>
    <dgm:pt modelId="{B260FB09-CB21-4526-9549-2E12A202C5CA}" type="pres">
      <dgm:prSet presAssocID="{8A9A17D9-011D-4F8C-86CA-D7A841A51F98}" presName="parentText" presStyleLbl="node1" presStyleIdx="1" presStyleCnt="3">
        <dgm:presLayoutVars>
          <dgm:chMax val="0"/>
          <dgm:bulletEnabled val="1"/>
        </dgm:presLayoutVars>
      </dgm:prSet>
      <dgm:spPr/>
    </dgm:pt>
    <dgm:pt modelId="{8C2E9835-4B5A-4F78-9A7C-643B49C58C97}" type="pres">
      <dgm:prSet presAssocID="{8A9A17D9-011D-4F8C-86CA-D7A841A51F98}" presName="childText" presStyleLbl="revTx" presStyleIdx="1" presStyleCnt="3">
        <dgm:presLayoutVars>
          <dgm:bulletEnabled val="1"/>
        </dgm:presLayoutVars>
      </dgm:prSet>
      <dgm:spPr/>
    </dgm:pt>
    <dgm:pt modelId="{3BCE30DD-4AC0-406F-814B-2C6673AAE955}" type="pres">
      <dgm:prSet presAssocID="{857C8FF7-D933-42B9-B090-CE47AE3F9FDA}" presName="parentText" presStyleLbl="node1" presStyleIdx="2" presStyleCnt="3">
        <dgm:presLayoutVars>
          <dgm:chMax val="0"/>
          <dgm:bulletEnabled val="1"/>
        </dgm:presLayoutVars>
      </dgm:prSet>
      <dgm:spPr/>
    </dgm:pt>
    <dgm:pt modelId="{9F4B4FF5-B057-439A-A64B-5825D118FFB1}" type="pres">
      <dgm:prSet presAssocID="{857C8FF7-D933-42B9-B090-CE47AE3F9FDA}" presName="childText" presStyleLbl="revTx" presStyleIdx="2" presStyleCnt="3">
        <dgm:presLayoutVars>
          <dgm:bulletEnabled val="1"/>
        </dgm:presLayoutVars>
      </dgm:prSet>
      <dgm:spPr/>
    </dgm:pt>
  </dgm:ptLst>
  <dgm:cxnLst>
    <dgm:cxn modelId="{D6599609-F4CA-492B-AF7A-55F6B3E4709C}" srcId="{2D389887-6D52-45FE-8729-27CDECE333C2}" destId="{9158375A-7007-45B5-A6A7-868172682610}" srcOrd="0" destOrd="0" parTransId="{3F1E3621-89BB-419C-B707-54B192ADE771}" sibTransId="{FEA4D2E4-C30F-4468-810C-DC2A50811C95}"/>
    <dgm:cxn modelId="{DD90F91A-F797-465A-96D5-B425C9D8290E}" srcId="{857C8FF7-D933-42B9-B090-CE47AE3F9FDA}" destId="{E0BDCDAF-B83E-4F31-B747-271CB7C092D2}" srcOrd="0" destOrd="0" parTransId="{04B7E147-CF4E-42F8-AA0D-5772A5495768}" sibTransId="{7952316B-962D-4158-8E4F-25253FD9AD0D}"/>
    <dgm:cxn modelId="{048F8232-6747-4258-A8EB-6AD0C1E13DE7}" srcId="{9158375A-7007-45B5-A6A7-868172682610}" destId="{E9931C58-C853-4B86-BDF7-D984AF618E48}" srcOrd="0" destOrd="0" parTransId="{A2A51181-2087-4460-9888-D489BF4FBD50}" sibTransId="{98E3DB0A-20D1-4786-A80B-67715DB14888}"/>
    <dgm:cxn modelId="{7658183E-E406-4252-86D0-DA2C6ABEF25F}" type="presOf" srcId="{E99BD758-5208-4DC2-9468-ADC1CA09EDBE}" destId="{8C2E9835-4B5A-4F78-9A7C-643B49C58C97}" srcOrd="0" destOrd="0" presId="urn:microsoft.com/office/officeart/2005/8/layout/vList2"/>
    <dgm:cxn modelId="{56C1B93F-FBB1-447E-8E24-CA430B67A75A}" type="presOf" srcId="{E0BDCDAF-B83E-4F31-B747-271CB7C092D2}" destId="{9F4B4FF5-B057-439A-A64B-5825D118FFB1}" srcOrd="0" destOrd="0" presId="urn:microsoft.com/office/officeart/2005/8/layout/vList2"/>
    <dgm:cxn modelId="{0B787D46-997F-46BA-B175-288DEE7B7510}" srcId="{2D389887-6D52-45FE-8729-27CDECE333C2}" destId="{857C8FF7-D933-42B9-B090-CE47AE3F9FDA}" srcOrd="2" destOrd="0" parTransId="{DDE60CBB-A886-421B-92B1-6C388E9A68BA}" sibTransId="{81D00303-77D4-4998-9848-EB6926ABF516}"/>
    <dgm:cxn modelId="{48EA0E68-7DDE-42EA-B710-15C5FEFC6CFB}" type="presOf" srcId="{8A9A17D9-011D-4F8C-86CA-D7A841A51F98}" destId="{B260FB09-CB21-4526-9549-2E12A202C5CA}" srcOrd="0" destOrd="0" presId="urn:microsoft.com/office/officeart/2005/8/layout/vList2"/>
    <dgm:cxn modelId="{AE45F36E-065A-47AF-B6EF-16C1E0BB5E3B}" type="presOf" srcId="{857C8FF7-D933-42B9-B090-CE47AE3F9FDA}" destId="{3BCE30DD-4AC0-406F-814B-2C6673AAE955}" srcOrd="0" destOrd="0" presId="urn:microsoft.com/office/officeart/2005/8/layout/vList2"/>
    <dgm:cxn modelId="{4D560775-93C8-430D-9E07-927E9FA8E2FA}" type="presOf" srcId="{2D389887-6D52-45FE-8729-27CDECE333C2}" destId="{33A36395-CF70-4161-8F10-5EDD666D8669}" srcOrd="0" destOrd="0" presId="urn:microsoft.com/office/officeart/2005/8/layout/vList2"/>
    <dgm:cxn modelId="{FA41C484-3526-4C85-9858-E1978BAE97B7}" type="presOf" srcId="{9158375A-7007-45B5-A6A7-868172682610}" destId="{2F9FE5EF-3C79-4F27-92A2-196AA66E9C70}" srcOrd="0" destOrd="0" presId="urn:microsoft.com/office/officeart/2005/8/layout/vList2"/>
    <dgm:cxn modelId="{C18917D1-8575-4593-9E7D-6A274EB2D07E}" srcId="{8A9A17D9-011D-4F8C-86CA-D7A841A51F98}" destId="{E99BD758-5208-4DC2-9468-ADC1CA09EDBE}" srcOrd="0" destOrd="0" parTransId="{C64CC0F7-7B65-4E89-84FC-E5AE01008826}" sibTransId="{13D816EE-0957-4095-BD10-EB5D484EFEB3}"/>
    <dgm:cxn modelId="{94A9BCD3-C8C4-42BE-B085-F3094AC69870}" type="presOf" srcId="{E9931C58-C853-4B86-BDF7-D984AF618E48}" destId="{ABBB707A-455B-40C2-AD21-BEBAD370CA82}" srcOrd="0" destOrd="0" presId="urn:microsoft.com/office/officeart/2005/8/layout/vList2"/>
    <dgm:cxn modelId="{8717BAF1-5FED-4956-AA95-31AE2241951B}" srcId="{2D389887-6D52-45FE-8729-27CDECE333C2}" destId="{8A9A17D9-011D-4F8C-86CA-D7A841A51F98}" srcOrd="1" destOrd="0" parTransId="{9C958F88-BA96-458C-A720-034AF3B06E6E}" sibTransId="{CED5129F-6BB6-467F-8DC4-4AD57EC7E476}"/>
    <dgm:cxn modelId="{E29F71A8-0AE9-4D3D-8DBC-C468F2DC3479}" type="presParOf" srcId="{33A36395-CF70-4161-8F10-5EDD666D8669}" destId="{2F9FE5EF-3C79-4F27-92A2-196AA66E9C70}" srcOrd="0" destOrd="0" presId="urn:microsoft.com/office/officeart/2005/8/layout/vList2"/>
    <dgm:cxn modelId="{54D6CFB1-BBB9-4CFE-9310-500E9A21CB15}" type="presParOf" srcId="{33A36395-CF70-4161-8F10-5EDD666D8669}" destId="{ABBB707A-455B-40C2-AD21-BEBAD370CA82}" srcOrd="1" destOrd="0" presId="urn:microsoft.com/office/officeart/2005/8/layout/vList2"/>
    <dgm:cxn modelId="{4119B608-E29B-4430-A083-A4D50A80BAA0}" type="presParOf" srcId="{33A36395-CF70-4161-8F10-5EDD666D8669}" destId="{B260FB09-CB21-4526-9549-2E12A202C5CA}" srcOrd="2" destOrd="0" presId="urn:microsoft.com/office/officeart/2005/8/layout/vList2"/>
    <dgm:cxn modelId="{0E9CB110-22B8-434A-8F41-955A2F1966A9}" type="presParOf" srcId="{33A36395-CF70-4161-8F10-5EDD666D8669}" destId="{8C2E9835-4B5A-4F78-9A7C-643B49C58C97}" srcOrd="3" destOrd="0" presId="urn:microsoft.com/office/officeart/2005/8/layout/vList2"/>
    <dgm:cxn modelId="{E6E1930E-D6A3-41D2-A299-A47410B2B277}" type="presParOf" srcId="{33A36395-CF70-4161-8F10-5EDD666D8669}" destId="{3BCE30DD-4AC0-406F-814B-2C6673AAE955}" srcOrd="4" destOrd="0" presId="urn:microsoft.com/office/officeart/2005/8/layout/vList2"/>
    <dgm:cxn modelId="{A437F817-82A4-4A6F-9AE3-9E226E1DC692}" type="presParOf" srcId="{33A36395-CF70-4161-8F10-5EDD666D8669}" destId="{9F4B4FF5-B057-439A-A64B-5825D118FFB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B6CF6C-DC4D-4023-A060-0C436F2A136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0A9D3ABB-8B82-45FE-BB7F-69D587D94BE3}">
      <dgm:prSet phldrT="[Текст]"/>
      <dgm:spPr/>
      <dgm:t>
        <a:bodyPr/>
        <a:lstStyle/>
        <a:p>
          <a:r>
            <a:rPr lang="ru-RU" dirty="0"/>
            <a:t>(1) </a:t>
          </a:r>
          <a:r>
            <a:rPr lang="ru-RU" dirty="0" err="1"/>
            <a:t>залишення</a:t>
          </a:r>
          <a:r>
            <a:rPr lang="ru-RU" dirty="0"/>
            <a:t> заяви без </a:t>
          </a:r>
          <a:r>
            <a:rPr lang="ru-RU" dirty="0" err="1"/>
            <a:t>розгляду</a:t>
          </a:r>
          <a:r>
            <a:rPr lang="ru-RU" dirty="0"/>
            <a:t> </a:t>
          </a:r>
        </a:p>
      </dgm:t>
    </dgm:pt>
    <dgm:pt modelId="{058D33FD-4CFE-4B74-B905-A61D6227A848}" type="parTrans" cxnId="{172CFCCF-9257-4FFB-A052-D0B265874811}">
      <dgm:prSet/>
      <dgm:spPr/>
      <dgm:t>
        <a:bodyPr/>
        <a:lstStyle/>
        <a:p>
          <a:endParaRPr lang="ru-RU"/>
        </a:p>
      </dgm:t>
    </dgm:pt>
    <dgm:pt modelId="{83D54D00-EFFD-4CA6-9DDD-ABB7E2B06B8F}" type="sibTrans" cxnId="{172CFCCF-9257-4FFB-A052-D0B265874811}">
      <dgm:prSet/>
      <dgm:spPr/>
      <dgm:t>
        <a:bodyPr/>
        <a:lstStyle/>
        <a:p>
          <a:endParaRPr lang="ru-RU"/>
        </a:p>
      </dgm:t>
    </dgm:pt>
    <dgm:pt modelId="{D3CC522F-C3D1-412D-B671-F2078F65E491}">
      <dgm:prSet phldrT="[Текст]" custT="1"/>
      <dgm:spPr/>
      <dgm:t>
        <a:bodyPr/>
        <a:lstStyle/>
        <a:p>
          <a:r>
            <a:rPr lang="ru-RU" sz="2000" dirty="0"/>
            <a:t>(2) </a:t>
          </a:r>
          <a:r>
            <a:rPr lang="en-US" sz="2000" dirty="0" err="1"/>
            <a:t>відмова</a:t>
          </a:r>
          <a:r>
            <a:rPr lang="en-US" sz="2000" dirty="0"/>
            <a:t> у </a:t>
          </a:r>
          <a:r>
            <a:rPr lang="en-US" sz="2000" dirty="0" err="1"/>
            <a:t>відкритті</a:t>
          </a:r>
          <a:r>
            <a:rPr lang="en-US" sz="2000" dirty="0"/>
            <a:t> </a:t>
          </a:r>
          <a:r>
            <a:rPr lang="en-US" sz="2000" dirty="0" err="1"/>
            <a:t>провадження</a:t>
          </a:r>
          <a:r>
            <a:rPr lang="en-US" sz="2000" dirty="0"/>
            <a:t> </a:t>
          </a:r>
          <a:r>
            <a:rPr lang="en-US" sz="2000" dirty="0" err="1"/>
            <a:t>за</a:t>
          </a:r>
          <a:r>
            <a:rPr lang="en-US" sz="2000" dirty="0"/>
            <a:t> </a:t>
          </a:r>
          <a:r>
            <a:rPr lang="en-US" sz="2000" dirty="0" err="1"/>
            <a:t>заявою</a:t>
          </a:r>
          <a:r>
            <a:rPr lang="uk-UA" sz="2000" dirty="0"/>
            <a:t>, що </a:t>
          </a:r>
          <a:r>
            <a:rPr lang="en-US" sz="2000" dirty="0" err="1"/>
            <a:t>не</a:t>
          </a:r>
          <a:r>
            <a:rPr lang="en-US" sz="2000" dirty="0"/>
            <a:t> </a:t>
          </a:r>
          <a:r>
            <a:rPr lang="en-US" sz="2000" dirty="0" err="1"/>
            <a:t>перешкоджає</a:t>
          </a:r>
          <a:r>
            <a:rPr lang="en-US" sz="2000" dirty="0"/>
            <a:t> </a:t>
          </a:r>
          <a:r>
            <a:rPr lang="en-US" sz="2000" dirty="0" err="1"/>
            <a:t>повторному</a:t>
          </a:r>
          <a:r>
            <a:rPr lang="en-US" sz="2000" dirty="0"/>
            <a:t> </a:t>
          </a:r>
          <a:r>
            <a:rPr lang="en-US" sz="2000" dirty="0" err="1"/>
            <a:t>зверненню</a:t>
          </a:r>
          <a:r>
            <a:rPr lang="en-US" sz="2000" dirty="0"/>
            <a:t> </a:t>
          </a:r>
          <a:r>
            <a:rPr lang="en-US" sz="2000" dirty="0" err="1"/>
            <a:t>до</a:t>
          </a:r>
          <a:r>
            <a:rPr lang="en-US" sz="2000" dirty="0"/>
            <a:t> суду </a:t>
          </a:r>
          <a:r>
            <a:rPr lang="en-US" sz="2000" dirty="0" err="1"/>
            <a:t>із</a:t>
          </a:r>
          <a:r>
            <a:rPr lang="en-US" sz="2000" dirty="0"/>
            <a:t> </a:t>
          </a:r>
          <a:r>
            <a:rPr lang="en-US" sz="2000" dirty="0" err="1"/>
            <a:t>заявою</a:t>
          </a:r>
          <a:r>
            <a:rPr lang="en-US" sz="2000" dirty="0"/>
            <a:t> </a:t>
          </a:r>
          <a:r>
            <a:rPr lang="en-US" sz="2000" dirty="0" err="1"/>
            <a:t>про</a:t>
          </a:r>
          <a:r>
            <a:rPr lang="en-US" sz="2000" dirty="0"/>
            <a:t> </a:t>
          </a:r>
          <a:r>
            <a:rPr lang="en-US" sz="2000" dirty="0" err="1"/>
            <a:t>відновлення</a:t>
          </a:r>
          <a:r>
            <a:rPr lang="en-US" sz="2000" dirty="0"/>
            <a:t> </a:t>
          </a:r>
          <a:r>
            <a:rPr lang="en-US" sz="2000" dirty="0" err="1"/>
            <a:t>втраченого</a:t>
          </a:r>
          <a:r>
            <a:rPr lang="en-US" sz="2000" dirty="0"/>
            <a:t> </a:t>
          </a:r>
          <a:r>
            <a:rPr lang="en-US" sz="2000" dirty="0" err="1"/>
            <a:t>судового</a:t>
          </a:r>
          <a:r>
            <a:rPr lang="en-US" sz="2000" dirty="0"/>
            <a:t> </a:t>
          </a:r>
          <a:r>
            <a:rPr lang="en-US" sz="2000" dirty="0" err="1"/>
            <a:t>провадження</a:t>
          </a:r>
          <a:endParaRPr lang="ru-RU" sz="2000" dirty="0"/>
        </a:p>
      </dgm:t>
    </dgm:pt>
    <dgm:pt modelId="{76FEF130-4055-4C00-9400-B3702376C7D1}" type="parTrans" cxnId="{0AE268A8-22FA-48E2-8609-74B6EAD552E9}">
      <dgm:prSet/>
      <dgm:spPr/>
      <dgm:t>
        <a:bodyPr/>
        <a:lstStyle/>
        <a:p>
          <a:endParaRPr lang="ru-RU"/>
        </a:p>
      </dgm:t>
    </dgm:pt>
    <dgm:pt modelId="{913320FC-80DF-4A1F-9FFB-D7202462A6FD}" type="sibTrans" cxnId="{0AE268A8-22FA-48E2-8609-74B6EAD552E9}">
      <dgm:prSet/>
      <dgm:spPr/>
      <dgm:t>
        <a:bodyPr/>
        <a:lstStyle/>
        <a:p>
          <a:endParaRPr lang="ru-RU"/>
        </a:p>
      </dgm:t>
    </dgm:pt>
    <dgm:pt modelId="{26414DA9-801B-43CA-A5B5-18AA32C72099}" type="pres">
      <dgm:prSet presAssocID="{37B6CF6C-DC4D-4023-A060-0C436F2A1368}" presName="diagram" presStyleCnt="0">
        <dgm:presLayoutVars>
          <dgm:dir/>
          <dgm:resizeHandles val="exact"/>
        </dgm:presLayoutVars>
      </dgm:prSet>
      <dgm:spPr/>
    </dgm:pt>
    <dgm:pt modelId="{FD01AEE5-9AF0-4E95-B2FB-ABAB4D247EB9}" type="pres">
      <dgm:prSet presAssocID="{0A9D3ABB-8B82-45FE-BB7F-69D587D94BE3}" presName="node" presStyleLbl="node1" presStyleIdx="0" presStyleCnt="2" custScaleX="33639" custScaleY="20060" custLinFactNeighborX="-1841" custLinFactNeighborY="-2212">
        <dgm:presLayoutVars>
          <dgm:bulletEnabled val="1"/>
        </dgm:presLayoutVars>
      </dgm:prSet>
      <dgm:spPr/>
    </dgm:pt>
    <dgm:pt modelId="{A4394CFB-1990-4BC1-91E4-C9DB4BEC7812}" type="pres">
      <dgm:prSet presAssocID="{83D54D00-EFFD-4CA6-9DDD-ABB7E2B06B8F}" presName="sibTrans" presStyleCnt="0"/>
      <dgm:spPr/>
    </dgm:pt>
    <dgm:pt modelId="{47EF7079-04BB-4CF1-8939-9DB8D454AED3}" type="pres">
      <dgm:prSet presAssocID="{D3CC522F-C3D1-412D-B671-F2078F65E491}" presName="node" presStyleLbl="node1" presStyleIdx="1" presStyleCnt="2" custScaleX="51830" custScaleY="33956" custLinFactNeighborX="2687" custLinFactNeighborY="-1852">
        <dgm:presLayoutVars>
          <dgm:bulletEnabled val="1"/>
        </dgm:presLayoutVars>
      </dgm:prSet>
      <dgm:spPr/>
    </dgm:pt>
  </dgm:ptLst>
  <dgm:cxnLst>
    <dgm:cxn modelId="{2A47630A-78DF-48E0-ACC5-2254A66A3365}" type="presOf" srcId="{0A9D3ABB-8B82-45FE-BB7F-69D587D94BE3}" destId="{FD01AEE5-9AF0-4E95-B2FB-ABAB4D247EB9}" srcOrd="0" destOrd="0" presId="urn:microsoft.com/office/officeart/2005/8/layout/default"/>
    <dgm:cxn modelId="{38F58221-EA3A-4967-85BD-B85C9BE149E1}" type="presOf" srcId="{D3CC522F-C3D1-412D-B671-F2078F65E491}" destId="{47EF7079-04BB-4CF1-8939-9DB8D454AED3}" srcOrd="0" destOrd="0" presId="urn:microsoft.com/office/officeart/2005/8/layout/default"/>
    <dgm:cxn modelId="{0AE268A8-22FA-48E2-8609-74B6EAD552E9}" srcId="{37B6CF6C-DC4D-4023-A060-0C436F2A1368}" destId="{D3CC522F-C3D1-412D-B671-F2078F65E491}" srcOrd="1" destOrd="0" parTransId="{76FEF130-4055-4C00-9400-B3702376C7D1}" sibTransId="{913320FC-80DF-4A1F-9FFB-D7202462A6FD}"/>
    <dgm:cxn modelId="{9D0E05B9-B823-4DD5-A08A-499F4180D726}" type="presOf" srcId="{37B6CF6C-DC4D-4023-A060-0C436F2A1368}" destId="{26414DA9-801B-43CA-A5B5-18AA32C72099}" srcOrd="0" destOrd="0" presId="urn:microsoft.com/office/officeart/2005/8/layout/default"/>
    <dgm:cxn modelId="{172CFCCF-9257-4FFB-A052-D0B265874811}" srcId="{37B6CF6C-DC4D-4023-A060-0C436F2A1368}" destId="{0A9D3ABB-8B82-45FE-BB7F-69D587D94BE3}" srcOrd="0" destOrd="0" parTransId="{058D33FD-4CFE-4B74-B905-A61D6227A848}" sibTransId="{83D54D00-EFFD-4CA6-9DDD-ABB7E2B06B8F}"/>
    <dgm:cxn modelId="{E476D0F4-6C68-4112-A3CC-9EA7B9342C4E}" type="presParOf" srcId="{26414DA9-801B-43CA-A5B5-18AA32C72099}" destId="{FD01AEE5-9AF0-4E95-B2FB-ABAB4D247EB9}" srcOrd="0" destOrd="0" presId="urn:microsoft.com/office/officeart/2005/8/layout/default"/>
    <dgm:cxn modelId="{4081C322-DE44-4A23-8F69-9DF7C39EFF9E}" type="presParOf" srcId="{26414DA9-801B-43CA-A5B5-18AA32C72099}" destId="{A4394CFB-1990-4BC1-91E4-C9DB4BEC7812}" srcOrd="1" destOrd="0" presId="urn:microsoft.com/office/officeart/2005/8/layout/default"/>
    <dgm:cxn modelId="{3EF424B9-4365-4379-85FD-51F9EB00E54C}" type="presParOf" srcId="{26414DA9-801B-43CA-A5B5-18AA32C72099}" destId="{47EF7079-04BB-4CF1-8939-9DB8D454AED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FE5EF-3C79-4F27-92A2-196AA66E9C70}">
      <dsp:nvSpPr>
        <dsp:cNvPr id="0" name=""/>
        <dsp:cNvSpPr/>
      </dsp:nvSpPr>
      <dsp:spPr>
        <a:xfrm>
          <a:off x="0" y="13988"/>
          <a:ext cx="11197243" cy="834228"/>
        </a:xfrm>
        <a:prstGeom prst="roundRect">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ru-RU" sz="2100" kern="1200" dirty="0">
              <a:latin typeface="Corbel" panose="020B0503020204020204" pitchFamily="34" charset="0"/>
            </a:rPr>
            <a:t>до </a:t>
          </a:r>
          <a:r>
            <a:rPr lang="ru-RU" sz="2100" kern="1200" dirty="0" err="1">
              <a:latin typeface="Corbel" panose="020B0503020204020204" pitchFamily="34" charset="0"/>
            </a:rPr>
            <a:t>змісту</a:t>
          </a:r>
          <a:r>
            <a:rPr lang="ru-RU" sz="2100" kern="1200" dirty="0">
              <a:latin typeface="Corbel" panose="020B0503020204020204" pitchFamily="34" charset="0"/>
            </a:rPr>
            <a:t> </a:t>
          </a:r>
          <a:r>
            <a:rPr lang="en-US" sz="2100" kern="1200" dirty="0" err="1">
              <a:latin typeface="Corbel" panose="020B0503020204020204" pitchFamily="34" charset="0"/>
            </a:rPr>
            <a:t>висуваються</a:t>
          </a:r>
          <a:r>
            <a:rPr lang="en-US" sz="2100" kern="1200" dirty="0">
              <a:latin typeface="Corbel" panose="020B0503020204020204" pitchFamily="34" charset="0"/>
            </a:rPr>
            <a:t> </a:t>
          </a:r>
          <a:r>
            <a:rPr lang="en-US" sz="2100" kern="1200" dirty="0" err="1">
              <a:latin typeface="Corbel" panose="020B0503020204020204" pitchFamily="34" charset="0"/>
            </a:rPr>
            <a:t>ідентичні</a:t>
          </a:r>
          <a:r>
            <a:rPr lang="en-US" sz="2100" kern="1200" dirty="0">
              <a:latin typeface="Corbel" panose="020B0503020204020204" pitchFamily="34" charset="0"/>
            </a:rPr>
            <a:t> </a:t>
          </a:r>
          <a:r>
            <a:rPr lang="en-US" sz="2100" kern="1200" dirty="0" err="1">
              <a:latin typeface="Corbel" panose="020B0503020204020204" pitchFamily="34" charset="0"/>
            </a:rPr>
            <a:t>вимоги</a:t>
          </a:r>
          <a:r>
            <a:rPr lang="en-US" sz="2100" kern="1200" dirty="0">
              <a:latin typeface="Corbel" panose="020B0503020204020204" pitchFamily="34" charset="0"/>
            </a:rPr>
            <a:t> </a:t>
          </a:r>
          <a:r>
            <a:rPr lang="en-US" sz="2100" kern="1200" dirty="0" err="1">
              <a:latin typeface="Corbel" panose="020B0503020204020204" pitchFamily="34" charset="0"/>
            </a:rPr>
            <a:t>не</a:t>
          </a:r>
          <a:r>
            <a:rPr lang="en-US" sz="2100" kern="1200" dirty="0">
              <a:latin typeface="Corbel" panose="020B0503020204020204" pitchFamily="34" charset="0"/>
            </a:rPr>
            <a:t> </a:t>
          </a:r>
          <a:r>
            <a:rPr lang="en-US" sz="2100" kern="1200" dirty="0" err="1">
              <a:latin typeface="Corbel" panose="020B0503020204020204" pitchFamily="34" charset="0"/>
            </a:rPr>
            <a:t>залежно</a:t>
          </a:r>
          <a:r>
            <a:rPr lang="en-US" sz="2100" kern="1200" dirty="0">
              <a:latin typeface="Corbel" panose="020B0503020204020204" pitchFamily="34" charset="0"/>
            </a:rPr>
            <a:t> </a:t>
          </a:r>
          <a:r>
            <a:rPr lang="en-US" sz="2100" kern="1200" dirty="0" err="1">
              <a:latin typeface="Corbel" panose="020B0503020204020204" pitchFamily="34" charset="0"/>
            </a:rPr>
            <a:t>від</a:t>
          </a:r>
          <a:r>
            <a:rPr lang="en-US" sz="2100" kern="1200" dirty="0">
              <a:latin typeface="Corbel" panose="020B0503020204020204" pitchFamily="34" charset="0"/>
            </a:rPr>
            <a:t> </a:t>
          </a:r>
          <a:r>
            <a:rPr lang="en-US" sz="2100" kern="1200" dirty="0" err="1">
              <a:latin typeface="Corbel" panose="020B0503020204020204" pitchFamily="34" charset="0"/>
            </a:rPr>
            <a:t>виду</a:t>
          </a:r>
          <a:r>
            <a:rPr lang="en-US" sz="2100" kern="1200" dirty="0">
              <a:latin typeface="Corbel" panose="020B0503020204020204" pitchFamily="34" charset="0"/>
            </a:rPr>
            <a:t> </a:t>
          </a:r>
          <a:r>
            <a:rPr lang="en-US" sz="2100" kern="1200" dirty="0" err="1">
              <a:latin typeface="Corbel" panose="020B0503020204020204" pitchFamily="34" charset="0"/>
            </a:rPr>
            <a:t>процесу</a:t>
          </a:r>
          <a:endParaRPr lang="ru-RU" sz="2100" kern="1200" dirty="0">
            <a:latin typeface="Corbel" panose="020B0503020204020204" pitchFamily="34" charset="0"/>
          </a:endParaRPr>
        </a:p>
      </dsp:txBody>
      <dsp:txXfrm>
        <a:off x="40724" y="54712"/>
        <a:ext cx="11115795" cy="752780"/>
      </dsp:txXfrm>
    </dsp:sp>
    <dsp:sp modelId="{ABBB707A-455B-40C2-AD21-BEBAD370CA82}">
      <dsp:nvSpPr>
        <dsp:cNvPr id="0" name=""/>
        <dsp:cNvSpPr/>
      </dsp:nvSpPr>
      <dsp:spPr>
        <a:xfrm>
          <a:off x="0" y="848216"/>
          <a:ext cx="11197243"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51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uk-UA" sz="1600" kern="1200" dirty="0">
              <a:latin typeface="Corbel" panose="020B0503020204020204" pitchFamily="34" charset="0"/>
            </a:rPr>
            <a:t>д</a:t>
          </a:r>
          <a:r>
            <a:rPr lang="en-US" sz="1600" kern="1200" dirty="0">
              <a:latin typeface="Corbel" panose="020B0503020204020204" pitchFamily="34" charset="0"/>
            </a:rPr>
            <a:t>о </a:t>
          </a:r>
          <a:r>
            <a:rPr lang="en-US" sz="1600" kern="1200" dirty="0" err="1">
              <a:latin typeface="Corbel" panose="020B0503020204020204" pitchFamily="34" charset="0"/>
            </a:rPr>
            <a:t>заяви</a:t>
          </a:r>
          <a:r>
            <a:rPr lang="en-US" sz="1600" kern="1200" dirty="0">
              <a:latin typeface="Corbel" panose="020B0503020204020204" pitchFamily="34" charset="0"/>
            </a:rPr>
            <a:t> </a:t>
          </a:r>
          <a:r>
            <a:rPr lang="en-US" sz="1600" kern="1200" dirty="0" err="1">
              <a:latin typeface="Corbel" panose="020B0503020204020204" pitchFamily="34" charset="0"/>
            </a:rPr>
            <a:t>додаються</a:t>
          </a:r>
          <a:r>
            <a:rPr lang="en-US" sz="1600" kern="1200" dirty="0">
              <a:latin typeface="Corbel" panose="020B0503020204020204" pitchFamily="34" charset="0"/>
            </a:rPr>
            <a:t> </a:t>
          </a:r>
          <a:r>
            <a:rPr lang="en-US" sz="1600" kern="1200" dirty="0" err="1">
              <a:latin typeface="Corbel" panose="020B0503020204020204" pitchFamily="34" charset="0"/>
            </a:rPr>
            <a:t>документи</a:t>
          </a:r>
          <a:r>
            <a:rPr lang="en-US" sz="1600" kern="1200" dirty="0">
              <a:latin typeface="Corbel" panose="020B0503020204020204" pitchFamily="34" charset="0"/>
            </a:rPr>
            <a:t> </a:t>
          </a:r>
          <a:r>
            <a:rPr lang="en-US" sz="1600" kern="1200" dirty="0" err="1">
              <a:latin typeface="Corbel" panose="020B0503020204020204" pitchFamily="34" charset="0"/>
            </a:rPr>
            <a:t>або</a:t>
          </a:r>
          <a:r>
            <a:rPr lang="en-US" sz="1600" kern="1200" dirty="0">
              <a:latin typeface="Corbel" panose="020B0503020204020204" pitchFamily="34" charset="0"/>
            </a:rPr>
            <a:t> </a:t>
          </a:r>
          <a:r>
            <a:rPr lang="en-US" sz="1600" kern="1200" dirty="0" err="1">
              <a:latin typeface="Corbel" panose="020B0503020204020204" pitchFamily="34" charset="0"/>
            </a:rPr>
            <a:t>їх</a:t>
          </a:r>
          <a:r>
            <a:rPr lang="en-US" sz="1600" kern="1200" dirty="0">
              <a:latin typeface="Corbel" panose="020B0503020204020204" pitchFamily="34" charset="0"/>
            </a:rPr>
            <a:t> </a:t>
          </a:r>
          <a:r>
            <a:rPr lang="en-US" sz="1600" kern="1200" dirty="0" err="1">
              <a:latin typeface="Corbel" panose="020B0503020204020204" pitchFamily="34" charset="0"/>
            </a:rPr>
            <a:t>копії</a:t>
          </a:r>
          <a:r>
            <a:rPr lang="en-US" sz="1600" kern="1200" dirty="0">
              <a:latin typeface="Corbel" panose="020B0503020204020204" pitchFamily="34" charset="0"/>
            </a:rPr>
            <a:t>, </a:t>
          </a:r>
          <a:r>
            <a:rPr lang="en-US" sz="1600" kern="1200" dirty="0" err="1">
              <a:latin typeface="Corbel" panose="020B0503020204020204" pitchFamily="34" charset="0"/>
            </a:rPr>
            <a:t>що</a:t>
          </a:r>
          <a:r>
            <a:rPr lang="en-US" sz="1600" kern="1200" dirty="0">
              <a:latin typeface="Corbel" panose="020B0503020204020204" pitchFamily="34" charset="0"/>
            </a:rPr>
            <a:t> </a:t>
          </a:r>
          <a:r>
            <a:rPr lang="en-US" sz="1600" kern="1200" dirty="0" err="1">
              <a:latin typeface="Corbel" panose="020B0503020204020204" pitchFamily="34" charset="0"/>
            </a:rPr>
            <a:t>збереглися</a:t>
          </a:r>
          <a:r>
            <a:rPr lang="en-US" sz="1600" kern="1200" dirty="0">
              <a:latin typeface="Corbel" panose="020B0503020204020204" pitchFamily="34" charset="0"/>
            </a:rPr>
            <a:t> у </a:t>
          </a:r>
          <a:r>
            <a:rPr lang="en-US" sz="1600" kern="1200" dirty="0" err="1">
              <a:latin typeface="Corbel" panose="020B0503020204020204" pitchFamily="34" charset="0"/>
            </a:rPr>
            <a:t>заявника</a:t>
          </a:r>
          <a:r>
            <a:rPr lang="en-US" sz="1600" kern="1200" dirty="0">
              <a:latin typeface="Corbel" panose="020B0503020204020204" pitchFamily="34" charset="0"/>
            </a:rPr>
            <a:t> </a:t>
          </a:r>
          <a:r>
            <a:rPr lang="en-US" sz="1600" kern="1200" dirty="0" err="1">
              <a:latin typeface="Corbel" panose="020B0503020204020204" pitchFamily="34" charset="0"/>
            </a:rPr>
            <a:t>або</a:t>
          </a:r>
          <a:r>
            <a:rPr lang="en-US" sz="1600" kern="1200" dirty="0">
              <a:latin typeface="Corbel" panose="020B0503020204020204" pitchFamily="34" charset="0"/>
            </a:rPr>
            <a:t> у </a:t>
          </a:r>
          <a:r>
            <a:rPr lang="en-US" sz="1600" kern="1200" dirty="0" err="1">
              <a:latin typeface="Corbel" panose="020B0503020204020204" pitchFamily="34" charset="0"/>
            </a:rPr>
            <a:t>справі</a:t>
          </a:r>
          <a:endParaRPr lang="ru-RU" sz="1600" kern="1200" dirty="0">
            <a:latin typeface="Corbel" panose="020B0503020204020204" pitchFamily="34" charset="0"/>
          </a:endParaRPr>
        </a:p>
      </dsp:txBody>
      <dsp:txXfrm>
        <a:off x="0" y="848216"/>
        <a:ext cx="11197243" cy="347760"/>
      </dsp:txXfrm>
    </dsp:sp>
    <dsp:sp modelId="{B260FB09-CB21-4526-9549-2E12A202C5CA}">
      <dsp:nvSpPr>
        <dsp:cNvPr id="0" name=""/>
        <dsp:cNvSpPr/>
      </dsp:nvSpPr>
      <dsp:spPr>
        <a:xfrm>
          <a:off x="0" y="1195976"/>
          <a:ext cx="11197243" cy="834228"/>
        </a:xfrm>
        <a:prstGeom prst="roundRect">
          <a:avLst/>
        </a:prstGeom>
        <a:solidFill>
          <a:schemeClr val="accent2">
            <a:shade val="80000"/>
            <a:hueOff val="153671"/>
            <a:satOff val="-5274"/>
            <a:lumOff val="135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b="0" kern="1200" dirty="0">
              <a:latin typeface="Corbel" panose="020B0503020204020204" pitchFamily="34" charset="0"/>
            </a:rPr>
            <a:t>п</a:t>
          </a:r>
          <a:r>
            <a:rPr lang="en-US" sz="2100" b="0" kern="1200" dirty="0" err="1">
              <a:latin typeface="Corbel" panose="020B0503020204020204" pitchFamily="34" charset="0"/>
            </a:rPr>
            <a:t>освідчення</a:t>
          </a:r>
          <a:r>
            <a:rPr lang="en-US" sz="2100" b="0" kern="1200" dirty="0">
              <a:latin typeface="Corbel" panose="020B0503020204020204" pitchFamily="34" charset="0"/>
            </a:rPr>
            <a:t> в </a:t>
          </a:r>
          <a:r>
            <a:rPr lang="en-US" sz="2100" b="0" kern="1200" dirty="0" err="1">
              <a:latin typeface="Corbel" panose="020B0503020204020204" pitchFamily="34" charset="0"/>
            </a:rPr>
            <a:t>установленому</a:t>
          </a:r>
          <a:r>
            <a:rPr lang="en-US" sz="2100" b="0" kern="1200" dirty="0">
              <a:latin typeface="Corbel" panose="020B0503020204020204" pitchFamily="34" charset="0"/>
            </a:rPr>
            <a:t> </a:t>
          </a:r>
          <a:r>
            <a:rPr lang="en-US" sz="2100" b="0" kern="1200" dirty="0" err="1">
              <a:latin typeface="Corbel" panose="020B0503020204020204" pitchFamily="34" charset="0"/>
            </a:rPr>
            <a:t>законом</a:t>
          </a:r>
          <a:r>
            <a:rPr lang="en-US" sz="2100" b="0" kern="1200" dirty="0">
              <a:latin typeface="Corbel" panose="020B0503020204020204" pitchFamily="34" charset="0"/>
            </a:rPr>
            <a:t> </a:t>
          </a:r>
          <a:r>
            <a:rPr lang="en-US" sz="2100" b="0" kern="1200" dirty="0" err="1">
              <a:latin typeface="Corbel" panose="020B0503020204020204" pitchFamily="34" charset="0"/>
            </a:rPr>
            <a:t>порядку</a:t>
          </a:r>
          <a:r>
            <a:rPr lang="en-US" sz="2100" b="0" kern="1200" dirty="0">
              <a:latin typeface="Corbel" panose="020B0503020204020204" pitchFamily="34" charset="0"/>
            </a:rPr>
            <a:t> </a:t>
          </a:r>
          <a:r>
            <a:rPr lang="en-US" sz="2100" b="0" kern="1200" dirty="0" err="1">
              <a:latin typeface="Corbel" panose="020B0503020204020204" pitchFamily="34" charset="0"/>
            </a:rPr>
            <a:t>копій</a:t>
          </a:r>
          <a:r>
            <a:rPr lang="en-US" sz="2100" b="0" kern="1200" dirty="0">
              <a:latin typeface="Corbel" panose="020B0503020204020204" pitchFamily="34" charset="0"/>
            </a:rPr>
            <a:t> </a:t>
          </a:r>
          <a:r>
            <a:rPr lang="en-US" sz="2100" b="0" kern="1200" dirty="0" err="1">
              <a:latin typeface="Corbel" panose="020B0503020204020204" pitchFamily="34" charset="0"/>
            </a:rPr>
            <a:t>таких</a:t>
          </a:r>
          <a:r>
            <a:rPr lang="en-US" sz="2100" b="0" kern="1200" dirty="0">
              <a:latin typeface="Corbel" panose="020B0503020204020204" pitchFamily="34" charset="0"/>
            </a:rPr>
            <a:t> </a:t>
          </a:r>
          <a:r>
            <a:rPr lang="en-US" sz="2100" b="0" kern="1200" dirty="0" err="1">
              <a:latin typeface="Corbel" panose="020B0503020204020204" pitchFamily="34" charset="0"/>
            </a:rPr>
            <a:t>документів</a:t>
          </a:r>
          <a:r>
            <a:rPr lang="en-US" sz="2100" b="0" kern="1200" dirty="0">
              <a:latin typeface="Corbel" panose="020B0503020204020204" pitchFamily="34" charset="0"/>
            </a:rPr>
            <a:t> </a:t>
          </a:r>
          <a:r>
            <a:rPr lang="en-US" sz="2100" b="0" kern="1200" dirty="0" err="1">
              <a:latin typeface="Corbel" panose="020B0503020204020204" pitchFamily="34" charset="0"/>
            </a:rPr>
            <a:t>не</a:t>
          </a:r>
          <a:r>
            <a:rPr lang="en-US" sz="2100" b="0" kern="1200" dirty="0">
              <a:latin typeface="Corbel" panose="020B0503020204020204" pitchFamily="34" charset="0"/>
            </a:rPr>
            <a:t> </a:t>
          </a:r>
          <a:r>
            <a:rPr lang="en-US" sz="2100" b="0" kern="1200" dirty="0" err="1">
              <a:latin typeface="Corbel" panose="020B0503020204020204" pitchFamily="34" charset="0"/>
            </a:rPr>
            <a:t>обов’язкове</a:t>
          </a:r>
          <a:endParaRPr lang="ru-RU" sz="2100" b="0" kern="1200" dirty="0">
            <a:latin typeface="Corbel" panose="020B0503020204020204" pitchFamily="34" charset="0"/>
          </a:endParaRPr>
        </a:p>
      </dsp:txBody>
      <dsp:txXfrm>
        <a:off x="40724" y="1236700"/>
        <a:ext cx="11115795" cy="752780"/>
      </dsp:txXfrm>
    </dsp:sp>
    <dsp:sp modelId="{8C2E9835-4B5A-4F78-9A7C-643B49C58C97}">
      <dsp:nvSpPr>
        <dsp:cNvPr id="0" name=""/>
        <dsp:cNvSpPr/>
      </dsp:nvSpPr>
      <dsp:spPr>
        <a:xfrm>
          <a:off x="0" y="2030204"/>
          <a:ext cx="11197243"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51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ru-RU" sz="1600" kern="1200" dirty="0" err="1"/>
            <a:t>подається</a:t>
          </a:r>
          <a:r>
            <a:rPr lang="ru-RU" sz="1600" kern="1200" dirty="0"/>
            <a:t> до суду в </a:t>
          </a:r>
          <a:r>
            <a:rPr lang="ru-RU" sz="1600" kern="1200" dirty="0" err="1"/>
            <a:t>письмовій</a:t>
          </a:r>
          <a:r>
            <a:rPr lang="ru-RU" sz="1600" kern="1200" dirty="0"/>
            <a:t> </a:t>
          </a:r>
          <a:r>
            <a:rPr lang="ru-RU" sz="1600" kern="1200" dirty="0" err="1"/>
            <a:t>формі</a:t>
          </a:r>
          <a:endParaRPr lang="ru-RU" sz="1600" kern="1200" dirty="0"/>
        </a:p>
      </dsp:txBody>
      <dsp:txXfrm>
        <a:off x="0" y="2030204"/>
        <a:ext cx="11197243" cy="347760"/>
      </dsp:txXfrm>
    </dsp:sp>
    <dsp:sp modelId="{3BCE30DD-4AC0-406F-814B-2C6673AAE955}">
      <dsp:nvSpPr>
        <dsp:cNvPr id="0" name=""/>
        <dsp:cNvSpPr/>
      </dsp:nvSpPr>
      <dsp:spPr>
        <a:xfrm>
          <a:off x="0" y="2377964"/>
          <a:ext cx="11197243" cy="834228"/>
        </a:xfrm>
        <a:prstGeom prst="roundRect">
          <a:avLst/>
        </a:prstGeom>
        <a:solidFill>
          <a:schemeClr val="accent2">
            <a:shade val="80000"/>
            <a:hueOff val="307342"/>
            <a:satOff val="-10549"/>
            <a:lumOff val="2717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ru-RU" sz="2100" b="0" kern="1200" dirty="0" err="1">
              <a:latin typeface="Corbel" panose="020B0503020204020204" pitchFamily="34" charset="0"/>
            </a:rPr>
            <a:t>обов’язкове</a:t>
          </a:r>
          <a:r>
            <a:rPr lang="ru-RU" sz="2100" b="0" kern="1200" dirty="0">
              <a:latin typeface="Corbel" panose="020B0503020204020204" pitchFamily="34" charset="0"/>
            </a:rPr>
            <a:t> </a:t>
          </a:r>
          <a:r>
            <a:rPr lang="ru-RU" sz="2100" b="0" kern="1200" dirty="0" err="1">
              <a:latin typeface="Corbel" panose="020B0503020204020204" pitchFamily="34" charset="0"/>
            </a:rPr>
            <a:t>зазначення</a:t>
          </a:r>
          <a:r>
            <a:rPr lang="ru-RU" sz="2100" b="0" kern="1200" dirty="0">
              <a:latin typeface="Corbel" panose="020B0503020204020204" pitchFamily="34" charset="0"/>
            </a:rPr>
            <a:t> </a:t>
          </a:r>
          <a:r>
            <a:rPr lang="en-US" sz="2100" b="0" kern="1200" dirty="0" err="1">
              <a:latin typeface="Corbel" panose="020B0503020204020204" pitchFamily="34" charset="0"/>
            </a:rPr>
            <a:t>документ</a:t>
          </a:r>
          <a:r>
            <a:rPr lang="uk-UA" sz="2100" b="0" kern="1200" dirty="0" err="1">
              <a:latin typeface="Corbel" panose="020B0503020204020204" pitchFamily="34" charset="0"/>
            </a:rPr>
            <a:t>ів</a:t>
          </a:r>
          <a:r>
            <a:rPr lang="en-US" sz="2100" b="0" kern="1200" dirty="0">
              <a:latin typeface="Corbel" panose="020B0503020204020204" pitchFamily="34" charset="0"/>
            </a:rPr>
            <a:t>, </a:t>
          </a:r>
          <a:r>
            <a:rPr lang="en-US" sz="2100" b="0" kern="1200" dirty="0" err="1">
              <a:latin typeface="Corbel" panose="020B0503020204020204" pitchFamily="34" charset="0"/>
            </a:rPr>
            <a:t>відновлення</a:t>
          </a:r>
          <a:r>
            <a:rPr lang="en-US" sz="2100" b="0" kern="1200" dirty="0">
              <a:latin typeface="Corbel" panose="020B0503020204020204" pitchFamily="34" charset="0"/>
            </a:rPr>
            <a:t> </a:t>
          </a:r>
          <a:r>
            <a:rPr lang="en-US" sz="2100" b="0" kern="1200" dirty="0" err="1">
              <a:latin typeface="Corbel" panose="020B0503020204020204" pitchFamily="34" charset="0"/>
            </a:rPr>
            <a:t>яких</a:t>
          </a:r>
          <a:r>
            <a:rPr lang="en-US" sz="2100" b="0" kern="1200" dirty="0">
              <a:latin typeface="Corbel" panose="020B0503020204020204" pitchFamily="34" charset="0"/>
            </a:rPr>
            <a:t> </a:t>
          </a:r>
          <a:r>
            <a:rPr lang="en-US" sz="2100" b="0" kern="1200" dirty="0" err="1">
              <a:latin typeface="Corbel" panose="020B0503020204020204" pitchFamily="34" charset="0"/>
            </a:rPr>
            <a:t>заявник</a:t>
          </a:r>
          <a:r>
            <a:rPr lang="en-US" sz="2100" b="0" kern="1200" dirty="0">
              <a:latin typeface="Corbel" panose="020B0503020204020204" pitchFamily="34" charset="0"/>
            </a:rPr>
            <a:t> </a:t>
          </a:r>
          <a:r>
            <a:rPr lang="en-US" sz="2100" b="0" kern="1200" dirty="0" err="1">
              <a:latin typeface="Corbel" panose="020B0503020204020204" pitchFamily="34" charset="0"/>
            </a:rPr>
            <a:t>вважає</a:t>
          </a:r>
          <a:r>
            <a:rPr lang="en-US" sz="2100" b="0" kern="1200" dirty="0">
              <a:latin typeface="Corbel" panose="020B0503020204020204" pitchFamily="34" charset="0"/>
            </a:rPr>
            <a:t> </a:t>
          </a:r>
          <a:r>
            <a:rPr lang="en-US" sz="2100" b="0" kern="1200" dirty="0" err="1">
              <a:latin typeface="Corbel" panose="020B0503020204020204" pitchFamily="34" charset="0"/>
            </a:rPr>
            <a:t>необхідним</a:t>
          </a:r>
          <a:r>
            <a:rPr lang="en-US" sz="2100" b="0" kern="1200" dirty="0">
              <a:latin typeface="Corbel" panose="020B0503020204020204" pitchFamily="34" charset="0"/>
            </a:rPr>
            <a:t> і з </a:t>
          </a:r>
          <a:r>
            <a:rPr lang="en-US" sz="2100" b="0" kern="1200" dirty="0" err="1">
              <a:latin typeface="Corbel" panose="020B0503020204020204" pitchFamily="34" charset="0"/>
            </a:rPr>
            <a:t>якою</a:t>
          </a:r>
          <a:r>
            <a:rPr lang="en-US" sz="2100" b="0" kern="1200" dirty="0">
              <a:latin typeface="Corbel" panose="020B0503020204020204" pitchFamily="34" charset="0"/>
            </a:rPr>
            <a:t> </a:t>
          </a:r>
          <a:r>
            <a:rPr lang="en-US" sz="2100" b="0" kern="1200" dirty="0" err="1">
              <a:latin typeface="Corbel" panose="020B0503020204020204" pitchFamily="34" charset="0"/>
            </a:rPr>
            <a:t>метою</a:t>
          </a:r>
          <a:endParaRPr lang="ru-RU" sz="2100" b="0" kern="1200" dirty="0">
            <a:latin typeface="Corbel" panose="020B0503020204020204" pitchFamily="34" charset="0"/>
          </a:endParaRPr>
        </a:p>
      </dsp:txBody>
      <dsp:txXfrm>
        <a:off x="40724" y="2418688"/>
        <a:ext cx="11115795" cy="752780"/>
      </dsp:txXfrm>
    </dsp:sp>
    <dsp:sp modelId="{9F4B4FF5-B057-439A-A64B-5825D118FFB1}">
      <dsp:nvSpPr>
        <dsp:cNvPr id="0" name=""/>
        <dsp:cNvSpPr/>
      </dsp:nvSpPr>
      <dsp:spPr>
        <a:xfrm>
          <a:off x="0" y="3212192"/>
          <a:ext cx="11197243"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51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ru-RU" sz="1600" b="0" kern="1200" dirty="0" err="1">
              <a:latin typeface="Corbel" panose="020B0503020204020204" pitchFamily="34" charset="0"/>
            </a:rPr>
            <a:t>може</a:t>
          </a:r>
          <a:r>
            <a:rPr lang="ru-RU" sz="1600" b="0" kern="1200" dirty="0">
              <a:latin typeface="Corbel" panose="020B0503020204020204" pitchFamily="34" charset="0"/>
            </a:rPr>
            <a:t> бути подана до суду </a:t>
          </a:r>
          <a:r>
            <a:rPr lang="ru-RU" sz="1600" b="0" kern="1200" dirty="0" err="1">
              <a:latin typeface="Corbel" panose="020B0503020204020204" pitchFamily="34" charset="0"/>
            </a:rPr>
            <a:t>незалежно</a:t>
          </a:r>
          <a:r>
            <a:rPr lang="ru-RU" sz="1600" b="0" kern="1200" dirty="0">
              <a:latin typeface="Corbel" panose="020B0503020204020204" pitchFamily="34" charset="0"/>
            </a:rPr>
            <a:t> </a:t>
          </a:r>
          <a:r>
            <a:rPr lang="ru-RU" sz="1600" b="0" kern="1200" dirty="0" err="1">
              <a:latin typeface="Corbel" panose="020B0503020204020204" pitchFamily="34" charset="0"/>
            </a:rPr>
            <a:t>від</a:t>
          </a:r>
          <a:r>
            <a:rPr lang="ru-RU" sz="1600" b="0" kern="1200" dirty="0">
              <a:latin typeface="Corbel" panose="020B0503020204020204" pitchFamily="34" charset="0"/>
            </a:rPr>
            <a:t> строку </a:t>
          </a:r>
          <a:r>
            <a:rPr lang="ru-RU" sz="1600" b="0" kern="1200" dirty="0" err="1">
              <a:latin typeface="Corbel" panose="020B0503020204020204" pitchFamily="34" charset="0"/>
            </a:rPr>
            <a:t>зберігання</a:t>
          </a:r>
          <a:r>
            <a:rPr lang="ru-RU" sz="1600" b="0" kern="1200" dirty="0">
              <a:latin typeface="Corbel" panose="020B0503020204020204" pitchFamily="34" charset="0"/>
            </a:rPr>
            <a:t> судового </a:t>
          </a:r>
          <a:r>
            <a:rPr lang="ru-RU" sz="1600" b="0" kern="1200" dirty="0" err="1">
              <a:latin typeface="Corbel" panose="020B0503020204020204" pitchFamily="34" charset="0"/>
            </a:rPr>
            <a:t>провадження</a:t>
          </a:r>
          <a:r>
            <a:rPr lang="ru-RU" sz="1600" b="0" kern="1200" dirty="0">
              <a:latin typeface="Corbel" panose="020B0503020204020204" pitchFamily="34" charset="0"/>
            </a:rPr>
            <a:t>, </a:t>
          </a:r>
          <a:r>
            <a:rPr lang="ru-RU" sz="1600" b="0" kern="1200" dirty="0" err="1">
              <a:latin typeface="Corbel" panose="020B0503020204020204" pitchFamily="34" charset="0"/>
            </a:rPr>
            <a:t>крім</a:t>
          </a:r>
          <a:r>
            <a:rPr lang="ru-RU" sz="1600" b="0" kern="1200" dirty="0">
              <a:latin typeface="Corbel" panose="020B0503020204020204" pitchFamily="34" charset="0"/>
            </a:rPr>
            <a:t> </a:t>
          </a:r>
          <a:r>
            <a:rPr lang="ru-RU" sz="1600" b="0" kern="1200" dirty="0" err="1">
              <a:latin typeface="Corbel" panose="020B0503020204020204" pitchFamily="34" charset="0"/>
            </a:rPr>
            <a:t>випадку</a:t>
          </a:r>
          <a:r>
            <a:rPr lang="ru-RU" sz="1600" b="0" kern="1200" dirty="0">
              <a:latin typeface="Corbel" panose="020B0503020204020204" pitchFamily="34" charset="0"/>
            </a:rPr>
            <a:t>, </a:t>
          </a:r>
          <a:r>
            <a:rPr lang="ru-RU" sz="1600" b="0" kern="1200" dirty="0" err="1">
              <a:latin typeface="Corbel" panose="020B0503020204020204" pitchFamily="34" charset="0"/>
            </a:rPr>
            <a:t>закінчення</a:t>
          </a:r>
          <a:r>
            <a:rPr lang="ru-RU" sz="1600" b="0" kern="1200" dirty="0">
              <a:latin typeface="Corbel" panose="020B0503020204020204" pitchFamily="34" charset="0"/>
            </a:rPr>
            <a:t> строку </a:t>
          </a:r>
          <a:r>
            <a:rPr lang="ru-RU" sz="1600" b="0" kern="1200" dirty="0" err="1">
              <a:latin typeface="Corbel" panose="020B0503020204020204" pitchFamily="34" charset="0"/>
            </a:rPr>
            <a:t>пред’явлення</a:t>
          </a:r>
          <a:r>
            <a:rPr lang="ru-RU" sz="1600" b="0" kern="1200" dirty="0">
              <a:latin typeface="Corbel" panose="020B0503020204020204" pitchFamily="34" charset="0"/>
            </a:rPr>
            <a:t> </a:t>
          </a:r>
          <a:r>
            <a:rPr lang="ru-RU" sz="1600" b="0" kern="1200" dirty="0" err="1">
              <a:latin typeface="Corbel" panose="020B0503020204020204" pitchFamily="34" charset="0"/>
            </a:rPr>
            <a:t>виконавчого</a:t>
          </a:r>
          <a:r>
            <a:rPr lang="ru-RU" sz="1600" b="0" kern="1200" dirty="0">
              <a:latin typeface="Corbel" panose="020B0503020204020204" pitchFamily="34" charset="0"/>
            </a:rPr>
            <a:t> документа до </a:t>
          </a:r>
          <a:r>
            <a:rPr lang="ru-RU" sz="1600" b="0" kern="1200" dirty="0" err="1">
              <a:latin typeface="Corbel" panose="020B0503020204020204" pitchFamily="34" charset="0"/>
            </a:rPr>
            <a:t>виконання</a:t>
          </a:r>
          <a:r>
            <a:rPr lang="ru-RU" sz="1600" b="0" kern="1200" dirty="0">
              <a:latin typeface="Corbel" panose="020B0503020204020204" pitchFamily="34" charset="0"/>
            </a:rPr>
            <a:t>. Суд </a:t>
          </a:r>
          <a:r>
            <a:rPr lang="ru-RU" sz="1600" b="0" kern="1200" dirty="0" err="1">
              <a:latin typeface="Corbel" panose="020B0503020204020204" pitchFamily="34" charset="0"/>
            </a:rPr>
            <a:t>може</a:t>
          </a:r>
          <a:r>
            <a:rPr lang="ru-RU" sz="1600" b="0" kern="1200" dirty="0">
              <a:latin typeface="Corbel" panose="020B0503020204020204" pitchFamily="34" charset="0"/>
            </a:rPr>
            <a:t> </a:t>
          </a:r>
          <a:r>
            <a:rPr lang="ru-RU" sz="1600" b="0" kern="1200" dirty="0" err="1">
              <a:latin typeface="Corbel" panose="020B0503020204020204" pitchFamily="34" charset="0"/>
            </a:rPr>
            <a:t>поновити</a:t>
          </a:r>
          <a:r>
            <a:rPr lang="ru-RU" sz="1600" b="0" kern="1200" dirty="0">
              <a:latin typeface="Corbel" panose="020B0503020204020204" pitchFamily="34" charset="0"/>
            </a:rPr>
            <a:t> </a:t>
          </a:r>
          <a:r>
            <a:rPr lang="ru-RU" sz="1600" b="0" kern="1200" dirty="0" err="1">
              <a:latin typeface="Corbel" panose="020B0503020204020204" pitchFamily="34" charset="0"/>
            </a:rPr>
            <a:t>зазначений</a:t>
          </a:r>
          <a:r>
            <a:rPr lang="ru-RU" sz="1600" b="0" kern="1200" dirty="0">
              <a:latin typeface="Corbel" panose="020B0503020204020204" pitchFamily="34" charset="0"/>
            </a:rPr>
            <a:t> строк, </a:t>
          </a:r>
          <a:r>
            <a:rPr lang="ru-RU" sz="1600" b="0" kern="1200" dirty="0" err="1">
              <a:latin typeface="Corbel" panose="020B0503020204020204" pitchFamily="34" charset="0"/>
            </a:rPr>
            <a:t>якщо</a:t>
          </a:r>
          <a:r>
            <a:rPr lang="ru-RU" sz="1600" b="0" kern="1200" dirty="0">
              <a:latin typeface="Corbel" panose="020B0503020204020204" pitchFamily="34" charset="0"/>
            </a:rPr>
            <a:t> за </a:t>
          </a:r>
          <a:r>
            <a:rPr lang="ru-RU" sz="1600" b="0" kern="1200" dirty="0" err="1">
              <a:latin typeface="Corbel" panose="020B0503020204020204" pitchFamily="34" charset="0"/>
            </a:rPr>
            <a:t>клопотанням</a:t>
          </a:r>
          <a:r>
            <a:rPr lang="ru-RU" sz="1600" b="0" kern="1200" dirty="0">
              <a:latin typeface="Corbel" panose="020B0503020204020204" pitchFamily="34" charset="0"/>
            </a:rPr>
            <a:t> </a:t>
          </a:r>
          <a:r>
            <a:rPr lang="ru-RU" sz="1600" b="0" kern="1200" dirty="0" err="1">
              <a:latin typeface="Corbel" panose="020B0503020204020204" pitchFamily="34" charset="0"/>
            </a:rPr>
            <a:t>заявника</a:t>
          </a:r>
          <a:r>
            <a:rPr lang="ru-RU" sz="1600" b="0" kern="1200" dirty="0">
              <a:latin typeface="Corbel" panose="020B0503020204020204" pitchFamily="34" charset="0"/>
            </a:rPr>
            <a:t> </a:t>
          </a:r>
          <a:r>
            <a:rPr lang="ru-RU" sz="1600" b="0" kern="1200" dirty="0" err="1">
              <a:latin typeface="Corbel" panose="020B0503020204020204" pitchFamily="34" charset="0"/>
            </a:rPr>
            <a:t>визнає</a:t>
          </a:r>
          <a:r>
            <a:rPr lang="ru-RU" sz="1600" b="0" kern="1200" dirty="0">
              <a:latin typeface="Corbel" panose="020B0503020204020204" pitchFamily="34" charset="0"/>
            </a:rPr>
            <a:t> причини </a:t>
          </a:r>
          <a:r>
            <a:rPr lang="ru-RU" sz="1600" b="0" kern="1200" dirty="0" err="1">
              <a:latin typeface="Corbel" panose="020B0503020204020204" pitchFamily="34" charset="0"/>
            </a:rPr>
            <a:t>його</a:t>
          </a:r>
          <a:r>
            <a:rPr lang="ru-RU" sz="1600" b="0" kern="1200" dirty="0">
              <a:latin typeface="Corbel" panose="020B0503020204020204" pitchFamily="34" charset="0"/>
            </a:rPr>
            <a:t> пропуску </a:t>
          </a:r>
          <a:r>
            <a:rPr lang="ru-RU" sz="1600" b="0" kern="1200" dirty="0" err="1">
              <a:latin typeface="Corbel" panose="020B0503020204020204" pitchFamily="34" charset="0"/>
            </a:rPr>
            <a:t>поважними</a:t>
          </a:r>
          <a:r>
            <a:rPr lang="ru-RU" sz="1600" b="0" kern="1200" dirty="0">
              <a:latin typeface="Corbel" panose="020B0503020204020204" pitchFamily="34" charset="0"/>
            </a:rPr>
            <a:t> </a:t>
          </a:r>
        </a:p>
      </dsp:txBody>
      <dsp:txXfrm>
        <a:off x="0" y="3212192"/>
        <a:ext cx="11197243" cy="738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1AEE5-9AF0-4E95-B2FB-ABAB4D247EB9}">
      <dsp:nvSpPr>
        <dsp:cNvPr id="0" name=""/>
        <dsp:cNvSpPr/>
      </dsp:nvSpPr>
      <dsp:spPr>
        <a:xfrm>
          <a:off x="37369" y="1137708"/>
          <a:ext cx="2961301" cy="105955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ru-RU" sz="2600" kern="1200" dirty="0"/>
            <a:t>(1) </a:t>
          </a:r>
          <a:r>
            <a:rPr lang="ru-RU" sz="2600" kern="1200" dirty="0" err="1"/>
            <a:t>залишення</a:t>
          </a:r>
          <a:r>
            <a:rPr lang="ru-RU" sz="2600" kern="1200" dirty="0"/>
            <a:t> заяви без </a:t>
          </a:r>
          <a:r>
            <a:rPr lang="ru-RU" sz="2600" kern="1200" dirty="0" err="1"/>
            <a:t>розгляду</a:t>
          </a:r>
          <a:r>
            <a:rPr lang="ru-RU" sz="2600" kern="1200" dirty="0"/>
            <a:t> </a:t>
          </a:r>
        </a:p>
      </dsp:txBody>
      <dsp:txXfrm>
        <a:off x="37369" y="1137708"/>
        <a:ext cx="2961301" cy="1059550"/>
      </dsp:txXfrm>
    </dsp:sp>
    <dsp:sp modelId="{47EF7079-04BB-4CF1-8939-9DB8D454AED3}">
      <dsp:nvSpPr>
        <dsp:cNvPr id="0" name=""/>
        <dsp:cNvSpPr/>
      </dsp:nvSpPr>
      <dsp:spPr>
        <a:xfrm>
          <a:off x="4240491" y="789736"/>
          <a:ext cx="4562687" cy="17935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(2) </a:t>
          </a:r>
          <a:r>
            <a:rPr lang="en-US" sz="2000" kern="1200" dirty="0" err="1"/>
            <a:t>відмова</a:t>
          </a:r>
          <a:r>
            <a:rPr lang="en-US" sz="2000" kern="1200" dirty="0"/>
            <a:t> у </a:t>
          </a:r>
          <a:r>
            <a:rPr lang="en-US" sz="2000" kern="1200" dirty="0" err="1"/>
            <a:t>відкритті</a:t>
          </a:r>
          <a:r>
            <a:rPr lang="en-US" sz="2000" kern="1200" dirty="0"/>
            <a:t> </a:t>
          </a:r>
          <a:r>
            <a:rPr lang="en-US" sz="2000" kern="1200" dirty="0" err="1"/>
            <a:t>провадження</a:t>
          </a:r>
          <a:r>
            <a:rPr lang="en-US" sz="2000" kern="1200" dirty="0"/>
            <a:t> </a:t>
          </a:r>
          <a:r>
            <a:rPr lang="en-US" sz="2000" kern="1200" dirty="0" err="1"/>
            <a:t>за</a:t>
          </a:r>
          <a:r>
            <a:rPr lang="en-US" sz="2000" kern="1200" dirty="0"/>
            <a:t> </a:t>
          </a:r>
          <a:r>
            <a:rPr lang="en-US" sz="2000" kern="1200" dirty="0" err="1"/>
            <a:t>заявою</a:t>
          </a:r>
          <a:r>
            <a:rPr lang="uk-UA" sz="2000" kern="1200" dirty="0"/>
            <a:t>, що </a:t>
          </a:r>
          <a:r>
            <a:rPr lang="en-US" sz="2000" kern="1200" dirty="0" err="1"/>
            <a:t>не</a:t>
          </a:r>
          <a:r>
            <a:rPr lang="en-US" sz="2000" kern="1200" dirty="0"/>
            <a:t> </a:t>
          </a:r>
          <a:r>
            <a:rPr lang="en-US" sz="2000" kern="1200" dirty="0" err="1"/>
            <a:t>перешкоджає</a:t>
          </a:r>
          <a:r>
            <a:rPr lang="en-US" sz="2000" kern="1200" dirty="0"/>
            <a:t> </a:t>
          </a:r>
          <a:r>
            <a:rPr lang="en-US" sz="2000" kern="1200" dirty="0" err="1"/>
            <a:t>повторному</a:t>
          </a:r>
          <a:r>
            <a:rPr lang="en-US" sz="2000" kern="1200" dirty="0"/>
            <a:t> </a:t>
          </a:r>
          <a:r>
            <a:rPr lang="en-US" sz="2000" kern="1200" dirty="0" err="1"/>
            <a:t>зверненню</a:t>
          </a:r>
          <a:r>
            <a:rPr lang="en-US" sz="2000" kern="1200" dirty="0"/>
            <a:t> </a:t>
          </a:r>
          <a:r>
            <a:rPr lang="en-US" sz="2000" kern="1200" dirty="0" err="1"/>
            <a:t>до</a:t>
          </a:r>
          <a:r>
            <a:rPr lang="en-US" sz="2000" kern="1200" dirty="0"/>
            <a:t> суду </a:t>
          </a:r>
          <a:r>
            <a:rPr lang="en-US" sz="2000" kern="1200" dirty="0" err="1"/>
            <a:t>із</a:t>
          </a:r>
          <a:r>
            <a:rPr lang="en-US" sz="2000" kern="1200" dirty="0"/>
            <a:t> </a:t>
          </a:r>
          <a:r>
            <a:rPr lang="en-US" sz="2000" kern="1200" dirty="0" err="1"/>
            <a:t>заявою</a:t>
          </a:r>
          <a:r>
            <a:rPr lang="en-US" sz="2000" kern="1200" dirty="0"/>
            <a:t> </a:t>
          </a:r>
          <a:r>
            <a:rPr lang="en-US" sz="2000" kern="1200" dirty="0" err="1"/>
            <a:t>про</a:t>
          </a:r>
          <a:r>
            <a:rPr lang="en-US" sz="2000" kern="1200" dirty="0"/>
            <a:t> </a:t>
          </a:r>
          <a:r>
            <a:rPr lang="en-US" sz="2000" kern="1200" dirty="0" err="1"/>
            <a:t>відновлення</a:t>
          </a:r>
          <a:r>
            <a:rPr lang="en-US" sz="2000" kern="1200" dirty="0"/>
            <a:t> </a:t>
          </a:r>
          <a:r>
            <a:rPr lang="en-US" sz="2000" kern="1200" dirty="0" err="1"/>
            <a:t>втраченого</a:t>
          </a:r>
          <a:r>
            <a:rPr lang="en-US" sz="2000" kern="1200" dirty="0"/>
            <a:t> </a:t>
          </a:r>
          <a:r>
            <a:rPr lang="en-US" sz="2000" kern="1200" dirty="0" err="1"/>
            <a:t>судового</a:t>
          </a:r>
          <a:r>
            <a:rPr lang="en-US" sz="2000" kern="1200" dirty="0"/>
            <a:t> </a:t>
          </a:r>
          <a:r>
            <a:rPr lang="en-US" sz="2000" kern="1200" dirty="0" err="1"/>
            <a:t>провадження</a:t>
          </a:r>
          <a:endParaRPr lang="ru-RU" sz="2000" kern="1200" dirty="0"/>
        </a:p>
      </dsp:txBody>
      <dsp:txXfrm>
        <a:off x="4240491" y="789736"/>
        <a:ext cx="4562687" cy="17935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568" y="8681063"/>
            <a:ext cx="801461" cy="433113"/>
          </a:xfrm>
          <a:prstGeom prst="rect">
            <a:avLst/>
          </a:prstGeom>
        </p:spPr>
      </p:pic>
      <p:sp>
        <p:nvSpPr>
          <p:cNvPr id="11" name="Нижний колонтитул 10"/>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605535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3A85F-1491-417D-9FC6-2242E2878254}" type="datetimeFigureOut">
              <a:rPr lang="en-US" smtClean="0"/>
              <a:t>9/15/22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9DEA-13B1-4D70-A848-3973F200F553}" type="slidenum">
              <a:rPr lang="en-US" smtClean="0"/>
              <a:t>‹#›</a:t>
            </a:fld>
            <a:endParaRPr lang="en-US"/>
          </a:p>
        </p:txBody>
      </p:sp>
    </p:spTree>
    <p:extLst>
      <p:ext uri="{BB962C8B-B14F-4D97-AF65-F5344CB8AC3E}">
        <p14:creationId xmlns:p14="http://schemas.microsoft.com/office/powerpoint/2010/main" val="292605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9/15/22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9/15/22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9/15/22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9/15/22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9/15/22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s://avtek.ua/ua/"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Відновлення втраченого судового провадження</a:t>
            </a:r>
            <a:endParaRPr lang="en-US" dirty="0"/>
          </a:p>
        </p:txBody>
      </p:sp>
      <p:sp>
        <p:nvSpPr>
          <p:cNvPr id="3" name="Подзаголовок 2"/>
          <p:cNvSpPr>
            <a:spLocks noGrp="1"/>
          </p:cNvSpPr>
          <p:nvPr>
            <p:ph type="subTitle" idx="1"/>
          </p:nvPr>
        </p:nvSpPr>
        <p:spPr/>
        <p:txBody>
          <a:bodyPr/>
          <a:lstStyle/>
          <a:p>
            <a:r>
              <a:rPr lang="ru-RU" i="1" dirty="0" err="1"/>
              <a:t>Практичн</a:t>
            </a:r>
            <a:r>
              <a:rPr lang="uk-UA" i="1" dirty="0"/>
              <a:t>і аспекти </a:t>
            </a:r>
            <a:endParaRPr lang="en-US" i="1" dirty="0"/>
          </a:p>
        </p:txBody>
      </p:sp>
      <p:graphicFrame>
        <p:nvGraphicFramePr>
          <p:cNvPr id="4" name="Таблица 3"/>
          <p:cNvGraphicFramePr>
            <a:graphicFrameLocks noGrp="1"/>
          </p:cNvGraphicFramePr>
          <p:nvPr>
            <p:extLst>
              <p:ext uri="{D42A27DB-BD31-4B8C-83A1-F6EECF244321}">
                <p14:modId xmlns:p14="http://schemas.microsoft.com/office/powerpoint/2010/main" val="1537872718"/>
              </p:ext>
            </p:extLst>
          </p:nvPr>
        </p:nvGraphicFramePr>
        <p:xfrm>
          <a:off x="8639209" y="4447310"/>
          <a:ext cx="2799104" cy="1463040"/>
        </p:xfrm>
        <a:graphic>
          <a:graphicData uri="http://schemas.openxmlformats.org/drawingml/2006/table">
            <a:tbl>
              <a:tblPr firstRow="1" bandRow="1">
                <a:tableStyleId>{5C22544A-7EE6-4342-B048-85BDC9FD1C3A}</a:tableStyleId>
              </a:tblPr>
              <a:tblGrid>
                <a:gridCol w="2799104">
                  <a:extLst>
                    <a:ext uri="{9D8B030D-6E8A-4147-A177-3AD203B41FA5}">
                      <a16:colId xmlns:a16="http://schemas.microsoft.com/office/drawing/2014/main" val="2035964780"/>
                    </a:ext>
                  </a:extLst>
                </a:gridCol>
              </a:tblGrid>
              <a:tr h="500302">
                <a:tc>
                  <a:txBody>
                    <a:bodyPr/>
                    <a:lstStyle/>
                    <a:p>
                      <a:r>
                        <a:rPr lang="uk-UA" i="1" dirty="0"/>
                        <a:t>Світлана</a:t>
                      </a:r>
                      <a:r>
                        <a:rPr lang="uk-UA" i="1" baseline="0" dirty="0"/>
                        <a:t> РЕНЬКАС </a:t>
                      </a:r>
                    </a:p>
                    <a:p>
                      <a:endParaRPr lang="uk-UA" i="1" baseline="0" dirty="0"/>
                    </a:p>
                    <a:p>
                      <a:pPr algn="just"/>
                      <a:r>
                        <a:rPr lang="uk-UA" b="0" i="1" baseline="0" dirty="0"/>
                        <a:t>директор юридичного департаменту холдингу «АВТЕК»</a:t>
                      </a:r>
                      <a:endParaRPr lang="en-US" b="0" i="1" dirty="0"/>
                    </a:p>
                  </a:txBody>
                  <a:tcPr/>
                </a:tc>
                <a:extLst>
                  <a:ext uri="{0D108BD9-81ED-4DB2-BD59-A6C34878D82A}">
                    <a16:rowId xmlns:a16="http://schemas.microsoft.com/office/drawing/2014/main" val="3132692163"/>
                  </a:ext>
                </a:extLst>
              </a:tr>
            </a:tbl>
          </a:graphicData>
        </a:graphic>
      </p:graphicFrame>
      <p:sp>
        <p:nvSpPr>
          <p:cNvPr id="6" name="TextBox 5"/>
          <p:cNvSpPr txBox="1"/>
          <p:nvPr/>
        </p:nvSpPr>
        <p:spPr>
          <a:xfrm>
            <a:off x="3840480" y="4114800"/>
            <a:ext cx="966127" cy="369332"/>
          </a:xfrm>
          <a:prstGeom prst="rect">
            <a:avLst/>
          </a:prstGeom>
          <a:noFill/>
        </p:spPr>
        <p:txBody>
          <a:bodyPr wrap="square" rtlCol="0">
            <a:spAutoFit/>
          </a:bodyPr>
          <a:lstStyle/>
          <a:p>
            <a:endParaRPr lang="en-US" dirty="0"/>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4407" y="738762"/>
            <a:ext cx="1885950" cy="1019175"/>
          </a:xfrm>
          <a:prstGeom prst="rect">
            <a:avLst/>
          </a:prstGeom>
        </p:spPr>
      </p:pic>
    </p:spTree>
    <p:extLst>
      <p:ext uri="{BB962C8B-B14F-4D97-AF65-F5344CB8AC3E}">
        <p14:creationId xmlns:p14="http://schemas.microsoft.com/office/powerpoint/2010/main" val="65455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Особливості</a:t>
            </a:r>
            <a:r>
              <a:rPr lang="ru-RU" dirty="0"/>
              <a:t> </a:t>
            </a:r>
            <a:r>
              <a:rPr lang="ru-RU" dirty="0" err="1"/>
              <a:t>судової</a:t>
            </a:r>
            <a:r>
              <a:rPr lang="ru-RU" dirty="0"/>
              <a:t> практики Верховного Суду </a:t>
            </a:r>
            <a:endParaRPr lang="en-US" dirty="0"/>
          </a:p>
        </p:txBody>
      </p:sp>
      <p:sp>
        <p:nvSpPr>
          <p:cNvPr id="3" name="Объект 2"/>
          <p:cNvSpPr>
            <a:spLocks noGrp="1"/>
          </p:cNvSpPr>
          <p:nvPr>
            <p:ph idx="1"/>
          </p:nvPr>
        </p:nvSpPr>
        <p:spPr>
          <a:xfrm>
            <a:off x="581192" y="2180496"/>
            <a:ext cx="11139753" cy="4029111"/>
          </a:xfrm>
        </p:spPr>
        <p:txBody>
          <a:bodyPr>
            <a:normAutofit fontScale="70000" lnSpcReduction="20000"/>
          </a:bodyPr>
          <a:lstStyle/>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lgn="just">
              <a:buNone/>
            </a:pPr>
            <a:r>
              <a:rPr lang="uk-UA" sz="2600" dirty="0"/>
              <a:t>– порушення судом норм матеріального чи процесуального права, суд апеляційної інстанції не має повноважень на ревізію рішення суду про відновлення втраченого судового провадження. На підставі статті 279 КАС України суд не наділений і правом ухвалювати рішення про закриття апеляційного провадження з покликанням на недостатність зібраних матеріалів . </a:t>
            </a:r>
          </a:p>
          <a:p>
            <a:pPr marL="0" indent="0" algn="just">
              <a:buNone/>
            </a:pPr>
            <a:endParaRPr lang="uk-UA" sz="2600" dirty="0"/>
          </a:p>
          <a:p>
            <a:pPr marL="0" indent="0" algn="just">
              <a:buNone/>
            </a:pPr>
            <a:r>
              <a:rPr lang="uk-UA" sz="2600" u="sng" dirty="0"/>
              <a:t>Перебування матеріалів судової справи на тимчасового окупованій території, позбавляє   можливості отримати з матеріалів кримінального провадження інформацію, що відображає хід досудового розслідування та результати судового розгляду. За таких обставин суд прийшов до висновку, що перебування матеріалів кримінального провадження </a:t>
            </a:r>
            <a:r>
              <a:rPr lang="en-US" sz="2600" u="sng" dirty="0"/>
              <a:t>N 1</a:t>
            </a:r>
            <a:r>
              <a:rPr lang="uk-UA" sz="2600" u="sng" dirty="0" err="1"/>
              <a:t>кп</a:t>
            </a:r>
            <a:r>
              <a:rPr lang="uk-UA" sz="2600" u="sng" dirty="0"/>
              <a:t>/118/3/12 (справа </a:t>
            </a:r>
            <a:r>
              <a:rPr lang="en-US" sz="2600" u="sng" dirty="0"/>
              <a:t>N 118/8398/12) </a:t>
            </a:r>
            <a:r>
              <a:rPr lang="uk-UA" sz="2600" u="sng" dirty="0"/>
              <a:t>на тимчасово окупованій території є свідченням про їх втрату.</a:t>
            </a:r>
          </a:p>
          <a:p>
            <a:pPr marL="0" indent="0">
              <a:buNone/>
            </a:pPr>
            <a:endParaRPr lang="uk-UA" dirty="0"/>
          </a:p>
          <a:p>
            <a:pPr marL="0" indent="0">
              <a:buNone/>
            </a:pPr>
            <a:endParaRPr lang="uk-UA" dirty="0"/>
          </a:p>
        </p:txBody>
      </p:sp>
      <p:sp>
        <p:nvSpPr>
          <p:cNvPr id="4" name="Скругленный прямоугольник 3"/>
          <p:cNvSpPr/>
          <p:nvPr/>
        </p:nvSpPr>
        <p:spPr>
          <a:xfrm>
            <a:off x="581192" y="2335877"/>
            <a:ext cx="4979324" cy="57357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a:t>Постанова </a:t>
            </a:r>
            <a:r>
              <a:rPr lang="ru-RU" dirty="0" err="1"/>
              <a:t>від</a:t>
            </a:r>
            <a:r>
              <a:rPr lang="ru-RU" dirty="0"/>
              <a:t> 7 </a:t>
            </a:r>
            <a:r>
              <a:rPr lang="ru-RU" dirty="0" err="1"/>
              <a:t>серпня</a:t>
            </a:r>
            <a:r>
              <a:rPr lang="ru-RU" dirty="0"/>
              <a:t> 2018 року у </a:t>
            </a:r>
            <a:r>
              <a:rPr lang="ru-RU" dirty="0" err="1"/>
              <a:t>справі</a:t>
            </a:r>
            <a:r>
              <a:rPr lang="ru-RU" dirty="0"/>
              <a:t> </a:t>
            </a:r>
          </a:p>
          <a:p>
            <a:pPr algn="ctr"/>
            <a:r>
              <a:rPr lang="ru-RU" dirty="0"/>
              <a:t>№ 2а-3348/10/1270 </a:t>
            </a:r>
            <a:endParaRPr lang="en-US" dirty="0"/>
          </a:p>
        </p:txBody>
      </p:sp>
    </p:spTree>
    <p:extLst>
      <p:ext uri="{BB962C8B-B14F-4D97-AF65-F5344CB8AC3E}">
        <p14:creationId xmlns:p14="http://schemas.microsoft.com/office/powerpoint/2010/main" val="613409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Особливості</a:t>
            </a:r>
            <a:r>
              <a:rPr lang="ru-RU" dirty="0"/>
              <a:t> </a:t>
            </a:r>
            <a:r>
              <a:rPr lang="ru-RU" dirty="0" err="1"/>
              <a:t>судової</a:t>
            </a:r>
            <a:r>
              <a:rPr lang="ru-RU" dirty="0"/>
              <a:t> практики Верховного Суду </a:t>
            </a:r>
            <a:endParaRPr lang="en-US" dirty="0"/>
          </a:p>
        </p:txBody>
      </p:sp>
      <p:sp>
        <p:nvSpPr>
          <p:cNvPr id="3" name="Объект 2"/>
          <p:cNvSpPr>
            <a:spLocks noGrp="1"/>
          </p:cNvSpPr>
          <p:nvPr>
            <p:ph idx="1"/>
          </p:nvPr>
        </p:nvSpPr>
        <p:spPr/>
        <p:txBody>
          <a:bodyPr/>
          <a:lstStyle/>
          <a:p>
            <a:pPr marL="0" indent="0" algn="just">
              <a:buNone/>
            </a:pPr>
            <a:endParaRPr lang="ru-RU" dirty="0"/>
          </a:p>
          <a:p>
            <a:pPr marL="0" indent="0" algn="just">
              <a:buNone/>
            </a:pPr>
            <a:endParaRPr lang="ru-RU" sz="2000" dirty="0"/>
          </a:p>
          <a:p>
            <a:pPr marL="0" indent="0" algn="just">
              <a:buNone/>
            </a:pPr>
            <a:r>
              <a:rPr lang="ru-RU" sz="2000" dirty="0"/>
              <a:t>- </a:t>
            </a:r>
            <a:r>
              <a:rPr lang="ru-RU" sz="2000" dirty="0" err="1"/>
              <a:t>Об`єднаною</a:t>
            </a:r>
            <a:r>
              <a:rPr lang="ru-RU" sz="2000" dirty="0"/>
              <a:t> палатою </a:t>
            </a:r>
            <a:r>
              <a:rPr lang="ru-RU" sz="2000" dirty="0" err="1"/>
              <a:t>Касаційного</a:t>
            </a:r>
            <a:r>
              <a:rPr lang="ru-RU" sz="2000" dirty="0"/>
              <a:t> </a:t>
            </a:r>
            <a:r>
              <a:rPr lang="ru-RU" sz="2000" dirty="0" err="1"/>
              <a:t>цивільного</a:t>
            </a:r>
            <a:r>
              <a:rPr lang="ru-RU" sz="2000" dirty="0"/>
              <a:t> суду озвучено </a:t>
            </a:r>
            <a:r>
              <a:rPr lang="ru-RU" sz="2000" dirty="0" err="1"/>
              <a:t>наступний</a:t>
            </a:r>
            <a:r>
              <a:rPr lang="ru-RU" sz="2000" dirty="0"/>
              <a:t> </a:t>
            </a:r>
            <a:r>
              <a:rPr lang="ru-RU" sz="2000" dirty="0" err="1"/>
              <a:t>правовий</a:t>
            </a:r>
            <a:r>
              <a:rPr lang="ru-RU" sz="2000" dirty="0"/>
              <a:t> </a:t>
            </a:r>
            <a:r>
              <a:rPr lang="ru-RU" sz="2000" dirty="0" err="1"/>
              <a:t>висновок</a:t>
            </a:r>
            <a:r>
              <a:rPr lang="ru-RU" sz="2000" dirty="0"/>
              <a:t>: </a:t>
            </a:r>
            <a:r>
              <a:rPr lang="ru-RU" sz="2000" u="sng" dirty="0" err="1"/>
              <a:t>допускається</a:t>
            </a:r>
            <a:r>
              <a:rPr lang="ru-RU" sz="2000" u="sng" dirty="0"/>
              <a:t> </a:t>
            </a:r>
            <a:r>
              <a:rPr lang="ru-RU" sz="2000" u="sng" dirty="0" err="1"/>
              <a:t>відновлення</a:t>
            </a:r>
            <a:r>
              <a:rPr lang="ru-RU" sz="2000" u="sng" dirty="0"/>
              <a:t> </a:t>
            </a:r>
            <a:r>
              <a:rPr lang="ru-RU" sz="2000" u="sng" dirty="0" err="1"/>
              <a:t>втраченого</a:t>
            </a:r>
            <a:r>
              <a:rPr lang="ru-RU" sz="2000" u="sng" dirty="0"/>
              <a:t> </a:t>
            </a:r>
            <a:r>
              <a:rPr lang="ru-RU" sz="2000" u="sng" dirty="0" err="1"/>
              <a:t>провадження</a:t>
            </a:r>
            <a:r>
              <a:rPr lang="ru-RU" sz="2000" u="sng" dirty="0"/>
              <a:t> в </a:t>
            </a:r>
            <a:r>
              <a:rPr lang="ru-RU" sz="2000" u="sng" dirty="0" err="1"/>
              <a:t>частині</a:t>
            </a:r>
            <a:r>
              <a:rPr lang="ru-RU" sz="2000" u="sng" dirty="0"/>
              <a:t>, </a:t>
            </a:r>
            <a:r>
              <a:rPr lang="ru-RU" sz="2000" u="sng" dirty="0" err="1"/>
              <a:t>якщо</a:t>
            </a:r>
            <a:r>
              <a:rPr lang="ru-RU" sz="2000" u="sng" dirty="0"/>
              <a:t> </a:t>
            </a:r>
            <a:r>
              <a:rPr lang="ru-RU" sz="2000" u="sng" dirty="0" err="1"/>
              <a:t>провадження</a:t>
            </a:r>
            <a:r>
              <a:rPr lang="ru-RU" sz="2000" u="sng" dirty="0"/>
              <a:t> </a:t>
            </a:r>
            <a:r>
              <a:rPr lang="ru-RU" sz="2000" u="sng" dirty="0" err="1"/>
              <a:t>втрачено</a:t>
            </a:r>
            <a:r>
              <a:rPr lang="ru-RU" sz="2000" u="sng" dirty="0"/>
              <a:t> у </a:t>
            </a:r>
            <a:r>
              <a:rPr lang="ru-RU" sz="2000" u="sng" dirty="0" err="1"/>
              <a:t>відповідній</a:t>
            </a:r>
            <a:r>
              <a:rPr lang="ru-RU" sz="2000" u="sng" dirty="0"/>
              <a:t> </a:t>
            </a:r>
            <a:r>
              <a:rPr lang="ru-RU" sz="2000" u="sng" dirty="0" err="1"/>
              <a:t>частині</a:t>
            </a:r>
            <a:r>
              <a:rPr lang="ru-RU" sz="2000" u="sng" dirty="0"/>
              <a:t>. При </a:t>
            </a:r>
            <a:r>
              <a:rPr lang="ru-RU" sz="2000" u="sng" dirty="0" err="1"/>
              <a:t>цьому</a:t>
            </a:r>
            <a:r>
              <a:rPr lang="ru-RU" sz="2000" u="sng" dirty="0"/>
              <a:t>, не </a:t>
            </a:r>
            <a:r>
              <a:rPr lang="ru-RU" sz="2000" u="sng" dirty="0" err="1"/>
              <a:t>допускається</a:t>
            </a:r>
            <a:r>
              <a:rPr lang="ru-RU" sz="2000" u="sng" dirty="0"/>
              <a:t> </a:t>
            </a:r>
            <a:r>
              <a:rPr lang="ru-RU" sz="2000" u="sng" dirty="0" err="1"/>
              <a:t>відновлення</a:t>
            </a:r>
            <a:r>
              <a:rPr lang="ru-RU" sz="2000" u="sng" dirty="0"/>
              <a:t> </a:t>
            </a:r>
            <a:r>
              <a:rPr lang="ru-RU" sz="2000" u="sng" dirty="0" err="1"/>
              <a:t>втраченого</a:t>
            </a:r>
            <a:r>
              <a:rPr lang="ru-RU" sz="2000" u="sng" dirty="0"/>
              <a:t> </a:t>
            </a:r>
            <a:r>
              <a:rPr lang="ru-RU" sz="2000" u="sng" dirty="0" err="1"/>
              <a:t>провадження</a:t>
            </a:r>
            <a:r>
              <a:rPr lang="ru-RU" sz="2000" u="sng" dirty="0"/>
              <a:t> в </a:t>
            </a:r>
            <a:r>
              <a:rPr lang="ru-RU" sz="2000" u="sng" dirty="0" err="1"/>
              <a:t>частині</a:t>
            </a:r>
            <a:r>
              <a:rPr lang="ru-RU" sz="2000" u="sng" dirty="0"/>
              <a:t>, </a:t>
            </a:r>
            <a:r>
              <a:rPr lang="ru-RU" sz="2000" u="sng" dirty="0" err="1"/>
              <a:t>якщо</a:t>
            </a:r>
            <a:r>
              <a:rPr lang="ru-RU" sz="2000" u="sng" dirty="0"/>
              <a:t> </a:t>
            </a:r>
            <a:r>
              <a:rPr lang="ru-RU" sz="2000" u="sng" dirty="0" err="1"/>
              <a:t>воно</a:t>
            </a:r>
            <a:r>
              <a:rPr lang="ru-RU" sz="2000" u="sng" dirty="0"/>
              <a:t> </a:t>
            </a:r>
            <a:r>
              <a:rPr lang="ru-RU" sz="2000" u="sng" dirty="0" err="1"/>
              <a:t>втрачене</a:t>
            </a:r>
            <a:r>
              <a:rPr lang="ru-RU" sz="2000" u="sng" dirty="0"/>
              <a:t> </a:t>
            </a:r>
            <a:r>
              <a:rPr lang="ru-RU" sz="2000" u="sng" dirty="0" err="1"/>
              <a:t>повністю</a:t>
            </a:r>
            <a:r>
              <a:rPr lang="ru-RU" sz="2000" u="sng" dirty="0"/>
              <a:t>.</a:t>
            </a:r>
            <a:endParaRPr lang="en-US" sz="2000" u="sng" dirty="0"/>
          </a:p>
        </p:txBody>
      </p:sp>
      <p:sp>
        <p:nvSpPr>
          <p:cNvPr id="4" name="Скругленный прямоугольник 3"/>
          <p:cNvSpPr/>
          <p:nvPr/>
        </p:nvSpPr>
        <p:spPr>
          <a:xfrm>
            <a:off x="914399" y="2319251"/>
            <a:ext cx="5660968" cy="88114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dirty="0"/>
              <a:t>Постанова у </a:t>
            </a:r>
            <a:r>
              <a:rPr lang="ru-RU" dirty="0" err="1"/>
              <a:t>справі</a:t>
            </a:r>
            <a:r>
              <a:rPr lang="ru-RU" dirty="0"/>
              <a:t> № 111/2150/13-ц (</a:t>
            </a:r>
            <a:r>
              <a:rPr lang="ru-RU" dirty="0" err="1"/>
              <a:t>провадження</a:t>
            </a:r>
            <a:r>
              <a:rPr lang="ru-RU" dirty="0"/>
              <a:t> № 61-24083сво18) </a:t>
            </a:r>
            <a:r>
              <a:rPr lang="ru-RU" dirty="0" err="1"/>
              <a:t>від</a:t>
            </a:r>
            <a:r>
              <a:rPr lang="ru-RU" dirty="0"/>
              <a:t> 06 лютого 2019 року</a:t>
            </a:r>
            <a:endParaRPr lang="en-US" dirty="0"/>
          </a:p>
        </p:txBody>
      </p:sp>
    </p:spTree>
    <p:extLst>
      <p:ext uri="{BB962C8B-B14F-4D97-AF65-F5344CB8AC3E}">
        <p14:creationId xmlns:p14="http://schemas.microsoft.com/office/powerpoint/2010/main" val="2812027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en-US" sz="2000" dirty="0"/>
              <a:t>https://avtek.ua/ua/</a:t>
            </a:r>
            <a:br>
              <a:rPr lang="uk-UA" sz="2000" dirty="0"/>
            </a:br>
            <a:r>
              <a:rPr lang="uk-UA" sz="2000" dirty="0"/>
              <a:t>+38 044 496-00-00</a:t>
            </a:r>
            <a:endParaRPr lang="en-US" sz="2000" dirty="0"/>
          </a:p>
        </p:txBody>
      </p:sp>
      <p:sp>
        <p:nvSpPr>
          <p:cNvPr id="3" name="Объект 2"/>
          <p:cNvSpPr>
            <a:spLocks noGrp="1"/>
          </p:cNvSpPr>
          <p:nvPr>
            <p:ph idx="1"/>
          </p:nvPr>
        </p:nvSpPr>
        <p:spPr/>
        <p:txBody>
          <a:bodyPr/>
          <a:lstStyle/>
          <a:p>
            <a:pPr marL="0" indent="0" algn="ctr">
              <a:buNone/>
            </a:pPr>
            <a:endParaRPr lang="uk-UA" dirty="0">
              <a:hlinkClick r:id="rId2"/>
            </a:endParaRPr>
          </a:p>
          <a:p>
            <a:pPr marL="0" indent="0" algn="ctr">
              <a:buNone/>
            </a:pPr>
            <a:endParaRPr lang="uk-UA" dirty="0">
              <a:hlinkClick r:id="rId2"/>
            </a:endParaRPr>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en-US" dirty="0"/>
          </a:p>
        </p:txBody>
      </p:sp>
      <p:pic>
        <p:nvPicPr>
          <p:cNvPr id="6" name="Рисунок 5"/>
          <p:cNvPicPr>
            <a:picLocks noChangeAspect="1"/>
          </p:cNvPicPr>
          <p:nvPr/>
        </p:nvPicPr>
        <p:blipFill>
          <a:blip r:embed="rId3"/>
          <a:stretch>
            <a:fillRect/>
          </a:stretch>
        </p:blipFill>
        <p:spPr>
          <a:xfrm>
            <a:off x="2254494" y="3356794"/>
            <a:ext cx="9728642" cy="662853"/>
          </a:xfrm>
          <a:prstGeom prst="rect">
            <a:avLst/>
          </a:prstGeom>
        </p:spPr>
      </p:pic>
      <p:pic>
        <p:nvPicPr>
          <p:cNvPr id="7" name="Рисунок 6"/>
          <p:cNvPicPr>
            <a:picLocks noChangeAspect="1"/>
          </p:cNvPicPr>
          <p:nvPr/>
        </p:nvPicPr>
        <p:blipFill>
          <a:blip r:embed="rId4"/>
          <a:stretch>
            <a:fillRect/>
          </a:stretch>
        </p:blipFill>
        <p:spPr>
          <a:xfrm>
            <a:off x="363251" y="2007809"/>
            <a:ext cx="2546203" cy="1409506"/>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1066" y="1827276"/>
            <a:ext cx="1485905" cy="1485905"/>
          </a:xfrm>
          <a:prstGeom prst="rect">
            <a:avLst/>
          </a:prstGeom>
        </p:spPr>
      </p:pic>
      <p:pic>
        <p:nvPicPr>
          <p:cNvPr id="9" name="Рисунок 8"/>
          <p:cNvPicPr>
            <a:picLocks noChangeAspect="1"/>
          </p:cNvPicPr>
          <p:nvPr/>
        </p:nvPicPr>
        <p:blipFill>
          <a:blip r:embed="rId6"/>
          <a:stretch>
            <a:fillRect/>
          </a:stretch>
        </p:blipFill>
        <p:spPr>
          <a:xfrm>
            <a:off x="851102" y="4181532"/>
            <a:ext cx="4238625" cy="2028825"/>
          </a:xfrm>
          <a:prstGeom prst="rect">
            <a:avLst/>
          </a:prstGeom>
        </p:spPr>
      </p:pic>
      <p:pic>
        <p:nvPicPr>
          <p:cNvPr id="10" name="Рисунок 9"/>
          <p:cNvPicPr>
            <a:picLocks noChangeAspect="1"/>
          </p:cNvPicPr>
          <p:nvPr/>
        </p:nvPicPr>
        <p:blipFill>
          <a:blip r:embed="rId7"/>
          <a:stretch>
            <a:fillRect/>
          </a:stretch>
        </p:blipFill>
        <p:spPr>
          <a:xfrm>
            <a:off x="6682043" y="4181532"/>
            <a:ext cx="4371975" cy="2066925"/>
          </a:xfrm>
          <a:prstGeom prst="rect">
            <a:avLst/>
          </a:prstGeom>
        </p:spPr>
      </p:pic>
    </p:spTree>
    <p:extLst>
      <p:ext uri="{BB962C8B-B14F-4D97-AF65-F5344CB8AC3E}">
        <p14:creationId xmlns:p14="http://schemas.microsoft.com/office/powerpoint/2010/main" val="302409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Процесуальне</a:t>
            </a:r>
            <a:r>
              <a:rPr lang="ru-RU" dirty="0"/>
              <a:t> </a:t>
            </a:r>
            <a:r>
              <a:rPr lang="ru-RU" dirty="0" err="1"/>
              <a:t>законодавство</a:t>
            </a:r>
            <a:r>
              <a:rPr lang="ru-RU" dirty="0"/>
              <a:t>: </a:t>
            </a:r>
            <a:r>
              <a:rPr lang="ru-RU" sz="1600" dirty="0"/>
              <a:t>В</a:t>
            </a:r>
            <a:r>
              <a:rPr lang="uk-UA" sz="1400" dirty="0" err="1"/>
              <a:t>ідновлення</a:t>
            </a:r>
            <a:r>
              <a:rPr lang="uk-UA" sz="1400" dirty="0"/>
              <a:t> втраченого судового провадження </a:t>
            </a:r>
            <a:endParaRPr lang="en-US" sz="2000" dirty="0"/>
          </a:p>
        </p:txBody>
      </p:sp>
      <p:sp>
        <p:nvSpPr>
          <p:cNvPr id="3" name="Объект 2"/>
          <p:cNvSpPr>
            <a:spLocks noGrp="1"/>
          </p:cNvSpPr>
          <p:nvPr>
            <p:ph idx="1"/>
          </p:nvPr>
        </p:nvSpPr>
        <p:spPr>
          <a:xfrm>
            <a:off x="581192" y="2371689"/>
            <a:ext cx="11029615" cy="3678303"/>
          </a:xfrm>
        </p:spPr>
        <p:txBody>
          <a:bodyPr/>
          <a:lstStyle/>
          <a:p>
            <a:pPr algn="just"/>
            <a:r>
              <a:rPr lang="uk-UA" sz="2000" dirty="0"/>
              <a:t>Самостійна категорія справ, що </a:t>
            </a:r>
            <a:r>
              <a:rPr lang="ru-RU" sz="2000" dirty="0" err="1"/>
              <a:t>відрізняється</a:t>
            </a:r>
            <a:r>
              <a:rPr lang="ru-RU" sz="2000" dirty="0"/>
              <a:t> </a:t>
            </a:r>
            <a:r>
              <a:rPr lang="ru-RU" sz="2000" dirty="0" err="1"/>
              <a:t>від</a:t>
            </a:r>
            <a:r>
              <a:rPr lang="ru-RU" sz="2000" dirty="0"/>
              <a:t> справ </a:t>
            </a:r>
            <a:r>
              <a:rPr lang="ru-RU" sz="2000" dirty="0" err="1"/>
              <a:t>позовного</a:t>
            </a:r>
            <a:r>
              <a:rPr lang="ru-RU" sz="2000" dirty="0"/>
              <a:t> і справ </a:t>
            </a:r>
            <a:r>
              <a:rPr lang="ru-RU" sz="2000" dirty="0" err="1"/>
              <a:t>окремого</a:t>
            </a:r>
            <a:r>
              <a:rPr lang="ru-RU" sz="2000" dirty="0"/>
              <a:t> </a:t>
            </a:r>
            <a:r>
              <a:rPr lang="ru-RU" sz="2000" dirty="0" err="1"/>
              <a:t>провадження</a:t>
            </a:r>
            <a:r>
              <a:rPr lang="ru-RU" sz="2000" dirty="0"/>
              <a:t>, </a:t>
            </a:r>
          </a:p>
          <a:p>
            <a:pPr marL="0" indent="0" algn="just">
              <a:buNone/>
            </a:pPr>
            <a:r>
              <a:rPr lang="ru-RU" sz="2000" dirty="0"/>
              <a:t>                                              </a:t>
            </a:r>
            <a:r>
              <a:rPr lang="ru-RU" sz="2000" b="1" dirty="0"/>
              <a:t>АЛЕ </a:t>
            </a:r>
            <a:r>
              <a:rPr lang="ru-RU" sz="2000" dirty="0"/>
              <a:t> </a:t>
            </a:r>
            <a:r>
              <a:rPr lang="ru-RU" sz="2000" dirty="0" err="1"/>
              <a:t>має</a:t>
            </a:r>
            <a:r>
              <a:rPr lang="ru-RU" sz="2000" dirty="0"/>
              <a:t> </a:t>
            </a:r>
            <a:r>
              <a:rPr lang="ru-RU" sz="2000" dirty="0" err="1"/>
              <a:t>ознаки</a:t>
            </a:r>
            <a:r>
              <a:rPr lang="ru-RU" sz="2000" dirty="0"/>
              <a:t> </a:t>
            </a:r>
            <a:r>
              <a:rPr lang="ru-RU" sz="2000" dirty="0" err="1"/>
              <a:t>окремого</a:t>
            </a:r>
            <a:r>
              <a:rPr lang="ru-RU" sz="2000" dirty="0"/>
              <a:t> </a:t>
            </a:r>
            <a:r>
              <a:rPr lang="ru-RU" sz="2000" dirty="0" err="1"/>
              <a:t>провадження</a:t>
            </a:r>
            <a:r>
              <a:rPr lang="ru-RU" sz="2000" dirty="0"/>
              <a:t>: </a:t>
            </a:r>
          </a:p>
          <a:p>
            <a:pPr marL="0" indent="0" algn="just">
              <a:buNone/>
            </a:pPr>
            <a:endParaRPr lang="ru-RU" sz="2000" dirty="0"/>
          </a:p>
          <a:p>
            <a:pPr marL="0" indent="0" algn="just">
              <a:buNone/>
            </a:pPr>
            <a:endParaRPr lang="ru-RU" dirty="0"/>
          </a:p>
          <a:p>
            <a:pPr marL="0" indent="0">
              <a:buNone/>
            </a:pPr>
            <a:endParaRPr lang="ru-RU" dirty="0"/>
          </a:p>
          <a:p>
            <a:pPr marL="0" indent="0">
              <a:buNone/>
            </a:pPr>
            <a:endParaRPr lang="ru-RU" dirty="0"/>
          </a:p>
          <a:p>
            <a:pPr marL="0" indent="0">
              <a:buNone/>
            </a:pPr>
            <a:endParaRPr lang="ru-RU" dirty="0"/>
          </a:p>
          <a:p>
            <a:pPr marL="0" indent="0">
              <a:buNone/>
            </a:pPr>
            <a:endParaRPr lang="en-US" dirty="0"/>
          </a:p>
        </p:txBody>
      </p:sp>
      <p:sp>
        <p:nvSpPr>
          <p:cNvPr id="4" name="Прямоугольник 3"/>
          <p:cNvSpPr/>
          <p:nvPr/>
        </p:nvSpPr>
        <p:spPr>
          <a:xfrm>
            <a:off x="1338348" y="4305991"/>
            <a:ext cx="3100648" cy="1388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err="1"/>
              <a:t>безспірність</a:t>
            </a:r>
            <a:r>
              <a:rPr lang="ru-RU" sz="2400" dirty="0"/>
              <a:t> </a:t>
            </a:r>
            <a:r>
              <a:rPr lang="ru-RU" sz="2400" dirty="0" err="1"/>
              <a:t>вимоги</a:t>
            </a:r>
            <a:r>
              <a:rPr lang="ru-RU" sz="2400" dirty="0"/>
              <a:t> </a:t>
            </a:r>
            <a:endParaRPr lang="en-US" sz="2400" dirty="0"/>
          </a:p>
        </p:txBody>
      </p:sp>
      <p:sp>
        <p:nvSpPr>
          <p:cNvPr id="5" name="Прямоугольник 4"/>
          <p:cNvSpPr/>
          <p:nvPr/>
        </p:nvSpPr>
        <p:spPr>
          <a:xfrm>
            <a:off x="7365075" y="4297679"/>
            <a:ext cx="3383281" cy="1388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err="1"/>
              <a:t>наявність</a:t>
            </a:r>
            <a:r>
              <a:rPr lang="ru-RU" sz="2000" dirty="0"/>
              <a:t> у </a:t>
            </a:r>
            <a:r>
              <a:rPr lang="ru-RU" sz="2000" dirty="0" err="1"/>
              <a:t>справі</a:t>
            </a:r>
            <a:r>
              <a:rPr lang="ru-RU" sz="2000" dirty="0"/>
              <a:t> </a:t>
            </a:r>
            <a:r>
              <a:rPr lang="ru-RU" sz="2000" dirty="0" err="1"/>
              <a:t>однієї</a:t>
            </a:r>
            <a:r>
              <a:rPr lang="ru-RU" sz="2000" dirty="0"/>
              <a:t> </a:t>
            </a:r>
            <a:r>
              <a:rPr lang="ru-RU" sz="2000" dirty="0" err="1"/>
              <a:t>сторони</a:t>
            </a:r>
            <a:r>
              <a:rPr lang="ru-RU" sz="2000" dirty="0"/>
              <a:t> – </a:t>
            </a:r>
            <a:r>
              <a:rPr lang="ru-RU" sz="2000" dirty="0" err="1"/>
              <a:t>заявника</a:t>
            </a:r>
            <a:endParaRPr lang="en-US" sz="2000" dirty="0"/>
          </a:p>
        </p:txBody>
      </p:sp>
      <p:cxnSp>
        <p:nvCxnSpPr>
          <p:cNvPr id="7" name="Прямая со стрелкой 6"/>
          <p:cNvCxnSpPr/>
          <p:nvPr/>
        </p:nvCxnSpPr>
        <p:spPr>
          <a:xfrm flipH="1">
            <a:off x="3607723" y="3599854"/>
            <a:ext cx="1238596" cy="581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6542814" y="3570760"/>
            <a:ext cx="1363288" cy="64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52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Норми процесуального законодавства </a:t>
            </a:r>
            <a:endParaRPr lang="en-US" dirty="0"/>
          </a:p>
        </p:txBody>
      </p:sp>
      <p:sp>
        <p:nvSpPr>
          <p:cNvPr id="3" name="Объект 2"/>
          <p:cNvSpPr>
            <a:spLocks noGrp="1"/>
          </p:cNvSpPr>
          <p:nvPr>
            <p:ph sz="half" idx="1"/>
          </p:nvPr>
        </p:nvSpPr>
        <p:spPr/>
        <p:txBody>
          <a:bodyPr/>
          <a:lstStyle/>
          <a:p>
            <a:r>
              <a:rPr lang="ru-RU" dirty="0"/>
              <a:t>ЦПК: </a:t>
            </a:r>
            <a:r>
              <a:rPr lang="ru-RU" dirty="0" err="1"/>
              <a:t>Стаття</a:t>
            </a:r>
            <a:r>
              <a:rPr lang="ru-RU" dirty="0"/>
              <a:t> 488</a:t>
            </a:r>
          </a:p>
          <a:p>
            <a:r>
              <a:rPr lang="ru-RU" dirty="0"/>
              <a:t>КАС: </a:t>
            </a:r>
            <a:r>
              <a:rPr lang="ru-RU" dirty="0" err="1"/>
              <a:t>Стаття</a:t>
            </a:r>
            <a:r>
              <a:rPr lang="ru-RU" dirty="0"/>
              <a:t> 384</a:t>
            </a:r>
          </a:p>
          <a:p>
            <a:r>
              <a:rPr lang="ru-RU" dirty="0"/>
              <a:t>ГПК: </a:t>
            </a:r>
            <a:r>
              <a:rPr lang="ru-RU" dirty="0" err="1"/>
              <a:t>Стаття</a:t>
            </a:r>
            <a:r>
              <a:rPr lang="ru-RU" dirty="0"/>
              <a:t> 357 </a:t>
            </a:r>
            <a:r>
              <a:rPr lang="ru-RU" dirty="0" err="1"/>
              <a:t>передбачають</a:t>
            </a:r>
            <a:r>
              <a:rPr lang="ru-RU" dirty="0"/>
              <a:t> </a:t>
            </a:r>
          </a:p>
          <a:p>
            <a:pPr marL="0" indent="0" algn="just">
              <a:buNone/>
            </a:pPr>
            <a:r>
              <a:rPr lang="ru-RU" dirty="0"/>
              <a:t>Порядок </a:t>
            </a:r>
            <a:r>
              <a:rPr lang="ru-RU" dirty="0" err="1"/>
              <a:t>відновлення</a:t>
            </a:r>
            <a:r>
              <a:rPr lang="ru-RU" dirty="0"/>
              <a:t> </a:t>
            </a:r>
            <a:r>
              <a:rPr lang="ru-RU" dirty="0" err="1"/>
              <a:t>втраченого</a:t>
            </a:r>
            <a:r>
              <a:rPr lang="ru-RU" dirty="0"/>
              <a:t> судового </a:t>
            </a:r>
            <a:r>
              <a:rPr lang="ru-RU" dirty="0" err="1"/>
              <a:t>провадження</a:t>
            </a:r>
            <a:r>
              <a:rPr lang="ru-RU" dirty="0"/>
              <a:t> </a:t>
            </a:r>
            <a:r>
              <a:rPr lang="ru-RU" dirty="0" err="1"/>
              <a:t>Відновлення</a:t>
            </a:r>
            <a:r>
              <a:rPr lang="ru-RU" dirty="0"/>
              <a:t> </a:t>
            </a:r>
            <a:r>
              <a:rPr lang="ru-RU" dirty="0" err="1"/>
              <a:t>втраченого</a:t>
            </a:r>
            <a:r>
              <a:rPr lang="ru-RU" dirty="0"/>
              <a:t> </a:t>
            </a:r>
            <a:r>
              <a:rPr lang="ru-RU" dirty="0" err="1"/>
              <a:t>повністю</a:t>
            </a:r>
            <a:r>
              <a:rPr lang="ru-RU" dirty="0"/>
              <a:t> </a:t>
            </a:r>
            <a:r>
              <a:rPr lang="ru-RU" dirty="0" err="1"/>
              <a:t>або</a:t>
            </a:r>
            <a:r>
              <a:rPr lang="ru-RU" dirty="0"/>
              <a:t> </a:t>
            </a:r>
            <a:r>
              <a:rPr lang="ru-RU" dirty="0" err="1"/>
              <a:t>частково</a:t>
            </a:r>
            <a:r>
              <a:rPr lang="ru-RU" dirty="0"/>
              <a:t> судового </a:t>
            </a:r>
            <a:r>
              <a:rPr lang="ru-RU" dirty="0" err="1"/>
              <a:t>провадження</a:t>
            </a:r>
            <a:r>
              <a:rPr lang="ru-RU" dirty="0"/>
              <a:t> в </a:t>
            </a:r>
            <a:r>
              <a:rPr lang="ru-RU" dirty="0" err="1"/>
              <a:t>цивільній</a:t>
            </a:r>
            <a:r>
              <a:rPr lang="ru-RU" dirty="0"/>
              <a:t> </a:t>
            </a:r>
            <a:r>
              <a:rPr lang="ru-RU" dirty="0" err="1"/>
              <a:t>справі</a:t>
            </a:r>
            <a:r>
              <a:rPr lang="ru-RU" dirty="0"/>
              <a:t>, </a:t>
            </a:r>
            <a:r>
              <a:rPr lang="ru-RU" dirty="0" err="1"/>
              <a:t>закінченій</a:t>
            </a:r>
            <a:r>
              <a:rPr lang="ru-RU" dirty="0"/>
              <a:t> </a:t>
            </a:r>
            <a:r>
              <a:rPr lang="ru-RU" dirty="0" err="1"/>
              <a:t>ухваленням</a:t>
            </a:r>
            <a:r>
              <a:rPr lang="ru-RU" dirty="0"/>
              <a:t> </a:t>
            </a:r>
            <a:r>
              <a:rPr lang="ru-RU" dirty="0" err="1"/>
              <a:t>рішення</a:t>
            </a:r>
            <a:r>
              <a:rPr lang="ru-RU" dirty="0"/>
              <a:t> </a:t>
            </a:r>
            <a:r>
              <a:rPr lang="ru-RU" dirty="0" err="1"/>
              <a:t>або</a:t>
            </a:r>
            <a:r>
              <a:rPr lang="ru-RU" dirty="0"/>
              <a:t> у </a:t>
            </a:r>
            <a:r>
              <a:rPr lang="ru-RU" dirty="0" err="1"/>
              <a:t>якій</a:t>
            </a:r>
            <a:r>
              <a:rPr lang="ru-RU" dirty="0"/>
              <a:t> </a:t>
            </a:r>
            <a:r>
              <a:rPr lang="ru-RU" dirty="0" err="1"/>
              <a:t>провадження</a:t>
            </a:r>
            <a:r>
              <a:rPr lang="ru-RU" dirty="0"/>
              <a:t> </a:t>
            </a:r>
            <a:r>
              <a:rPr lang="ru-RU" dirty="0" err="1"/>
              <a:t>закрито</a:t>
            </a:r>
            <a:r>
              <a:rPr lang="ru-RU" dirty="0"/>
              <a:t>, проводиться у порядку, </a:t>
            </a:r>
            <a:r>
              <a:rPr lang="ru-RU" dirty="0" err="1"/>
              <a:t>встановленому</a:t>
            </a:r>
            <a:r>
              <a:rPr lang="ru-RU" dirty="0"/>
              <a:t> </a:t>
            </a:r>
            <a:r>
              <a:rPr lang="ru-RU" dirty="0" err="1"/>
              <a:t>цим</a:t>
            </a:r>
            <a:r>
              <a:rPr lang="ru-RU" dirty="0"/>
              <a:t> Кодексом. </a:t>
            </a:r>
          </a:p>
          <a:p>
            <a:endParaRPr lang="en-US" dirty="0"/>
          </a:p>
        </p:txBody>
      </p:sp>
      <p:sp>
        <p:nvSpPr>
          <p:cNvPr id="4" name="Объект 3"/>
          <p:cNvSpPr>
            <a:spLocks noGrp="1"/>
          </p:cNvSpPr>
          <p:nvPr>
            <p:ph sz="half" idx="2"/>
          </p:nvPr>
        </p:nvSpPr>
        <p:spPr/>
        <p:txBody>
          <a:bodyPr/>
          <a:lstStyle/>
          <a:p>
            <a:r>
              <a:rPr lang="ru-RU" dirty="0"/>
              <a:t>КПК: </a:t>
            </a:r>
            <a:r>
              <a:rPr lang="ru-RU" dirty="0" err="1"/>
              <a:t>Стаття</a:t>
            </a:r>
            <a:r>
              <a:rPr lang="ru-RU" dirty="0"/>
              <a:t> 524</a:t>
            </a:r>
          </a:p>
          <a:p>
            <a:pPr marL="0" indent="0" algn="just">
              <a:buNone/>
            </a:pPr>
            <a:r>
              <a:rPr lang="ru-RU" dirty="0" err="1"/>
              <a:t>Відновленню</a:t>
            </a:r>
            <a:r>
              <a:rPr lang="ru-RU" dirty="0"/>
              <a:t> </a:t>
            </a:r>
            <a:r>
              <a:rPr lang="ru-RU" dirty="0" err="1"/>
              <a:t>підлягають</a:t>
            </a:r>
            <a:r>
              <a:rPr lang="ru-RU" dirty="0"/>
              <a:t> </a:t>
            </a:r>
            <a:r>
              <a:rPr lang="ru-RU" dirty="0" err="1"/>
              <a:t>втрачені</a:t>
            </a:r>
            <a:r>
              <a:rPr lang="ru-RU" dirty="0"/>
              <a:t> </a:t>
            </a:r>
            <a:r>
              <a:rPr lang="ru-RU" dirty="0" err="1"/>
              <a:t>матеріали</a:t>
            </a:r>
            <a:r>
              <a:rPr lang="ru-RU" dirty="0"/>
              <a:t> в тому </a:t>
            </a:r>
            <a:r>
              <a:rPr lang="ru-RU" dirty="0" err="1"/>
              <a:t>кримінальному</a:t>
            </a:r>
            <a:r>
              <a:rPr lang="ru-RU" dirty="0"/>
              <a:t> </a:t>
            </a:r>
            <a:r>
              <a:rPr lang="ru-RU" dirty="0" err="1"/>
              <a:t>провадженні</a:t>
            </a:r>
            <a:r>
              <a:rPr lang="ru-RU" dirty="0"/>
              <a:t>, яке </a:t>
            </a:r>
            <a:r>
              <a:rPr lang="ru-RU" dirty="0" err="1"/>
              <a:t>завершилося</a:t>
            </a:r>
            <a:r>
              <a:rPr lang="ru-RU" dirty="0"/>
              <a:t> </a:t>
            </a:r>
            <a:r>
              <a:rPr lang="ru-RU" dirty="0" err="1"/>
              <a:t>ухваленням</a:t>
            </a:r>
            <a:r>
              <a:rPr lang="ru-RU" dirty="0"/>
              <a:t> </a:t>
            </a:r>
            <a:r>
              <a:rPr lang="ru-RU" dirty="0" err="1"/>
              <a:t>вироку</a:t>
            </a:r>
            <a:r>
              <a:rPr lang="ru-RU" dirty="0"/>
              <a:t> суду. </a:t>
            </a:r>
          </a:p>
          <a:p>
            <a:pPr marL="0" indent="0">
              <a:buNone/>
            </a:pPr>
            <a:endParaRPr lang="ru-RU" dirty="0"/>
          </a:p>
          <a:p>
            <a:pPr marL="0" indent="0">
              <a:buNone/>
            </a:pPr>
            <a:endParaRPr lang="ru-RU" dirty="0"/>
          </a:p>
          <a:p>
            <a:pPr marL="0" indent="0">
              <a:buNone/>
            </a:pPr>
            <a:endParaRPr lang="ru-RU" dirty="0"/>
          </a:p>
          <a:p>
            <a:pPr marL="0" indent="0">
              <a:buNone/>
            </a:pPr>
            <a:endParaRPr lang="ru-RU" dirty="0"/>
          </a:p>
          <a:p>
            <a:endParaRPr lang="en-US" dirty="0"/>
          </a:p>
        </p:txBody>
      </p:sp>
      <p:sp>
        <p:nvSpPr>
          <p:cNvPr id="5" name="Скругленный прямоугольник 4"/>
          <p:cNvSpPr/>
          <p:nvPr/>
        </p:nvSpPr>
        <p:spPr>
          <a:xfrm>
            <a:off x="1744207" y="5644342"/>
            <a:ext cx="8152992" cy="93953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a:p>
            <a:pPr algn="ctr"/>
            <a:r>
              <a:rPr lang="ru-RU" dirty="0" err="1">
                <a:solidFill>
                  <a:srgbClr val="002060"/>
                </a:solidFill>
              </a:rPr>
              <a:t>Загальна</a:t>
            </a:r>
            <a:r>
              <a:rPr lang="ru-RU" dirty="0">
                <a:solidFill>
                  <a:srgbClr val="002060"/>
                </a:solidFill>
              </a:rPr>
              <a:t> і </a:t>
            </a:r>
            <a:r>
              <a:rPr lang="ru-RU" dirty="0" err="1">
                <a:solidFill>
                  <a:srgbClr val="002060"/>
                </a:solidFill>
              </a:rPr>
              <a:t>обовʼязкова</a:t>
            </a:r>
            <a:r>
              <a:rPr lang="ru-RU" dirty="0">
                <a:solidFill>
                  <a:srgbClr val="002060"/>
                </a:solidFill>
              </a:rPr>
              <a:t> </a:t>
            </a:r>
            <a:r>
              <a:rPr lang="ru-RU" dirty="0" err="1">
                <a:solidFill>
                  <a:srgbClr val="002060"/>
                </a:solidFill>
              </a:rPr>
              <a:t>ознака</a:t>
            </a:r>
            <a:r>
              <a:rPr lang="ru-RU" dirty="0">
                <a:solidFill>
                  <a:srgbClr val="002060"/>
                </a:solidFill>
              </a:rPr>
              <a:t> </a:t>
            </a:r>
            <a:r>
              <a:rPr lang="ru-RU" dirty="0" err="1">
                <a:solidFill>
                  <a:srgbClr val="002060"/>
                </a:solidFill>
              </a:rPr>
              <a:t>можливості</a:t>
            </a:r>
            <a:r>
              <a:rPr lang="ru-RU" dirty="0">
                <a:solidFill>
                  <a:srgbClr val="002060"/>
                </a:solidFill>
              </a:rPr>
              <a:t> </a:t>
            </a:r>
            <a:r>
              <a:rPr lang="ru-RU" dirty="0" err="1">
                <a:solidFill>
                  <a:srgbClr val="002060"/>
                </a:solidFill>
              </a:rPr>
              <a:t>відновлення</a:t>
            </a:r>
            <a:r>
              <a:rPr lang="ru-RU" dirty="0">
                <a:solidFill>
                  <a:srgbClr val="002060"/>
                </a:solidFill>
              </a:rPr>
              <a:t> </a:t>
            </a:r>
            <a:r>
              <a:rPr lang="ru-RU" dirty="0" err="1">
                <a:solidFill>
                  <a:srgbClr val="002060"/>
                </a:solidFill>
              </a:rPr>
              <a:t>втраченого</a:t>
            </a:r>
            <a:r>
              <a:rPr lang="ru-RU" dirty="0">
                <a:solidFill>
                  <a:srgbClr val="002060"/>
                </a:solidFill>
              </a:rPr>
              <a:t> судового </a:t>
            </a:r>
            <a:r>
              <a:rPr lang="ru-RU" dirty="0" err="1">
                <a:solidFill>
                  <a:srgbClr val="002060"/>
                </a:solidFill>
              </a:rPr>
              <a:t>провадження</a:t>
            </a:r>
            <a:r>
              <a:rPr lang="ru-RU" dirty="0">
                <a:solidFill>
                  <a:srgbClr val="002060"/>
                </a:solidFill>
              </a:rPr>
              <a:t>  - </a:t>
            </a:r>
            <a:r>
              <a:rPr lang="ru-RU" dirty="0" err="1">
                <a:solidFill>
                  <a:srgbClr val="002060"/>
                </a:solidFill>
              </a:rPr>
              <a:t>закінчення</a:t>
            </a:r>
            <a:r>
              <a:rPr lang="ru-RU" dirty="0">
                <a:solidFill>
                  <a:srgbClr val="002060"/>
                </a:solidFill>
              </a:rPr>
              <a:t> судового </a:t>
            </a:r>
            <a:r>
              <a:rPr lang="ru-RU" dirty="0" err="1">
                <a:solidFill>
                  <a:srgbClr val="002060"/>
                </a:solidFill>
              </a:rPr>
              <a:t>провадження</a:t>
            </a:r>
            <a:r>
              <a:rPr lang="ru-RU" dirty="0">
                <a:solidFill>
                  <a:srgbClr val="002060"/>
                </a:solidFill>
              </a:rPr>
              <a:t> </a:t>
            </a:r>
            <a:r>
              <a:rPr lang="ru-RU" dirty="0" err="1">
                <a:solidFill>
                  <a:srgbClr val="002060"/>
                </a:solidFill>
              </a:rPr>
              <a:t>винесеним</a:t>
            </a:r>
            <a:r>
              <a:rPr lang="ru-RU" dirty="0">
                <a:solidFill>
                  <a:srgbClr val="002060"/>
                </a:solidFill>
              </a:rPr>
              <a:t> у </a:t>
            </a:r>
            <a:r>
              <a:rPr lang="ru-RU" dirty="0" err="1">
                <a:solidFill>
                  <a:srgbClr val="002060"/>
                </a:solidFill>
              </a:rPr>
              <a:t>справі</a:t>
            </a:r>
            <a:r>
              <a:rPr lang="ru-RU" dirty="0">
                <a:solidFill>
                  <a:srgbClr val="002060"/>
                </a:solidFill>
              </a:rPr>
              <a:t> </a:t>
            </a:r>
            <a:r>
              <a:rPr lang="ru-RU" dirty="0" err="1">
                <a:solidFill>
                  <a:srgbClr val="002060"/>
                </a:solidFill>
              </a:rPr>
              <a:t>рішенням</a:t>
            </a:r>
            <a:r>
              <a:rPr lang="ru-RU" dirty="0">
                <a:solidFill>
                  <a:srgbClr val="002060"/>
                </a:solidFill>
              </a:rPr>
              <a:t> </a:t>
            </a:r>
            <a:r>
              <a:rPr lang="ru-RU" dirty="0" err="1">
                <a:solidFill>
                  <a:srgbClr val="002060"/>
                </a:solidFill>
              </a:rPr>
              <a:t>або</a:t>
            </a:r>
            <a:r>
              <a:rPr lang="ru-RU" dirty="0">
                <a:solidFill>
                  <a:srgbClr val="002060"/>
                </a:solidFill>
              </a:rPr>
              <a:t> </a:t>
            </a:r>
            <a:r>
              <a:rPr lang="ru-RU" dirty="0" err="1">
                <a:solidFill>
                  <a:srgbClr val="002060"/>
                </a:solidFill>
              </a:rPr>
              <a:t>якщо</a:t>
            </a:r>
            <a:r>
              <a:rPr lang="ru-RU" dirty="0">
                <a:solidFill>
                  <a:srgbClr val="002060"/>
                </a:solidFill>
              </a:rPr>
              <a:t> </a:t>
            </a:r>
            <a:r>
              <a:rPr lang="ru-RU" dirty="0" err="1">
                <a:solidFill>
                  <a:srgbClr val="002060"/>
                </a:solidFill>
              </a:rPr>
              <a:t>провадження</a:t>
            </a:r>
            <a:r>
              <a:rPr lang="ru-RU" dirty="0">
                <a:solidFill>
                  <a:srgbClr val="002060"/>
                </a:solidFill>
              </a:rPr>
              <a:t> </a:t>
            </a:r>
            <a:r>
              <a:rPr lang="ru-RU" dirty="0" err="1">
                <a:solidFill>
                  <a:srgbClr val="002060"/>
                </a:solidFill>
              </a:rPr>
              <a:t>закрито</a:t>
            </a:r>
            <a:endParaRPr lang="ru-RU" dirty="0">
              <a:solidFill>
                <a:srgbClr val="002060"/>
              </a:solidFill>
            </a:endParaRPr>
          </a:p>
          <a:p>
            <a:pPr algn="ctr"/>
            <a:endParaRPr lang="ru-RU" dirty="0">
              <a:solidFill>
                <a:schemeClr val="tx1"/>
              </a:solidFill>
            </a:endParaRPr>
          </a:p>
        </p:txBody>
      </p:sp>
    </p:spTree>
    <p:extLst>
      <p:ext uri="{BB962C8B-B14F-4D97-AF65-F5344CB8AC3E}">
        <p14:creationId xmlns:p14="http://schemas.microsoft.com/office/powerpoint/2010/main" val="275433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Суб’єкти подання заяви про відновлення втраченого судового провадження</a:t>
            </a:r>
            <a:endParaRPr lang="en-US" dirty="0"/>
          </a:p>
        </p:txBody>
      </p:sp>
      <p:sp>
        <p:nvSpPr>
          <p:cNvPr id="4" name="Объект 3"/>
          <p:cNvSpPr>
            <a:spLocks noGrp="1"/>
          </p:cNvSpPr>
          <p:nvPr>
            <p:ph sz="half" idx="1"/>
          </p:nvPr>
        </p:nvSpPr>
        <p:spPr>
          <a:xfrm>
            <a:off x="581193" y="2161116"/>
            <a:ext cx="5422390" cy="3633047"/>
          </a:xfrm>
        </p:spPr>
        <p:txBody>
          <a:bodyPr/>
          <a:lstStyle/>
          <a:p>
            <a:pPr marL="0" indent="0">
              <a:buNone/>
            </a:pPr>
            <a:r>
              <a:rPr lang="uk-UA" sz="2000" dirty="0"/>
              <a:t>Цивільний, господарський, адміністративний процеси</a:t>
            </a:r>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en-US" dirty="0"/>
          </a:p>
        </p:txBody>
      </p:sp>
      <p:sp>
        <p:nvSpPr>
          <p:cNvPr id="5" name="Объект 4"/>
          <p:cNvSpPr>
            <a:spLocks noGrp="1"/>
          </p:cNvSpPr>
          <p:nvPr>
            <p:ph sz="half" idx="2"/>
          </p:nvPr>
        </p:nvSpPr>
        <p:spPr>
          <a:xfrm>
            <a:off x="6188417" y="2253133"/>
            <a:ext cx="5422392" cy="3633047"/>
          </a:xfrm>
        </p:spPr>
        <p:txBody>
          <a:bodyPr/>
          <a:lstStyle/>
          <a:p>
            <a:pPr marL="0" indent="0">
              <a:buNone/>
            </a:pPr>
            <a:r>
              <a:rPr lang="uk-UA" sz="2000" dirty="0"/>
              <a:t>Кримінальний процес</a:t>
            </a:r>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uk-UA" dirty="0"/>
          </a:p>
          <a:p>
            <a:pPr marL="0" indent="0">
              <a:buNone/>
            </a:pPr>
            <a:endParaRPr lang="en-US" dirty="0"/>
          </a:p>
        </p:txBody>
      </p:sp>
      <p:sp>
        <p:nvSpPr>
          <p:cNvPr id="6" name="Овал 5"/>
          <p:cNvSpPr/>
          <p:nvPr/>
        </p:nvSpPr>
        <p:spPr>
          <a:xfrm>
            <a:off x="939339" y="3441470"/>
            <a:ext cx="3449782" cy="18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заява</a:t>
            </a:r>
            <a:r>
              <a:rPr lang="ru-RU" dirty="0"/>
              <a:t> </a:t>
            </a:r>
            <a:r>
              <a:rPr lang="ru-RU" dirty="0" err="1"/>
              <a:t>учасників</a:t>
            </a:r>
            <a:r>
              <a:rPr lang="ru-RU" dirty="0"/>
              <a:t> </a:t>
            </a:r>
            <a:r>
              <a:rPr lang="ru-RU" dirty="0" err="1"/>
              <a:t>справи</a:t>
            </a:r>
            <a:r>
              <a:rPr lang="ru-RU" dirty="0"/>
              <a:t> </a:t>
            </a:r>
            <a:r>
              <a:rPr lang="ru-RU" dirty="0" err="1"/>
              <a:t>або</a:t>
            </a:r>
            <a:r>
              <a:rPr lang="ru-RU" dirty="0"/>
              <a:t> за </a:t>
            </a:r>
            <a:r>
              <a:rPr lang="ru-RU" dirty="0" err="1"/>
              <a:t>ініціативою</a:t>
            </a:r>
            <a:r>
              <a:rPr lang="ru-RU" dirty="0"/>
              <a:t> суду</a:t>
            </a:r>
            <a:endParaRPr lang="en-US" dirty="0"/>
          </a:p>
        </p:txBody>
      </p:sp>
      <p:sp>
        <p:nvSpPr>
          <p:cNvPr id="7" name="Овал 6"/>
          <p:cNvSpPr/>
          <p:nvPr/>
        </p:nvSpPr>
        <p:spPr>
          <a:xfrm>
            <a:off x="6425738" y="3258590"/>
            <a:ext cx="2535382" cy="1438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заява</a:t>
            </a:r>
            <a:r>
              <a:rPr lang="ru-RU" dirty="0"/>
              <a:t> </a:t>
            </a:r>
            <a:r>
              <a:rPr lang="ru-RU" dirty="0" err="1"/>
              <a:t>учасника</a:t>
            </a:r>
            <a:r>
              <a:rPr lang="ru-RU" dirty="0"/>
              <a:t> судового </a:t>
            </a:r>
            <a:r>
              <a:rPr lang="ru-RU" dirty="0" err="1"/>
              <a:t>провадження</a:t>
            </a:r>
            <a:endParaRPr lang="en-US" dirty="0"/>
          </a:p>
        </p:txBody>
      </p:sp>
      <p:sp>
        <p:nvSpPr>
          <p:cNvPr id="8" name="Овал 7"/>
          <p:cNvSpPr/>
          <p:nvPr/>
        </p:nvSpPr>
        <p:spPr>
          <a:xfrm>
            <a:off x="8551725" y="4222865"/>
            <a:ext cx="3059084" cy="2078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заява</a:t>
            </a:r>
            <a:r>
              <a:rPr lang="ru-RU" dirty="0"/>
              <a:t> </a:t>
            </a:r>
            <a:r>
              <a:rPr lang="ru-RU" dirty="0" err="1"/>
              <a:t>близьких</a:t>
            </a:r>
            <a:r>
              <a:rPr lang="ru-RU" dirty="0"/>
              <a:t> </a:t>
            </a:r>
            <a:r>
              <a:rPr lang="ru-RU" dirty="0" err="1"/>
              <a:t>родичів</a:t>
            </a:r>
            <a:r>
              <a:rPr lang="ru-RU" dirty="0"/>
              <a:t> </a:t>
            </a:r>
            <a:r>
              <a:rPr lang="ru-RU" dirty="0" err="1"/>
              <a:t>обвинуваченого</a:t>
            </a:r>
            <a:r>
              <a:rPr lang="ru-RU" dirty="0"/>
              <a:t>, </a:t>
            </a:r>
            <a:r>
              <a:rPr lang="ru-RU" dirty="0" err="1"/>
              <a:t>який</a:t>
            </a:r>
            <a:r>
              <a:rPr lang="ru-RU" dirty="0"/>
              <a:t> помер, </a:t>
            </a:r>
            <a:r>
              <a:rPr lang="ru-RU" dirty="0" err="1"/>
              <a:t>якщо</a:t>
            </a:r>
            <a:r>
              <a:rPr lang="ru-RU" dirty="0"/>
              <a:t> </a:t>
            </a:r>
            <a:r>
              <a:rPr lang="ru-RU" dirty="0" err="1"/>
              <a:t>це</a:t>
            </a:r>
            <a:r>
              <a:rPr lang="ru-RU" dirty="0"/>
              <a:t> </a:t>
            </a:r>
            <a:r>
              <a:rPr lang="ru-RU" dirty="0" err="1"/>
              <a:t>необхідно</a:t>
            </a:r>
            <a:r>
              <a:rPr lang="ru-RU" dirty="0"/>
              <a:t> для </a:t>
            </a:r>
            <a:r>
              <a:rPr lang="ru-RU" dirty="0" err="1"/>
              <a:t>його</a:t>
            </a:r>
            <a:r>
              <a:rPr lang="ru-RU" dirty="0"/>
              <a:t> </a:t>
            </a:r>
            <a:r>
              <a:rPr lang="ru-RU" dirty="0" err="1"/>
              <a:t>реабілітації</a:t>
            </a:r>
            <a:endParaRPr lang="en-US" dirty="0"/>
          </a:p>
        </p:txBody>
      </p:sp>
    </p:spTree>
    <p:extLst>
      <p:ext uri="{BB962C8B-B14F-4D97-AF65-F5344CB8AC3E}">
        <p14:creationId xmlns:p14="http://schemas.microsoft.com/office/powerpoint/2010/main" val="119270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Подання заяви </a:t>
            </a:r>
            <a:endParaRPr lang="en-US" dirty="0"/>
          </a:p>
        </p:txBody>
      </p:sp>
      <p:sp>
        <p:nvSpPr>
          <p:cNvPr id="7" name="Объект 6"/>
          <p:cNvSpPr>
            <a:spLocks noGrp="1"/>
          </p:cNvSpPr>
          <p:nvPr>
            <p:ph idx="1"/>
          </p:nvPr>
        </p:nvSpPr>
        <p:spPr>
          <a:xfrm>
            <a:off x="381685" y="2978518"/>
            <a:ext cx="11029615" cy="3678303"/>
          </a:xfrm>
        </p:spPr>
        <p:txBody>
          <a:bodyPr/>
          <a:lstStyle/>
          <a:p>
            <a:r>
              <a:rPr lang="uk-UA" dirty="0"/>
              <a:t>Особливості: </a:t>
            </a:r>
          </a:p>
          <a:p>
            <a:pPr marL="0" indent="0" algn="just">
              <a:buNone/>
            </a:pPr>
            <a:r>
              <a:rPr lang="uk-UA" dirty="0"/>
              <a:t>Застосування норм </a:t>
            </a:r>
            <a:r>
              <a:rPr lang="ru-RU" dirty="0"/>
              <a:t>Закону </a:t>
            </a:r>
            <a:r>
              <a:rPr lang="ru-RU" dirty="0" err="1"/>
              <a:t>України</a:t>
            </a:r>
            <a:r>
              <a:rPr lang="ru-RU" dirty="0"/>
              <a:t> «Про </a:t>
            </a:r>
            <a:r>
              <a:rPr lang="ru-RU" dirty="0" err="1"/>
              <a:t>здійснення</a:t>
            </a:r>
            <a:r>
              <a:rPr lang="ru-RU" dirty="0"/>
              <a:t> </a:t>
            </a:r>
            <a:r>
              <a:rPr lang="ru-RU" dirty="0" err="1"/>
              <a:t>правосуддя</a:t>
            </a:r>
            <a:r>
              <a:rPr lang="ru-RU" dirty="0"/>
              <a:t> та </a:t>
            </a:r>
            <a:r>
              <a:rPr lang="ru-RU" dirty="0" err="1"/>
              <a:t>кримінального</a:t>
            </a:r>
            <a:r>
              <a:rPr lang="ru-RU" dirty="0"/>
              <a:t> </a:t>
            </a:r>
            <a:r>
              <a:rPr lang="ru-RU" dirty="0" err="1"/>
              <a:t>провадження</a:t>
            </a:r>
            <a:r>
              <a:rPr lang="ru-RU" dirty="0"/>
              <a:t> у </a:t>
            </a:r>
            <a:r>
              <a:rPr lang="ru-RU" dirty="0" err="1"/>
              <a:t>зв’язку</a:t>
            </a:r>
            <a:r>
              <a:rPr lang="ru-RU" dirty="0"/>
              <a:t> з </a:t>
            </a:r>
            <a:r>
              <a:rPr lang="ru-RU" dirty="0" err="1"/>
              <a:t>проведенням</a:t>
            </a:r>
            <a:r>
              <a:rPr lang="ru-RU" dirty="0"/>
              <a:t> </a:t>
            </a:r>
            <a:r>
              <a:rPr lang="ru-RU" dirty="0" err="1"/>
              <a:t>антитерористичної</a:t>
            </a:r>
            <a:r>
              <a:rPr lang="ru-RU" dirty="0"/>
              <a:t> </a:t>
            </a:r>
            <a:r>
              <a:rPr lang="ru-RU" dirty="0" err="1"/>
              <a:t>операції</a:t>
            </a:r>
            <a:r>
              <a:rPr lang="ru-RU" dirty="0"/>
              <a:t>» (</a:t>
            </a:r>
            <a:r>
              <a:rPr lang="ru-RU" dirty="0" err="1"/>
              <a:t>попередня</a:t>
            </a:r>
            <a:r>
              <a:rPr lang="ru-RU" dirty="0"/>
              <a:t> практика)</a:t>
            </a:r>
          </a:p>
          <a:p>
            <a:pPr marL="0" indent="0" algn="just">
              <a:buNone/>
            </a:pPr>
            <a:r>
              <a:rPr lang="ru-RU" dirty="0" err="1"/>
              <a:t>Застосування</a:t>
            </a:r>
            <a:r>
              <a:rPr lang="ru-RU" dirty="0"/>
              <a:t> </a:t>
            </a:r>
            <a:r>
              <a:rPr lang="ru-RU" dirty="0" err="1"/>
              <a:t>переліку</a:t>
            </a:r>
            <a:r>
              <a:rPr lang="ru-RU" dirty="0"/>
              <a:t> </a:t>
            </a:r>
            <a:r>
              <a:rPr lang="ru-RU" dirty="0" err="1"/>
              <a:t>судів</a:t>
            </a:r>
            <a:r>
              <a:rPr lang="ru-RU" dirty="0"/>
              <a:t>, </a:t>
            </a:r>
            <a:r>
              <a:rPr lang="ru-RU" dirty="0" err="1"/>
              <a:t>територіальну</a:t>
            </a:r>
            <a:r>
              <a:rPr lang="ru-RU" dirty="0"/>
              <a:t> </a:t>
            </a:r>
            <a:r>
              <a:rPr lang="ru-RU" dirty="0" err="1"/>
              <a:t>підсудність</a:t>
            </a:r>
            <a:r>
              <a:rPr lang="ru-RU" dirty="0"/>
              <a:t> </a:t>
            </a:r>
            <a:r>
              <a:rPr lang="ru-RU" dirty="0" err="1"/>
              <a:t>яких</a:t>
            </a:r>
            <a:r>
              <a:rPr lang="ru-RU" dirty="0"/>
              <a:t> </a:t>
            </a:r>
            <a:r>
              <a:rPr lang="ru-RU" dirty="0" err="1"/>
              <a:t>було</a:t>
            </a:r>
            <a:r>
              <a:rPr lang="ru-RU" dirty="0"/>
              <a:t> </a:t>
            </a:r>
            <a:r>
              <a:rPr lang="ru-RU" dirty="0" err="1"/>
              <a:t>змінено</a:t>
            </a:r>
            <a:r>
              <a:rPr lang="ru-RU" dirty="0"/>
              <a:t> у </a:t>
            </a:r>
            <a:r>
              <a:rPr lang="ru-RU" dirty="0" err="1"/>
              <a:t>зв’язку</a:t>
            </a:r>
            <a:r>
              <a:rPr lang="ru-RU" dirty="0"/>
              <a:t> з </a:t>
            </a:r>
            <a:r>
              <a:rPr lang="ru-RU" dirty="0" err="1"/>
              <a:t>неможливістю</a:t>
            </a:r>
            <a:r>
              <a:rPr lang="ru-RU" dirty="0"/>
              <a:t> </a:t>
            </a:r>
            <a:r>
              <a:rPr lang="ru-RU" dirty="0" err="1"/>
              <a:t>здійснювати</a:t>
            </a:r>
            <a:r>
              <a:rPr lang="ru-RU" dirty="0"/>
              <a:t> </a:t>
            </a:r>
            <a:r>
              <a:rPr lang="ru-RU" dirty="0" err="1"/>
              <a:t>правосуддя</a:t>
            </a:r>
            <a:r>
              <a:rPr lang="ru-RU" dirty="0"/>
              <a:t> в </a:t>
            </a:r>
            <a:r>
              <a:rPr lang="ru-RU" dirty="0" err="1"/>
              <a:t>умовах</a:t>
            </a:r>
            <a:r>
              <a:rPr lang="ru-RU" dirty="0"/>
              <a:t> </a:t>
            </a:r>
            <a:r>
              <a:rPr lang="ru-RU" dirty="0" err="1"/>
              <a:t>воєнного</a:t>
            </a:r>
            <a:r>
              <a:rPr lang="ru-RU" dirty="0"/>
              <a:t> стану (актуальна практика) </a:t>
            </a:r>
          </a:p>
          <a:p>
            <a:pPr marL="0" indent="0">
              <a:buNone/>
            </a:pPr>
            <a:endParaRPr lang="uk-UA" dirty="0"/>
          </a:p>
          <a:p>
            <a:pPr marL="0" indent="0">
              <a:buNone/>
            </a:pPr>
            <a:endParaRPr lang="en-US" dirty="0"/>
          </a:p>
        </p:txBody>
      </p:sp>
      <p:graphicFrame>
        <p:nvGraphicFramePr>
          <p:cNvPr id="8" name="Таблица 7"/>
          <p:cNvGraphicFramePr>
            <a:graphicFrameLocks noGrp="1"/>
          </p:cNvGraphicFramePr>
          <p:nvPr>
            <p:extLst>
              <p:ext uri="{D42A27DB-BD31-4B8C-83A1-F6EECF244321}">
                <p14:modId xmlns:p14="http://schemas.microsoft.com/office/powerpoint/2010/main" val="953815270"/>
              </p:ext>
            </p:extLst>
          </p:nvPr>
        </p:nvGraphicFramePr>
        <p:xfrm>
          <a:off x="1832493" y="2203112"/>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41058667"/>
                    </a:ext>
                  </a:extLst>
                </a:gridCol>
              </a:tblGrid>
              <a:tr h="370840">
                <a:tc>
                  <a:txBody>
                    <a:bodyPr/>
                    <a:lstStyle/>
                    <a:p>
                      <a:pPr algn="ctr"/>
                      <a:r>
                        <a:rPr lang="ru-RU" dirty="0" err="1">
                          <a:solidFill>
                            <a:srgbClr val="002060"/>
                          </a:solidFill>
                        </a:rPr>
                        <a:t>Заява</a:t>
                      </a:r>
                      <a:r>
                        <a:rPr lang="ru-RU" dirty="0">
                          <a:solidFill>
                            <a:srgbClr val="002060"/>
                          </a:solidFill>
                        </a:rPr>
                        <a:t> за </a:t>
                      </a:r>
                      <a:r>
                        <a:rPr lang="ru-RU" dirty="0" err="1">
                          <a:solidFill>
                            <a:srgbClr val="002060"/>
                          </a:solidFill>
                        </a:rPr>
                        <a:t>підсудністю</a:t>
                      </a:r>
                      <a:r>
                        <a:rPr lang="ru-RU" dirty="0">
                          <a:solidFill>
                            <a:srgbClr val="002060"/>
                          </a:solidFill>
                        </a:rPr>
                        <a:t> </a:t>
                      </a:r>
                      <a:r>
                        <a:rPr lang="ru-RU" dirty="0" err="1">
                          <a:solidFill>
                            <a:srgbClr val="002060"/>
                          </a:solidFill>
                        </a:rPr>
                        <a:t>подається</a:t>
                      </a:r>
                      <a:r>
                        <a:rPr lang="ru-RU" dirty="0">
                          <a:solidFill>
                            <a:srgbClr val="002060"/>
                          </a:solidFill>
                        </a:rPr>
                        <a:t> до суду, </a:t>
                      </a:r>
                      <a:r>
                        <a:rPr lang="ru-RU" dirty="0" err="1">
                          <a:solidFill>
                            <a:srgbClr val="002060"/>
                          </a:solidFill>
                        </a:rPr>
                        <a:t>що</a:t>
                      </a:r>
                      <a:r>
                        <a:rPr lang="ru-RU" dirty="0">
                          <a:solidFill>
                            <a:srgbClr val="002060"/>
                          </a:solidFill>
                        </a:rPr>
                        <a:t> </a:t>
                      </a:r>
                      <a:r>
                        <a:rPr lang="ru-RU" dirty="0" err="1">
                          <a:solidFill>
                            <a:srgbClr val="002060"/>
                          </a:solidFill>
                        </a:rPr>
                        <a:t>розглядав</a:t>
                      </a:r>
                      <a:r>
                        <a:rPr lang="ru-RU" dirty="0">
                          <a:solidFill>
                            <a:srgbClr val="002060"/>
                          </a:solidFill>
                        </a:rPr>
                        <a:t> справу у </a:t>
                      </a:r>
                      <a:r>
                        <a:rPr lang="ru-RU" dirty="0" err="1">
                          <a:solidFill>
                            <a:srgbClr val="002060"/>
                          </a:solidFill>
                        </a:rPr>
                        <a:t>першій</a:t>
                      </a:r>
                      <a:r>
                        <a:rPr lang="ru-RU" dirty="0">
                          <a:solidFill>
                            <a:srgbClr val="002060"/>
                          </a:solidFill>
                        </a:rPr>
                        <a:t> </a:t>
                      </a:r>
                      <a:r>
                        <a:rPr lang="ru-RU" dirty="0" err="1">
                          <a:solidFill>
                            <a:srgbClr val="002060"/>
                          </a:solidFill>
                        </a:rPr>
                        <a:t>інстанції</a:t>
                      </a:r>
                      <a:r>
                        <a:rPr lang="ru-RU" dirty="0">
                          <a:solidFill>
                            <a:srgbClr val="002060"/>
                          </a:solidFill>
                        </a:rPr>
                        <a:t> </a:t>
                      </a:r>
                      <a:r>
                        <a:rPr lang="ru-RU" dirty="0" err="1">
                          <a:solidFill>
                            <a:srgbClr val="002060"/>
                          </a:solidFill>
                        </a:rPr>
                        <a:t>або</a:t>
                      </a:r>
                      <a:r>
                        <a:rPr lang="ru-RU" dirty="0">
                          <a:solidFill>
                            <a:srgbClr val="002060"/>
                          </a:solidFill>
                        </a:rPr>
                        <a:t> </a:t>
                      </a:r>
                      <a:r>
                        <a:rPr lang="ru-RU" dirty="0" err="1">
                          <a:solidFill>
                            <a:srgbClr val="002060"/>
                          </a:solidFill>
                        </a:rPr>
                        <a:t>ухвалив</a:t>
                      </a:r>
                      <a:r>
                        <a:rPr lang="ru-RU" dirty="0">
                          <a:solidFill>
                            <a:srgbClr val="002060"/>
                          </a:solidFill>
                        </a:rPr>
                        <a:t> </a:t>
                      </a:r>
                      <a:r>
                        <a:rPr lang="ru-RU" dirty="0" err="1">
                          <a:solidFill>
                            <a:srgbClr val="002060"/>
                          </a:solidFill>
                        </a:rPr>
                        <a:t>вирок</a:t>
                      </a:r>
                      <a:r>
                        <a:rPr lang="ru-RU" dirty="0">
                          <a:solidFill>
                            <a:srgbClr val="002060"/>
                          </a:solidFill>
                        </a:rPr>
                        <a:t> </a:t>
                      </a:r>
                      <a:endParaRPr lang="en-US" dirty="0">
                        <a:solidFill>
                          <a:srgbClr val="002060"/>
                        </a:solidFill>
                      </a:endParaRPr>
                    </a:p>
                  </a:txBody>
                  <a:tcPr>
                    <a:solidFill>
                      <a:schemeClr val="tx2">
                        <a:lumMod val="20000"/>
                        <a:lumOff val="80000"/>
                      </a:schemeClr>
                    </a:solidFill>
                  </a:tcPr>
                </a:tc>
                <a:extLst>
                  <a:ext uri="{0D108BD9-81ED-4DB2-BD59-A6C34878D82A}">
                    <a16:rowId xmlns:a16="http://schemas.microsoft.com/office/drawing/2014/main" val="598857855"/>
                  </a:ext>
                </a:extLst>
              </a:tr>
            </a:tbl>
          </a:graphicData>
        </a:graphic>
      </p:graphicFrame>
    </p:spTree>
    <p:extLst>
      <p:ext uri="{BB962C8B-B14F-4D97-AF65-F5344CB8AC3E}">
        <p14:creationId xmlns:p14="http://schemas.microsoft.com/office/powerpoint/2010/main" val="1011881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Заява про відновлення втраченого судового провадження</a:t>
            </a:r>
            <a:endParaRPr lang="en-US"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90518681"/>
              </p:ext>
            </p:extLst>
          </p:nvPr>
        </p:nvGraphicFramePr>
        <p:xfrm>
          <a:off x="482138" y="2078182"/>
          <a:ext cx="11197244" cy="3965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05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Наслідки</a:t>
            </a:r>
            <a:r>
              <a:rPr lang="ru-RU" dirty="0"/>
              <a:t> </a:t>
            </a:r>
            <a:r>
              <a:rPr lang="ru-RU" dirty="0" err="1"/>
              <a:t>недодержання</a:t>
            </a:r>
            <a:r>
              <a:rPr lang="ru-RU" dirty="0"/>
              <a:t> </a:t>
            </a:r>
            <a:r>
              <a:rPr lang="ru-RU" dirty="0" err="1"/>
              <a:t>вимог</a:t>
            </a:r>
            <a:r>
              <a:rPr lang="ru-RU" dirty="0"/>
              <a:t> до </a:t>
            </a:r>
            <a:r>
              <a:rPr lang="ru-RU" dirty="0" err="1"/>
              <a:t>форми</a:t>
            </a:r>
            <a:r>
              <a:rPr lang="ru-RU" dirty="0"/>
              <a:t> та </a:t>
            </a:r>
            <a:r>
              <a:rPr lang="ru-RU" dirty="0" err="1"/>
              <a:t>змісту</a:t>
            </a:r>
            <a:r>
              <a:rPr lang="ru-RU" dirty="0"/>
              <a:t> заяви</a:t>
            </a:r>
            <a:endParaRPr lang="en-US" dirty="0"/>
          </a:p>
        </p:txBody>
      </p:sp>
      <p:sp>
        <p:nvSpPr>
          <p:cNvPr id="3" name="Объект 2"/>
          <p:cNvSpPr>
            <a:spLocks noGrp="1"/>
          </p:cNvSpPr>
          <p:nvPr>
            <p:ph idx="1"/>
          </p:nvPr>
        </p:nvSpPr>
        <p:spPr/>
        <p:txBody>
          <a:bodyPr/>
          <a:lstStyle/>
          <a:p>
            <a:pPr marL="0" indent="0">
              <a:buNone/>
            </a:pPr>
            <a:r>
              <a:rPr lang="ru-RU" dirty="0" err="1"/>
              <a:t>Недодержання</a:t>
            </a:r>
            <a:r>
              <a:rPr lang="ru-RU" dirty="0"/>
              <a:t> </a:t>
            </a:r>
            <a:r>
              <a:rPr lang="ru-RU" dirty="0" err="1"/>
              <a:t>вимог</a:t>
            </a:r>
            <a:r>
              <a:rPr lang="ru-RU" dirty="0"/>
              <a:t>, </a:t>
            </a:r>
            <a:r>
              <a:rPr lang="ru-RU" dirty="0" err="1"/>
              <a:t>встановлених</a:t>
            </a:r>
            <a:r>
              <a:rPr lang="ru-RU" dirty="0"/>
              <a:t> </a:t>
            </a:r>
            <a:r>
              <a:rPr lang="ru-RU" dirty="0" err="1"/>
              <a:t>щодо</a:t>
            </a:r>
            <a:r>
              <a:rPr lang="ru-RU" dirty="0"/>
              <a:t> </a:t>
            </a:r>
            <a:r>
              <a:rPr lang="ru-RU" dirty="0" err="1"/>
              <a:t>змісту</a:t>
            </a:r>
            <a:r>
              <a:rPr lang="ru-RU" dirty="0"/>
              <a:t> заяви про </a:t>
            </a:r>
            <a:r>
              <a:rPr lang="ru-RU" dirty="0" err="1"/>
              <a:t>відновлення</a:t>
            </a:r>
            <a:r>
              <a:rPr lang="ru-RU" dirty="0"/>
              <a:t> </a:t>
            </a:r>
            <a:r>
              <a:rPr lang="ru-RU" dirty="0" err="1"/>
              <a:t>втраченого</a:t>
            </a:r>
            <a:r>
              <a:rPr lang="ru-RU" dirty="0"/>
              <a:t> </a:t>
            </a:r>
            <a:r>
              <a:rPr lang="ru-RU" dirty="0" err="1"/>
              <a:t>провадження</a:t>
            </a:r>
            <a:r>
              <a:rPr lang="ru-RU" dirty="0"/>
              <a:t>, </a:t>
            </a:r>
            <a:r>
              <a:rPr lang="ru-RU" dirty="0" err="1"/>
              <a:t>тягне</a:t>
            </a:r>
            <a:r>
              <a:rPr lang="ru-RU" dirty="0"/>
              <a:t> за собою </a:t>
            </a:r>
            <a:r>
              <a:rPr lang="ru-RU" dirty="0" err="1"/>
              <a:t>певні</a:t>
            </a:r>
            <a:r>
              <a:rPr lang="ru-RU" dirty="0"/>
              <a:t> </a:t>
            </a:r>
            <a:r>
              <a:rPr lang="ru-RU" b="1" dirty="0" err="1"/>
              <a:t>правові</a:t>
            </a:r>
            <a:r>
              <a:rPr lang="ru-RU" b="1" dirty="0"/>
              <a:t> </a:t>
            </a:r>
            <a:r>
              <a:rPr lang="ru-RU" b="1" dirty="0" err="1"/>
              <a:t>наслідки</a:t>
            </a:r>
            <a:r>
              <a:rPr lang="ru-RU" b="1" dirty="0"/>
              <a:t> </a:t>
            </a:r>
            <a:r>
              <a:rPr lang="ru-RU" dirty="0" err="1"/>
              <a:t>тотожні</a:t>
            </a:r>
            <a:r>
              <a:rPr lang="ru-RU" dirty="0"/>
              <a:t> для </a:t>
            </a:r>
            <a:r>
              <a:rPr lang="ru-RU" dirty="0" err="1"/>
              <a:t>цивільного</a:t>
            </a:r>
            <a:r>
              <a:rPr lang="ru-RU" dirty="0"/>
              <a:t>, </a:t>
            </a:r>
            <a:r>
              <a:rPr lang="ru-RU" dirty="0" err="1"/>
              <a:t>адміністративного</a:t>
            </a:r>
            <a:r>
              <a:rPr lang="ru-RU" dirty="0"/>
              <a:t> та </a:t>
            </a:r>
            <a:r>
              <a:rPr lang="ru-RU" dirty="0" err="1"/>
              <a:t>господарського</a:t>
            </a:r>
            <a:r>
              <a:rPr lang="ru-RU" dirty="0"/>
              <a:t> </a:t>
            </a:r>
            <a:r>
              <a:rPr lang="ru-RU" dirty="0" err="1"/>
              <a:t>процесів</a:t>
            </a:r>
            <a:endParaRPr lang="ru-RU" dirty="0"/>
          </a:p>
          <a:p>
            <a:pPr marL="0" indent="0">
              <a:buNone/>
            </a:pPr>
            <a:endParaRPr lang="ru-RU" dirty="0"/>
          </a:p>
          <a:p>
            <a:pPr marL="0" indent="0">
              <a:buNone/>
            </a:pPr>
            <a:endParaRPr lang="ru-RU" dirty="0"/>
          </a:p>
          <a:p>
            <a:pPr marL="0" indent="0">
              <a:buNone/>
            </a:pPr>
            <a:endParaRPr lang="ru-RU" dirty="0"/>
          </a:p>
          <a:p>
            <a:pPr marL="0" indent="0">
              <a:buNone/>
            </a:pPr>
            <a:endParaRPr lang="ru-RU" dirty="0"/>
          </a:p>
          <a:p>
            <a:pPr marL="0" indent="0">
              <a:buNone/>
            </a:pPr>
            <a:endParaRPr lang="ru-RU" dirty="0"/>
          </a:p>
          <a:p>
            <a:pPr marL="0" indent="0">
              <a:buNone/>
            </a:pPr>
            <a:endParaRPr lang="ru-RU" dirty="0"/>
          </a:p>
          <a:p>
            <a:pPr marL="0" indent="0">
              <a:buNone/>
            </a:pPr>
            <a:endParaRPr lang="en-US" dirty="0"/>
          </a:p>
        </p:txBody>
      </p:sp>
      <p:graphicFrame>
        <p:nvGraphicFramePr>
          <p:cNvPr id="4" name="Схема 3"/>
          <p:cNvGraphicFramePr/>
          <p:nvPr>
            <p:extLst>
              <p:ext uri="{D42A27DB-BD31-4B8C-83A1-F6EECF244321}">
                <p14:modId xmlns:p14="http://schemas.microsoft.com/office/powerpoint/2010/main" val="1953317469"/>
              </p:ext>
            </p:extLst>
          </p:nvPr>
        </p:nvGraphicFramePr>
        <p:xfrm>
          <a:off x="1853737" y="2180496"/>
          <a:ext cx="8803179" cy="3568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953953348"/>
              </p:ext>
            </p:extLst>
          </p:nvPr>
        </p:nvGraphicFramePr>
        <p:xfrm>
          <a:off x="5793971" y="5259486"/>
          <a:ext cx="5677593" cy="1388050"/>
        </p:xfrm>
        <a:graphic>
          <a:graphicData uri="http://schemas.openxmlformats.org/drawingml/2006/table">
            <a:tbl>
              <a:tblPr firstRow="1" bandRow="1">
                <a:tableStyleId>{5C22544A-7EE6-4342-B048-85BDC9FD1C3A}</a:tableStyleId>
              </a:tblPr>
              <a:tblGrid>
                <a:gridCol w="5677593">
                  <a:extLst>
                    <a:ext uri="{9D8B030D-6E8A-4147-A177-3AD203B41FA5}">
                      <a16:colId xmlns:a16="http://schemas.microsoft.com/office/drawing/2014/main" val="3505659678"/>
                    </a:ext>
                  </a:extLst>
                </a:gridCol>
              </a:tblGrid>
              <a:tr h="1388050">
                <a:tc>
                  <a:txBody>
                    <a:bodyPr/>
                    <a:lstStyle/>
                    <a:p>
                      <a:pPr marL="285750" indent="-285750" algn="just">
                        <a:buFont typeface="Arial" panose="020B0604020202020204" pitchFamily="34" charset="0"/>
                        <a:buChar char="•"/>
                      </a:pPr>
                      <a:r>
                        <a:rPr lang="ru-RU" sz="1600" b="0" dirty="0" err="1">
                          <a:solidFill>
                            <a:srgbClr val="002060"/>
                          </a:solidFill>
                        </a:rPr>
                        <a:t>подання</a:t>
                      </a:r>
                      <a:r>
                        <a:rPr lang="ru-RU" sz="1600" b="0" dirty="0">
                          <a:solidFill>
                            <a:srgbClr val="002060"/>
                          </a:solidFill>
                        </a:rPr>
                        <a:t> заяви про </a:t>
                      </a:r>
                      <a:r>
                        <a:rPr lang="ru-RU" sz="1600" b="0" dirty="0" err="1">
                          <a:solidFill>
                            <a:srgbClr val="002060"/>
                          </a:solidFill>
                        </a:rPr>
                        <a:t>відновлення</a:t>
                      </a:r>
                      <a:r>
                        <a:rPr lang="ru-RU" sz="1600" b="0" dirty="0">
                          <a:solidFill>
                            <a:srgbClr val="002060"/>
                          </a:solidFill>
                        </a:rPr>
                        <a:t> судового </a:t>
                      </a:r>
                      <a:r>
                        <a:rPr lang="ru-RU" sz="1600" b="0" dirty="0" err="1">
                          <a:solidFill>
                            <a:srgbClr val="002060"/>
                          </a:solidFill>
                        </a:rPr>
                        <a:t>провадження</a:t>
                      </a:r>
                      <a:r>
                        <a:rPr lang="ru-RU" sz="1600" b="0" dirty="0">
                          <a:solidFill>
                            <a:srgbClr val="002060"/>
                          </a:solidFill>
                        </a:rPr>
                        <a:t>, </a:t>
                      </a:r>
                      <a:r>
                        <a:rPr lang="ru-RU" sz="1600" b="0" dirty="0" err="1">
                          <a:solidFill>
                            <a:srgbClr val="002060"/>
                          </a:solidFill>
                        </a:rPr>
                        <a:t>втраченого</a:t>
                      </a:r>
                      <a:r>
                        <a:rPr lang="ru-RU" sz="1600" b="0" dirty="0">
                          <a:solidFill>
                            <a:srgbClr val="002060"/>
                          </a:solidFill>
                        </a:rPr>
                        <a:t> до </a:t>
                      </a:r>
                      <a:r>
                        <a:rPr lang="ru-RU" sz="1600" b="0" dirty="0" err="1">
                          <a:solidFill>
                            <a:srgbClr val="002060"/>
                          </a:solidFill>
                        </a:rPr>
                        <a:t>закінчення</a:t>
                      </a:r>
                      <a:r>
                        <a:rPr lang="ru-RU" sz="1600" b="0" dirty="0">
                          <a:solidFill>
                            <a:srgbClr val="002060"/>
                          </a:solidFill>
                        </a:rPr>
                        <a:t> судового </a:t>
                      </a:r>
                      <a:r>
                        <a:rPr lang="ru-RU" sz="1600" b="0" dirty="0" err="1">
                          <a:solidFill>
                            <a:srgbClr val="002060"/>
                          </a:solidFill>
                        </a:rPr>
                        <a:t>розгляду</a:t>
                      </a:r>
                      <a:r>
                        <a:rPr lang="ru-RU" sz="1600" b="0" dirty="0">
                          <a:solidFill>
                            <a:srgbClr val="002060"/>
                          </a:solidFill>
                        </a:rPr>
                        <a:t>; </a:t>
                      </a:r>
                    </a:p>
                    <a:p>
                      <a:pPr marL="285750" indent="-285750" algn="just">
                        <a:buFont typeface="Arial" panose="020B0604020202020204" pitchFamily="34" charset="0"/>
                        <a:buChar char="•"/>
                      </a:pPr>
                      <a:r>
                        <a:rPr lang="ru-RU" sz="1600" b="0" dirty="0" err="1">
                          <a:solidFill>
                            <a:srgbClr val="002060"/>
                          </a:solidFill>
                        </a:rPr>
                        <a:t>заява</a:t>
                      </a:r>
                      <a:r>
                        <a:rPr lang="ru-RU" sz="1600" b="0" dirty="0">
                          <a:solidFill>
                            <a:srgbClr val="002060"/>
                          </a:solidFill>
                        </a:rPr>
                        <a:t> подана </a:t>
                      </a:r>
                      <a:r>
                        <a:rPr lang="ru-RU" sz="1600" b="0" dirty="0" err="1">
                          <a:solidFill>
                            <a:srgbClr val="002060"/>
                          </a:solidFill>
                        </a:rPr>
                        <a:t>після</a:t>
                      </a:r>
                      <a:r>
                        <a:rPr lang="ru-RU" sz="1600" b="0" dirty="0">
                          <a:solidFill>
                            <a:srgbClr val="002060"/>
                          </a:solidFill>
                        </a:rPr>
                        <a:t> </a:t>
                      </a:r>
                      <a:r>
                        <a:rPr lang="ru-RU" sz="1600" b="0" dirty="0" err="1">
                          <a:solidFill>
                            <a:srgbClr val="002060"/>
                          </a:solidFill>
                        </a:rPr>
                        <a:t>закінчення</a:t>
                      </a:r>
                      <a:r>
                        <a:rPr lang="ru-RU" sz="1600" b="0" dirty="0">
                          <a:solidFill>
                            <a:srgbClr val="002060"/>
                          </a:solidFill>
                        </a:rPr>
                        <a:t> строку  </a:t>
                      </a:r>
                      <a:r>
                        <a:rPr lang="ru-RU" sz="1600" b="0" dirty="0" err="1">
                          <a:solidFill>
                            <a:srgbClr val="002060"/>
                          </a:solidFill>
                        </a:rPr>
                        <a:t>закінчення</a:t>
                      </a:r>
                      <a:r>
                        <a:rPr lang="ru-RU" sz="1600" b="0" dirty="0">
                          <a:solidFill>
                            <a:srgbClr val="002060"/>
                          </a:solidFill>
                        </a:rPr>
                        <a:t> строку </a:t>
                      </a:r>
                      <a:r>
                        <a:rPr lang="ru-RU" sz="1600" b="0" dirty="0" err="1">
                          <a:solidFill>
                            <a:srgbClr val="002060"/>
                          </a:solidFill>
                        </a:rPr>
                        <a:t>пред’явлення</a:t>
                      </a:r>
                      <a:r>
                        <a:rPr lang="ru-RU" sz="1600" b="0" dirty="0">
                          <a:solidFill>
                            <a:srgbClr val="002060"/>
                          </a:solidFill>
                        </a:rPr>
                        <a:t> </a:t>
                      </a:r>
                      <a:r>
                        <a:rPr lang="ru-RU" sz="1600" b="0" dirty="0" err="1">
                          <a:solidFill>
                            <a:srgbClr val="002060"/>
                          </a:solidFill>
                        </a:rPr>
                        <a:t>виконавчого</a:t>
                      </a:r>
                      <a:r>
                        <a:rPr lang="ru-RU" sz="1600" b="0" dirty="0">
                          <a:solidFill>
                            <a:srgbClr val="002060"/>
                          </a:solidFill>
                        </a:rPr>
                        <a:t> документа до </a:t>
                      </a:r>
                      <a:r>
                        <a:rPr lang="ru-RU" sz="1600" b="0" dirty="0" err="1">
                          <a:solidFill>
                            <a:srgbClr val="002060"/>
                          </a:solidFill>
                        </a:rPr>
                        <a:t>виконання</a:t>
                      </a:r>
                      <a:r>
                        <a:rPr lang="ru-RU" sz="1600" b="0" dirty="0">
                          <a:solidFill>
                            <a:srgbClr val="002060"/>
                          </a:solidFill>
                        </a:rPr>
                        <a:t>, і суд </a:t>
                      </a:r>
                      <a:r>
                        <a:rPr lang="ru-RU" sz="1600" b="0" dirty="0" err="1">
                          <a:solidFill>
                            <a:srgbClr val="002060"/>
                          </a:solidFill>
                        </a:rPr>
                        <a:t>відхилив</a:t>
                      </a:r>
                      <a:r>
                        <a:rPr lang="ru-RU" sz="1600" b="0" dirty="0">
                          <a:solidFill>
                            <a:srgbClr val="002060"/>
                          </a:solidFill>
                        </a:rPr>
                        <a:t> </a:t>
                      </a:r>
                      <a:r>
                        <a:rPr lang="ru-RU" sz="1600" b="0" dirty="0" err="1">
                          <a:solidFill>
                            <a:srgbClr val="002060"/>
                          </a:solidFill>
                        </a:rPr>
                        <a:t>клопотання</a:t>
                      </a:r>
                      <a:r>
                        <a:rPr lang="ru-RU" sz="1600" b="0" dirty="0">
                          <a:solidFill>
                            <a:srgbClr val="002060"/>
                          </a:solidFill>
                        </a:rPr>
                        <a:t> про </a:t>
                      </a:r>
                      <a:r>
                        <a:rPr lang="ru-RU" sz="1600" b="0" dirty="0" err="1">
                          <a:solidFill>
                            <a:srgbClr val="002060"/>
                          </a:solidFill>
                        </a:rPr>
                        <a:t>його</a:t>
                      </a:r>
                      <a:r>
                        <a:rPr lang="ru-RU" sz="1600" b="0" dirty="0">
                          <a:solidFill>
                            <a:srgbClr val="002060"/>
                          </a:solidFill>
                        </a:rPr>
                        <a:t> </a:t>
                      </a:r>
                      <a:r>
                        <a:rPr lang="ru-RU" sz="1600" b="0" dirty="0" err="1">
                          <a:solidFill>
                            <a:srgbClr val="002060"/>
                          </a:solidFill>
                        </a:rPr>
                        <a:t>поновлення</a:t>
                      </a:r>
                      <a:endParaRPr lang="ru-RU" sz="1600" b="0" dirty="0">
                        <a:solidFill>
                          <a:srgbClr val="002060"/>
                        </a:solidFill>
                      </a:endParaRPr>
                    </a:p>
                  </a:txBody>
                  <a:tcPr>
                    <a:solidFill>
                      <a:schemeClr val="tx2">
                        <a:lumMod val="20000"/>
                        <a:lumOff val="80000"/>
                      </a:schemeClr>
                    </a:solidFill>
                  </a:tcPr>
                </a:tc>
                <a:extLst>
                  <a:ext uri="{0D108BD9-81ED-4DB2-BD59-A6C34878D82A}">
                    <a16:rowId xmlns:a16="http://schemas.microsoft.com/office/drawing/2014/main" val="3104706730"/>
                  </a:ext>
                </a:extLst>
              </a:tr>
            </a:tbl>
          </a:graphicData>
        </a:graphic>
      </p:graphicFrame>
      <p:sp>
        <p:nvSpPr>
          <p:cNvPr id="6" name="Стрелка вниз 5"/>
          <p:cNvSpPr/>
          <p:nvPr/>
        </p:nvSpPr>
        <p:spPr>
          <a:xfrm>
            <a:off x="8354291" y="4813069"/>
            <a:ext cx="216131" cy="4065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900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Розгляд</a:t>
            </a:r>
            <a:r>
              <a:rPr lang="ru-RU" dirty="0"/>
              <a:t> заяви</a:t>
            </a:r>
            <a:endParaRPr lang="en-US" dirty="0"/>
          </a:p>
        </p:txBody>
      </p:sp>
      <p:sp>
        <p:nvSpPr>
          <p:cNvPr id="3" name="Объект 2"/>
          <p:cNvSpPr>
            <a:spLocks noGrp="1"/>
          </p:cNvSpPr>
          <p:nvPr>
            <p:ph idx="1"/>
          </p:nvPr>
        </p:nvSpPr>
        <p:spPr>
          <a:xfrm>
            <a:off x="581193" y="2488067"/>
            <a:ext cx="11029615" cy="4070675"/>
          </a:xfrm>
        </p:spPr>
        <p:txBody>
          <a:bodyPr/>
          <a:lstStyle/>
          <a:p>
            <a:pPr marL="0" indent="0" algn="just">
              <a:buNone/>
            </a:pPr>
            <a:r>
              <a:rPr lang="uk-UA" sz="2000" b="1" dirty="0"/>
              <a:t>Що суд бере до уваги? (на прикладі ЦПК) </a:t>
            </a:r>
          </a:p>
          <a:p>
            <a:pPr algn="just">
              <a:buFont typeface="Wingdings" panose="05000000000000000000" pitchFamily="2" charset="2"/>
              <a:buChar char="q"/>
            </a:pPr>
            <a:r>
              <a:rPr lang="uk-UA" dirty="0"/>
              <a:t>частину справи, яка </a:t>
            </a:r>
            <a:r>
              <a:rPr lang="uk-UA" dirty="0" err="1"/>
              <a:t>збереглася</a:t>
            </a:r>
            <a:r>
              <a:rPr lang="uk-UA" dirty="0"/>
              <a:t> (окремі томи, жетони, матеріали з архіву суду тощо); </a:t>
            </a:r>
          </a:p>
          <a:p>
            <a:pPr algn="just">
              <a:buFont typeface="Wingdings" panose="05000000000000000000" pitchFamily="2" charset="2"/>
              <a:buChar char="q"/>
            </a:pPr>
            <a:r>
              <a:rPr lang="uk-UA" dirty="0"/>
              <a:t>документи, надіслані (видані) судом учасникам судового процесу та іншим особам до втрати справи, копії таких документів; </a:t>
            </a:r>
          </a:p>
          <a:p>
            <a:pPr algn="just">
              <a:buFont typeface="Wingdings" panose="05000000000000000000" pitchFamily="2" charset="2"/>
              <a:buChar char="q"/>
            </a:pPr>
            <a:r>
              <a:rPr lang="uk-UA" dirty="0"/>
              <a:t>матеріали виконавчого провадження, якщо воно здійснювалося за результатами розгляду справи; </a:t>
            </a:r>
          </a:p>
          <a:p>
            <a:pPr algn="just">
              <a:buFont typeface="Wingdings" panose="05000000000000000000" pitchFamily="2" charset="2"/>
              <a:buChar char="q"/>
            </a:pPr>
            <a:r>
              <a:rPr lang="uk-UA" dirty="0"/>
              <a:t>будь-які інші документи і матеріали, подані учасниками судового процесу, за умови, що такі документи і матеріали є достатніми для відновлення справи; </a:t>
            </a:r>
          </a:p>
          <a:p>
            <a:pPr algn="just">
              <a:buFont typeface="Wingdings" panose="05000000000000000000" pitchFamily="2" charset="2"/>
              <a:buChar char="q"/>
            </a:pPr>
            <a:r>
              <a:rPr lang="uk-UA" dirty="0"/>
              <a:t>відомості з Єдиного державного реєстру судових рішень; </a:t>
            </a:r>
          </a:p>
          <a:p>
            <a:pPr algn="just">
              <a:buFont typeface="Wingdings" panose="05000000000000000000" pitchFamily="2" charset="2"/>
              <a:buChar char="q"/>
            </a:pPr>
            <a:r>
              <a:rPr lang="uk-UA" dirty="0"/>
              <a:t>дані, що містяться в Єдиній судовій інформаційно-телекомунікаційній системі; </a:t>
            </a:r>
          </a:p>
          <a:p>
            <a:pPr algn="just">
              <a:buFont typeface="Wingdings" panose="05000000000000000000" pitchFamily="2" charset="2"/>
              <a:buChar char="q"/>
            </a:pPr>
            <a:r>
              <a:rPr lang="uk-UA" dirty="0"/>
              <a:t>будь-які інші відомості, документи тощо, отримані у законний спосіб з інших офіційних джерел. </a:t>
            </a:r>
          </a:p>
          <a:p>
            <a:pPr marL="0" indent="0" algn="just">
              <a:buNone/>
            </a:pPr>
            <a:endParaRPr lang="uk-UA" dirty="0"/>
          </a:p>
          <a:p>
            <a:pPr marL="0" indent="0" algn="just">
              <a:buNone/>
            </a:pPr>
            <a:endParaRPr lang="en-US" dirty="0"/>
          </a:p>
        </p:txBody>
      </p:sp>
    </p:spTree>
    <p:extLst>
      <p:ext uri="{BB962C8B-B14F-4D97-AF65-F5344CB8AC3E}">
        <p14:creationId xmlns:p14="http://schemas.microsoft.com/office/powerpoint/2010/main" val="423150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Рішення суду за результатами розгляду</a:t>
            </a:r>
            <a:endParaRPr lang="en-US" dirty="0"/>
          </a:p>
        </p:txBody>
      </p:sp>
      <p:sp>
        <p:nvSpPr>
          <p:cNvPr id="3" name="Объект 2"/>
          <p:cNvSpPr>
            <a:spLocks noGrp="1"/>
          </p:cNvSpPr>
          <p:nvPr>
            <p:ph idx="1"/>
          </p:nvPr>
        </p:nvSpPr>
        <p:spPr/>
        <p:txBody>
          <a:bodyPr/>
          <a:lstStyle/>
          <a:p>
            <a:endParaRPr lang="uk-UA" dirty="0"/>
          </a:p>
          <a:p>
            <a:endParaRPr lang="uk-UA" dirty="0"/>
          </a:p>
          <a:p>
            <a:r>
              <a:rPr lang="en-US" sz="1600" dirty="0"/>
              <a:t>ЦПК: </a:t>
            </a:r>
            <a:r>
              <a:rPr lang="en-US" sz="1600" dirty="0" err="1"/>
              <a:t>Стаття</a:t>
            </a:r>
            <a:r>
              <a:rPr lang="en-US" sz="1600" dirty="0"/>
              <a:t> 494</a:t>
            </a:r>
          </a:p>
          <a:p>
            <a:r>
              <a:rPr lang="en-US" sz="1600" dirty="0"/>
              <a:t>КАС: </a:t>
            </a:r>
            <a:r>
              <a:rPr lang="en-US" sz="1600" dirty="0" err="1"/>
              <a:t>Стаття</a:t>
            </a:r>
            <a:r>
              <a:rPr lang="en-US" sz="1600" dirty="0"/>
              <a:t> 390</a:t>
            </a:r>
          </a:p>
          <a:p>
            <a:r>
              <a:rPr lang="en-US" sz="1600" dirty="0"/>
              <a:t>КПК: </a:t>
            </a:r>
            <a:r>
              <a:rPr lang="en-US" sz="1600" dirty="0" err="1"/>
              <a:t>Стаття</a:t>
            </a:r>
            <a:r>
              <a:rPr lang="en-US" sz="1600" dirty="0"/>
              <a:t> 531 </a:t>
            </a:r>
          </a:p>
          <a:p>
            <a:r>
              <a:rPr lang="en-US" sz="1600" dirty="0"/>
              <a:t>ГПК: </a:t>
            </a:r>
            <a:r>
              <a:rPr lang="en-US" sz="1600" dirty="0" err="1"/>
              <a:t>Стаття</a:t>
            </a:r>
            <a:r>
              <a:rPr lang="en-US" sz="1600" dirty="0"/>
              <a:t> 363</a:t>
            </a:r>
          </a:p>
          <a:p>
            <a:pPr marL="324000" lvl="1" indent="0">
              <a:buNone/>
            </a:pPr>
            <a:endParaRPr lang="en-US" dirty="0"/>
          </a:p>
        </p:txBody>
      </p:sp>
      <p:sp>
        <p:nvSpPr>
          <p:cNvPr id="4" name="Прямоугольник 3"/>
          <p:cNvSpPr/>
          <p:nvPr/>
        </p:nvSpPr>
        <p:spPr>
          <a:xfrm>
            <a:off x="755758" y="2041217"/>
            <a:ext cx="10557863" cy="112221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rgbClr val="002060"/>
                </a:solidFill>
              </a:rPr>
              <a:t>Суд </a:t>
            </a:r>
            <a:r>
              <a:rPr lang="ru-RU" dirty="0" err="1">
                <a:solidFill>
                  <a:srgbClr val="002060"/>
                </a:solidFill>
              </a:rPr>
              <a:t>виносить</a:t>
            </a:r>
            <a:r>
              <a:rPr lang="ru-RU" dirty="0">
                <a:solidFill>
                  <a:srgbClr val="002060"/>
                </a:solidFill>
              </a:rPr>
              <a:t> </a:t>
            </a:r>
            <a:r>
              <a:rPr lang="ru-RU" dirty="0" err="1">
                <a:solidFill>
                  <a:srgbClr val="002060"/>
                </a:solidFill>
              </a:rPr>
              <a:t>ухвалу</a:t>
            </a:r>
            <a:r>
              <a:rPr lang="ru-RU" dirty="0">
                <a:solidFill>
                  <a:srgbClr val="002060"/>
                </a:solidFill>
              </a:rPr>
              <a:t>. У </a:t>
            </a:r>
            <a:r>
              <a:rPr lang="ru-RU" dirty="0" err="1">
                <a:solidFill>
                  <a:srgbClr val="002060"/>
                </a:solidFill>
              </a:rPr>
              <a:t>разі</a:t>
            </a:r>
            <a:r>
              <a:rPr lang="ru-RU" dirty="0">
                <a:solidFill>
                  <a:srgbClr val="002060"/>
                </a:solidFill>
              </a:rPr>
              <a:t> </a:t>
            </a:r>
            <a:r>
              <a:rPr lang="ru-RU" dirty="0" err="1">
                <a:solidFill>
                  <a:srgbClr val="002060"/>
                </a:solidFill>
              </a:rPr>
              <a:t>недостатності</a:t>
            </a:r>
            <a:r>
              <a:rPr lang="ru-RU" dirty="0">
                <a:solidFill>
                  <a:srgbClr val="002060"/>
                </a:solidFill>
              </a:rPr>
              <a:t> </a:t>
            </a:r>
            <a:r>
              <a:rPr lang="ru-RU" dirty="0" err="1">
                <a:solidFill>
                  <a:srgbClr val="002060"/>
                </a:solidFill>
              </a:rPr>
              <a:t>зібраних</a:t>
            </a:r>
            <a:r>
              <a:rPr lang="ru-RU" dirty="0">
                <a:solidFill>
                  <a:srgbClr val="002060"/>
                </a:solidFill>
              </a:rPr>
              <a:t> </a:t>
            </a:r>
            <a:r>
              <a:rPr lang="ru-RU" dirty="0" err="1">
                <a:solidFill>
                  <a:srgbClr val="002060"/>
                </a:solidFill>
              </a:rPr>
              <a:t>матеріалів</a:t>
            </a:r>
            <a:r>
              <a:rPr lang="ru-RU" dirty="0">
                <a:solidFill>
                  <a:srgbClr val="002060"/>
                </a:solidFill>
              </a:rPr>
              <a:t> для точного </a:t>
            </a:r>
            <a:r>
              <a:rPr lang="ru-RU" dirty="0" err="1">
                <a:solidFill>
                  <a:srgbClr val="002060"/>
                </a:solidFill>
              </a:rPr>
              <a:t>відновлення</a:t>
            </a:r>
            <a:r>
              <a:rPr lang="ru-RU" dirty="0">
                <a:solidFill>
                  <a:srgbClr val="002060"/>
                </a:solidFill>
              </a:rPr>
              <a:t> </a:t>
            </a:r>
            <a:r>
              <a:rPr lang="ru-RU" dirty="0" err="1">
                <a:solidFill>
                  <a:srgbClr val="002060"/>
                </a:solidFill>
              </a:rPr>
              <a:t>втраченого</a:t>
            </a:r>
            <a:r>
              <a:rPr lang="ru-RU" dirty="0">
                <a:solidFill>
                  <a:srgbClr val="002060"/>
                </a:solidFill>
              </a:rPr>
              <a:t> </a:t>
            </a:r>
            <a:r>
              <a:rPr lang="ru-RU" dirty="0" err="1">
                <a:solidFill>
                  <a:srgbClr val="002060"/>
                </a:solidFill>
              </a:rPr>
              <a:t>провадження</a:t>
            </a:r>
            <a:r>
              <a:rPr lang="ru-RU" dirty="0">
                <a:solidFill>
                  <a:srgbClr val="002060"/>
                </a:solidFill>
              </a:rPr>
              <a:t> суд </a:t>
            </a:r>
            <a:r>
              <a:rPr lang="ru-RU" dirty="0" err="1">
                <a:solidFill>
                  <a:srgbClr val="002060"/>
                </a:solidFill>
              </a:rPr>
              <a:t>ухвалою</a:t>
            </a:r>
            <a:r>
              <a:rPr lang="ru-RU" dirty="0">
                <a:solidFill>
                  <a:srgbClr val="002060"/>
                </a:solidFill>
              </a:rPr>
              <a:t> </a:t>
            </a:r>
            <a:r>
              <a:rPr lang="ru-RU" dirty="0" err="1">
                <a:solidFill>
                  <a:srgbClr val="002060"/>
                </a:solidFill>
              </a:rPr>
              <a:t>закриває</a:t>
            </a:r>
            <a:r>
              <a:rPr lang="ru-RU" dirty="0">
                <a:solidFill>
                  <a:srgbClr val="002060"/>
                </a:solidFill>
              </a:rPr>
              <a:t> </a:t>
            </a:r>
            <a:r>
              <a:rPr lang="ru-RU" dirty="0" err="1">
                <a:solidFill>
                  <a:srgbClr val="002060"/>
                </a:solidFill>
              </a:rPr>
              <a:t>розгляд</a:t>
            </a:r>
            <a:r>
              <a:rPr lang="ru-RU" dirty="0">
                <a:solidFill>
                  <a:srgbClr val="002060"/>
                </a:solidFill>
              </a:rPr>
              <a:t> заяви про </a:t>
            </a:r>
            <a:r>
              <a:rPr lang="ru-RU" dirty="0" err="1">
                <a:solidFill>
                  <a:srgbClr val="002060"/>
                </a:solidFill>
              </a:rPr>
              <a:t>відновлення</a:t>
            </a:r>
            <a:r>
              <a:rPr lang="ru-RU" dirty="0">
                <a:solidFill>
                  <a:srgbClr val="002060"/>
                </a:solidFill>
              </a:rPr>
              <a:t> </a:t>
            </a:r>
            <a:r>
              <a:rPr lang="ru-RU" dirty="0" err="1">
                <a:solidFill>
                  <a:srgbClr val="002060"/>
                </a:solidFill>
              </a:rPr>
              <a:t>провадження</a:t>
            </a:r>
            <a:r>
              <a:rPr lang="ru-RU" dirty="0">
                <a:solidFill>
                  <a:srgbClr val="002060"/>
                </a:solidFill>
              </a:rPr>
              <a:t> і </a:t>
            </a:r>
            <a:r>
              <a:rPr lang="ru-RU" dirty="0" err="1">
                <a:solidFill>
                  <a:srgbClr val="002060"/>
                </a:solidFill>
              </a:rPr>
              <a:t>роз'яснює</a:t>
            </a:r>
            <a:r>
              <a:rPr lang="ru-RU" dirty="0">
                <a:solidFill>
                  <a:srgbClr val="002060"/>
                </a:solidFill>
              </a:rPr>
              <a:t> особам, </a:t>
            </a:r>
            <a:r>
              <a:rPr lang="ru-RU" dirty="0" err="1">
                <a:solidFill>
                  <a:srgbClr val="002060"/>
                </a:solidFill>
              </a:rPr>
              <a:t>які</a:t>
            </a:r>
            <a:r>
              <a:rPr lang="ru-RU" dirty="0">
                <a:solidFill>
                  <a:srgbClr val="002060"/>
                </a:solidFill>
              </a:rPr>
              <a:t> </a:t>
            </a:r>
            <a:r>
              <a:rPr lang="ru-RU" dirty="0" err="1">
                <a:solidFill>
                  <a:srgbClr val="002060"/>
                </a:solidFill>
              </a:rPr>
              <a:t>беруть</a:t>
            </a:r>
            <a:r>
              <a:rPr lang="ru-RU" dirty="0">
                <a:solidFill>
                  <a:srgbClr val="002060"/>
                </a:solidFill>
              </a:rPr>
              <a:t> участь у </a:t>
            </a:r>
            <a:r>
              <a:rPr lang="ru-RU" dirty="0" err="1">
                <a:solidFill>
                  <a:srgbClr val="002060"/>
                </a:solidFill>
              </a:rPr>
              <a:t>справі</a:t>
            </a:r>
            <a:r>
              <a:rPr lang="ru-RU" dirty="0">
                <a:solidFill>
                  <a:srgbClr val="002060"/>
                </a:solidFill>
              </a:rPr>
              <a:t>, право на </a:t>
            </a:r>
            <a:r>
              <a:rPr lang="ru-RU" dirty="0" err="1">
                <a:solidFill>
                  <a:srgbClr val="002060"/>
                </a:solidFill>
              </a:rPr>
              <a:t>повторне</a:t>
            </a:r>
            <a:r>
              <a:rPr lang="ru-RU" dirty="0">
                <a:solidFill>
                  <a:srgbClr val="002060"/>
                </a:solidFill>
              </a:rPr>
              <a:t> </a:t>
            </a:r>
            <a:r>
              <a:rPr lang="ru-RU" dirty="0" err="1">
                <a:solidFill>
                  <a:srgbClr val="002060"/>
                </a:solidFill>
              </a:rPr>
              <a:t>звернення</a:t>
            </a:r>
            <a:r>
              <a:rPr lang="ru-RU" dirty="0">
                <a:solidFill>
                  <a:srgbClr val="002060"/>
                </a:solidFill>
              </a:rPr>
              <a:t> з такою самою </a:t>
            </a:r>
            <a:r>
              <a:rPr lang="ru-RU" dirty="0" err="1">
                <a:solidFill>
                  <a:srgbClr val="002060"/>
                </a:solidFill>
              </a:rPr>
              <a:t>заявою</a:t>
            </a:r>
            <a:r>
              <a:rPr lang="ru-RU" dirty="0">
                <a:solidFill>
                  <a:srgbClr val="002060"/>
                </a:solidFill>
              </a:rPr>
              <a:t> за </a:t>
            </a:r>
            <a:r>
              <a:rPr lang="ru-RU" dirty="0" err="1">
                <a:solidFill>
                  <a:srgbClr val="002060"/>
                </a:solidFill>
              </a:rPr>
              <a:t>наявності</a:t>
            </a:r>
            <a:r>
              <a:rPr lang="ru-RU" dirty="0">
                <a:solidFill>
                  <a:srgbClr val="002060"/>
                </a:solidFill>
              </a:rPr>
              <a:t> </a:t>
            </a:r>
            <a:r>
              <a:rPr lang="ru-RU" dirty="0" err="1">
                <a:solidFill>
                  <a:srgbClr val="002060"/>
                </a:solidFill>
              </a:rPr>
              <a:t>необхідних</a:t>
            </a:r>
            <a:r>
              <a:rPr lang="ru-RU" dirty="0">
                <a:solidFill>
                  <a:srgbClr val="002060"/>
                </a:solidFill>
              </a:rPr>
              <a:t> </a:t>
            </a:r>
            <a:r>
              <a:rPr lang="ru-RU" dirty="0" err="1">
                <a:solidFill>
                  <a:srgbClr val="002060"/>
                </a:solidFill>
              </a:rPr>
              <a:t>документів</a:t>
            </a:r>
            <a:r>
              <a:rPr lang="ru-RU" dirty="0">
                <a:solidFill>
                  <a:srgbClr val="002060"/>
                </a:solidFill>
              </a:rPr>
              <a:t>. </a:t>
            </a:r>
            <a:endParaRPr lang="en-US" dirty="0">
              <a:solidFill>
                <a:srgbClr val="002060"/>
              </a:solidFill>
            </a:endParaRPr>
          </a:p>
        </p:txBody>
      </p:sp>
      <p:sp>
        <p:nvSpPr>
          <p:cNvPr id="5" name="Скругленный прямоугольник 4"/>
          <p:cNvSpPr/>
          <p:nvPr/>
        </p:nvSpPr>
        <p:spPr>
          <a:xfrm>
            <a:off x="1147156" y="5310381"/>
            <a:ext cx="9667703" cy="109683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err="1"/>
              <a:t>Згідно</a:t>
            </a:r>
            <a:r>
              <a:rPr lang="ru-RU" dirty="0"/>
              <a:t> </a:t>
            </a:r>
            <a:r>
              <a:rPr lang="ru-RU" dirty="0" err="1"/>
              <a:t>зі</a:t>
            </a:r>
            <a:r>
              <a:rPr lang="ru-RU" dirty="0"/>
              <a:t> </a:t>
            </a:r>
            <a:r>
              <a:rPr lang="ru-RU" dirty="0" err="1"/>
              <a:t>статтями</a:t>
            </a:r>
            <a:r>
              <a:rPr lang="ru-RU" dirty="0"/>
              <a:t> 495 ЦПК, 391 КАС та 364 ГПК у </a:t>
            </a:r>
            <a:r>
              <a:rPr lang="ru-RU" dirty="0" err="1"/>
              <a:t>справі</a:t>
            </a:r>
            <a:r>
              <a:rPr lang="ru-RU" dirty="0"/>
              <a:t> про </a:t>
            </a:r>
            <a:r>
              <a:rPr lang="ru-RU" dirty="0" err="1"/>
              <a:t>відновлення</a:t>
            </a:r>
            <a:r>
              <a:rPr lang="ru-RU" dirty="0"/>
              <a:t> </a:t>
            </a:r>
            <a:r>
              <a:rPr lang="ru-RU" dirty="0" err="1"/>
              <a:t>втраченого</a:t>
            </a:r>
            <a:r>
              <a:rPr lang="ru-RU" dirty="0"/>
              <a:t> </a:t>
            </a:r>
            <a:r>
              <a:rPr lang="ru-RU" dirty="0" err="1"/>
              <a:t>провадження</a:t>
            </a:r>
            <a:r>
              <a:rPr lang="ru-RU" dirty="0"/>
              <a:t> </a:t>
            </a:r>
            <a:r>
              <a:rPr lang="ru-RU" dirty="0" err="1"/>
              <a:t>заявник</a:t>
            </a:r>
            <a:r>
              <a:rPr lang="ru-RU" dirty="0"/>
              <a:t> </a:t>
            </a:r>
            <a:r>
              <a:rPr lang="ru-RU" dirty="0" err="1"/>
              <a:t>звільняється</a:t>
            </a:r>
            <a:r>
              <a:rPr lang="ru-RU" dirty="0"/>
              <a:t> </a:t>
            </a:r>
            <a:r>
              <a:rPr lang="ru-RU" dirty="0" err="1"/>
              <a:t>від</a:t>
            </a:r>
            <a:r>
              <a:rPr lang="ru-RU" dirty="0"/>
              <a:t> оплати </a:t>
            </a:r>
            <a:r>
              <a:rPr lang="ru-RU" dirty="0" err="1"/>
              <a:t>судових</a:t>
            </a:r>
            <a:r>
              <a:rPr lang="ru-RU" dirty="0"/>
              <a:t> </a:t>
            </a:r>
            <a:r>
              <a:rPr lang="ru-RU" dirty="0" err="1"/>
              <a:t>витрат</a:t>
            </a:r>
            <a:r>
              <a:rPr lang="ru-RU" dirty="0"/>
              <a:t>. У </a:t>
            </a:r>
            <a:r>
              <a:rPr lang="ru-RU" dirty="0" err="1"/>
              <a:t>разі</a:t>
            </a:r>
            <a:r>
              <a:rPr lang="ru-RU" dirty="0"/>
              <a:t> </a:t>
            </a:r>
            <a:r>
              <a:rPr lang="ru-RU" dirty="0" err="1"/>
              <a:t>подання</a:t>
            </a:r>
            <a:r>
              <a:rPr lang="ru-RU" dirty="0"/>
              <a:t> </a:t>
            </a:r>
            <a:r>
              <a:rPr lang="ru-RU" dirty="0" err="1"/>
              <a:t>завідомо</a:t>
            </a:r>
            <a:r>
              <a:rPr lang="ru-RU" dirty="0"/>
              <a:t> </a:t>
            </a:r>
            <a:r>
              <a:rPr lang="ru-RU" dirty="0" err="1"/>
              <a:t>неправдивої</a:t>
            </a:r>
            <a:r>
              <a:rPr lang="ru-RU" dirty="0"/>
              <a:t> заяви </a:t>
            </a:r>
            <a:r>
              <a:rPr lang="ru-RU" dirty="0" err="1"/>
              <a:t>судові</a:t>
            </a:r>
            <a:r>
              <a:rPr lang="ru-RU" dirty="0"/>
              <a:t> </a:t>
            </a:r>
            <a:r>
              <a:rPr lang="ru-RU" dirty="0" err="1"/>
              <a:t>витрати</a:t>
            </a:r>
            <a:r>
              <a:rPr lang="ru-RU" dirty="0"/>
              <a:t> </a:t>
            </a:r>
            <a:r>
              <a:rPr lang="ru-RU" dirty="0" err="1"/>
              <a:t>відшкодовуються</a:t>
            </a:r>
            <a:r>
              <a:rPr lang="ru-RU" dirty="0"/>
              <a:t> </a:t>
            </a:r>
            <a:r>
              <a:rPr lang="ru-RU" dirty="0" err="1"/>
              <a:t>заявником</a:t>
            </a:r>
            <a:r>
              <a:rPr lang="ru-RU" dirty="0"/>
              <a:t>.</a:t>
            </a:r>
          </a:p>
          <a:p>
            <a:pPr algn="ctr"/>
            <a:endParaRPr lang="ru-RU" dirty="0"/>
          </a:p>
        </p:txBody>
      </p:sp>
    </p:spTree>
    <p:extLst>
      <p:ext uri="{BB962C8B-B14F-4D97-AF65-F5344CB8AC3E}">
        <p14:creationId xmlns:p14="http://schemas.microsoft.com/office/powerpoint/2010/main" val="4075613287"/>
      </p:ext>
    </p:extLst>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TM03457464[[fn=Дивиденд]]</Template>
  <TotalTime>363</TotalTime>
  <Words>872</Words>
  <Application>Microsoft Macintosh PowerPoint</Application>
  <PresentationFormat>Widescreen</PresentationFormat>
  <Paragraphs>107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Gill Sans MT</vt:lpstr>
      <vt:lpstr>Wingdings</vt:lpstr>
      <vt:lpstr>Wingdings 2</vt:lpstr>
      <vt:lpstr>Дивиденд</vt:lpstr>
      <vt:lpstr>Відновлення втраченого судового провадження</vt:lpstr>
      <vt:lpstr>Процесуальне законодавство: Відновлення втраченого судового провадження </vt:lpstr>
      <vt:lpstr>Норми процесуального законодавства </vt:lpstr>
      <vt:lpstr>Суб’єкти подання заяви про відновлення втраченого судового провадження</vt:lpstr>
      <vt:lpstr>Подання заяви </vt:lpstr>
      <vt:lpstr>Заява про відновлення втраченого судового провадження</vt:lpstr>
      <vt:lpstr>Наслідки недодержання вимог до форми та змісту заяви</vt:lpstr>
      <vt:lpstr>Розгляд заяви</vt:lpstr>
      <vt:lpstr>Рішення суду за результатами розгляду</vt:lpstr>
      <vt:lpstr>Особливості судової практики Верховного Суду </vt:lpstr>
      <vt:lpstr>Особливості судової практики Верховного Суду </vt:lpstr>
      <vt:lpstr>https://avtek.ua/ua/ +38 044 496-00-00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Відновлення втраченого судового провадження</dc:title>
  <dc:creator>Лубко Анастасия Валериевна</dc:creator>
  <cp:lastModifiedBy>Microsoft Office User</cp:lastModifiedBy>
  <cp:revision>21</cp:revision>
  <dcterms:created xsi:type="dcterms:W3CDTF">2022-09-15T07:18:44Z</dcterms:created>
  <dcterms:modified xsi:type="dcterms:W3CDTF">2022-09-15T13:24:45Z</dcterms:modified>
</cp:coreProperties>
</file>