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2"/>
  </p:notesMasterIdLst>
  <p:sldIdLst>
    <p:sldId id="278" r:id="rId2"/>
    <p:sldId id="292" r:id="rId3"/>
    <p:sldId id="283" r:id="rId4"/>
    <p:sldId id="287" r:id="rId5"/>
    <p:sldId id="288" r:id="rId6"/>
    <p:sldId id="291" r:id="rId7"/>
    <p:sldId id="286" r:id="rId8"/>
    <p:sldId id="285" r:id="rId9"/>
    <p:sldId id="280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F03941-2A1C-D7AE-DEC5-7B0A15B2AA2F}" name="Iaroslav Kitan" initials="IK" userId="S::ikitan@scom.org.ua::a56ad895-b911-4db5-8502-87525a2660a6" providerId="AD"/>
  <p188:author id="{4901AD5F-BD1E-7E99-00F2-30859BED42D2}" name="Olena Kolesnichenko" initials="OK" userId="S::OKolesnichenko@j4a.org.ua::0f91a2aa-b4e5-46ec-b21e-15235d435325" providerId="AD"/>
  <p188:author id="{644FFDE9-B60B-71A8-7EDF-E423952F513F}" name="Sviatoslav Tkachuk" initials="ST" userId="S::stkachuk@j4a.org.ua::2c4fcdfd-24c5-44fd-9a26-63ca287395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30"/>
    <a:srgbClr val="4355DD"/>
    <a:srgbClr val="0F5AF2"/>
    <a:srgbClr val="FFFFFF"/>
    <a:srgbClr val="1D2DA3"/>
    <a:srgbClr val="2B4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04" autoAdjust="0"/>
  </p:normalViewPr>
  <p:slideViewPr>
    <p:cSldViewPr snapToGrid="0">
      <p:cViewPr varScale="1">
        <p:scale>
          <a:sx n="108" d="100"/>
          <a:sy n="108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656B8-4C6C-49C4-A7B7-C3030B409D8F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97DE6-5555-44C7-89EE-FC0C5081AF11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6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19F-3F58-49D4-89D4-E8DF8AFE9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03E9B7-7834-4406-B29B-85D1DEB8B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34714-E25E-463A-9B56-D563E4DF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8B5E8-ECE1-440B-8C1C-B1F02AD3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4FF05E-4555-47A3-B982-5728BF6F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7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33618-BF6A-464E-BAFB-AB795786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6275A0-1E5C-4203-A1A1-59ADA0495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B7AB7-23EA-4454-9D33-E893E118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467A6-A2C1-4CB4-B811-CA553B5B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1E403-EDF9-4B41-A512-7B9ABCFF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0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2CFBDC-363B-4D83-9335-F733C315B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AD6628-72FA-4577-9274-6976F5388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61B78-EA6E-4819-BCDD-73BA2726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60B34-882B-4BAD-81A9-13300A3F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BD8D3-5F50-4839-94BF-651AA3CB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3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54C12-E8D9-441A-ACE3-9BB2B339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18245-9685-425B-BBCE-93535111C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FDBCC-5352-426B-8FD3-E4CAFEAB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D70C4-A149-4C3E-8E0F-2991841D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9D37D-8543-4774-A67E-522362F9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1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1F18B-FC84-463D-A6EF-73A50979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0B77A6-8170-4AF0-887A-CDF9C3D00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94558-2ACB-49B0-8FCA-5B67F120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91932-ED08-4919-BE84-CC797AE9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69711-FBBD-4AB1-95D0-196C8B48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6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68253-134D-451F-89B2-281EF615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F0583-377D-484E-931C-02330E2C8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30F7FE-7041-4159-BC38-03FDDF72F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10280-13EB-4EC9-A758-2EE3346F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A51C05-3178-48DD-96E9-9FDBCBA0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D6D57F-3319-449E-8469-41B1606D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3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5B51E-A08C-4B68-B93C-7BC7222A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D8C72-3593-4188-8B0C-50BFB2097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F7C2D1-B01C-4B94-992A-8FDBD3FB4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6ECF45-202B-4677-B20D-5B8AB9B10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C6F08A-7ED9-4E2D-9B02-163605EFA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3E171F-AF16-4F83-83CC-3D697E0D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26BCDB-96E6-436C-9793-7291FB16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8F71B1-902F-4EA8-8214-22191F42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1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0A7AF-2DC9-48A2-805C-6D1FF7FF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24BBAD-B64A-4534-9146-114098AA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6D2A23-21E7-40E9-91D4-76CB0CC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3AF351-672F-4500-8A8E-42D1EE69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5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C8AF73-66FB-40ED-B67E-9F55D1FF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CB370B-8248-49C4-BB4F-DF2C8249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B0220-FE95-4202-A9FE-BF4387DB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537B1-181F-4974-B38C-DD4B15C7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8C4A9-CBF6-4945-B4F4-B4431578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1CB0CA-73F1-4868-90F4-042D870A2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2EC241-FEA6-42F8-9850-1D2E789F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E99FD8-6F1D-48BB-B767-539D60E7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CFB9EB-9272-4842-A0B3-506A655A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7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55043-FB01-431A-9188-4AE60239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31457E-34ED-4517-A272-9201B5889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5BB7E-7C7B-4EE6-BA4E-293E37936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7B17A4-4C3C-4DB3-8723-6FB0DCA7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26C21-C355-4DF5-9445-4872A4C7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283374-C271-4544-AB29-FBEEE86A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6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28388-3A59-4CA3-B18A-5823CD06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4BD77B-B196-45A6-8791-E6D2E067E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6E9A1F-224D-4B8B-BC6C-DBCF0007B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FEEB9-C2B2-45A7-A22B-C4EC7EA2134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6F32C-7A7C-4EAA-AA8A-7A2A5DE9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1D74D-88AF-4A68-8F2D-FC55275A5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E220-0B9D-4DB2-8BED-61522B6743E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1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4FCBA4-A381-4A1C-A014-5B4E120A7314}"/>
              </a:ext>
            </a:extLst>
          </p:cNvPr>
          <p:cNvSpPr/>
          <p:nvPr/>
        </p:nvSpPr>
        <p:spPr>
          <a:xfrm>
            <a:off x="1022572" y="1816052"/>
            <a:ext cx="10610165" cy="4910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B330"/>
                </a:solidFill>
                <a:latin typeface="Montserrat Black"/>
                <a:cs typeface="Times New Roman" panose="02020603050405020304" pitchFamily="18" charset="0"/>
              </a:rPr>
              <a:t>КОНКУРС ДО ВККС – НОВІ СТАНДАРТИ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FFB330"/>
                </a:solidFill>
                <a:latin typeface="Montserrat Black"/>
                <a:cs typeface="Times New Roman" panose="02020603050405020304" pitchFamily="18" charset="0"/>
              </a:rPr>
              <a:t>НЕЗАЛЕЖНІСТЬ    ДОБРОЧІСНІСТЬ    ПРОЗОРІСТЬ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3600" b="1" dirty="0">
              <a:solidFill>
                <a:srgbClr val="FFB330"/>
              </a:solidFill>
              <a:latin typeface="Montserrat Blac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altLang="en-US" sz="2000" dirty="0">
                <a:solidFill>
                  <a:schemeClr val="bg1"/>
                </a:solidFill>
                <a:latin typeface="Montserrat Medium" panose="020B0604020202020204" pitchFamily="2" charset="0"/>
                <a:cs typeface="Times New Roman" panose="02020603050405020304" pitchFamily="18" charset="0"/>
              </a:rPr>
              <a:t>Іван Міщенко,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Montserrat Medium" panose="020B0604020202020204" pitchFamily="2" charset="0"/>
                <a:cs typeface="Times New Roman" panose="02020603050405020304" pitchFamily="18" charset="0"/>
              </a:rPr>
              <a:t>заступник голови Конкурсної комісії з добору кандидатів у члени ВККС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Montserrat Medium" panose="020B0604020202020204" pitchFamily="2" charset="0"/>
                <a:cs typeface="Times New Roman" panose="02020603050405020304" pitchFamily="18" charset="0"/>
              </a:rPr>
              <a:t>суддя Верховного Суду</a:t>
            </a:r>
            <a:endParaRPr lang="ru-RU" altLang="en-US" sz="2000" dirty="0">
              <a:solidFill>
                <a:schemeClr val="bg1"/>
              </a:solidFill>
              <a:latin typeface="Montserrat Medium" panose="020B0604020202020204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chemeClr val="bg1"/>
                </a:solidFill>
                <a:latin typeface="Montserrat Medium" panose="020B060402020202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16 вересня</a:t>
            </a:r>
            <a:r>
              <a:rPr lang="de-DE" sz="2000" dirty="0">
                <a:solidFill>
                  <a:schemeClr val="bg1"/>
                </a:solidFill>
                <a:latin typeface="Montserrat Medium" panose="020B060402020202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Montserrat Medium" panose="020B060402020202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latin typeface="Montserrat Medium" panose="020B0604020202020204" pitchFamily="2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solidFill>
                <a:schemeClr val="bg1"/>
              </a:solidFill>
              <a:latin typeface="Montserrat Medium" panose="020B060402020202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D3B6025D-CB33-6F90-E7D0-EDA14864A9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31380" r="6454" b="24915"/>
          <a:stretch>
            <a:fillRect/>
          </a:stretch>
        </p:blipFill>
        <p:spPr>
          <a:xfrm>
            <a:off x="457201" y="457201"/>
            <a:ext cx="3529968" cy="10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0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45925577-6144-B863-F6A8-E07061CF1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31380" r="6454" b="24915"/>
          <a:stretch>
            <a:fillRect/>
          </a:stretch>
        </p:blipFill>
        <p:spPr>
          <a:xfrm>
            <a:off x="2875440" y="2405037"/>
            <a:ext cx="6100608" cy="17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0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3780" y="1081611"/>
            <a:ext cx="10964439" cy="53014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uk" sz="2000" b="1" i="0" u="none" strike="noStrike" dirty="0">
                <a:solidFill>
                  <a:srgbClr val="4355DD"/>
                </a:solidFill>
                <a:highlight>
                  <a:srgbClr val="000000">
                    <a:alpha val="0"/>
                  </a:srgbClr>
                </a:highlight>
                <a:latin typeface="Montserrat Black"/>
                <a:ea typeface="Calibri"/>
                <a:cs typeface="Times New Roman"/>
              </a:rPr>
              <a:t>Місія Конкурсної комісії </a:t>
            </a:r>
            <a:r>
              <a:rPr lang="uk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полягає в тому, щоб відібрати кращих кандидатів до ВККСУ на основі колегіальної роботи українських та міжнародних членів</a:t>
            </a:r>
          </a:p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uk" sz="2000" b="1" i="0" u="none" strike="noStrike" dirty="0">
                <a:solidFill>
                  <a:srgbClr val="4355DD"/>
                </a:solidFill>
                <a:highlight>
                  <a:srgbClr val="000000">
                    <a:alpha val="0"/>
                  </a:srgbClr>
                </a:highlight>
                <a:latin typeface="Montserrat Black"/>
                <a:cs typeface="Times New Roman"/>
              </a:rPr>
              <a:t>Бачення членів Конкурсної комісії </a:t>
            </a:r>
            <a:r>
              <a:rPr lang="uk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- зробити все можливе для проведення прозорого, об'єктивного конкурсного відбору, що гарантує справедливе ставлення до всіх кандидатів, аби лише найкращі кандидати були рекомендовані ВРП для призначення членами ВККСУ</a:t>
            </a:r>
            <a:endParaRPr lang="ru-RU" sz="2000" dirty="0"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uk" sz="2000" b="1" i="0" u="none" strike="noStrike" dirty="0">
                <a:solidFill>
                  <a:srgbClr val="4355DD"/>
                </a:solidFill>
                <a:highlight>
                  <a:srgbClr val="000000">
                    <a:alpha val="0"/>
                  </a:srgbClr>
                </a:highlight>
                <a:latin typeface="Montserrat Black"/>
                <a:ea typeface="Calibri"/>
                <a:cs typeface="Times New Roman"/>
              </a:rPr>
              <a:t>Принципи роботи: </a:t>
            </a:r>
          </a:p>
          <a:p>
            <a:pPr indent="-342900" algn="ctr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Прозорість</a:t>
            </a:r>
          </a:p>
          <a:p>
            <a:pPr indent="-342900" algn="ctr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Незалежність</a:t>
            </a:r>
          </a:p>
          <a:p>
            <a:pPr indent="-342900" algn="ctr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Доброчесність</a:t>
            </a:r>
          </a:p>
          <a:p>
            <a:pPr indent="-342900" algn="ctr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Професійна компетентність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" sz="2000" dirty="0">
              <a:latin typeface="Montserrat Medium" panose="00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3CD9B3-F1EA-1BD3-86CF-EB44AD74A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8065"/>
          <a:stretch>
            <a:fillRect/>
          </a:stretch>
        </p:blipFill>
        <p:spPr>
          <a:xfrm>
            <a:off x="182880" y="182880"/>
            <a:ext cx="2511275" cy="7777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B9BC9B-7764-2B5F-12E0-971615DCC39B}"/>
              </a:ext>
            </a:extLst>
          </p:cNvPr>
          <p:cNvSpPr/>
          <p:nvPr/>
        </p:nvSpPr>
        <p:spPr>
          <a:xfrm>
            <a:off x="590952" y="5903649"/>
            <a:ext cx="8739480" cy="6004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tabLst>
                <a:tab pos="457200" algn="l"/>
              </a:tabLst>
            </a:pPr>
            <a:r>
              <a:rPr lang="en-US" dirty="0">
                <a:solidFill>
                  <a:srgbClr val="0F5AF2"/>
                </a:solidFill>
                <a:highlight>
                  <a:srgbClr val="FFB330"/>
                </a:highlight>
                <a:latin typeface="Montserrat Black" panose="00000A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rtl="0">
              <a:tabLst>
                <a:tab pos="457200" algn="l"/>
              </a:tabLst>
            </a:pPr>
            <a:endParaRPr lang="uk-UA" dirty="0">
              <a:effectLst/>
              <a:latin typeface="Montserrat Black" panose="00000A00000000000000" pitchFamily="2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83967717-4337-092C-7CC0-2B199C9E8B2F}"/>
              </a:ext>
            </a:extLst>
          </p:cNvPr>
          <p:cNvSpPr/>
          <p:nvPr/>
        </p:nvSpPr>
        <p:spPr>
          <a:xfrm>
            <a:off x="1903444" y="1596693"/>
            <a:ext cx="9961985" cy="382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rgbClr val="0F5AF2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Кампанія із залучення кандидатів </a:t>
            </a:r>
            <a:endParaRPr lang="en-US" sz="2400" dirty="0">
              <a:solidFill>
                <a:srgbClr val="0F5AF2"/>
              </a:solidFill>
              <a:latin typeface="Montserrat Black" panose="00000A00000000000000" pitchFamily="2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Два офіційних засідання з трансляцією наживо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Дві інформаційні сесії з трансляцією наживо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7 відеоісторій про членів комісії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1 прес-конференція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7 інтерв’ю членів комісії для ЗМІ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4 вебінари для потенційних кандидатів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Регулярні оновлення </a:t>
            </a:r>
            <a:r>
              <a:rPr lang="en-US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YouTube </a:t>
            </a:r>
            <a:r>
              <a:rPr lang="ru-RU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і </a:t>
            </a:r>
            <a:r>
              <a:rPr lang="en-US" sz="2000" dirty="0">
                <a:latin typeface="Montserrat Medium" panose="00000600000000000000" pitchFamily="2" charset="0"/>
                <a:cs typeface="Times New Roman" panose="02020603050405020304" pitchFamily="18" charset="0"/>
              </a:rPr>
              <a:t>Facebook</a:t>
            </a:r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0E95DD41-046E-50C4-BC78-A44468FA1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8065"/>
          <a:stretch>
            <a:fillRect/>
          </a:stretch>
        </p:blipFill>
        <p:spPr>
          <a:xfrm>
            <a:off x="182880" y="182880"/>
            <a:ext cx="2511275" cy="7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2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CBFCBA6D-FB4B-6D05-5F1C-EEFD14A0E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2" y="316949"/>
            <a:ext cx="3219797" cy="702892"/>
          </a:xfrm>
          <a:prstGeom prst="rect">
            <a:avLst/>
          </a:prstGeom>
        </p:spPr>
      </p:pic>
      <p:pic>
        <p:nvPicPr>
          <p:cNvPr id="3" name="Picture 2" descr="A group of people sitting at desks in a room&#10;&#10;Description automatically generated with medium confidence">
            <a:extLst>
              <a:ext uri="{FF2B5EF4-FFF2-40B4-BE49-F238E27FC236}">
                <a16:creationId xmlns:a16="http://schemas.microsoft.com/office/drawing/2014/main" id="{76CFDB0C-CCA8-42B9-AFE9-B26B9179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2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91140B-8DE5-03A3-6FF5-ED9558BA387B}"/>
              </a:ext>
            </a:extLst>
          </p:cNvPr>
          <p:cNvSpPr txBox="1"/>
          <p:nvPr/>
        </p:nvSpPr>
        <p:spPr>
          <a:xfrm>
            <a:off x="1678733" y="2224769"/>
            <a:ext cx="4559261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000" dirty="0">
                <a:solidFill>
                  <a:srgbClr val="FFB330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302</a:t>
            </a:r>
            <a:r>
              <a:rPr lang="ru-RU" sz="9600" dirty="0">
                <a:solidFill>
                  <a:srgbClr val="FFB330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 </a:t>
            </a:r>
            <a:endParaRPr lang="en-US" sz="9600" dirty="0">
              <a:solidFill>
                <a:srgbClr val="FFB330"/>
              </a:solidFill>
              <a:latin typeface="Montserrat Black" panose="00000A00000000000000" pitchFamily="2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Montserrat Black" panose="00000A00000000000000" pitchFamily="2" charset="0"/>
                <a:cs typeface="Times New Roman" panose="02020603050405020304" pitchFamily="18" charset="0"/>
              </a:rPr>
              <a:t>Кандидати подали заяви</a:t>
            </a:r>
          </a:p>
          <a:p>
            <a:r>
              <a:rPr lang="uk-UA" sz="2400" b="1" dirty="0">
                <a:latin typeface="Montserrat Black" panose="00000A00000000000000" pitchFamily="2" charset="0"/>
                <a:cs typeface="Times New Roman" panose="02020603050405020304" pitchFamily="18" charset="0"/>
              </a:rPr>
              <a:t>на 16 вакантних посад</a:t>
            </a:r>
            <a:endParaRPr lang="en-US" sz="2400" b="1" dirty="0">
              <a:latin typeface="Montserrat Black" panose="00000A00000000000000" pitchFamily="2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F5AF2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DEC53-801B-9442-4884-C606DC54EAB0}"/>
              </a:ext>
            </a:extLst>
          </p:cNvPr>
          <p:cNvSpPr/>
          <p:nvPr/>
        </p:nvSpPr>
        <p:spPr>
          <a:xfrm>
            <a:off x="8124826" y="2404234"/>
            <a:ext cx="3637966" cy="2472613"/>
          </a:xfrm>
          <a:prstGeom prst="rect">
            <a:avLst/>
          </a:prstGeom>
          <a:solidFill>
            <a:srgbClr val="0F5AF2"/>
          </a:solidFill>
          <a:ln>
            <a:solidFill>
              <a:srgbClr val="0F5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bg1"/>
                </a:solidFill>
                <a:highlight>
                  <a:srgbClr val="FFB330"/>
                </a:highlight>
                <a:latin typeface="Montserrat Black" panose="00000A00000000000000" pitchFamily="2" charset="0"/>
                <a:cs typeface="Times New Roman" panose="02020603050405020304" pitchFamily="18" charset="0"/>
              </a:rPr>
              <a:t>18</a:t>
            </a:r>
            <a:r>
              <a:rPr lang="en-US" sz="1800" dirty="0">
                <a:solidFill>
                  <a:schemeClr val="bg1"/>
                </a:solidFill>
                <a:highlight>
                  <a:srgbClr val="FFB330"/>
                </a:highlight>
                <a:latin typeface="Montserrat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bg1"/>
                </a:solidFill>
                <a:highlight>
                  <a:srgbClr val="FFB330"/>
                </a:highlight>
                <a:latin typeface="Montserrat Black" panose="00000A00000000000000" pitchFamily="2" charset="0"/>
                <a:cs typeface="Times New Roman" panose="02020603050405020304" pitchFamily="18" charset="0"/>
              </a:rPr>
              <a:t>осіб </a:t>
            </a:r>
            <a:r>
              <a:rPr lang="uk-UA" sz="1800" dirty="0">
                <a:solidFill>
                  <a:schemeClr val="bg1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на місце </a:t>
            </a:r>
            <a:r>
              <a:rPr lang="en-US" sz="1800" dirty="0">
                <a:solidFill>
                  <a:schemeClr val="bg1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-</a:t>
            </a:r>
          </a:p>
          <a:p>
            <a:r>
              <a:rPr lang="uk-UA" dirty="0">
                <a:solidFill>
                  <a:schemeClr val="bg1"/>
                </a:solidFill>
                <a:highlight>
                  <a:srgbClr val="FFB330"/>
                </a:highlight>
                <a:latin typeface="Montserrat Black" panose="00000A00000000000000" pitchFamily="2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solidFill>
                  <a:schemeClr val="bg1"/>
                </a:solidFill>
                <a:highlight>
                  <a:srgbClr val="FFB330"/>
                </a:highlight>
                <a:latin typeface="Montserrat Black" panose="00000A00000000000000" pitchFamily="2" charset="0"/>
                <a:cs typeface="Times New Roman" panose="02020603050405020304" pitchFamily="18" charset="0"/>
              </a:rPr>
              <a:t>айкращий результат </a:t>
            </a:r>
            <a:r>
              <a:rPr lang="uk-UA" sz="1800" dirty="0">
                <a:solidFill>
                  <a:schemeClr val="bg1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серед конкурсів у сфері правосуддя</a:t>
            </a:r>
            <a:endParaRPr lang="en-US" sz="1800" dirty="0">
              <a:solidFill>
                <a:schemeClr val="bg1"/>
              </a:solidFill>
              <a:latin typeface="Montserrat Black" panose="00000A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1B3C-DD53-73B9-F70C-D629F771F70C}"/>
              </a:ext>
            </a:extLst>
          </p:cNvPr>
          <p:cNvSpPr txBox="1"/>
          <p:nvPr/>
        </p:nvSpPr>
        <p:spPr>
          <a:xfrm>
            <a:off x="1526332" y="1370633"/>
            <a:ext cx="7236667" cy="911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rgbClr val="0F5AF2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Результати кампанії по залученню кандидатів </a:t>
            </a:r>
            <a:endParaRPr lang="en-US" sz="2400" dirty="0">
              <a:solidFill>
                <a:srgbClr val="0F5AF2"/>
              </a:solidFill>
              <a:latin typeface="Montserrat Black" panose="00000A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A6AC01BA-F17A-2FE7-CC68-FA3E95AA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8065"/>
          <a:stretch>
            <a:fillRect/>
          </a:stretch>
        </p:blipFill>
        <p:spPr>
          <a:xfrm>
            <a:off x="182880" y="182880"/>
            <a:ext cx="2511275" cy="7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6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66A314-4870-1D82-A910-DF63CAED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8065"/>
          <a:stretch>
            <a:fillRect/>
          </a:stretch>
        </p:blipFill>
        <p:spPr>
          <a:xfrm>
            <a:off x="182880" y="182880"/>
            <a:ext cx="2511275" cy="777713"/>
          </a:xfrm>
          <a:prstGeom prst="rect">
            <a:avLst/>
          </a:prstGeom>
        </p:spPr>
      </p:pic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1088BE0F-A8F2-BF42-B0E7-1003551AF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2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E3CC5EF9-CE17-4A14-8FFB-A1B02A9E1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8065"/>
          <a:stretch/>
        </p:blipFill>
        <p:spPr>
          <a:xfrm>
            <a:off x="182880" y="182880"/>
            <a:ext cx="2511275" cy="777713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D28B110-9222-21A1-7B9D-1B7847B50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0CC6E78-DDD3-48C3-B1F1-0E984FD35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3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44F928-9FBA-49B1-B4C1-2B16E85470D0}"/>
              </a:ext>
            </a:extLst>
          </p:cNvPr>
          <p:cNvSpPr/>
          <p:nvPr/>
        </p:nvSpPr>
        <p:spPr>
          <a:xfrm>
            <a:off x="415359" y="571500"/>
            <a:ext cx="11361282" cy="420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uk-UA" sz="1800" dirty="0">
              <a:solidFill>
                <a:srgbClr val="FFC000"/>
              </a:solidFill>
              <a:effectLst/>
              <a:latin typeface="Montserrat Black" panose="00000A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6000" dirty="0">
                <a:solidFill>
                  <a:srgbClr val="FFC000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   16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суддів та суддів у відставці</a:t>
            </a:r>
            <a:r>
              <a:rPr lang="de-DE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6600" dirty="0">
                <a:solidFill>
                  <a:srgbClr val="FFC000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16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адвокатів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/</a:t>
            </a:r>
            <a:r>
              <a:rPr lang="uk-UA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науковців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ru-RU" sz="1800" dirty="0">
              <a:solidFill>
                <a:schemeClr val="bg1"/>
              </a:solidFill>
              <a:effectLst/>
              <a:latin typeface="Montserrat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ru-RU" dirty="0">
              <a:solidFill>
                <a:schemeClr val="bg1"/>
              </a:solidFill>
              <a:latin typeface="Montserrat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ru-RU" sz="1800" dirty="0">
              <a:solidFill>
                <a:schemeClr val="bg1"/>
              </a:solidFill>
              <a:effectLst/>
              <a:latin typeface="Montserrat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uk-UA" sz="5000" dirty="0">
                <a:solidFill>
                  <a:srgbClr val="FFC000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ВРП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tabLst>
                <a:tab pos="457200" algn="l"/>
              </a:tabLst>
            </a:pPr>
            <a:r>
              <a:rPr lang="ru-RU" sz="6000" dirty="0">
                <a:solidFill>
                  <a:srgbClr val="FFC000"/>
                </a:solidFill>
                <a:effectLst/>
                <a:latin typeface="Montserrat Black" panose="00000A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8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суддів та суддів у відставці</a:t>
            </a:r>
            <a:r>
              <a:rPr lang="de-DE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FFC000"/>
                </a:solidFill>
                <a:effectLst/>
                <a:latin typeface="Montserrat Black" panose="00000A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адвокатів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/</a:t>
            </a:r>
            <a:r>
              <a:rPr lang="uk-UA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науковців</a:t>
            </a:r>
            <a:endParaRPr lang="ru-RU" dirty="0">
              <a:solidFill>
                <a:schemeClr val="bg1"/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Montserrat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AD3059C-F7A7-5462-5D85-30DDB63E5953}"/>
              </a:ext>
            </a:extLst>
          </p:cNvPr>
          <p:cNvCxnSpPr>
            <a:cxnSpLocks/>
          </p:cNvCxnSpPr>
          <p:nvPr/>
        </p:nvCxnSpPr>
        <p:spPr>
          <a:xfrm>
            <a:off x="4351762" y="2037714"/>
            <a:ext cx="679484" cy="656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D03E8-B03E-20B7-4BC0-08CF049A1443}"/>
              </a:ext>
            </a:extLst>
          </p:cNvPr>
          <p:cNvCxnSpPr>
            <a:cxnSpLocks/>
          </p:cNvCxnSpPr>
          <p:nvPr/>
        </p:nvCxnSpPr>
        <p:spPr>
          <a:xfrm flipH="1">
            <a:off x="6936822" y="2005888"/>
            <a:ext cx="757580" cy="688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733DD7-C025-BD9A-BFAB-A7B483E6536F}"/>
              </a:ext>
            </a:extLst>
          </p:cNvPr>
          <p:cNvCxnSpPr>
            <a:cxnSpLocks/>
          </p:cNvCxnSpPr>
          <p:nvPr/>
        </p:nvCxnSpPr>
        <p:spPr>
          <a:xfrm flipH="1">
            <a:off x="4228417" y="3448647"/>
            <a:ext cx="802828" cy="394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8A4688-C0D0-ECCB-37FA-BA68A727C9C8}"/>
              </a:ext>
            </a:extLst>
          </p:cNvPr>
          <p:cNvCxnSpPr>
            <a:cxnSpLocks/>
          </p:cNvCxnSpPr>
          <p:nvPr/>
        </p:nvCxnSpPr>
        <p:spPr>
          <a:xfrm>
            <a:off x="6936822" y="3392338"/>
            <a:ext cx="742273" cy="450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D9A68FB-B7D0-C66B-A042-749E095E822B}"/>
              </a:ext>
            </a:extLst>
          </p:cNvPr>
          <p:cNvSpPr txBox="1"/>
          <p:nvPr/>
        </p:nvSpPr>
        <p:spPr>
          <a:xfrm>
            <a:off x="1418253" y="4817172"/>
            <a:ext cx="1000241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uk-UA" sz="3000" dirty="0">
                <a:solidFill>
                  <a:srgbClr val="FFFFFF"/>
                </a:solidFill>
                <a:highlight>
                  <a:srgbClr val="FFB330"/>
                </a:highlight>
                <a:latin typeface="Montserrat Black" panose="00000A00000000000000" pitchFamily="2" charset="0"/>
                <a:cs typeface="Times New Roman" panose="02020603050405020304" pitchFamily="18" charset="0"/>
              </a:rPr>
              <a:t>Фінальний результат</a:t>
            </a:r>
            <a:r>
              <a:rPr lang="ru-RU" dirty="0">
                <a:solidFill>
                  <a:srgbClr val="FFFFFF"/>
                </a:solidFill>
                <a:highlight>
                  <a:srgbClr val="FFB330"/>
                </a:highlight>
                <a:latin typeface="Montserrat Black" panose="00000A00000000000000" pitchFamily="2" charset="0"/>
                <a:cs typeface="Times New Roman" panose="02020603050405020304" pitchFamily="18" charset="0"/>
              </a:rPr>
              <a:t>: </a:t>
            </a:r>
            <a:endParaRPr lang="de-DE" dirty="0">
              <a:solidFill>
                <a:srgbClr val="FFFFFF"/>
              </a:solidFill>
              <a:highlight>
                <a:srgbClr val="FFB330"/>
              </a:highlight>
              <a:latin typeface="Montserrat Black" panose="00000A00000000000000" pitchFamily="2" charset="0"/>
              <a:cs typeface="Times New Roman" panose="02020603050405020304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4400" dirty="0">
                <a:solidFill>
                  <a:srgbClr val="FFFFFF"/>
                </a:solidFill>
                <a:highlight>
                  <a:srgbClr val="0F5AF2"/>
                </a:highlight>
                <a:latin typeface="Montserrat Black" panose="00000A00000000000000" pitchFamily="2" charset="0"/>
                <a:cs typeface="Times New Roman" panose="02020603050405020304" pitchFamily="18" charset="0"/>
              </a:rPr>
              <a:t>16</a:t>
            </a:r>
            <a:r>
              <a:rPr lang="ru-RU" sz="7200" dirty="0">
                <a:solidFill>
                  <a:srgbClr val="FFFFFF"/>
                </a:solidFill>
                <a:highlight>
                  <a:srgbClr val="0F5AF2"/>
                </a:highlight>
                <a:latin typeface="Montserrat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членів ВККС</a:t>
            </a:r>
            <a:endParaRPr lang="en-US" dirty="0">
              <a:solidFill>
                <a:schemeClr val="bg1"/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2D7E33C-837E-5120-7AA9-8D5E71DA07E3}"/>
              </a:ext>
            </a:extLst>
          </p:cNvPr>
          <p:cNvCxnSpPr>
            <a:cxnSpLocks/>
          </p:cNvCxnSpPr>
          <p:nvPr/>
        </p:nvCxnSpPr>
        <p:spPr>
          <a:xfrm>
            <a:off x="6239070" y="4404049"/>
            <a:ext cx="0" cy="298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6" name="Рисунок 4">
            <a:extLst>
              <a:ext uri="{FF2B5EF4-FFF2-40B4-BE49-F238E27FC236}">
                <a16:creationId xmlns:a16="http://schemas.microsoft.com/office/drawing/2014/main" id="{7F7CF684-2640-0972-C62A-D62AE8891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31380" r="6454" b="24915"/>
          <a:stretch>
            <a:fillRect/>
          </a:stretch>
        </p:blipFill>
        <p:spPr>
          <a:xfrm>
            <a:off x="209551" y="200026"/>
            <a:ext cx="3238499" cy="9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3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89909D-AE17-4C88-93A9-F40CD43888E0}"/>
              </a:ext>
            </a:extLst>
          </p:cNvPr>
          <p:cNvSpPr/>
          <p:nvPr/>
        </p:nvSpPr>
        <p:spPr>
          <a:xfrm>
            <a:off x="895740" y="1596693"/>
            <a:ext cx="10969690" cy="336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rgbClr val="0F5AF2"/>
                </a:solidFill>
                <a:latin typeface="Montserrat Black" panose="00000A00000000000000" pitchFamily="2" charset="0"/>
                <a:cs typeface="Times New Roman" panose="02020603050405020304" pitchFamily="18" charset="0"/>
              </a:rPr>
              <a:t>Майбутні виклики ВККС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Відновити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роботу</a:t>
            </a:r>
            <a:endParaRPr lang="uk-UA" sz="2000" b="1" dirty="0">
              <a:solidFill>
                <a:schemeClr val="accent1"/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Заповнити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вакансії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2500</a:t>
            </a:r>
            <a:r>
              <a:rPr lang="uk-UA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суддів</a:t>
            </a:r>
            <a:endParaRPr lang="en-US" sz="2000" b="1" dirty="0">
              <a:solidFill>
                <a:schemeClr val="accent1"/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Закінчити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кваліфікаційне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оцінювання</a:t>
            </a:r>
            <a:r>
              <a:rPr lang="uk-UA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діючих суддів</a:t>
            </a:r>
            <a:endParaRPr lang="en-US" sz="2000" b="1" dirty="0">
              <a:solidFill>
                <a:schemeClr val="accent1"/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Отримати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бюджетне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фінансування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uk-UA" sz="2000" b="1" dirty="0">
              <a:solidFill>
                <a:schemeClr val="accent1"/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   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наразі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, в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бюджеті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2023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нов</a:t>
            </a:r>
            <a:r>
              <a:rPr lang="uk-UA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ий</a:t>
            </a:r>
            <a:r>
              <a:rPr lang="uk-UA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склад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ВККС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видатки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не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передбачені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Сформувати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і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втілити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стратегію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розвитку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суддівського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корпусу</a:t>
            </a:r>
            <a:r>
              <a:rPr lang="en-US" sz="2000" b="1" dirty="0">
                <a:solidFill>
                  <a:schemeClr val="accent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784F44D6-5CD9-79C2-B35F-576ACEB3EA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8065"/>
          <a:stretch>
            <a:fillRect/>
          </a:stretch>
        </p:blipFill>
        <p:spPr>
          <a:xfrm>
            <a:off x="182880" y="182880"/>
            <a:ext cx="2511275" cy="7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6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5248</TotalTime>
  <Words>230</Words>
  <Application>Microsoft Office PowerPoint</Application>
  <PresentationFormat>Широкий екран</PresentationFormat>
  <Paragraphs>47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 Black</vt:lpstr>
      <vt:lpstr>Montserrat Medium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Pryvalova Olena</dc:creator>
  <cp:lastModifiedBy>Міщенко І.С.</cp:lastModifiedBy>
  <cp:revision>237</cp:revision>
  <dcterms:created xsi:type="dcterms:W3CDTF">2021-11-16T23:59:24Z</dcterms:created>
  <dcterms:modified xsi:type="dcterms:W3CDTF">2022-09-15T15:27:10Z</dcterms:modified>
</cp:coreProperties>
</file>