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2" r:id="rId3"/>
    <p:sldId id="285" r:id="rId4"/>
    <p:sldId id="269" r:id="rId5"/>
    <p:sldId id="276" r:id="rId6"/>
    <p:sldId id="287" r:id="rId7"/>
    <p:sldId id="260" r:id="rId8"/>
    <p:sldId id="268" r:id="rId9"/>
    <p:sldId id="283" r:id="rId10"/>
    <p:sldId id="279" r:id="rId11"/>
    <p:sldId id="25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003E"/>
    <a:srgbClr val="8C0E34"/>
    <a:srgbClr val="0B1B2A"/>
    <a:srgbClr val="A60839"/>
    <a:srgbClr val="FFFFFF"/>
    <a:srgbClr val="5A5A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88" autoAdjust="0"/>
    <p:restoredTop sz="94660"/>
  </p:normalViewPr>
  <p:slideViewPr>
    <p:cSldViewPr snapToGrid="0">
      <p:cViewPr varScale="1">
        <p:scale>
          <a:sx n="51" d="100"/>
          <a:sy n="51" d="100"/>
        </p:scale>
        <p:origin x="76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FA8EFF-9E91-4644-BF4E-90C3A903AE4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4540DD1E-32A5-474A-A8AC-E756C0D832F5}">
      <dgm:prSet phldrT="[Текст]"/>
      <dgm:spPr>
        <a:solidFill>
          <a:srgbClr val="A60839"/>
        </a:solidFill>
        <a:ln>
          <a:solidFill>
            <a:srgbClr val="A60839"/>
          </a:solidFill>
        </a:ln>
      </dgm:spPr>
      <dgm:t>
        <a:bodyPr/>
        <a:lstStyle/>
        <a:p>
          <a:r>
            <a:rPr lang="uk-UA" b="1" dirty="0">
              <a:effectLst/>
              <a:latin typeface="Montserrat Semi-Bold" panose="020B0604020202020204"/>
              <a:ea typeface="Calibri" panose="020F0502020204030204" pitchFamily="34" charset="0"/>
              <a:cs typeface="Arial" panose="020B0604020202020204" pitchFamily="34" charset="0"/>
            </a:rPr>
            <a:t>судовий імунітет</a:t>
          </a:r>
          <a:endParaRPr lang="uk-UA" dirty="0">
            <a:latin typeface="Montserrat Semi-Bold" panose="020B0604020202020204"/>
          </a:endParaRPr>
        </a:p>
      </dgm:t>
    </dgm:pt>
    <dgm:pt modelId="{C718C338-D2A3-4F56-8B04-92A520D991AD}" type="parTrans" cxnId="{E5083627-9E1E-452D-B7DE-0E0A15557451}">
      <dgm:prSet/>
      <dgm:spPr/>
      <dgm:t>
        <a:bodyPr/>
        <a:lstStyle/>
        <a:p>
          <a:endParaRPr lang="uk-UA">
            <a:latin typeface="Montserrat Semi-Bold" panose="020B0604020202020204"/>
          </a:endParaRPr>
        </a:p>
      </dgm:t>
    </dgm:pt>
    <dgm:pt modelId="{A0074037-69BF-415B-B555-105C19994139}" type="sibTrans" cxnId="{E5083627-9E1E-452D-B7DE-0E0A15557451}">
      <dgm:prSet/>
      <dgm:spPr/>
      <dgm:t>
        <a:bodyPr/>
        <a:lstStyle/>
        <a:p>
          <a:endParaRPr lang="uk-UA">
            <a:latin typeface="Montserrat Semi-Bold" panose="020B0604020202020204"/>
          </a:endParaRPr>
        </a:p>
      </dgm:t>
    </dgm:pt>
    <dgm:pt modelId="{A4D9A570-1391-4D9D-B906-79ACDB152508}">
      <dgm:prSet phldrT="[Текст]"/>
      <dgm:spPr>
        <a:noFill/>
        <a:ln>
          <a:solidFill>
            <a:srgbClr val="8C0E34"/>
          </a:solidFill>
        </a:ln>
      </dgm:spPr>
      <dgm:t>
        <a:bodyPr/>
        <a:lstStyle/>
        <a:p>
          <a:r>
            <a:rPr lang="uk-UA" b="1" dirty="0">
              <a:solidFill>
                <a:srgbClr val="8C0E34"/>
              </a:solidFill>
              <a:effectLst/>
              <a:latin typeface="Montserrat Semi-Bold" panose="020B0604020202020204"/>
              <a:ea typeface="Calibri" panose="020F0502020204030204" pitchFamily="34" charset="0"/>
              <a:cs typeface="Arial" panose="020B0604020202020204" pitchFamily="34" charset="0"/>
            </a:rPr>
            <a:t>імунітет від застосування заходів попереднього забезпечення позову</a:t>
          </a:r>
          <a:endParaRPr lang="uk-UA" dirty="0">
            <a:solidFill>
              <a:srgbClr val="8C0E34"/>
            </a:solidFill>
            <a:latin typeface="Montserrat Semi-Bold" panose="020B0604020202020204"/>
          </a:endParaRPr>
        </a:p>
      </dgm:t>
    </dgm:pt>
    <dgm:pt modelId="{3B784318-FAC9-4DA1-989D-FB6856804F71}" type="parTrans" cxnId="{8B6E637E-5894-4129-BE45-497AE789965A}">
      <dgm:prSet/>
      <dgm:spPr/>
      <dgm:t>
        <a:bodyPr/>
        <a:lstStyle/>
        <a:p>
          <a:endParaRPr lang="uk-UA">
            <a:latin typeface="Montserrat Semi-Bold" panose="020B0604020202020204"/>
          </a:endParaRPr>
        </a:p>
      </dgm:t>
    </dgm:pt>
    <dgm:pt modelId="{A151FE3D-D236-4B6A-BAB0-8D52CE1E917D}" type="sibTrans" cxnId="{8B6E637E-5894-4129-BE45-497AE789965A}">
      <dgm:prSet/>
      <dgm:spPr/>
      <dgm:t>
        <a:bodyPr/>
        <a:lstStyle/>
        <a:p>
          <a:endParaRPr lang="uk-UA">
            <a:latin typeface="Montserrat Semi-Bold" panose="020B0604020202020204"/>
          </a:endParaRPr>
        </a:p>
      </dgm:t>
    </dgm:pt>
    <dgm:pt modelId="{0C57FFBC-4E2C-4AF5-B4A7-E5A3E5ED2D71}">
      <dgm:prSet phldrT="[Текст]"/>
      <dgm:spPr>
        <a:noFill/>
        <a:ln>
          <a:solidFill>
            <a:srgbClr val="8C0E34"/>
          </a:solidFill>
        </a:ln>
      </dgm:spPr>
      <dgm:t>
        <a:bodyPr/>
        <a:lstStyle/>
        <a:p>
          <a:r>
            <a:rPr lang="uk-UA" b="1" dirty="0">
              <a:solidFill>
                <a:srgbClr val="8C0E34"/>
              </a:solidFill>
              <a:effectLst/>
              <a:latin typeface="Montserrat Semi-Bold" panose="020B0604020202020204"/>
              <a:ea typeface="Calibri" panose="020F0502020204030204" pitchFamily="34" charset="0"/>
              <a:cs typeface="Arial" panose="020B0604020202020204" pitchFamily="34" charset="0"/>
            </a:rPr>
            <a:t>імунітет від примусового виконання судового рішення</a:t>
          </a:r>
          <a:endParaRPr lang="uk-UA" dirty="0">
            <a:solidFill>
              <a:srgbClr val="8C0E34"/>
            </a:solidFill>
            <a:latin typeface="Montserrat Semi-Bold" panose="020B0604020202020204"/>
          </a:endParaRPr>
        </a:p>
      </dgm:t>
    </dgm:pt>
    <dgm:pt modelId="{CEF766EC-7D12-44E8-825D-67B026509719}" type="parTrans" cxnId="{97A3BFBC-99CF-4465-955D-1EEB8F5D9BBB}">
      <dgm:prSet/>
      <dgm:spPr/>
      <dgm:t>
        <a:bodyPr/>
        <a:lstStyle/>
        <a:p>
          <a:endParaRPr lang="uk-UA">
            <a:latin typeface="Montserrat Semi-Bold" panose="020B0604020202020204"/>
          </a:endParaRPr>
        </a:p>
      </dgm:t>
    </dgm:pt>
    <dgm:pt modelId="{CE125EDF-6919-4001-9F5A-0F8CFA2BCDB2}" type="sibTrans" cxnId="{97A3BFBC-99CF-4465-955D-1EEB8F5D9BBB}">
      <dgm:prSet/>
      <dgm:spPr/>
      <dgm:t>
        <a:bodyPr/>
        <a:lstStyle/>
        <a:p>
          <a:endParaRPr lang="uk-UA">
            <a:latin typeface="Montserrat Semi-Bold" panose="020B0604020202020204"/>
          </a:endParaRPr>
        </a:p>
      </dgm:t>
    </dgm:pt>
    <dgm:pt modelId="{E6217EB3-521F-44A6-8C35-E43AF0F5AF7A}">
      <dgm:prSet phldrT="[Текст]"/>
      <dgm:spPr>
        <a:solidFill>
          <a:srgbClr val="A60839"/>
        </a:solidFill>
        <a:ln>
          <a:solidFill>
            <a:srgbClr val="A60839"/>
          </a:solidFill>
        </a:ln>
      </dgm:spPr>
      <dgm:t>
        <a:bodyPr/>
        <a:lstStyle/>
        <a:p>
          <a:r>
            <a:rPr lang="uk-UA" b="1" dirty="0">
              <a:effectLst/>
              <a:latin typeface="Montserrat Semi-Bold" panose="020B0604020202020204"/>
              <a:ea typeface="Calibri" panose="020F0502020204030204" pitchFamily="34" charset="0"/>
              <a:cs typeface="Arial" panose="020B0604020202020204" pitchFamily="34" charset="0"/>
            </a:rPr>
            <a:t>імунітет власності держави</a:t>
          </a:r>
          <a:endParaRPr lang="uk-UA" dirty="0">
            <a:latin typeface="Montserrat Semi-Bold" panose="020B0604020202020204"/>
          </a:endParaRPr>
        </a:p>
      </dgm:t>
    </dgm:pt>
    <dgm:pt modelId="{06376E5E-3971-4CD0-8D6E-897A4E0845F7}" type="parTrans" cxnId="{09564A62-211D-4FBC-83FA-316E7E25653B}">
      <dgm:prSet/>
      <dgm:spPr/>
      <dgm:t>
        <a:bodyPr/>
        <a:lstStyle/>
        <a:p>
          <a:endParaRPr lang="uk-UA">
            <a:latin typeface="Montserrat Semi-Bold" panose="020B0604020202020204"/>
          </a:endParaRPr>
        </a:p>
      </dgm:t>
    </dgm:pt>
    <dgm:pt modelId="{0ABFF7F3-6908-46D7-B03D-98BD15D0725B}" type="sibTrans" cxnId="{09564A62-211D-4FBC-83FA-316E7E25653B}">
      <dgm:prSet/>
      <dgm:spPr/>
      <dgm:t>
        <a:bodyPr/>
        <a:lstStyle/>
        <a:p>
          <a:endParaRPr lang="uk-UA">
            <a:latin typeface="Montserrat Semi-Bold" panose="020B0604020202020204"/>
          </a:endParaRPr>
        </a:p>
      </dgm:t>
    </dgm:pt>
    <dgm:pt modelId="{4F38BE16-20D4-4D91-9172-E9C4DCF1A6A5}" type="pres">
      <dgm:prSet presAssocID="{63FA8EFF-9E91-4644-BF4E-90C3A903AE41}" presName="diagram" presStyleCnt="0">
        <dgm:presLayoutVars>
          <dgm:dir/>
          <dgm:resizeHandles val="exact"/>
        </dgm:presLayoutVars>
      </dgm:prSet>
      <dgm:spPr/>
    </dgm:pt>
    <dgm:pt modelId="{C8791E91-3B2C-4BB2-9D8B-D1F24DFA5CC0}" type="pres">
      <dgm:prSet presAssocID="{4540DD1E-32A5-474A-A8AC-E756C0D832F5}" presName="node" presStyleLbl="node1" presStyleIdx="0" presStyleCnt="4">
        <dgm:presLayoutVars>
          <dgm:bulletEnabled val="1"/>
        </dgm:presLayoutVars>
      </dgm:prSet>
      <dgm:spPr/>
    </dgm:pt>
    <dgm:pt modelId="{72628ABF-56EF-4CDD-8A65-3C8F19E930B9}" type="pres">
      <dgm:prSet presAssocID="{A0074037-69BF-415B-B555-105C19994139}" presName="sibTrans" presStyleCnt="0"/>
      <dgm:spPr/>
    </dgm:pt>
    <dgm:pt modelId="{962C9CAA-A98C-4558-A347-A56FC6683436}" type="pres">
      <dgm:prSet presAssocID="{A4D9A570-1391-4D9D-B906-79ACDB152508}" presName="node" presStyleLbl="node1" presStyleIdx="1" presStyleCnt="4">
        <dgm:presLayoutVars>
          <dgm:bulletEnabled val="1"/>
        </dgm:presLayoutVars>
      </dgm:prSet>
      <dgm:spPr/>
    </dgm:pt>
    <dgm:pt modelId="{7FEE6EA9-6A58-4128-8AE1-EAE1F1D8D815}" type="pres">
      <dgm:prSet presAssocID="{A151FE3D-D236-4B6A-BAB0-8D52CE1E917D}" presName="sibTrans" presStyleCnt="0"/>
      <dgm:spPr/>
    </dgm:pt>
    <dgm:pt modelId="{F5EF387E-87E2-4671-AC0A-45034A4FFD45}" type="pres">
      <dgm:prSet presAssocID="{0C57FFBC-4E2C-4AF5-B4A7-E5A3E5ED2D71}" presName="node" presStyleLbl="node1" presStyleIdx="2" presStyleCnt="4" custLinFactX="12290" custLinFactNeighborX="100000" custLinFactNeighborY="-1274">
        <dgm:presLayoutVars>
          <dgm:bulletEnabled val="1"/>
        </dgm:presLayoutVars>
      </dgm:prSet>
      <dgm:spPr/>
    </dgm:pt>
    <dgm:pt modelId="{2A083531-2714-4506-A9BB-56E06EFDD0CB}" type="pres">
      <dgm:prSet presAssocID="{CE125EDF-6919-4001-9F5A-0F8CFA2BCDB2}" presName="sibTrans" presStyleCnt="0"/>
      <dgm:spPr/>
    </dgm:pt>
    <dgm:pt modelId="{FB859B72-8CB7-4651-AF40-E64507CC64D4}" type="pres">
      <dgm:prSet presAssocID="{E6217EB3-521F-44A6-8C35-E43AF0F5AF7A}" presName="node" presStyleLbl="node1" presStyleIdx="3" presStyleCnt="4" custLinFactX="-9733" custLinFactNeighborX="-100000" custLinFactNeighborY="-1274">
        <dgm:presLayoutVars>
          <dgm:bulletEnabled val="1"/>
        </dgm:presLayoutVars>
      </dgm:prSet>
      <dgm:spPr/>
    </dgm:pt>
  </dgm:ptLst>
  <dgm:cxnLst>
    <dgm:cxn modelId="{46BC4409-8EE2-4E85-A1DE-BA0317F59528}" type="presOf" srcId="{E6217EB3-521F-44A6-8C35-E43AF0F5AF7A}" destId="{FB859B72-8CB7-4651-AF40-E64507CC64D4}" srcOrd="0" destOrd="0" presId="urn:microsoft.com/office/officeart/2005/8/layout/default"/>
    <dgm:cxn modelId="{E5083627-9E1E-452D-B7DE-0E0A15557451}" srcId="{63FA8EFF-9E91-4644-BF4E-90C3A903AE41}" destId="{4540DD1E-32A5-474A-A8AC-E756C0D832F5}" srcOrd="0" destOrd="0" parTransId="{C718C338-D2A3-4F56-8B04-92A520D991AD}" sibTransId="{A0074037-69BF-415B-B555-105C19994139}"/>
    <dgm:cxn modelId="{09564A62-211D-4FBC-83FA-316E7E25653B}" srcId="{63FA8EFF-9E91-4644-BF4E-90C3A903AE41}" destId="{E6217EB3-521F-44A6-8C35-E43AF0F5AF7A}" srcOrd="3" destOrd="0" parTransId="{06376E5E-3971-4CD0-8D6E-897A4E0845F7}" sibTransId="{0ABFF7F3-6908-46D7-B03D-98BD15D0725B}"/>
    <dgm:cxn modelId="{8B6E637E-5894-4129-BE45-497AE789965A}" srcId="{63FA8EFF-9E91-4644-BF4E-90C3A903AE41}" destId="{A4D9A570-1391-4D9D-B906-79ACDB152508}" srcOrd="1" destOrd="0" parTransId="{3B784318-FAC9-4DA1-989D-FB6856804F71}" sibTransId="{A151FE3D-D236-4B6A-BAB0-8D52CE1E917D}"/>
    <dgm:cxn modelId="{7BA97A91-77E5-460F-A8F6-91D16EEB2E92}" type="presOf" srcId="{4540DD1E-32A5-474A-A8AC-E756C0D832F5}" destId="{C8791E91-3B2C-4BB2-9D8B-D1F24DFA5CC0}" srcOrd="0" destOrd="0" presId="urn:microsoft.com/office/officeart/2005/8/layout/default"/>
    <dgm:cxn modelId="{81BD41AA-51D2-48C3-A124-47DF7BEB5FD7}" type="presOf" srcId="{63FA8EFF-9E91-4644-BF4E-90C3A903AE41}" destId="{4F38BE16-20D4-4D91-9172-E9C4DCF1A6A5}" srcOrd="0" destOrd="0" presId="urn:microsoft.com/office/officeart/2005/8/layout/default"/>
    <dgm:cxn modelId="{97A3BFBC-99CF-4465-955D-1EEB8F5D9BBB}" srcId="{63FA8EFF-9E91-4644-BF4E-90C3A903AE41}" destId="{0C57FFBC-4E2C-4AF5-B4A7-E5A3E5ED2D71}" srcOrd="2" destOrd="0" parTransId="{CEF766EC-7D12-44E8-825D-67B026509719}" sibTransId="{CE125EDF-6919-4001-9F5A-0F8CFA2BCDB2}"/>
    <dgm:cxn modelId="{FAF083C6-905D-478C-8E74-AF4119D17358}" type="presOf" srcId="{0C57FFBC-4E2C-4AF5-B4A7-E5A3E5ED2D71}" destId="{F5EF387E-87E2-4671-AC0A-45034A4FFD45}" srcOrd="0" destOrd="0" presId="urn:microsoft.com/office/officeart/2005/8/layout/default"/>
    <dgm:cxn modelId="{AB5D9AC9-32AE-4A0D-9F91-DB434B6E770D}" type="presOf" srcId="{A4D9A570-1391-4D9D-B906-79ACDB152508}" destId="{962C9CAA-A98C-4558-A347-A56FC6683436}" srcOrd="0" destOrd="0" presId="urn:microsoft.com/office/officeart/2005/8/layout/default"/>
    <dgm:cxn modelId="{AB5E1894-043C-416C-AE0D-9B1210F64B37}" type="presParOf" srcId="{4F38BE16-20D4-4D91-9172-E9C4DCF1A6A5}" destId="{C8791E91-3B2C-4BB2-9D8B-D1F24DFA5CC0}" srcOrd="0" destOrd="0" presId="urn:microsoft.com/office/officeart/2005/8/layout/default"/>
    <dgm:cxn modelId="{559F7AB0-7B8E-4725-B51A-D756C8899D90}" type="presParOf" srcId="{4F38BE16-20D4-4D91-9172-E9C4DCF1A6A5}" destId="{72628ABF-56EF-4CDD-8A65-3C8F19E930B9}" srcOrd="1" destOrd="0" presId="urn:microsoft.com/office/officeart/2005/8/layout/default"/>
    <dgm:cxn modelId="{98519478-DC71-414B-9EBE-FD8426CD22DE}" type="presParOf" srcId="{4F38BE16-20D4-4D91-9172-E9C4DCF1A6A5}" destId="{962C9CAA-A98C-4558-A347-A56FC6683436}" srcOrd="2" destOrd="0" presId="urn:microsoft.com/office/officeart/2005/8/layout/default"/>
    <dgm:cxn modelId="{5E3B2F18-C222-4D25-8209-E3C8843F9C74}" type="presParOf" srcId="{4F38BE16-20D4-4D91-9172-E9C4DCF1A6A5}" destId="{7FEE6EA9-6A58-4128-8AE1-EAE1F1D8D815}" srcOrd="3" destOrd="0" presId="urn:microsoft.com/office/officeart/2005/8/layout/default"/>
    <dgm:cxn modelId="{A1242A0D-3BAA-454A-ACE8-407207FE4B76}" type="presParOf" srcId="{4F38BE16-20D4-4D91-9172-E9C4DCF1A6A5}" destId="{F5EF387E-87E2-4671-AC0A-45034A4FFD45}" srcOrd="4" destOrd="0" presId="urn:microsoft.com/office/officeart/2005/8/layout/default"/>
    <dgm:cxn modelId="{1E6EE1DC-7B39-4377-87ED-C1CFAE84393F}" type="presParOf" srcId="{4F38BE16-20D4-4D91-9172-E9C4DCF1A6A5}" destId="{2A083531-2714-4506-A9BB-56E06EFDD0CB}" srcOrd="5" destOrd="0" presId="urn:microsoft.com/office/officeart/2005/8/layout/default"/>
    <dgm:cxn modelId="{F8B00853-1A87-4D80-B281-0C2A454DF887}" type="presParOf" srcId="{4F38BE16-20D4-4D91-9172-E9C4DCF1A6A5}" destId="{FB859B72-8CB7-4651-AF40-E64507CC64D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91E91-3B2C-4BB2-9D8B-D1F24DFA5CC0}">
      <dsp:nvSpPr>
        <dsp:cNvPr id="0" name=""/>
        <dsp:cNvSpPr/>
      </dsp:nvSpPr>
      <dsp:spPr>
        <a:xfrm>
          <a:off x="2926" y="583087"/>
          <a:ext cx="2321892" cy="1393135"/>
        </a:xfrm>
        <a:prstGeom prst="rect">
          <a:avLst/>
        </a:prstGeom>
        <a:solidFill>
          <a:srgbClr val="A60839"/>
        </a:solidFill>
        <a:ln w="12700" cap="flat" cmpd="sng" algn="ctr">
          <a:solidFill>
            <a:srgbClr val="A6083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>
              <a:effectLst/>
              <a:latin typeface="Montserrat Semi-Bold" panose="020B0604020202020204"/>
              <a:ea typeface="Calibri" panose="020F0502020204030204" pitchFamily="34" charset="0"/>
              <a:cs typeface="Arial" panose="020B0604020202020204" pitchFamily="34" charset="0"/>
            </a:rPr>
            <a:t>судовий імунітет</a:t>
          </a:r>
          <a:endParaRPr lang="uk-UA" sz="1800" kern="1200" dirty="0">
            <a:latin typeface="Montserrat Semi-Bold" panose="020B0604020202020204"/>
          </a:endParaRPr>
        </a:p>
      </dsp:txBody>
      <dsp:txXfrm>
        <a:off x="2926" y="583087"/>
        <a:ext cx="2321892" cy="1393135"/>
      </dsp:txXfrm>
    </dsp:sp>
    <dsp:sp modelId="{962C9CAA-A98C-4558-A347-A56FC6683436}">
      <dsp:nvSpPr>
        <dsp:cNvPr id="0" name=""/>
        <dsp:cNvSpPr/>
      </dsp:nvSpPr>
      <dsp:spPr>
        <a:xfrm>
          <a:off x="2557008" y="583087"/>
          <a:ext cx="2321892" cy="1393135"/>
        </a:xfrm>
        <a:prstGeom prst="rect">
          <a:avLst/>
        </a:prstGeom>
        <a:noFill/>
        <a:ln w="12700" cap="flat" cmpd="sng" algn="ctr">
          <a:solidFill>
            <a:srgbClr val="8C0E3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>
              <a:solidFill>
                <a:srgbClr val="8C0E34"/>
              </a:solidFill>
              <a:effectLst/>
              <a:latin typeface="Montserrat Semi-Bold" panose="020B0604020202020204"/>
              <a:ea typeface="Calibri" panose="020F0502020204030204" pitchFamily="34" charset="0"/>
              <a:cs typeface="Arial" panose="020B0604020202020204" pitchFamily="34" charset="0"/>
            </a:rPr>
            <a:t>імунітет від застосування заходів попереднього забезпечення позову</a:t>
          </a:r>
          <a:endParaRPr lang="uk-UA" sz="1800" kern="1200" dirty="0">
            <a:solidFill>
              <a:srgbClr val="8C0E34"/>
            </a:solidFill>
            <a:latin typeface="Montserrat Semi-Bold" panose="020B0604020202020204"/>
          </a:endParaRPr>
        </a:p>
      </dsp:txBody>
      <dsp:txXfrm>
        <a:off x="2557008" y="583087"/>
        <a:ext cx="2321892" cy="1393135"/>
      </dsp:txXfrm>
    </dsp:sp>
    <dsp:sp modelId="{F5EF387E-87E2-4671-AC0A-45034A4FFD45}">
      <dsp:nvSpPr>
        <dsp:cNvPr id="0" name=""/>
        <dsp:cNvSpPr/>
      </dsp:nvSpPr>
      <dsp:spPr>
        <a:xfrm>
          <a:off x="7668097" y="565339"/>
          <a:ext cx="2321892" cy="1393135"/>
        </a:xfrm>
        <a:prstGeom prst="rect">
          <a:avLst/>
        </a:prstGeom>
        <a:noFill/>
        <a:ln w="12700" cap="flat" cmpd="sng" algn="ctr">
          <a:solidFill>
            <a:srgbClr val="8C0E3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>
              <a:solidFill>
                <a:srgbClr val="8C0E34"/>
              </a:solidFill>
              <a:effectLst/>
              <a:latin typeface="Montserrat Semi-Bold" panose="020B0604020202020204"/>
              <a:ea typeface="Calibri" panose="020F0502020204030204" pitchFamily="34" charset="0"/>
              <a:cs typeface="Arial" panose="020B0604020202020204" pitchFamily="34" charset="0"/>
            </a:rPr>
            <a:t>імунітет від примусового виконання судового рішення</a:t>
          </a:r>
          <a:endParaRPr lang="uk-UA" sz="1800" kern="1200" dirty="0">
            <a:solidFill>
              <a:srgbClr val="8C0E34"/>
            </a:solidFill>
            <a:latin typeface="Montserrat Semi-Bold" panose="020B0604020202020204"/>
          </a:endParaRPr>
        </a:p>
      </dsp:txBody>
      <dsp:txXfrm>
        <a:off x="7668097" y="565339"/>
        <a:ext cx="2321892" cy="1393135"/>
      </dsp:txXfrm>
    </dsp:sp>
    <dsp:sp modelId="{FB859B72-8CB7-4651-AF40-E64507CC64D4}">
      <dsp:nvSpPr>
        <dsp:cNvPr id="0" name=""/>
        <dsp:cNvSpPr/>
      </dsp:nvSpPr>
      <dsp:spPr>
        <a:xfrm>
          <a:off x="5117289" y="565339"/>
          <a:ext cx="2321892" cy="1393135"/>
        </a:xfrm>
        <a:prstGeom prst="rect">
          <a:avLst/>
        </a:prstGeom>
        <a:solidFill>
          <a:srgbClr val="A60839"/>
        </a:solidFill>
        <a:ln w="12700" cap="flat" cmpd="sng" algn="ctr">
          <a:solidFill>
            <a:srgbClr val="A6083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>
              <a:effectLst/>
              <a:latin typeface="Montserrat Semi-Bold" panose="020B0604020202020204"/>
              <a:ea typeface="Calibri" panose="020F0502020204030204" pitchFamily="34" charset="0"/>
              <a:cs typeface="Arial" panose="020B0604020202020204" pitchFamily="34" charset="0"/>
            </a:rPr>
            <a:t>імунітет власності держави</a:t>
          </a:r>
          <a:endParaRPr lang="uk-UA" sz="1800" kern="1200" dirty="0">
            <a:latin typeface="Montserrat Semi-Bold" panose="020B0604020202020204"/>
          </a:endParaRPr>
        </a:p>
      </dsp:txBody>
      <dsp:txXfrm>
        <a:off x="5117289" y="565339"/>
        <a:ext cx="2321892" cy="13931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5062F-B724-4A59-A129-CA770744A4ED}" type="datetimeFigureOut">
              <a:rPr lang="uk-UA" smtClean="0"/>
              <a:t>31.08.2022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B04CB-352F-47B9-A412-08B5B05C1D3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3749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CB04CB-352F-47B9-A412-08B5B05C1D3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2976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CB04CB-352F-47B9-A412-08B5B05C1D30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4737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8F5711-8A87-F383-57BF-9EEA23AF9B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4A6849D-98C6-697F-9EC7-CB96F2F1D2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5189B1-7AD3-1961-CE3A-B90D1A6AD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687A-35AB-4DFE-9724-AE048ADD3E2A}" type="datetimeFigureOut">
              <a:rPr lang="uk-UA" smtClean="0"/>
              <a:t>31.08.2022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1182E5-D991-1B0F-098B-DE4EE6E5B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914A3A-4249-59C0-B548-7AED0329F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17ACC-86DE-477D-8674-66E67A9C8FB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0351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0C26B0-31E4-82AB-DE02-71BF85CC3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29EA57A-CEAC-6A85-6C58-A36BF5752B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29F586-FF2A-5D88-7B8F-D288BA8DB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687A-35AB-4DFE-9724-AE048ADD3E2A}" type="datetimeFigureOut">
              <a:rPr lang="uk-UA" smtClean="0"/>
              <a:t>31.08.2022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DA52D9-58F6-C9E5-1F40-82F3E8D6D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131463-32F5-94E4-BE94-EE9DEDAA0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17ACC-86DE-477D-8674-66E67A9C8FB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3738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9DACC76-27EA-1380-F94A-210E0B4E77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32E90DA-9A54-EDFC-DEB3-224A3E2357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C913E5-8F22-A01B-8AE7-053498D34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687A-35AB-4DFE-9724-AE048ADD3E2A}" type="datetimeFigureOut">
              <a:rPr lang="uk-UA" smtClean="0"/>
              <a:t>31.08.2022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8C8282-A9A9-C77C-5BB5-6AD7DF49E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DCF557-0890-0125-F1F1-E33912D70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17ACC-86DE-477D-8674-66E67A9C8FB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3694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35B776-CE39-9BB7-1FD5-B760F241F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4F40C5-3849-EAEA-ED5E-FF2EBAEB3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A4CB21-DCE3-860A-EF69-1E5320645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687A-35AB-4DFE-9724-AE048ADD3E2A}" type="datetimeFigureOut">
              <a:rPr lang="uk-UA" smtClean="0"/>
              <a:t>31.08.2022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C9072F-B2A0-95D6-60B4-8E841D50F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B4DFDF-3E00-3D70-812A-21B0117E8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17ACC-86DE-477D-8674-66E67A9C8FB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64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B54CB4-A323-1F7C-B89A-87D8413A2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9F09CB-67B7-9E0C-8B8E-13BA00C48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DB7D8D-3333-775A-BA76-52644F77E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687A-35AB-4DFE-9724-AE048ADD3E2A}" type="datetimeFigureOut">
              <a:rPr lang="uk-UA" smtClean="0"/>
              <a:t>31.08.2022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C03581-46CB-55F2-9D7B-5B44B8760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BA7647-5416-4A55-D9DC-D8DDB5319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17ACC-86DE-477D-8674-66E67A9C8FB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3833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1285BA-0059-FDA8-22A3-912E99B79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A928A8-1379-303A-77EB-FE159D22CE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67C4C1-17FC-7685-8712-495625373E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22ECFD-6067-3130-CF90-4E800F5D0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687A-35AB-4DFE-9724-AE048ADD3E2A}" type="datetimeFigureOut">
              <a:rPr lang="uk-UA" smtClean="0"/>
              <a:t>31.08.2022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504945-CAE6-03D2-D5E2-53FB18E6E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634E97-3062-4A09-9C01-1C67BAC62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17ACC-86DE-477D-8674-66E67A9C8FB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2575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93264-99DC-55D2-B649-52CA355ED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DBE882-014C-CC44-0800-69BF597C5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8A78613-148F-D32E-5580-E2E1F3039E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08FEB9A-1D1B-64F3-1C2C-7023DE92F0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E22D308-D6BD-1532-207D-334F307F56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3CB0002-BF56-D206-8258-0A0404DA6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687A-35AB-4DFE-9724-AE048ADD3E2A}" type="datetimeFigureOut">
              <a:rPr lang="uk-UA" smtClean="0"/>
              <a:t>31.08.2022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9D1AD34-BE5B-6276-ECAA-051C48D98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D8E0C64-DC59-FB28-CC84-492CE47F6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17ACC-86DE-477D-8674-66E67A9C8FB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44144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F1C2F-8489-0B36-5BF8-BE011D010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48E50E9-E677-B0A1-0FFD-F4A53CE26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687A-35AB-4DFE-9724-AE048ADD3E2A}" type="datetimeFigureOut">
              <a:rPr lang="uk-UA" smtClean="0"/>
              <a:t>31.08.2022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947E86-53CF-53B4-A293-0AC8C3EC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F2EFBA4-30CE-DC48-1289-7528032DF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17ACC-86DE-477D-8674-66E67A9C8FB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1639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76DBD0D-D02D-0042-7BA8-34AB0E3AD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687A-35AB-4DFE-9724-AE048ADD3E2A}" type="datetimeFigureOut">
              <a:rPr lang="uk-UA" smtClean="0"/>
              <a:t>31.08.2022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8755CA8-C661-EC49-B67D-D83643429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256A8AF-FA75-1BB0-4372-88840CC07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17ACC-86DE-477D-8674-66E67A9C8FB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153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80EE77-89DD-B19A-00FA-38F78867A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61ED5D-4260-8FD0-312B-BEA070DA9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840280-BAE6-9800-F76B-DB36016312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710C9B-F499-AFF7-B891-F6F8DC11D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687A-35AB-4DFE-9724-AE048ADD3E2A}" type="datetimeFigureOut">
              <a:rPr lang="uk-UA" smtClean="0"/>
              <a:t>31.08.2022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3CEEDCC-9739-80BB-8CE5-A5F7FA8C0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5313FA-7028-61E6-1411-A3A0A78D3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17ACC-86DE-477D-8674-66E67A9C8FB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7632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C32DB-6D20-82D8-75D9-F8F0843B5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B03300A-F4FD-6EFE-C927-F7FDF8D8B6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E1ADD8B-F9D7-7035-C08A-2B8073197B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CAA9E2-9085-9E95-83D8-46E5E2962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687A-35AB-4DFE-9724-AE048ADD3E2A}" type="datetimeFigureOut">
              <a:rPr lang="uk-UA" smtClean="0"/>
              <a:t>31.08.2022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89B401-7DE5-36B8-BC0C-1C5C6A91F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A00A8A3-9E4B-6229-3AAA-158C4AAB4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17ACC-86DE-477D-8674-66E67A9C8FB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614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B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4256A2-07B7-115C-419B-1628F60D0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D8802B-2452-F3BD-F904-858CFECC8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8BFFC7-3E0E-B8D9-C259-BD662380AF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2687A-35AB-4DFE-9724-AE048ADD3E2A}" type="datetimeFigureOut">
              <a:rPr lang="uk-UA" smtClean="0"/>
              <a:t>31.08.2022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78C8C2-526E-2069-7DB9-B979C086CA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67E083-F68B-6E36-D38B-6140D8104B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17ACC-86DE-477D-8674-66E67A9C8FB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9297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8">
            <a:extLst>
              <a:ext uri="{FF2B5EF4-FFF2-40B4-BE49-F238E27FC236}">
                <a16:creationId xmlns:a16="http://schemas.microsoft.com/office/drawing/2014/main" id="{F811B108-2141-6176-64D5-F7235ADA7FD8}"/>
              </a:ext>
            </a:extLst>
          </p:cNvPr>
          <p:cNvSpPr/>
          <p:nvPr/>
        </p:nvSpPr>
        <p:spPr>
          <a:xfrm>
            <a:off x="4403514" y="6079288"/>
            <a:ext cx="5315063" cy="45719"/>
          </a:xfrm>
          <a:prstGeom prst="rect">
            <a:avLst/>
          </a:prstGeom>
          <a:solidFill>
            <a:srgbClr val="8B1939"/>
          </a:solidFill>
          <a:ln>
            <a:solidFill>
              <a:srgbClr val="8C0E34"/>
            </a:solidFill>
          </a:ln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61359A-4B7B-30DC-D0BA-B14EC076EE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5601" y="1726644"/>
            <a:ext cx="7867526" cy="2387600"/>
          </a:xfrm>
        </p:spPr>
        <p:txBody>
          <a:bodyPr>
            <a:normAutofit/>
          </a:bodyPr>
          <a:lstStyle/>
          <a:p>
            <a:pPr algn="just"/>
            <a:r>
              <a:rPr lang="uk-UA" sz="2400" b="1" dirty="0">
                <a:solidFill>
                  <a:schemeClr val="bg1">
                    <a:lumMod val="95000"/>
                  </a:schemeClr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Міжнародно-правовий аспект розуміння концепції імунітету держави. Вплив змісту концепції імунітету держави на перспективу виконання рішень про відшкодування шкоди, завданої агресією Російської Федерації, </a:t>
            </a:r>
            <a:br>
              <a:rPr lang="uk-UA" sz="2400" b="1" dirty="0">
                <a:solidFill>
                  <a:schemeClr val="bg1">
                    <a:lumMod val="95000"/>
                  </a:schemeClr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uk-UA" sz="2400" b="1" dirty="0">
                <a:solidFill>
                  <a:schemeClr val="bg1">
                    <a:lumMod val="95000"/>
                  </a:schemeClr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в іноземних юрисдикціях</a:t>
            </a:r>
            <a:endParaRPr lang="uk-UA" sz="6600" dirty="0">
              <a:solidFill>
                <a:schemeClr val="bg1">
                  <a:lumMod val="95000"/>
                </a:schemeClr>
              </a:solidFill>
              <a:latin typeface="Georgia" panose="02040502050405020303" pitchFamily="18" charset="0"/>
              <a:cs typeface="Courier New" panose="020703090202050204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B012AA-87BE-9376-A00D-ACDC271F6892}"/>
              </a:ext>
            </a:extLst>
          </p:cNvPr>
          <p:cNvSpPr txBox="1"/>
          <p:nvPr/>
        </p:nvSpPr>
        <p:spPr>
          <a:xfrm>
            <a:off x="4363890" y="6125007"/>
            <a:ext cx="4409156" cy="672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380"/>
              </a:lnSpc>
            </a:pP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  <a:t>Старший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  <a:t>Партнер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  <a:t> ETERNA LAW, </a:t>
            </a:r>
          </a:p>
          <a:p>
            <a:pPr>
              <a:lnSpc>
                <a:spcPts val="2380"/>
              </a:lnSpc>
            </a:pP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  <a:t>керівник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  <a:t>міжнародної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  <a:t>судової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  <a:t>практики</a:t>
            </a:r>
            <a:endParaRPr lang="en-US" sz="1400" dirty="0">
              <a:solidFill>
                <a:schemeClr val="bg1">
                  <a:lumMod val="9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1" name="TextBox 17">
            <a:extLst>
              <a:ext uri="{FF2B5EF4-FFF2-40B4-BE49-F238E27FC236}">
                <a16:creationId xmlns:a16="http://schemas.microsoft.com/office/drawing/2014/main" id="{409144E6-AC2A-3A7A-94D9-04DFA62FACB7}"/>
              </a:ext>
            </a:extLst>
          </p:cNvPr>
          <p:cNvSpPr txBox="1"/>
          <p:nvPr/>
        </p:nvSpPr>
        <p:spPr>
          <a:xfrm>
            <a:off x="3244004" y="5535893"/>
            <a:ext cx="4490720" cy="463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  <a:t>БЕКЕТОВ ОЛЕГ</a:t>
            </a:r>
          </a:p>
        </p:txBody>
      </p:sp>
      <p:sp>
        <p:nvSpPr>
          <p:cNvPr id="12" name="Параллелограмм 11">
            <a:extLst>
              <a:ext uri="{FF2B5EF4-FFF2-40B4-BE49-F238E27FC236}">
                <a16:creationId xmlns:a16="http://schemas.microsoft.com/office/drawing/2014/main" id="{721F8A8A-98B0-ECB8-E564-05316A3A931D}"/>
              </a:ext>
            </a:extLst>
          </p:cNvPr>
          <p:cNvSpPr/>
          <p:nvPr/>
        </p:nvSpPr>
        <p:spPr>
          <a:xfrm>
            <a:off x="9517412" y="-1"/>
            <a:ext cx="418084" cy="6858001"/>
          </a:xfrm>
          <a:prstGeom prst="parallelogram">
            <a:avLst>
              <a:gd name="adj" fmla="val 806"/>
            </a:avLst>
          </a:prstGeom>
          <a:solidFill>
            <a:srgbClr val="8C0E34"/>
          </a:solidFill>
          <a:ln>
            <a:solidFill>
              <a:srgbClr val="C400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TextBox 17">
            <a:extLst>
              <a:ext uri="{FF2B5EF4-FFF2-40B4-BE49-F238E27FC236}">
                <a16:creationId xmlns:a16="http://schemas.microsoft.com/office/drawing/2014/main" id="{406976C1-7236-58C7-360B-71DC12EF7B02}"/>
              </a:ext>
            </a:extLst>
          </p:cNvPr>
          <p:cNvSpPr txBox="1"/>
          <p:nvPr/>
        </p:nvSpPr>
        <p:spPr>
          <a:xfrm>
            <a:off x="-1462716" y="1483083"/>
            <a:ext cx="4490720" cy="4871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uk-UA" sz="2800" b="1" dirty="0">
                <a:solidFill>
                  <a:schemeClr val="bg1">
                    <a:lumMod val="75000"/>
                  </a:schemeClr>
                </a:solidFill>
                <a:latin typeface="Georgia" panose="02040502050405020303" pitchFamily="18" charset="0"/>
              </a:rPr>
              <a:t>ТЕМА:</a:t>
            </a:r>
            <a:endParaRPr lang="en-US" sz="2800" b="1" dirty="0">
              <a:solidFill>
                <a:schemeClr val="bg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4" name="Параллелограмм 3">
            <a:extLst>
              <a:ext uri="{FF2B5EF4-FFF2-40B4-BE49-F238E27FC236}">
                <a16:creationId xmlns:a16="http://schemas.microsoft.com/office/drawing/2014/main" id="{3105CD37-E13A-087A-0687-4211D458005A}"/>
              </a:ext>
            </a:extLst>
          </p:cNvPr>
          <p:cNvSpPr/>
          <p:nvPr/>
        </p:nvSpPr>
        <p:spPr>
          <a:xfrm>
            <a:off x="9898452" y="0"/>
            <a:ext cx="418084" cy="6858001"/>
          </a:xfrm>
          <a:prstGeom prst="parallelogram">
            <a:avLst>
              <a:gd name="adj" fmla="val 806"/>
            </a:avLst>
          </a:prstGeom>
          <a:solidFill>
            <a:srgbClr val="A60839"/>
          </a:solidFill>
          <a:ln>
            <a:solidFill>
              <a:srgbClr val="A608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6" name="Picture 2" descr="Олег Бекетов">
            <a:extLst>
              <a:ext uri="{FF2B5EF4-FFF2-40B4-BE49-F238E27FC236}">
                <a16:creationId xmlns:a16="http://schemas.microsoft.com/office/drawing/2014/main" id="{44A91BA9-7C3B-ABF2-9987-DC46DF087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115" y="4324390"/>
            <a:ext cx="2545706" cy="283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Eterna Law - Американська торговельна палата в Україні">
            <a:extLst>
              <a:ext uri="{FF2B5EF4-FFF2-40B4-BE49-F238E27FC236}">
                <a16:creationId xmlns:a16="http://schemas.microsoft.com/office/drawing/2014/main" id="{3A03E3EE-6E23-6AA2-8D69-2E303EE6F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595" y="5535893"/>
            <a:ext cx="2021586" cy="141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981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E72011-0543-4DAD-A3E6-77396069F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3810" y="1039704"/>
            <a:ext cx="7895308" cy="1127529"/>
          </a:xfrm>
          <a:noFill/>
          <a:ln w="38100">
            <a:solidFill>
              <a:srgbClr val="C4003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uk-UA" sz="2400" dirty="0">
                <a:solidFill>
                  <a:schemeClr val="bg1"/>
                </a:solidFill>
                <a:latin typeface="Montserrat Semi-Bold"/>
              </a:rPr>
              <a:t>Український кейс </a:t>
            </a:r>
            <a:r>
              <a:rPr lang="uk-UA" sz="2400" b="1" dirty="0">
                <a:solidFill>
                  <a:srgbClr val="C4003E"/>
                </a:solidFill>
                <a:latin typeface="Montserrat Semi-Bold"/>
              </a:rPr>
              <a:t>унікальний, </a:t>
            </a:r>
            <a:r>
              <a:rPr lang="uk-UA" sz="2400" dirty="0">
                <a:solidFill>
                  <a:schemeClr val="bg1"/>
                </a:solidFill>
                <a:latin typeface="Montserrat Semi-Bold"/>
              </a:rPr>
              <a:t>адже національні суди повністю відмовились від концепції імунітету держави з огляду на збройну агресію РФ проти України.</a:t>
            </a:r>
          </a:p>
        </p:txBody>
      </p:sp>
      <p:pic>
        <p:nvPicPr>
          <p:cNvPr id="5" name="Рисунок 4" descr="Бумага для заметок со сплошной заливкой">
            <a:extLst>
              <a:ext uri="{FF2B5EF4-FFF2-40B4-BE49-F238E27FC236}">
                <a16:creationId xmlns:a16="http://schemas.microsoft.com/office/drawing/2014/main" id="{9FC46BF9-FF1A-6353-E416-7CC2BED31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48780"/>
            <a:ext cx="1917631" cy="1917631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57EE37F-9143-4F32-442F-9B8E7C92EDA4}"/>
              </a:ext>
            </a:extLst>
          </p:cNvPr>
          <p:cNvSpPr txBox="1">
            <a:spLocks/>
          </p:cNvSpPr>
          <p:nvPr/>
        </p:nvSpPr>
        <p:spPr>
          <a:xfrm>
            <a:off x="2225235" y="-125946"/>
            <a:ext cx="90600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b="1" dirty="0">
                <a:solidFill>
                  <a:srgbClr val="8C0E34"/>
                </a:solidFill>
                <a:latin typeface="Montserrat Semi-Bold" panose="020B0604020202020204" charset="-52"/>
              </a:rPr>
              <a:t>Висновки</a:t>
            </a:r>
            <a:endParaRPr lang="uk-UA" sz="2800" dirty="0">
              <a:latin typeface="Montserrat Semi-Bold" panose="020B0604020202020204" charset="-52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E6074F88-E9C5-BAC0-DE2A-D2444C53CB6E}"/>
              </a:ext>
            </a:extLst>
          </p:cNvPr>
          <p:cNvCxnSpPr>
            <a:cxnSpLocks/>
          </p:cNvCxnSpPr>
          <p:nvPr/>
        </p:nvCxnSpPr>
        <p:spPr>
          <a:xfrm>
            <a:off x="2402790" y="787200"/>
            <a:ext cx="1254811" cy="0"/>
          </a:xfrm>
          <a:prstGeom prst="line">
            <a:avLst/>
          </a:prstGeom>
          <a:ln w="38100">
            <a:solidFill>
              <a:srgbClr val="A608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1B5A7766-D9B2-10CF-1A80-47A0E40F65DD}"/>
              </a:ext>
            </a:extLst>
          </p:cNvPr>
          <p:cNvSpPr txBox="1">
            <a:spLocks/>
          </p:cNvSpPr>
          <p:nvPr/>
        </p:nvSpPr>
        <p:spPr>
          <a:xfrm>
            <a:off x="2402790" y="2024869"/>
            <a:ext cx="8037348" cy="2032548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400" dirty="0">
                <a:solidFill>
                  <a:schemeClr val="bg1"/>
                </a:solidFill>
                <a:latin typeface="Montserrat Semi-Bold"/>
              </a:rPr>
              <a:t>Попри те </a:t>
            </a:r>
            <a:r>
              <a:rPr lang="ru-RU" sz="2400" dirty="0" err="1">
                <a:solidFill>
                  <a:schemeClr val="bg1"/>
                </a:solidFill>
                <a:latin typeface="Montserrat Semi-Bold"/>
              </a:rPr>
              <a:t>що</a:t>
            </a:r>
            <a:r>
              <a:rPr lang="ru-RU" sz="2400" dirty="0">
                <a:solidFill>
                  <a:schemeClr val="bg1"/>
                </a:solidFill>
                <a:latin typeface="Montserrat Semi-Bold"/>
              </a:rPr>
              <a:t> уже </a:t>
            </a:r>
            <a:r>
              <a:rPr lang="ru-RU" sz="2400" dirty="0" err="1">
                <a:solidFill>
                  <a:schemeClr val="bg1"/>
                </a:solidFill>
                <a:latin typeface="Montserrat Semi-Bold"/>
              </a:rPr>
              <a:t>півроку</a:t>
            </a:r>
            <a:r>
              <a:rPr lang="ru-RU" sz="2400" dirty="0">
                <a:solidFill>
                  <a:schemeClr val="bg1"/>
                </a:solidFill>
                <a:latin typeface="Montserrat Semi-Bold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Montserrat Semi-Bold"/>
              </a:rPr>
              <a:t>триває</a:t>
            </a:r>
            <a:r>
              <a:rPr lang="ru-RU" sz="2400" dirty="0">
                <a:solidFill>
                  <a:schemeClr val="bg1"/>
                </a:solidFill>
                <a:latin typeface="Montserrat Semi-Bold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Montserrat Semi-Bold"/>
              </a:rPr>
              <a:t>повномаштабна</a:t>
            </a:r>
            <a:r>
              <a:rPr lang="ru-RU" sz="2400" dirty="0">
                <a:solidFill>
                  <a:schemeClr val="bg1"/>
                </a:solidFill>
                <a:latin typeface="Montserrat Semi-Bold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Montserrat Semi-Bold"/>
              </a:rPr>
              <a:t>війна</a:t>
            </a:r>
            <a:r>
              <a:rPr lang="ru-RU" sz="2400" dirty="0">
                <a:solidFill>
                  <a:schemeClr val="bg1"/>
                </a:solidFill>
                <a:latin typeface="Montserrat Semi-Bold"/>
              </a:rPr>
              <a:t> РФ </a:t>
            </a:r>
            <a:r>
              <a:rPr lang="ru-RU" sz="2400" dirty="0" err="1">
                <a:solidFill>
                  <a:schemeClr val="bg1"/>
                </a:solidFill>
                <a:latin typeface="Montserrat Semi-Bold"/>
              </a:rPr>
              <a:t>проти</a:t>
            </a:r>
            <a:r>
              <a:rPr lang="ru-RU" sz="2400" dirty="0">
                <a:solidFill>
                  <a:schemeClr val="bg1"/>
                </a:solidFill>
                <a:latin typeface="Montserrat Semi-Bold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Montserrat Semi-Bold"/>
              </a:rPr>
              <a:t>України</a:t>
            </a:r>
            <a:r>
              <a:rPr lang="ru-RU" sz="2400" dirty="0">
                <a:solidFill>
                  <a:schemeClr val="bg1"/>
                </a:solidFill>
                <a:latin typeface="Montserrat Semi-Bold"/>
              </a:rPr>
              <a:t>, а </a:t>
            </a:r>
            <a:r>
              <a:rPr lang="ru-RU" sz="2400" dirty="0" err="1">
                <a:solidFill>
                  <a:schemeClr val="bg1"/>
                </a:solidFill>
                <a:latin typeface="Montserrat Semi-Bold"/>
              </a:rPr>
              <a:t>розмір</a:t>
            </a:r>
            <a:r>
              <a:rPr lang="ru-RU" sz="2400" dirty="0">
                <a:solidFill>
                  <a:schemeClr val="bg1"/>
                </a:solidFill>
                <a:latin typeface="Montserrat Semi-Bold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Montserrat Semi-Bold"/>
              </a:rPr>
              <a:t>шкоди</a:t>
            </a:r>
            <a:r>
              <a:rPr lang="ru-RU" sz="2400" dirty="0">
                <a:solidFill>
                  <a:schemeClr val="bg1"/>
                </a:solidFill>
                <a:latin typeface="Montserrat Semi-Bold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Montserrat Semi-Bold"/>
              </a:rPr>
              <a:t>лише</a:t>
            </a:r>
            <a:r>
              <a:rPr lang="ru-RU" sz="2400" dirty="0">
                <a:solidFill>
                  <a:schemeClr val="bg1"/>
                </a:solidFill>
                <a:latin typeface="Montserrat Semi-Bold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Montserrat Semi-Bold"/>
              </a:rPr>
              <a:t>збільшується</a:t>
            </a:r>
            <a:r>
              <a:rPr lang="ru-RU" sz="2400" dirty="0">
                <a:solidFill>
                  <a:schemeClr val="bg1"/>
                </a:solidFill>
                <a:latin typeface="Montserrat Semi-Bold"/>
              </a:rPr>
              <a:t> – </a:t>
            </a:r>
            <a:r>
              <a:rPr lang="ru-RU" sz="2400" b="1" dirty="0" err="1">
                <a:solidFill>
                  <a:srgbClr val="C4003E"/>
                </a:solidFill>
                <a:latin typeface="Montserrat Semi-Bold"/>
              </a:rPr>
              <a:t>ні</a:t>
            </a:r>
            <a:r>
              <a:rPr lang="ru-RU" sz="2400" b="1" dirty="0">
                <a:solidFill>
                  <a:srgbClr val="C4003E"/>
                </a:solidFill>
                <a:latin typeface="Montserrat Semi-Bold"/>
              </a:rPr>
              <a:t> </a:t>
            </a:r>
            <a:r>
              <a:rPr lang="ru-RU" sz="2400" b="1" dirty="0" err="1">
                <a:solidFill>
                  <a:srgbClr val="C4003E"/>
                </a:solidFill>
                <a:latin typeface="Montserrat Semi-Bold"/>
              </a:rPr>
              <a:t>законодачний</a:t>
            </a:r>
            <a:r>
              <a:rPr lang="ru-RU" sz="2400" b="1" dirty="0">
                <a:solidFill>
                  <a:srgbClr val="C4003E"/>
                </a:solidFill>
                <a:latin typeface="Montserrat Semi-Bold"/>
              </a:rPr>
              <a:t>, </a:t>
            </a:r>
            <a:r>
              <a:rPr lang="ru-RU" sz="2400" b="1" dirty="0" err="1">
                <a:solidFill>
                  <a:srgbClr val="C4003E"/>
                </a:solidFill>
                <a:latin typeface="Montserrat Semi-Bold"/>
              </a:rPr>
              <a:t>ні</a:t>
            </a:r>
            <a:r>
              <a:rPr lang="ru-RU" sz="2400" b="1" dirty="0">
                <a:solidFill>
                  <a:srgbClr val="C4003E"/>
                </a:solidFill>
                <a:latin typeface="Montserrat Semi-Bold"/>
              </a:rPr>
              <a:t> </a:t>
            </a:r>
            <a:r>
              <a:rPr lang="ru-RU" sz="2400" b="1" dirty="0" err="1">
                <a:solidFill>
                  <a:srgbClr val="C4003E"/>
                </a:solidFill>
                <a:latin typeface="Montserrat Semi-Bold"/>
              </a:rPr>
              <a:t>доктринальний</a:t>
            </a:r>
            <a:r>
              <a:rPr lang="ru-RU" sz="2400" b="1" dirty="0">
                <a:solidFill>
                  <a:srgbClr val="C4003E"/>
                </a:solidFill>
                <a:latin typeface="Montserrat Semi-Bold"/>
              </a:rPr>
              <a:t> </a:t>
            </a:r>
            <a:r>
              <a:rPr lang="ru-RU" sz="2400" b="1" dirty="0" err="1">
                <a:solidFill>
                  <a:srgbClr val="C4003E"/>
                </a:solidFill>
                <a:latin typeface="Montserrat Semi-Bold"/>
              </a:rPr>
              <a:t>підхід</a:t>
            </a:r>
            <a:r>
              <a:rPr lang="ru-RU" sz="2400" b="1" dirty="0">
                <a:solidFill>
                  <a:srgbClr val="C4003E"/>
                </a:solidFill>
                <a:latin typeface="Montserrat Semi-Bold"/>
              </a:rPr>
              <a:t> до </a:t>
            </a:r>
            <a:r>
              <a:rPr lang="ru-RU" sz="2400" b="1" dirty="0" err="1">
                <a:solidFill>
                  <a:srgbClr val="C4003E"/>
                </a:solidFill>
                <a:latin typeface="Montserrat Semi-Bold"/>
              </a:rPr>
              <a:t>імунітету</a:t>
            </a:r>
            <a:r>
              <a:rPr lang="ru-RU" sz="2400" b="1" dirty="0">
                <a:solidFill>
                  <a:srgbClr val="C4003E"/>
                </a:solidFill>
                <a:latin typeface="Montserrat Semi-Bold"/>
              </a:rPr>
              <a:t> у </a:t>
            </a:r>
            <a:r>
              <a:rPr lang="ru-RU" sz="2400" b="1" dirty="0" err="1">
                <a:solidFill>
                  <a:srgbClr val="C4003E"/>
                </a:solidFill>
                <a:latin typeface="Montserrat Semi-Bold"/>
              </a:rPr>
              <a:t>західних</a:t>
            </a:r>
            <a:r>
              <a:rPr lang="ru-RU" sz="2400" b="1" dirty="0">
                <a:solidFill>
                  <a:srgbClr val="C4003E"/>
                </a:solidFill>
                <a:latin typeface="Montserrat Semi-Bold"/>
              </a:rPr>
              <a:t> </a:t>
            </a:r>
            <a:r>
              <a:rPr lang="ru-RU" sz="2400" b="1" dirty="0" err="1">
                <a:solidFill>
                  <a:srgbClr val="C4003E"/>
                </a:solidFill>
                <a:latin typeface="Montserrat Semi-Bold"/>
              </a:rPr>
              <a:t>країн</a:t>
            </a:r>
            <a:r>
              <a:rPr lang="ru-RU" sz="2400" b="1" dirty="0">
                <a:solidFill>
                  <a:srgbClr val="C4003E"/>
                </a:solidFill>
                <a:latin typeface="Montserrat Semi-Bold"/>
              </a:rPr>
              <a:t> не </a:t>
            </a:r>
            <a:r>
              <a:rPr lang="ru-RU" sz="2400" b="1" dirty="0" err="1">
                <a:solidFill>
                  <a:srgbClr val="C4003E"/>
                </a:solidFill>
                <a:latin typeface="Montserrat Semi-Bold"/>
              </a:rPr>
              <a:t>зазнав</a:t>
            </a:r>
            <a:r>
              <a:rPr lang="ru-RU" sz="2400" b="1" dirty="0">
                <a:solidFill>
                  <a:srgbClr val="C4003E"/>
                </a:solidFill>
                <a:latin typeface="Montserrat Semi-Bold"/>
              </a:rPr>
              <a:t> </a:t>
            </a:r>
            <a:r>
              <a:rPr lang="ru-RU" sz="2400" b="1" dirty="0" err="1">
                <a:solidFill>
                  <a:srgbClr val="C4003E"/>
                </a:solidFill>
                <a:latin typeface="Montserrat Semi-Bold"/>
              </a:rPr>
              <a:t>змін</a:t>
            </a:r>
            <a:r>
              <a:rPr lang="ru-RU" sz="2400" dirty="0">
                <a:solidFill>
                  <a:srgbClr val="FF0000"/>
                </a:solidFill>
                <a:latin typeface="Montserrat Semi-Bold"/>
              </a:rPr>
              <a:t>.</a:t>
            </a:r>
            <a:r>
              <a:rPr lang="ru-RU" sz="2400" dirty="0">
                <a:solidFill>
                  <a:schemeClr val="bg1"/>
                </a:solidFill>
                <a:latin typeface="Montserrat Semi-Bold"/>
              </a:rPr>
              <a:t> </a:t>
            </a:r>
            <a:endParaRPr lang="uk-UA" sz="2400" dirty="0">
              <a:solidFill>
                <a:schemeClr val="bg1"/>
              </a:solidFill>
              <a:latin typeface="Montserrat Semi-Bold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B20ACAC6-2A6D-8EC3-76EA-F4F99405A377}"/>
              </a:ext>
            </a:extLst>
          </p:cNvPr>
          <p:cNvSpPr txBox="1">
            <a:spLocks/>
          </p:cNvSpPr>
          <p:nvPr/>
        </p:nvSpPr>
        <p:spPr>
          <a:xfrm>
            <a:off x="2402790" y="3915052"/>
            <a:ext cx="7895307" cy="2725008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uk-UA" sz="2400" dirty="0">
                <a:solidFill>
                  <a:schemeClr val="bg1"/>
                </a:solidFill>
                <a:effectLst/>
                <a:latin typeface="Montserrat Semi-Bold" panose="020B0604020202020204"/>
                <a:ea typeface="Calibri" panose="020F0502020204030204" pitchFamily="34" charset="0"/>
                <a:cs typeface="Arial" panose="020B0604020202020204" pitchFamily="34" charset="0"/>
              </a:rPr>
              <a:t>Однак, враховуючи масштаб збройної агресії Росії проти України, а також її наслідки для міжнародного правопорядку, ми вважаємо, що підхід цивілізованого світу до саме імунітету РФ буде змінений. </a:t>
            </a:r>
          </a:p>
          <a:p>
            <a:pPr algn="just"/>
            <a:endParaRPr lang="uk-UA" sz="2400" dirty="0">
              <a:solidFill>
                <a:schemeClr val="bg1"/>
              </a:solidFill>
              <a:latin typeface="Montserrat Semi-Bold" panose="020B06040202020202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sz="2400" dirty="0">
                <a:solidFill>
                  <a:schemeClr val="bg1"/>
                </a:solidFill>
                <a:latin typeface="Montserrat Semi-Bold" panose="020B0604020202020204"/>
                <a:ea typeface="Calibri" panose="020F0502020204030204" pitchFamily="34" charset="0"/>
                <a:cs typeface="Arial" panose="020B0604020202020204" pitchFamily="34" charset="0"/>
              </a:rPr>
              <a:t>В цьому контексті, с</a:t>
            </a:r>
            <a:r>
              <a:rPr lang="uk-UA" sz="2400" dirty="0">
                <a:solidFill>
                  <a:schemeClr val="bg1"/>
                </a:solidFill>
                <a:effectLst/>
                <a:latin typeface="Montserrat Semi-Bold" panose="020B0604020202020204"/>
                <a:ea typeface="Calibri" panose="020F0502020204030204" pitchFamily="34" charset="0"/>
                <a:cs typeface="Arial" panose="020B0604020202020204" pitchFamily="34" charset="0"/>
              </a:rPr>
              <a:t>итуація, що склалась в Україні здатна стати </a:t>
            </a:r>
            <a:r>
              <a:rPr lang="uk-UA" sz="2400" b="1" dirty="0">
                <a:solidFill>
                  <a:srgbClr val="C4003E"/>
                </a:solidFill>
                <a:effectLst/>
                <a:latin typeface="Montserrat Semi-Bold" panose="020B0604020202020204"/>
                <a:ea typeface="Calibri" panose="020F0502020204030204" pitchFamily="34" charset="0"/>
                <a:cs typeface="Arial" panose="020B0604020202020204" pitchFamily="34" charset="0"/>
              </a:rPr>
              <a:t>унікальною підставою повної відмови від принципу імунітету РФ </a:t>
            </a:r>
            <a:r>
              <a:rPr lang="uk-UA" sz="2400" dirty="0">
                <a:solidFill>
                  <a:schemeClr val="bg1"/>
                </a:solidFill>
                <a:effectLst/>
                <a:latin typeface="Montserrat Semi-Bold" panose="020B0604020202020204"/>
                <a:ea typeface="Calibri" panose="020F0502020204030204" pitchFamily="34" charset="0"/>
                <a:cs typeface="Arial" panose="020B0604020202020204" pitchFamily="34" charset="0"/>
              </a:rPr>
              <a:t>в межах проваджень щодо відшкодування шкоди, завданої нею.</a:t>
            </a:r>
            <a:endParaRPr lang="uk-UA" sz="2400" b="1" dirty="0">
              <a:solidFill>
                <a:schemeClr val="bg1"/>
              </a:solidFill>
              <a:latin typeface="Montserrat Semi-Bold" panose="020B0604020202020204"/>
            </a:endParaRPr>
          </a:p>
        </p:txBody>
      </p:sp>
      <p:pic>
        <p:nvPicPr>
          <p:cNvPr id="7" name="Picture 2" descr="Eterna Law - Американська торговельна палата в Україні">
            <a:extLst>
              <a:ext uri="{FF2B5EF4-FFF2-40B4-BE49-F238E27FC236}">
                <a16:creationId xmlns:a16="http://schemas.microsoft.com/office/drawing/2014/main" id="{761419D9-9BFF-F20F-FB28-8D7817268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414" y="-24698"/>
            <a:ext cx="2021586" cy="141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606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8C038B-4521-B329-506B-101FF30B5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3106102"/>
            <a:ext cx="4724400" cy="645795"/>
          </a:xfrm>
        </p:spPr>
        <p:txBody>
          <a:bodyPr>
            <a:noAutofit/>
          </a:bodyPr>
          <a:lstStyle/>
          <a:p>
            <a:r>
              <a:rPr lang="uk-UA" sz="3600" b="1" dirty="0">
                <a:solidFill>
                  <a:srgbClr val="A60839"/>
                </a:solidFill>
                <a:latin typeface="Montserrat Semi-Bold" panose="020B0604020202020204" charset="-52"/>
                <a:cs typeface="Arial" panose="020B0604020202020204" pitchFamily="34" charset="0"/>
              </a:rPr>
              <a:t>Дякую за увагу!</a:t>
            </a:r>
            <a:endParaRPr lang="uk-UA" sz="4400" b="1" dirty="0">
              <a:solidFill>
                <a:srgbClr val="A60839"/>
              </a:solidFill>
              <a:latin typeface="Montserrat Semi-Bold" panose="020B0604020202020204" charset="-52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B60AB069-6DAD-83A2-7B17-65D473EB4BAB}"/>
              </a:ext>
            </a:extLst>
          </p:cNvPr>
          <p:cNvCxnSpPr>
            <a:cxnSpLocks/>
          </p:cNvCxnSpPr>
          <p:nvPr/>
        </p:nvCxnSpPr>
        <p:spPr>
          <a:xfrm>
            <a:off x="5029200" y="487680"/>
            <a:ext cx="0" cy="6111240"/>
          </a:xfrm>
          <a:prstGeom prst="line">
            <a:avLst/>
          </a:prstGeom>
          <a:ln w="76200">
            <a:solidFill>
              <a:srgbClr val="A608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0">
            <a:extLst>
              <a:ext uri="{FF2B5EF4-FFF2-40B4-BE49-F238E27FC236}">
                <a16:creationId xmlns:a16="http://schemas.microsoft.com/office/drawing/2014/main" id="{9A56DAF3-795F-CEEC-246A-CA290CD7679D}"/>
              </a:ext>
            </a:extLst>
          </p:cNvPr>
          <p:cNvGrpSpPr>
            <a:grpSpLocks noChangeAspect="1"/>
          </p:cNvGrpSpPr>
          <p:nvPr/>
        </p:nvGrpSpPr>
        <p:grpSpPr>
          <a:xfrm>
            <a:off x="5366553" y="1311797"/>
            <a:ext cx="2577209" cy="2567142"/>
            <a:chOff x="0" y="0"/>
            <a:chExt cx="6502400" cy="6477000"/>
          </a:xfrm>
        </p:grpSpPr>
        <p:sp>
          <p:nvSpPr>
            <p:cNvPr id="6" name="Freeform 11">
              <a:extLst>
                <a:ext uri="{FF2B5EF4-FFF2-40B4-BE49-F238E27FC236}">
                  <a16:creationId xmlns:a16="http://schemas.microsoft.com/office/drawing/2014/main" id="{662DAEE6-4203-625C-DB99-D5665AA13462}"/>
                </a:ext>
              </a:extLst>
            </p:cNvPr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2"/>
              <a:stretch>
                <a:fillRect l="223" r="223" b="-23556"/>
              </a:stretch>
            </a:blipFill>
            <a:ln>
              <a:solidFill>
                <a:srgbClr val="8C0E34"/>
              </a:solidFill>
            </a:ln>
          </p:spPr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8E8A2E6C-F7A1-8194-E563-CE7CABC414A9}"/>
                </a:ext>
              </a:extLst>
            </p:cNvPr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8B1939"/>
            </a:solidFill>
            <a:ln>
              <a:solidFill>
                <a:srgbClr val="8C0E34"/>
              </a:solidFill>
            </a:ln>
          </p:spPr>
        </p:sp>
      </p:grpSp>
      <p:pic>
        <p:nvPicPr>
          <p:cNvPr id="10" name="Picture 7">
            <a:extLst>
              <a:ext uri="{FF2B5EF4-FFF2-40B4-BE49-F238E27FC236}">
                <a16:creationId xmlns:a16="http://schemas.microsoft.com/office/drawing/2014/main" id="{FCA0A322-0985-D57A-710B-B6A0F0867F9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66" b="166"/>
          <a:stretch>
            <a:fillRect/>
          </a:stretch>
        </p:blipFill>
        <p:spPr>
          <a:xfrm rot="5400000">
            <a:off x="84537" y="4179953"/>
            <a:ext cx="2593510" cy="2762584"/>
          </a:xfrm>
          <a:prstGeom prst="rect">
            <a:avLst/>
          </a:prstGeom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423CF9B0-7FEB-FB48-9199-01897200BCAA}"/>
              </a:ext>
            </a:extLst>
          </p:cNvPr>
          <p:cNvGrpSpPr/>
          <p:nvPr/>
        </p:nvGrpSpPr>
        <p:grpSpPr>
          <a:xfrm>
            <a:off x="5068845" y="3441433"/>
            <a:ext cx="3221418" cy="537978"/>
            <a:chOff x="7105611" y="3211066"/>
            <a:chExt cx="3221418" cy="537978"/>
          </a:xfrm>
        </p:grpSpPr>
        <p:sp>
          <p:nvSpPr>
            <p:cNvPr id="11" name="Параллелограмм 10">
              <a:extLst>
                <a:ext uri="{FF2B5EF4-FFF2-40B4-BE49-F238E27FC236}">
                  <a16:creationId xmlns:a16="http://schemas.microsoft.com/office/drawing/2014/main" id="{C1A9071D-537D-6524-6761-456FC180086C}"/>
                </a:ext>
              </a:extLst>
            </p:cNvPr>
            <p:cNvSpPr/>
            <p:nvPr/>
          </p:nvSpPr>
          <p:spPr>
            <a:xfrm>
              <a:off x="7304840" y="3232005"/>
              <a:ext cx="2822961" cy="517039"/>
            </a:xfrm>
            <a:prstGeom prst="parallelogram">
              <a:avLst/>
            </a:prstGeom>
            <a:solidFill>
              <a:srgbClr val="8C0E34"/>
            </a:solidFill>
            <a:ln>
              <a:solidFill>
                <a:srgbClr val="A608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ln>
                  <a:solidFill>
                    <a:sysClr val="windowText" lastClr="000000"/>
                  </a:solidFill>
                </a:ln>
                <a:solidFill>
                  <a:srgbClr val="A60839"/>
                </a:solidFill>
              </a:endParaRPr>
            </a:p>
          </p:txBody>
        </p:sp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C715FD3A-32E2-945E-3D70-59A7E7415259}"/>
                </a:ext>
              </a:extLst>
            </p:cNvPr>
            <p:cNvSpPr txBox="1"/>
            <p:nvPr/>
          </p:nvSpPr>
          <p:spPr>
            <a:xfrm>
              <a:off x="7105611" y="3211066"/>
              <a:ext cx="3221418" cy="4623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2000" b="1" dirty="0">
                  <a:solidFill>
                    <a:schemeClr val="bg1"/>
                  </a:solidFill>
                  <a:latin typeface="Montserrat Semi-Bold"/>
                </a:rPr>
                <a:t>БЕКЕТОВ ОЛЕГ</a:t>
              </a:r>
            </a:p>
          </p:txBody>
        </p:sp>
      </p:grpSp>
      <p:pic>
        <p:nvPicPr>
          <p:cNvPr id="17" name="Рисунок 16" descr="Конверт со сплошной заливкой">
            <a:extLst>
              <a:ext uri="{FF2B5EF4-FFF2-40B4-BE49-F238E27FC236}">
                <a16:creationId xmlns:a16="http://schemas.microsoft.com/office/drawing/2014/main" id="{CF663347-0B82-F093-6C7F-712052D538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1031" y="6131631"/>
            <a:ext cx="477375" cy="4773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FFD2C4A-ABF9-D07D-6D92-684738BBDA7B}"/>
              </a:ext>
            </a:extLst>
          </p:cNvPr>
          <p:cNvSpPr txBox="1"/>
          <p:nvPr/>
        </p:nvSpPr>
        <p:spPr>
          <a:xfrm>
            <a:off x="5268074" y="4128118"/>
            <a:ext cx="4409156" cy="685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380"/>
              </a:lnSpc>
            </a:pPr>
            <a:r>
              <a:rPr lang="en-US" sz="1600" b="1" dirty="0" err="1">
                <a:solidFill>
                  <a:schemeClr val="bg1">
                    <a:lumMod val="95000"/>
                  </a:schemeClr>
                </a:solidFill>
                <a:latin typeface="Montserrat Semi-Bold" panose="020B0604020202020204" charset="-52"/>
              </a:rPr>
              <a:t>Старший</a:t>
            </a: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Montserrat Semi-Bold" panose="020B0604020202020204" charset="-52"/>
              </a:rPr>
              <a:t> </a:t>
            </a:r>
            <a:r>
              <a:rPr lang="en-US" sz="1600" b="1" dirty="0" err="1">
                <a:solidFill>
                  <a:schemeClr val="bg1">
                    <a:lumMod val="95000"/>
                  </a:schemeClr>
                </a:solidFill>
                <a:latin typeface="Montserrat Semi-Bold" panose="020B0604020202020204" charset="-52"/>
              </a:rPr>
              <a:t>Партнер</a:t>
            </a: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Montserrat Semi-Bold" panose="020B0604020202020204" charset="-52"/>
              </a:rPr>
              <a:t> ETERNA LAW, </a:t>
            </a:r>
          </a:p>
          <a:p>
            <a:pPr>
              <a:lnSpc>
                <a:spcPts val="2380"/>
              </a:lnSpc>
            </a:pPr>
            <a:r>
              <a:rPr lang="en-US" sz="1600" b="1" dirty="0" err="1">
                <a:solidFill>
                  <a:schemeClr val="bg1">
                    <a:lumMod val="95000"/>
                  </a:schemeClr>
                </a:solidFill>
                <a:latin typeface="Montserrat Semi-Bold" panose="020B0604020202020204" charset="-52"/>
              </a:rPr>
              <a:t>керівник</a:t>
            </a: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Montserrat Semi-Bold" panose="020B0604020202020204" charset="-52"/>
              </a:rPr>
              <a:t> </a:t>
            </a:r>
            <a:r>
              <a:rPr lang="en-US" sz="1600" b="1" dirty="0" err="1">
                <a:solidFill>
                  <a:schemeClr val="bg1">
                    <a:lumMod val="95000"/>
                  </a:schemeClr>
                </a:solidFill>
                <a:latin typeface="Montserrat Semi-Bold" panose="020B0604020202020204" charset="-52"/>
              </a:rPr>
              <a:t>міжнародної</a:t>
            </a: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Montserrat Semi-Bold" panose="020B0604020202020204" charset="-52"/>
              </a:rPr>
              <a:t> </a:t>
            </a:r>
            <a:r>
              <a:rPr lang="en-US" sz="1600" b="1" dirty="0" err="1">
                <a:solidFill>
                  <a:schemeClr val="bg1">
                    <a:lumMod val="95000"/>
                  </a:schemeClr>
                </a:solidFill>
                <a:latin typeface="Montserrat Semi-Bold" panose="020B0604020202020204" charset="-52"/>
              </a:rPr>
              <a:t>судової</a:t>
            </a: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Montserrat Semi-Bold" panose="020B0604020202020204" charset="-52"/>
              </a:rPr>
              <a:t> </a:t>
            </a:r>
            <a:r>
              <a:rPr lang="en-US" sz="1600" b="1" dirty="0" err="1">
                <a:solidFill>
                  <a:schemeClr val="bg1">
                    <a:lumMod val="95000"/>
                  </a:schemeClr>
                </a:solidFill>
                <a:latin typeface="Montserrat Semi-Bold" panose="020B0604020202020204" charset="-52"/>
              </a:rPr>
              <a:t>практики</a:t>
            </a:r>
            <a:endParaRPr lang="en-US" sz="1600" b="1" dirty="0">
              <a:solidFill>
                <a:schemeClr val="bg1">
                  <a:lumMod val="95000"/>
                </a:schemeClr>
              </a:solidFill>
              <a:latin typeface="Montserrat Semi-Bold" panose="020B0604020202020204" charset="-52"/>
            </a:endParaRPr>
          </a:p>
        </p:txBody>
      </p:sp>
      <p:pic>
        <p:nvPicPr>
          <p:cNvPr id="20" name="Picture 4">
            <a:extLst>
              <a:ext uri="{FF2B5EF4-FFF2-40B4-BE49-F238E27FC236}">
                <a16:creationId xmlns:a16="http://schemas.microsoft.com/office/drawing/2014/main" id="{47F106D1-6B26-E82E-B940-A63F849E56B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018852" y="0"/>
            <a:ext cx="2173148" cy="82096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9BC0B94-9BA8-FFD0-3579-02C5EB311471}"/>
              </a:ext>
            </a:extLst>
          </p:cNvPr>
          <p:cNvSpPr txBox="1"/>
          <p:nvPr/>
        </p:nvSpPr>
        <p:spPr>
          <a:xfrm>
            <a:off x="5648406" y="6182446"/>
            <a:ext cx="4409156" cy="375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380"/>
              </a:lnSpc>
            </a:pPr>
            <a:r>
              <a:rPr lang="en-US" sz="1600" b="1" dirty="0" err="1">
                <a:solidFill>
                  <a:srgbClr val="8C0E34"/>
                </a:solidFill>
                <a:latin typeface="Montserrat Semi-Bold" panose="020B0604020202020204" charset="-52"/>
              </a:rPr>
              <a:t>beketov@eterna.law</a:t>
            </a:r>
            <a:endParaRPr lang="en-US" sz="1600" b="1" dirty="0">
              <a:solidFill>
                <a:srgbClr val="8C0E34"/>
              </a:solidFill>
              <a:latin typeface="Montserrat Semi-Bold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47624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D9B42-2A3F-D952-271A-058238E6D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80" y="164940"/>
            <a:ext cx="7045956" cy="1325563"/>
          </a:xfrm>
        </p:spPr>
        <p:txBody>
          <a:bodyPr>
            <a:noAutofit/>
          </a:bodyPr>
          <a:lstStyle/>
          <a:p>
            <a:r>
              <a:rPr lang="ru-RU" sz="2800" b="1" i="0" dirty="0" err="1">
                <a:solidFill>
                  <a:srgbClr val="8C0E34"/>
                </a:solidFill>
                <a:effectLst/>
                <a:latin typeface="Montserrat Semi-Bold" panose="020B0604020202020204" charset="-52"/>
              </a:rPr>
              <a:t>Розуміння</a:t>
            </a:r>
            <a:r>
              <a:rPr lang="ru-RU" sz="2800" b="1" i="0" dirty="0">
                <a:solidFill>
                  <a:srgbClr val="8C0E34"/>
                </a:solidFill>
                <a:effectLst/>
                <a:latin typeface="Montserrat Semi-Bold" panose="020B0604020202020204" charset="-52"/>
              </a:rPr>
              <a:t> </a:t>
            </a:r>
            <a:r>
              <a:rPr lang="ru-RU" sz="2800" b="1" i="0" dirty="0" err="1">
                <a:solidFill>
                  <a:srgbClr val="8C0E34"/>
                </a:solidFill>
                <a:effectLst/>
                <a:latin typeface="Montserrat Semi-Bold" panose="020B0604020202020204" charset="-52"/>
              </a:rPr>
              <a:t>імунітету</a:t>
            </a:r>
            <a:r>
              <a:rPr lang="ru-RU" sz="2800" b="1" i="0" dirty="0">
                <a:solidFill>
                  <a:srgbClr val="8C0E34"/>
                </a:solidFill>
                <a:effectLst/>
                <a:latin typeface="Montserrat Semi-Bold" panose="020B0604020202020204" charset="-52"/>
              </a:rPr>
              <a:t> та </a:t>
            </a:r>
            <a:r>
              <a:rPr lang="ru-RU" sz="2800" b="1" i="0" dirty="0" err="1">
                <a:solidFill>
                  <a:srgbClr val="8C0E34"/>
                </a:solidFill>
                <a:effectLst/>
                <a:latin typeface="Montserrat Semi-Bold" panose="020B0604020202020204" charset="-52"/>
              </a:rPr>
              <a:t>його</a:t>
            </a:r>
            <a:r>
              <a:rPr lang="ru-RU" sz="2800" b="1" i="0" dirty="0">
                <a:solidFill>
                  <a:srgbClr val="8C0E34"/>
                </a:solidFill>
                <a:effectLst/>
                <a:latin typeface="Montserrat Semi-Bold" panose="020B0604020202020204" charset="-52"/>
              </a:rPr>
              <a:t> </a:t>
            </a:r>
            <a:r>
              <a:rPr lang="ru-RU" sz="2800" b="1" i="0" dirty="0" err="1">
                <a:solidFill>
                  <a:srgbClr val="8C0E34"/>
                </a:solidFill>
                <a:effectLst/>
                <a:latin typeface="Montserrat Semi-Bold" panose="020B0604020202020204" charset="-52"/>
              </a:rPr>
              <a:t>види</a:t>
            </a:r>
            <a:endParaRPr lang="uk-UA" sz="2800" dirty="0">
              <a:latin typeface="Montserrat Semi-Bold" panose="020B0604020202020204" charset="-52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8075B127-E8F4-77DB-450B-02D77B5A6738}"/>
              </a:ext>
            </a:extLst>
          </p:cNvPr>
          <p:cNvCxnSpPr>
            <a:cxnSpLocks/>
          </p:cNvCxnSpPr>
          <p:nvPr/>
        </p:nvCxnSpPr>
        <p:spPr>
          <a:xfrm>
            <a:off x="436880" y="365125"/>
            <a:ext cx="0" cy="925195"/>
          </a:xfrm>
          <a:prstGeom prst="line">
            <a:avLst/>
          </a:prstGeom>
          <a:ln w="76200">
            <a:solidFill>
              <a:srgbClr val="A608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7">
            <a:extLst>
              <a:ext uri="{FF2B5EF4-FFF2-40B4-BE49-F238E27FC236}">
                <a16:creationId xmlns:a16="http://schemas.microsoft.com/office/drawing/2014/main" id="{62A65CCC-C2E1-6C3F-A652-F44A10CCCBC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6" b="166"/>
          <a:stretch>
            <a:fillRect/>
          </a:stretch>
        </p:blipFill>
        <p:spPr>
          <a:xfrm>
            <a:off x="9598490" y="4095416"/>
            <a:ext cx="2593510" cy="2762584"/>
          </a:xfrm>
          <a:prstGeom prst="rect">
            <a:avLst/>
          </a:prstGeom>
        </p:spPr>
      </p:pic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1834E556-748A-560E-3415-5886F5B692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9716046"/>
              </p:ext>
            </p:extLst>
          </p:nvPr>
        </p:nvGraphicFramePr>
        <p:xfrm>
          <a:off x="1151244" y="3880903"/>
          <a:ext cx="9989990" cy="2559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EAEBD35-E317-96E3-CFA5-FDA728CC6BE6}"/>
              </a:ext>
            </a:extLst>
          </p:cNvPr>
          <p:cNvSpPr txBox="1"/>
          <p:nvPr/>
        </p:nvSpPr>
        <p:spPr>
          <a:xfrm>
            <a:off x="211814" y="6123543"/>
            <a:ext cx="7699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srgbClr val="A60839"/>
                </a:solidFill>
              </a:rPr>
              <a:t>* </a:t>
            </a:r>
            <a:r>
              <a:rPr lang="uk-UA" b="1" u="sng" dirty="0">
                <a:solidFill>
                  <a:srgbClr val="A60839"/>
                </a:solidFill>
              </a:rPr>
              <a:t>Залежно від виду імунітету застосовуються різні правила його подолання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019115-891D-4808-EB77-66E7D9DC438E}"/>
              </a:ext>
            </a:extLst>
          </p:cNvPr>
          <p:cNvSpPr txBox="1"/>
          <p:nvPr/>
        </p:nvSpPr>
        <p:spPr>
          <a:xfrm>
            <a:off x="2738030" y="1642092"/>
            <a:ext cx="62631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0" dirty="0">
                <a:solidFill>
                  <a:schemeClr val="bg1">
                    <a:lumMod val="95000"/>
                  </a:schemeClr>
                </a:solidFill>
                <a:effectLst/>
                <a:latin typeface="Montserrat Semi-Bold" panose="020B0604020202020204"/>
              </a:rPr>
              <a:t>ІМУНІТЕТ ДЕРЖАВИ</a:t>
            </a:r>
            <a:endParaRPr lang="uk-UA" sz="2000" b="1" dirty="0">
              <a:solidFill>
                <a:schemeClr val="bg1">
                  <a:lumMod val="95000"/>
                </a:schemeClr>
              </a:solidFill>
              <a:latin typeface="Montserrat Semi-Bold" panose="020B060402020202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CF1A05-DF6B-24D0-B673-2E876C30086D}"/>
              </a:ext>
            </a:extLst>
          </p:cNvPr>
          <p:cNvSpPr txBox="1"/>
          <p:nvPr/>
        </p:nvSpPr>
        <p:spPr>
          <a:xfrm>
            <a:off x="6484833" y="2289228"/>
            <a:ext cx="56591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0" dirty="0">
                <a:solidFill>
                  <a:schemeClr val="bg1">
                    <a:lumMod val="95000"/>
                  </a:schemeClr>
                </a:solidFill>
                <a:effectLst/>
                <a:latin typeface="Montserrat Semi-Bold" panose="020B0604020202020204"/>
              </a:rPr>
              <a:t>до </a:t>
            </a:r>
            <a:r>
              <a:rPr lang="ru-RU" sz="1800" b="1" i="0" dirty="0" err="1">
                <a:solidFill>
                  <a:schemeClr val="bg1">
                    <a:lumMod val="95000"/>
                  </a:schemeClr>
                </a:solidFill>
                <a:effectLst/>
                <a:latin typeface="Montserrat Semi-Bold" panose="020B0604020202020204"/>
              </a:rPr>
              <a:t>держави</a:t>
            </a:r>
            <a:r>
              <a:rPr lang="ru-RU" sz="1800" b="1" i="0" dirty="0">
                <a:solidFill>
                  <a:schemeClr val="bg1">
                    <a:lumMod val="95000"/>
                  </a:schemeClr>
                </a:solidFill>
                <a:effectLst/>
                <a:latin typeface="Montserrat Semi-Bold" panose="020B0604020202020204"/>
              </a:rPr>
              <a:t> </a:t>
            </a:r>
            <a:r>
              <a:rPr lang="ru-RU" sz="1800" b="1" i="0" dirty="0" err="1">
                <a:solidFill>
                  <a:schemeClr val="bg1">
                    <a:lumMod val="95000"/>
                  </a:schemeClr>
                </a:solidFill>
                <a:effectLst/>
                <a:latin typeface="Montserrat Semi-Bold" panose="020B0604020202020204"/>
              </a:rPr>
              <a:t>або</a:t>
            </a:r>
            <a:r>
              <a:rPr lang="ru-RU" sz="1800" b="1" i="0" dirty="0">
                <a:solidFill>
                  <a:schemeClr val="bg1">
                    <a:lumMod val="95000"/>
                  </a:schemeClr>
                </a:solidFill>
                <a:effectLst/>
                <a:latin typeface="Montserrat Semi-Bold" panose="020B0604020202020204"/>
              </a:rPr>
              <a:t> </a:t>
            </a:r>
            <a:r>
              <a:rPr lang="ru-RU" sz="1800" b="1" i="0" dirty="0" err="1">
                <a:solidFill>
                  <a:schemeClr val="bg1">
                    <a:lumMod val="95000"/>
                  </a:schemeClr>
                </a:solidFill>
                <a:effectLst/>
                <a:latin typeface="Montserrat Semi-Bold" panose="020B0604020202020204"/>
              </a:rPr>
              <a:t>її</a:t>
            </a:r>
            <a:r>
              <a:rPr lang="ru-RU" sz="1800" b="1" i="0" dirty="0">
                <a:solidFill>
                  <a:schemeClr val="bg1">
                    <a:lumMod val="95000"/>
                  </a:schemeClr>
                </a:solidFill>
                <a:effectLst/>
                <a:latin typeface="Montserrat Semi-Bold" panose="020B0604020202020204"/>
              </a:rPr>
              <a:t> </a:t>
            </a:r>
            <a:r>
              <a:rPr lang="ru-RU" sz="1800" b="1" i="0" dirty="0" err="1">
                <a:solidFill>
                  <a:schemeClr val="bg1">
                    <a:lumMod val="95000"/>
                  </a:schemeClr>
                </a:solidFill>
                <a:effectLst/>
                <a:latin typeface="Montserrat Semi-Bold" panose="020B0604020202020204"/>
              </a:rPr>
              <a:t>органів</a:t>
            </a:r>
            <a:r>
              <a:rPr lang="ru-RU" sz="1800" b="1" i="0" dirty="0">
                <a:solidFill>
                  <a:schemeClr val="bg1">
                    <a:lumMod val="95000"/>
                  </a:schemeClr>
                </a:solidFill>
                <a:effectLst/>
                <a:latin typeface="Montserrat Semi-Bold" panose="020B0604020202020204"/>
              </a:rPr>
              <a:t> і </a:t>
            </a:r>
            <a:r>
              <a:rPr lang="ru-RU" sz="1800" b="1" i="0" dirty="0" err="1">
                <a:solidFill>
                  <a:schemeClr val="bg1">
                    <a:lumMod val="95000"/>
                  </a:schemeClr>
                </a:solidFill>
                <a:effectLst/>
                <a:latin typeface="Montserrat Semi-Bold" panose="020B0604020202020204"/>
              </a:rPr>
              <a:t>представників</a:t>
            </a:r>
            <a:r>
              <a:rPr lang="ru-RU" sz="1800" b="1" i="0" dirty="0">
                <a:solidFill>
                  <a:schemeClr val="bg1">
                    <a:lumMod val="95000"/>
                  </a:schemeClr>
                </a:solidFill>
                <a:effectLst/>
                <a:latin typeface="Montserrat Semi-Bold" panose="020B0604020202020204"/>
              </a:rPr>
              <a:t> не </a:t>
            </a:r>
            <a:r>
              <a:rPr lang="ru-RU" sz="1800" b="1" i="0" dirty="0" err="1">
                <a:solidFill>
                  <a:schemeClr val="bg1">
                    <a:lumMod val="95000"/>
                  </a:schemeClr>
                </a:solidFill>
                <a:effectLst/>
                <a:latin typeface="Montserrat Semi-Bold" panose="020B0604020202020204"/>
              </a:rPr>
              <a:t>може</a:t>
            </a:r>
            <a:r>
              <a:rPr lang="ru-RU" sz="1800" b="1" i="0" dirty="0">
                <a:solidFill>
                  <a:schemeClr val="bg1">
                    <a:lumMod val="95000"/>
                  </a:schemeClr>
                </a:solidFill>
                <a:effectLst/>
                <a:latin typeface="Montserrat Semi-Bold" panose="020B0604020202020204"/>
              </a:rPr>
              <a:t> бути заявлений </a:t>
            </a:r>
            <a:r>
              <a:rPr lang="ru-RU" sz="1800" b="1" i="0" dirty="0" err="1">
                <a:solidFill>
                  <a:schemeClr val="bg1">
                    <a:lumMod val="95000"/>
                  </a:schemeClr>
                </a:solidFill>
                <a:effectLst/>
                <a:latin typeface="Montserrat Semi-Bold" panose="020B0604020202020204"/>
              </a:rPr>
              <a:t>позов</a:t>
            </a:r>
            <a:r>
              <a:rPr lang="ru-RU" sz="1800" b="1" i="0" dirty="0">
                <a:solidFill>
                  <a:schemeClr val="bg1">
                    <a:lumMod val="95000"/>
                  </a:schemeClr>
                </a:solidFill>
                <a:effectLst/>
                <a:latin typeface="Montserrat Semi-Bold" panose="020B0604020202020204"/>
              </a:rPr>
              <a:t> в </a:t>
            </a:r>
            <a:r>
              <a:rPr lang="ru-RU" sz="1800" b="1" i="0" dirty="0" err="1">
                <a:solidFill>
                  <a:schemeClr val="bg1">
                    <a:lumMod val="95000"/>
                  </a:schemeClr>
                </a:solidFill>
                <a:effectLst/>
                <a:latin typeface="Montserrat Semi-Bold" panose="020B0604020202020204"/>
              </a:rPr>
              <a:t>іноземному</a:t>
            </a:r>
            <a:r>
              <a:rPr lang="ru-RU" sz="1800" b="1" i="0" dirty="0">
                <a:solidFill>
                  <a:schemeClr val="bg1">
                    <a:lumMod val="95000"/>
                  </a:schemeClr>
                </a:solidFill>
                <a:effectLst/>
                <a:latin typeface="Montserrat Semi-Bold" panose="020B0604020202020204"/>
              </a:rPr>
              <a:t> </a:t>
            </a:r>
            <a:r>
              <a:rPr lang="ru-RU" sz="1800" b="1" i="0" dirty="0" err="1">
                <a:solidFill>
                  <a:schemeClr val="bg1">
                    <a:lumMod val="95000"/>
                  </a:schemeClr>
                </a:solidFill>
                <a:effectLst/>
                <a:latin typeface="Montserrat Semi-Bold" panose="020B0604020202020204"/>
              </a:rPr>
              <a:t>суді</a:t>
            </a:r>
            <a:r>
              <a:rPr lang="ru-RU" sz="1800" b="1" i="0" dirty="0">
                <a:solidFill>
                  <a:schemeClr val="bg1">
                    <a:lumMod val="95000"/>
                  </a:schemeClr>
                </a:solidFill>
                <a:effectLst/>
                <a:latin typeface="Montserrat Semi-Bold" panose="020B0604020202020204"/>
              </a:rPr>
              <a:t> без </a:t>
            </a:r>
            <a:r>
              <a:rPr lang="ru-RU" sz="1800" b="1" i="0" dirty="0" err="1">
                <a:solidFill>
                  <a:schemeClr val="bg1">
                    <a:lumMod val="95000"/>
                  </a:schemeClr>
                </a:solidFill>
                <a:effectLst/>
                <a:latin typeface="Montserrat Semi-Bold" panose="020B0604020202020204"/>
              </a:rPr>
              <a:t>її</a:t>
            </a:r>
            <a:r>
              <a:rPr lang="ru-RU" sz="1800" b="1" i="0" dirty="0">
                <a:solidFill>
                  <a:schemeClr val="bg1">
                    <a:lumMod val="95000"/>
                  </a:schemeClr>
                </a:solidFill>
                <a:effectLst/>
                <a:latin typeface="Montserrat Semi-Bold" panose="020B0604020202020204"/>
              </a:rPr>
              <a:t> </a:t>
            </a:r>
            <a:r>
              <a:rPr lang="ru-RU" sz="1800" b="1" i="0" dirty="0" err="1">
                <a:solidFill>
                  <a:schemeClr val="bg1">
                    <a:lumMod val="95000"/>
                  </a:schemeClr>
                </a:solidFill>
                <a:effectLst/>
                <a:latin typeface="Montserrat Semi-Bold" panose="020B0604020202020204"/>
              </a:rPr>
              <a:t>згоди</a:t>
            </a:r>
            <a:endParaRPr lang="uk-UA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4" name="Рисунок 13" descr="Слияние со сплошной заливкой">
            <a:extLst>
              <a:ext uri="{FF2B5EF4-FFF2-40B4-BE49-F238E27FC236}">
                <a16:creationId xmlns:a16="http://schemas.microsoft.com/office/drawing/2014/main" id="{EB7C4513-010C-CF2E-9903-5A718CE689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5400000">
            <a:off x="2877607" y="1642092"/>
            <a:ext cx="1978477" cy="197847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C7C0F47-5A23-3751-4425-26246AF271A0}"/>
              </a:ext>
            </a:extLst>
          </p:cNvPr>
          <p:cNvSpPr txBox="1"/>
          <p:nvPr/>
        </p:nvSpPr>
        <p:spPr>
          <a:xfrm>
            <a:off x="1361122" y="3182585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1" dirty="0" err="1">
                <a:solidFill>
                  <a:schemeClr val="bg1">
                    <a:lumMod val="95000"/>
                  </a:schemeClr>
                </a:solidFill>
                <a:effectLst/>
                <a:latin typeface="Montserrat Semi-Bold" panose="020B0604020202020204"/>
              </a:rPr>
              <a:t>суверенітет</a:t>
            </a:r>
            <a:r>
              <a:rPr lang="ru-RU" b="0" i="1" dirty="0">
                <a:solidFill>
                  <a:schemeClr val="bg1">
                    <a:lumMod val="95000"/>
                  </a:schemeClr>
                </a:solidFill>
                <a:effectLst/>
                <a:latin typeface="Montserrat Semi-Bold" panose="020B0604020202020204"/>
              </a:rPr>
              <a:t> держав</a:t>
            </a:r>
            <a:endParaRPr lang="uk-UA" i="1" dirty="0">
              <a:solidFill>
                <a:schemeClr val="bg1">
                  <a:lumMod val="95000"/>
                </a:schemeClr>
              </a:solidFill>
              <a:latin typeface="Montserrat Semi-Bold" panose="020B060402020202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456DF1-8CEC-B04F-E0E5-416DAC39474E}"/>
              </a:ext>
            </a:extLst>
          </p:cNvPr>
          <p:cNvSpPr txBox="1"/>
          <p:nvPr/>
        </p:nvSpPr>
        <p:spPr>
          <a:xfrm>
            <a:off x="4122417" y="3182130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1" dirty="0" err="1">
                <a:solidFill>
                  <a:schemeClr val="bg1">
                    <a:lumMod val="95000"/>
                  </a:schemeClr>
                </a:solidFill>
                <a:effectLst/>
                <a:latin typeface="Montserrat Semi-Bold" panose="020B0604020202020204"/>
              </a:rPr>
              <a:t>рівність</a:t>
            </a:r>
            <a:r>
              <a:rPr lang="ru-RU" b="0" i="1" dirty="0">
                <a:solidFill>
                  <a:schemeClr val="bg1">
                    <a:lumMod val="95000"/>
                  </a:schemeClr>
                </a:solidFill>
                <a:effectLst/>
                <a:latin typeface="Montserrat Semi-Bold" panose="020B0604020202020204"/>
              </a:rPr>
              <a:t> держав</a:t>
            </a:r>
            <a:endParaRPr lang="uk-UA" i="1" dirty="0">
              <a:solidFill>
                <a:schemeClr val="bg1">
                  <a:lumMod val="95000"/>
                </a:schemeClr>
              </a:solidFill>
              <a:latin typeface="Montserrat Semi-Bold" panose="020B0604020202020204"/>
            </a:endParaRPr>
          </a:p>
        </p:txBody>
      </p:sp>
      <p:pic>
        <p:nvPicPr>
          <p:cNvPr id="17" name="Picture 2" descr="Eterna Law - Американська торговельна палата в Україні">
            <a:extLst>
              <a:ext uri="{FF2B5EF4-FFF2-40B4-BE49-F238E27FC236}">
                <a16:creationId xmlns:a16="http://schemas.microsoft.com/office/drawing/2014/main" id="{F58A6D4E-C0B2-3B43-39A8-C9EE3CFCD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414" y="-342430"/>
            <a:ext cx="2021586" cy="141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762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D9B42-2A3F-D952-271A-058238E6D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79" y="164940"/>
            <a:ext cx="8755147" cy="1325563"/>
          </a:xfrm>
        </p:spPr>
        <p:txBody>
          <a:bodyPr>
            <a:noAutofit/>
          </a:bodyPr>
          <a:lstStyle/>
          <a:p>
            <a:r>
              <a:rPr lang="uk-UA" sz="2800" b="1" i="0" dirty="0">
                <a:solidFill>
                  <a:srgbClr val="C4003E"/>
                </a:solidFill>
                <a:effectLst/>
                <a:latin typeface="Montserrat Semi-Bold" panose="020B0604020202020204" charset="-52"/>
              </a:rPr>
              <a:t>Імунітет держав в контексті дотримання публічного порядку країни виконання рішення</a:t>
            </a:r>
            <a:endParaRPr lang="uk-UA" sz="2800" dirty="0">
              <a:solidFill>
                <a:srgbClr val="C4003E"/>
              </a:solidFill>
              <a:latin typeface="Montserrat Semi-Bold" panose="020B0604020202020204" charset="-52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8075B127-E8F4-77DB-450B-02D77B5A6738}"/>
              </a:ext>
            </a:extLst>
          </p:cNvPr>
          <p:cNvCxnSpPr>
            <a:cxnSpLocks/>
          </p:cNvCxnSpPr>
          <p:nvPr/>
        </p:nvCxnSpPr>
        <p:spPr>
          <a:xfrm>
            <a:off x="436880" y="365125"/>
            <a:ext cx="0" cy="925195"/>
          </a:xfrm>
          <a:prstGeom prst="line">
            <a:avLst/>
          </a:prstGeom>
          <a:ln w="76200">
            <a:solidFill>
              <a:srgbClr val="C400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7">
            <a:extLst>
              <a:ext uri="{FF2B5EF4-FFF2-40B4-BE49-F238E27FC236}">
                <a16:creationId xmlns:a16="http://schemas.microsoft.com/office/drawing/2014/main" id="{62A65CCC-C2E1-6C3F-A652-F44A10CCCBC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6" b="166"/>
          <a:stretch>
            <a:fillRect/>
          </a:stretch>
        </p:blipFill>
        <p:spPr>
          <a:xfrm>
            <a:off x="9598490" y="4095416"/>
            <a:ext cx="2593510" cy="276258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31B4B15-D8B7-967E-8DE0-FA6DE9B734A2}"/>
              </a:ext>
            </a:extLst>
          </p:cNvPr>
          <p:cNvSpPr txBox="1"/>
          <p:nvPr/>
        </p:nvSpPr>
        <p:spPr>
          <a:xfrm>
            <a:off x="447040" y="1805463"/>
            <a:ext cx="11297919" cy="4205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uk-UA" sz="1400" dirty="0">
                <a:solidFill>
                  <a:schemeClr val="bg1">
                    <a:lumMod val="95000"/>
                  </a:schemeClr>
                </a:solidFill>
                <a:effectLst/>
                <a:latin typeface="Montserrat Semi-Bold" panose="020B0604020202020204"/>
                <a:ea typeface="Calibri" panose="020F0502020204030204" pitchFamily="34" charset="0"/>
                <a:cs typeface="Arial" panose="020B0604020202020204" pitchFamily="34" charset="0"/>
              </a:rPr>
              <a:t>Однією з умов для визнання і виконання судових рішень України за кордоном, яка застосовна практично до будь-якої юрисдикції, є те, що таке рішення не повинно суперечити публічному порядку та принципам законодавства запитуваної держави.</a:t>
            </a:r>
            <a:endParaRPr lang="ru-RU" sz="1400" dirty="0">
              <a:solidFill>
                <a:schemeClr val="bg1">
                  <a:lumMod val="95000"/>
                </a:schemeClr>
              </a:solidFill>
              <a:effectLst/>
              <a:latin typeface="Montserrat Semi-Bold" panose="020B06040202020202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uk-UA" sz="1400" dirty="0">
                <a:solidFill>
                  <a:schemeClr val="bg1">
                    <a:lumMod val="95000"/>
                  </a:schemeClr>
                </a:solidFill>
                <a:effectLst/>
                <a:latin typeface="Montserrat Semi-Bold" panose="020B0604020202020204"/>
                <a:ea typeface="Calibri" panose="020F0502020204030204" pitchFamily="34" charset="0"/>
                <a:cs typeface="Arial" panose="020B0604020202020204" pitchFamily="34" charset="0"/>
              </a:rPr>
              <a:t>Під публічним порядком розуміється система законів, регулятивних заходів, напрямів дій та фундаментальних принципів у певній сфері, які встановлюються державною владою певної країни. </a:t>
            </a:r>
            <a:endParaRPr lang="ru-RU" sz="1400" dirty="0">
              <a:solidFill>
                <a:schemeClr val="bg1">
                  <a:lumMod val="95000"/>
                </a:schemeClr>
              </a:solidFill>
              <a:effectLst/>
              <a:latin typeface="Montserrat Semi-Bold" panose="020B06040202020202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uk-UA" sz="1400" b="1" u="sng" dirty="0">
                <a:solidFill>
                  <a:schemeClr val="bg1">
                    <a:lumMod val="95000"/>
                  </a:schemeClr>
                </a:solidFill>
                <a:effectLst/>
                <a:latin typeface="Montserrat Semi-Bold" panose="020B0604020202020204"/>
                <a:ea typeface="Calibri" panose="020F0502020204030204" pitchFamily="34" charset="0"/>
                <a:cs typeface="Arial" panose="020B0604020202020204" pitchFamily="34" charset="0"/>
              </a:rPr>
              <a:t>Визнання концепції імунітету держав є складовою публічного порядку практично всіх країн.</a:t>
            </a:r>
            <a:endParaRPr lang="ru-RU" sz="1400" u="sng" dirty="0">
              <a:solidFill>
                <a:schemeClr val="bg1">
                  <a:lumMod val="95000"/>
                </a:schemeClr>
              </a:solidFill>
              <a:effectLst/>
              <a:latin typeface="Montserrat Semi-Bold" panose="020B06040202020202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uk-UA" sz="1400" dirty="0">
                <a:solidFill>
                  <a:schemeClr val="bg1">
                    <a:lumMod val="95000"/>
                  </a:schemeClr>
                </a:solidFill>
                <a:effectLst/>
                <a:latin typeface="Montserrat Semi-Bold" panose="020B0604020202020204"/>
                <a:ea typeface="Calibri" panose="020F0502020204030204" pitchFamily="34" charset="0"/>
                <a:cs typeface="Arial" panose="020B0604020202020204" pitchFamily="34" charset="0"/>
              </a:rPr>
              <a:t>З огляду на нещодавно сформовану позицію Верховного Суду, щодо того, що судовий імунітет РФ не підлягає застосуванню, серед іншого, з огляду на те, що підтримання юрисдикційного імунітету </a:t>
            </a:r>
            <a:r>
              <a:rPr lang="uk-UA" sz="1400" dirty="0" err="1">
                <a:solidFill>
                  <a:schemeClr val="bg1">
                    <a:lumMod val="95000"/>
                  </a:schemeClr>
                </a:solidFill>
                <a:effectLst/>
                <a:latin typeface="Montserrat Semi-Bold" panose="020B0604020202020204"/>
                <a:ea typeface="Calibri" panose="020F0502020204030204" pitchFamily="34" charset="0"/>
                <a:cs typeface="Arial" panose="020B0604020202020204" pitchFamily="34" charset="0"/>
              </a:rPr>
              <a:t>рф</a:t>
            </a:r>
            <a:r>
              <a:rPr lang="uk-UA" sz="1400" dirty="0">
                <a:solidFill>
                  <a:schemeClr val="bg1">
                    <a:lumMod val="95000"/>
                  </a:schemeClr>
                </a:solidFill>
                <a:effectLst/>
                <a:latin typeface="Montserrat Semi-Bold" panose="020B0604020202020204"/>
                <a:ea typeface="Calibri" panose="020F0502020204030204" pitchFamily="34" charset="0"/>
                <a:cs typeface="Arial" panose="020B0604020202020204" pitchFamily="34" charset="0"/>
              </a:rPr>
              <a:t> позбавить позивача ефективного доступу до суду для захисту своїх прав та порушення РФ державного суверенітету України, можна констатувати, що </a:t>
            </a:r>
            <a:r>
              <a:rPr lang="uk-UA" sz="1400" i="1" dirty="0">
                <a:solidFill>
                  <a:srgbClr val="C4003E"/>
                </a:solidFill>
                <a:effectLst/>
                <a:latin typeface="Montserrat Semi-Bold" panose="020B0604020202020204"/>
                <a:ea typeface="Calibri" panose="020F0502020204030204" pitchFamily="34" charset="0"/>
                <a:cs typeface="Arial" panose="020B0604020202020204" pitchFamily="34" charset="0"/>
              </a:rPr>
              <a:t>подання позовів до РФ без врахування її «імунітету», у жодному разі, не суперечить публічному порядку України. </a:t>
            </a:r>
            <a:endParaRPr lang="ru-RU" sz="1400" i="1" dirty="0">
              <a:solidFill>
                <a:srgbClr val="C4003E"/>
              </a:solidFill>
              <a:effectLst/>
              <a:latin typeface="Montserrat Semi-Bold" panose="020B06040202020202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uk-UA" sz="1400" dirty="0">
                <a:solidFill>
                  <a:schemeClr val="bg1">
                    <a:lumMod val="95000"/>
                  </a:schemeClr>
                </a:solidFill>
                <a:effectLst/>
                <a:latin typeface="Montserrat Semi-Bold" panose="020B0604020202020204"/>
                <a:ea typeface="Calibri" panose="020F0502020204030204" pitchFamily="34" charset="0"/>
                <a:cs typeface="Arial" panose="020B0604020202020204" pitchFamily="34" charset="0"/>
              </a:rPr>
              <a:t>Однак, є ризик, що деякі країни можуть відмовити у визнанні і виконанні рішення українського суду проти </a:t>
            </a:r>
            <a:r>
              <a:rPr lang="uk-UA" sz="1400" dirty="0" err="1">
                <a:solidFill>
                  <a:schemeClr val="bg1">
                    <a:lumMod val="95000"/>
                  </a:schemeClr>
                </a:solidFill>
                <a:effectLst/>
                <a:latin typeface="Montserrat Semi-Bold" panose="020B0604020202020204"/>
                <a:ea typeface="Calibri" panose="020F0502020204030204" pitchFamily="34" charset="0"/>
                <a:cs typeface="Arial" panose="020B0604020202020204" pitchFamily="34" charset="0"/>
              </a:rPr>
              <a:t>рф</a:t>
            </a:r>
            <a:r>
              <a:rPr lang="uk-UA" sz="1400" dirty="0">
                <a:solidFill>
                  <a:schemeClr val="bg1">
                    <a:lumMod val="95000"/>
                  </a:schemeClr>
                </a:solidFill>
                <a:effectLst/>
                <a:latin typeface="Montserrat Semi-Bold" panose="020B0604020202020204"/>
                <a:ea typeface="Calibri" panose="020F0502020204030204" pitchFamily="34" charset="0"/>
                <a:cs typeface="Arial" panose="020B0604020202020204" pitchFamily="34" charset="0"/>
              </a:rPr>
              <a:t>, оскільки це суперечитиме їх публічному поряду в частині концепції державного імунітету, оскільки країни потенційного виконання рішення оцінюватимуть </a:t>
            </a:r>
            <a:r>
              <a:rPr lang="uk-UA" sz="1400" b="1" dirty="0">
                <a:solidFill>
                  <a:srgbClr val="C4003E"/>
                </a:solidFill>
                <a:effectLst/>
                <a:latin typeface="Montserrat Semi-Bold" panose="020B0604020202020204"/>
                <a:ea typeface="Calibri" panose="020F0502020204030204" pitchFamily="34" charset="0"/>
                <a:cs typeface="Arial" panose="020B0604020202020204" pitchFamily="34" charset="0"/>
              </a:rPr>
              <a:t>власний публічний порядок</a:t>
            </a:r>
            <a:r>
              <a:rPr lang="uk-UA" sz="1400" dirty="0">
                <a:solidFill>
                  <a:schemeClr val="bg1">
                    <a:lumMod val="95000"/>
                  </a:schemeClr>
                </a:solidFill>
                <a:effectLst/>
                <a:latin typeface="Montserrat Semi-Bold" panose="020B0604020202020204"/>
                <a:ea typeface="Calibri" panose="020F0502020204030204" pitchFamily="34" charset="0"/>
                <a:cs typeface="Arial" panose="020B0604020202020204" pitchFamily="34" charset="0"/>
              </a:rPr>
              <a:t>, а не публічний порядок країни винесення рішення, тобто України.</a:t>
            </a:r>
            <a:endParaRPr lang="ru-RU" sz="1400" dirty="0">
              <a:solidFill>
                <a:schemeClr val="bg1">
                  <a:lumMod val="95000"/>
                </a:schemeClr>
              </a:solidFill>
              <a:effectLst/>
              <a:latin typeface="Montserrat Semi-Bold" panose="020B06040202020202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uk-UA" sz="1400" dirty="0">
                <a:solidFill>
                  <a:schemeClr val="bg1">
                    <a:lumMod val="95000"/>
                  </a:schemeClr>
                </a:solidFill>
                <a:effectLst/>
                <a:latin typeface="Montserrat Semi-Bold" panose="020B0604020202020204"/>
                <a:ea typeface="Calibri" panose="020F0502020204030204" pitchFamily="34" charset="0"/>
                <a:cs typeface="Arial" panose="020B0604020202020204" pitchFamily="34" charset="0"/>
              </a:rPr>
              <a:t>Оцінити та спрогнозувати настання такого ризику можливо, якщо проаналізувати підходи до концепції імунітету держави та його обмеження у різних юрисдикціях. </a:t>
            </a:r>
            <a:endParaRPr lang="ru-RU" sz="1400" dirty="0">
              <a:solidFill>
                <a:schemeClr val="bg1">
                  <a:lumMod val="95000"/>
                </a:schemeClr>
              </a:solidFill>
              <a:effectLst/>
              <a:latin typeface="Montserrat Semi-Bold" panose="020B060402020202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" descr="Eterna Law - Американська торговельна палата в Україні">
            <a:extLst>
              <a:ext uri="{FF2B5EF4-FFF2-40B4-BE49-F238E27FC236}">
                <a16:creationId xmlns:a16="http://schemas.microsoft.com/office/drawing/2014/main" id="{85DAF14D-BECA-B7CF-3EB3-A760AF3CC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414" y="-24698"/>
            <a:ext cx="2021586" cy="141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248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D9B42-2A3F-D952-271A-058238E6D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80" y="164940"/>
            <a:ext cx="7045956" cy="1325563"/>
          </a:xfrm>
        </p:spPr>
        <p:txBody>
          <a:bodyPr>
            <a:noAutofit/>
          </a:bodyPr>
          <a:lstStyle/>
          <a:p>
            <a:r>
              <a:rPr lang="uk-UA" sz="2400" b="1" i="0" dirty="0">
                <a:solidFill>
                  <a:srgbClr val="C4003E"/>
                </a:solidFill>
                <a:effectLst/>
                <a:latin typeface="Montserrat Semi-Bold" panose="020B0604020202020204" charset="-52"/>
              </a:rPr>
              <a:t>Концепції імунітету держави</a:t>
            </a:r>
            <a:endParaRPr lang="uk-UA" sz="2400" dirty="0">
              <a:solidFill>
                <a:srgbClr val="C4003E"/>
              </a:solidFill>
              <a:latin typeface="Montserrat Semi-Bold" panose="020B0604020202020204" charset="-52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8075B127-E8F4-77DB-450B-02D77B5A6738}"/>
              </a:ext>
            </a:extLst>
          </p:cNvPr>
          <p:cNvCxnSpPr>
            <a:cxnSpLocks/>
          </p:cNvCxnSpPr>
          <p:nvPr/>
        </p:nvCxnSpPr>
        <p:spPr>
          <a:xfrm>
            <a:off x="436880" y="365125"/>
            <a:ext cx="0" cy="925195"/>
          </a:xfrm>
          <a:prstGeom prst="line">
            <a:avLst/>
          </a:prstGeom>
          <a:ln w="76200">
            <a:solidFill>
              <a:srgbClr val="A608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7">
            <a:extLst>
              <a:ext uri="{FF2B5EF4-FFF2-40B4-BE49-F238E27FC236}">
                <a16:creationId xmlns:a16="http://schemas.microsoft.com/office/drawing/2014/main" id="{62A65CCC-C2E1-6C3F-A652-F44A10CCCBC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66" b="166"/>
          <a:stretch>
            <a:fillRect/>
          </a:stretch>
        </p:blipFill>
        <p:spPr>
          <a:xfrm>
            <a:off x="9598490" y="4095416"/>
            <a:ext cx="2593510" cy="2762584"/>
          </a:xfrm>
          <a:prstGeom prst="rect">
            <a:avLst/>
          </a:prstGeom>
        </p:spPr>
      </p:pic>
      <p:pic>
        <p:nvPicPr>
          <p:cNvPr id="15" name="Рисунок 14" descr="Дорожная развилка контур">
            <a:extLst>
              <a:ext uri="{FF2B5EF4-FFF2-40B4-BE49-F238E27FC236}">
                <a16:creationId xmlns:a16="http://schemas.microsoft.com/office/drawing/2014/main" id="{483A6FC8-AA85-362C-2A15-22B2AC9C0C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62930" y="2424936"/>
            <a:ext cx="2762585" cy="253918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CD39480-2549-2B77-09A9-FB26CA1A1B4A}"/>
              </a:ext>
            </a:extLst>
          </p:cNvPr>
          <p:cNvSpPr txBox="1"/>
          <p:nvPr/>
        </p:nvSpPr>
        <p:spPr>
          <a:xfrm>
            <a:off x="-922020" y="2732315"/>
            <a:ext cx="72009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  <a:effectLst/>
                <a:latin typeface="Montserrat Semi-Bold" panose="020B0604020202020204"/>
                <a:ea typeface="Calibri" panose="020F0502020204030204" pitchFamily="34" charset="0"/>
                <a:cs typeface="Arial" panose="020B0604020202020204" pitchFamily="34" charset="0"/>
              </a:rPr>
              <a:t>АБСОЛЮТНИЙ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D5D5A40-21D9-2DC4-DF33-22FE0C44C118}"/>
              </a:ext>
            </a:extLst>
          </p:cNvPr>
          <p:cNvSpPr txBox="1"/>
          <p:nvPr/>
        </p:nvSpPr>
        <p:spPr>
          <a:xfrm>
            <a:off x="5026007" y="4818497"/>
            <a:ext cx="72009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  <a:effectLst/>
                <a:latin typeface="Montserrat Semi-Bold" panose="020B0604020202020204"/>
                <a:ea typeface="Calibri" panose="020F0502020204030204" pitchFamily="34" charset="0"/>
                <a:cs typeface="Arial" panose="020B0604020202020204" pitchFamily="34" charset="0"/>
              </a:rPr>
              <a:t>ІМУНІТЕТ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27A0F9B-154C-85BF-D093-9435242D5281}"/>
              </a:ext>
            </a:extLst>
          </p:cNvPr>
          <p:cNvSpPr txBox="1"/>
          <p:nvPr/>
        </p:nvSpPr>
        <p:spPr>
          <a:xfrm>
            <a:off x="5385962" y="2764775"/>
            <a:ext cx="72009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  <a:effectLst/>
                <a:latin typeface="Montserrat Semi-Bold" panose="020B0604020202020204"/>
                <a:ea typeface="Calibri" panose="020F0502020204030204" pitchFamily="34" charset="0"/>
                <a:cs typeface="Arial" panose="020B0604020202020204" pitchFamily="34" charset="0"/>
              </a:rPr>
              <a:t>ФУНКЦІОНАЛЬНИЙ (ОБМЕЖЕНИЙ)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648E2ED-B34C-B734-D5D7-D94623DA34D0}"/>
              </a:ext>
            </a:extLst>
          </p:cNvPr>
          <p:cNvSpPr txBox="1"/>
          <p:nvPr/>
        </p:nvSpPr>
        <p:spPr>
          <a:xfrm>
            <a:off x="6922935" y="4010210"/>
            <a:ext cx="47755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600" dirty="0">
                <a:solidFill>
                  <a:schemeClr val="bg1"/>
                </a:solidFill>
                <a:latin typeface="Montserrat Semi-Bold" panose="020B0604020202020204"/>
              </a:rPr>
              <a:t>Держава (як суверен)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5D820F1-9202-414B-5411-00D56E8BB28B}"/>
              </a:ext>
            </a:extLst>
          </p:cNvPr>
          <p:cNvSpPr txBox="1"/>
          <p:nvPr/>
        </p:nvSpPr>
        <p:spPr>
          <a:xfrm>
            <a:off x="9821741" y="3869316"/>
            <a:ext cx="23018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600" dirty="0">
                <a:solidFill>
                  <a:schemeClr val="bg1"/>
                </a:solidFill>
                <a:latin typeface="Montserrat Semi-Bold" panose="020B0604020202020204"/>
              </a:rPr>
              <a:t>Держава (як учасник комерційних відносин)</a:t>
            </a:r>
            <a:endParaRPr lang="uk-UA" sz="1600" dirty="0">
              <a:solidFill>
                <a:schemeClr val="bg1"/>
              </a:solidFill>
            </a:endParaRPr>
          </a:p>
        </p:txBody>
      </p:sp>
      <p:pic>
        <p:nvPicPr>
          <p:cNvPr id="29" name="Рисунок 28" descr="Весы правосудия со сплошной заливкой">
            <a:extLst>
              <a:ext uri="{FF2B5EF4-FFF2-40B4-BE49-F238E27FC236}">
                <a16:creationId xmlns:a16="http://schemas.microsoft.com/office/drawing/2014/main" id="{773838BA-F5A2-07F5-9195-99DBF2B95D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86412" y="3687217"/>
            <a:ext cx="777654" cy="77765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2F93AA0-80AA-53DD-30F2-63B8DFD481C0}"/>
              </a:ext>
            </a:extLst>
          </p:cNvPr>
          <p:cNvSpPr txBox="1"/>
          <p:nvPr/>
        </p:nvSpPr>
        <p:spPr>
          <a:xfrm>
            <a:off x="920052" y="3994821"/>
            <a:ext cx="71647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Montserrat Semi-Bold" panose="020B0604020202020204"/>
              </a:rPr>
              <a:t>держава</a:t>
            </a:r>
            <a:endParaRPr lang="uk-UA" dirty="0">
              <a:solidFill>
                <a:schemeClr val="bg1"/>
              </a:solidFill>
              <a:latin typeface="Montserrat Semi-Bold" panose="020B0604020202020204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A504E17-D48B-6565-1FF9-BF31D55B333D}"/>
              </a:ext>
            </a:extLst>
          </p:cNvPr>
          <p:cNvSpPr txBox="1"/>
          <p:nvPr/>
        </p:nvSpPr>
        <p:spPr>
          <a:xfrm>
            <a:off x="3034532" y="3838537"/>
            <a:ext cx="32443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  <a:latin typeface="Montserrat Semi-Bold" panose="020B0604020202020204"/>
              </a:rPr>
              <a:t>єдиний</a:t>
            </a:r>
            <a:r>
              <a:rPr lang="ru-RU" dirty="0">
                <a:solidFill>
                  <a:schemeClr val="bg1"/>
                </a:solidFill>
                <a:latin typeface="Montserrat Semi-Bold" panose="020B0604020202020204"/>
              </a:rPr>
              <a:t> і </a:t>
            </a:r>
            <a:r>
              <a:rPr lang="ru-RU" dirty="0" err="1">
                <a:solidFill>
                  <a:schemeClr val="bg1"/>
                </a:solidFill>
                <a:latin typeface="Montserrat Semi-Bold" panose="020B0604020202020204"/>
              </a:rPr>
              <a:t>цілісний</a:t>
            </a:r>
            <a:r>
              <a:rPr lang="ru-RU" dirty="0">
                <a:solidFill>
                  <a:schemeClr val="bg1"/>
                </a:solidFill>
                <a:latin typeface="Montserrat Semi-Bold" panose="020B0604020202020204"/>
              </a:rPr>
              <a:t> </a:t>
            </a:r>
          </a:p>
          <a:p>
            <a:r>
              <a:rPr lang="ru-RU" dirty="0" err="1">
                <a:solidFill>
                  <a:schemeClr val="bg1"/>
                </a:solidFill>
                <a:latin typeface="Montserrat Semi-Bold" panose="020B0604020202020204"/>
              </a:rPr>
              <a:t>суб’єкт</a:t>
            </a:r>
            <a:r>
              <a:rPr lang="ru-RU" dirty="0">
                <a:solidFill>
                  <a:schemeClr val="bg1"/>
                </a:solidFill>
                <a:latin typeface="Montserrat Semi-Bold" panose="020B0604020202020204"/>
              </a:rPr>
              <a:t> права</a:t>
            </a:r>
            <a:endParaRPr lang="uk-UA" dirty="0">
              <a:solidFill>
                <a:schemeClr val="bg1"/>
              </a:solidFill>
              <a:latin typeface="Montserrat Semi-Bold" panose="020B0604020202020204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2D53F61-738E-82EB-7B23-72DC95837CAE}"/>
              </a:ext>
            </a:extLst>
          </p:cNvPr>
          <p:cNvSpPr txBox="1"/>
          <p:nvPr/>
        </p:nvSpPr>
        <p:spPr>
          <a:xfrm>
            <a:off x="2227176" y="3856321"/>
            <a:ext cx="5862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=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C6845A7-6D05-D10A-D9D6-F1655CE53DF9}"/>
              </a:ext>
            </a:extLst>
          </p:cNvPr>
          <p:cNvSpPr txBox="1"/>
          <p:nvPr/>
        </p:nvSpPr>
        <p:spPr>
          <a:xfrm>
            <a:off x="2126073" y="3851713"/>
            <a:ext cx="71647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 err="1">
                <a:latin typeface="Montserrat Semi-Bold" panose="020B0604020202020204"/>
              </a:rPr>
              <a:t>завжди</a:t>
            </a:r>
            <a:endParaRPr lang="uk-UA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7A5D2A-D8D5-54F0-6F7F-6706B885D6C6}"/>
              </a:ext>
            </a:extLst>
          </p:cNvPr>
          <p:cNvSpPr txBox="1"/>
          <p:nvPr/>
        </p:nvSpPr>
        <p:spPr>
          <a:xfrm>
            <a:off x="7165994" y="5114036"/>
            <a:ext cx="3640836" cy="830997"/>
          </a:xfrm>
          <a:prstGeom prst="rect">
            <a:avLst/>
          </a:prstGeom>
          <a:noFill/>
          <a:ln>
            <a:solidFill>
              <a:srgbClr val="A60839"/>
            </a:solidFill>
          </a:ln>
        </p:spPr>
        <p:txBody>
          <a:bodyPr wrap="square">
            <a:spAutoFit/>
          </a:bodyPr>
          <a:lstStyle/>
          <a:p>
            <a:r>
              <a:rPr lang="uk-UA" sz="1600" dirty="0">
                <a:solidFill>
                  <a:srgbClr val="C4003E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США, Велика Британія, Канада, Австралія, Франція, Італія, Бельгія, Норвегія тощо</a:t>
            </a:r>
            <a:endParaRPr lang="uk-UA" sz="1600" dirty="0">
              <a:solidFill>
                <a:srgbClr val="C4003E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B7B9AC-F530-FBBF-9B1B-BBF3E0094238}"/>
              </a:ext>
            </a:extLst>
          </p:cNvPr>
          <p:cNvSpPr txBox="1"/>
          <p:nvPr/>
        </p:nvSpPr>
        <p:spPr>
          <a:xfrm>
            <a:off x="1156502" y="5184320"/>
            <a:ext cx="3345914" cy="584775"/>
          </a:xfrm>
          <a:prstGeom prst="rect">
            <a:avLst/>
          </a:prstGeom>
          <a:noFill/>
          <a:ln>
            <a:solidFill>
              <a:srgbClr val="C4003E"/>
            </a:solidFill>
          </a:ln>
        </p:spPr>
        <p:txBody>
          <a:bodyPr wrap="square">
            <a:spAutoFit/>
          </a:bodyPr>
          <a:lstStyle/>
          <a:p>
            <a:r>
              <a:rPr lang="ru-RU" sz="1600" b="0" i="0" dirty="0" err="1">
                <a:solidFill>
                  <a:srgbClr val="C4003E"/>
                </a:solidFill>
                <a:effectLst/>
                <a:latin typeface="Georgia" panose="02040502050405020303" pitchFamily="18" charset="0"/>
              </a:rPr>
              <a:t>країни</a:t>
            </a:r>
            <a:r>
              <a:rPr lang="ru-RU" sz="1600" b="0" i="0" dirty="0">
                <a:solidFill>
                  <a:srgbClr val="C4003E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sz="1600" b="0" i="0" dirty="0" err="1">
                <a:solidFill>
                  <a:srgbClr val="C4003E"/>
                </a:solidFill>
                <a:effectLst/>
                <a:latin typeface="Georgia" panose="02040502050405020303" pitchFamily="18" charset="0"/>
              </a:rPr>
              <a:t>пострадянського</a:t>
            </a:r>
            <a:r>
              <a:rPr lang="ru-RU" sz="1600" b="0" i="0" dirty="0">
                <a:solidFill>
                  <a:srgbClr val="C4003E"/>
                </a:solidFill>
                <a:effectLst/>
                <a:latin typeface="Georgia" panose="02040502050405020303" pitchFamily="18" charset="0"/>
              </a:rPr>
              <a:t> простору, а </a:t>
            </a:r>
            <a:r>
              <a:rPr lang="ru-RU" sz="1600" b="0" i="0" dirty="0" err="1">
                <a:solidFill>
                  <a:srgbClr val="C4003E"/>
                </a:solidFill>
                <a:effectLst/>
                <a:latin typeface="Georgia" panose="02040502050405020303" pitchFamily="18" charset="0"/>
              </a:rPr>
              <a:t>також</a:t>
            </a:r>
            <a:r>
              <a:rPr lang="ru-RU" sz="1600" b="0" i="0" dirty="0">
                <a:solidFill>
                  <a:srgbClr val="C4003E"/>
                </a:solidFill>
                <a:effectLst/>
                <a:latin typeface="Georgia" panose="02040502050405020303" pitchFamily="18" charset="0"/>
              </a:rPr>
              <a:t> КНР</a:t>
            </a:r>
          </a:p>
        </p:txBody>
      </p:sp>
      <p:pic>
        <p:nvPicPr>
          <p:cNvPr id="4" name="Picture 2" descr="Eterna Law - Американська торговельна палата в Україні">
            <a:extLst>
              <a:ext uri="{FF2B5EF4-FFF2-40B4-BE49-F238E27FC236}">
                <a16:creationId xmlns:a16="http://schemas.microsoft.com/office/drawing/2014/main" id="{EC74ED1F-642B-8E29-A8BF-4EC1F8AB7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722" y="4974"/>
            <a:ext cx="2021586" cy="141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148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D9B42-2A3F-D952-271A-058238E6D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80" y="164940"/>
            <a:ext cx="7045956" cy="1325563"/>
          </a:xfrm>
        </p:spPr>
        <p:txBody>
          <a:bodyPr>
            <a:noAutofit/>
          </a:bodyPr>
          <a:lstStyle/>
          <a:p>
            <a:r>
              <a:rPr lang="uk-UA" sz="2400" b="1" i="0" dirty="0">
                <a:solidFill>
                  <a:srgbClr val="C4003E"/>
                </a:solidFill>
                <a:effectLst/>
                <a:latin typeface="Montserrat Semi-Bold" panose="020B0604020202020204" charset="-52"/>
              </a:rPr>
              <a:t>Підходи розуміння імунітету держави залежно від системи права</a:t>
            </a:r>
            <a:endParaRPr lang="uk-UA" sz="2400" dirty="0">
              <a:solidFill>
                <a:srgbClr val="C4003E"/>
              </a:solidFill>
              <a:latin typeface="Montserrat Semi-Bold" panose="020B0604020202020204" charset="-52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8075B127-E8F4-77DB-450B-02D77B5A6738}"/>
              </a:ext>
            </a:extLst>
          </p:cNvPr>
          <p:cNvCxnSpPr>
            <a:cxnSpLocks/>
          </p:cNvCxnSpPr>
          <p:nvPr/>
        </p:nvCxnSpPr>
        <p:spPr>
          <a:xfrm>
            <a:off x="436880" y="365125"/>
            <a:ext cx="0" cy="925195"/>
          </a:xfrm>
          <a:prstGeom prst="line">
            <a:avLst/>
          </a:prstGeom>
          <a:ln w="76200">
            <a:solidFill>
              <a:srgbClr val="A608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7">
            <a:extLst>
              <a:ext uri="{FF2B5EF4-FFF2-40B4-BE49-F238E27FC236}">
                <a16:creationId xmlns:a16="http://schemas.microsoft.com/office/drawing/2014/main" id="{62A65CCC-C2E1-6C3F-A652-F44A10CCCBC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6" b="166"/>
          <a:stretch>
            <a:fillRect/>
          </a:stretch>
        </p:blipFill>
        <p:spPr>
          <a:xfrm>
            <a:off x="9598490" y="4095416"/>
            <a:ext cx="2593510" cy="2762584"/>
          </a:xfrm>
          <a:prstGeom prst="rect">
            <a:avLst/>
          </a:prstGeom>
        </p:spPr>
      </p:pic>
      <p:pic>
        <p:nvPicPr>
          <p:cNvPr id="15" name="Рисунок 14" descr="Дорожная развилка контур">
            <a:extLst>
              <a:ext uri="{FF2B5EF4-FFF2-40B4-BE49-F238E27FC236}">
                <a16:creationId xmlns:a16="http://schemas.microsoft.com/office/drawing/2014/main" id="{483A6FC8-AA85-362C-2A15-22B2AC9C0C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38930" y="2717208"/>
            <a:ext cx="2762585" cy="225428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CD39480-2549-2B77-09A9-FB26CA1A1B4A}"/>
              </a:ext>
            </a:extLst>
          </p:cNvPr>
          <p:cNvSpPr txBox="1"/>
          <p:nvPr/>
        </p:nvSpPr>
        <p:spPr>
          <a:xfrm>
            <a:off x="1080516" y="3076387"/>
            <a:ext cx="72009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C4003E"/>
                </a:solidFill>
                <a:effectLst/>
                <a:latin typeface="Montserrat Semi-Bold" panose="020B0604020202020204"/>
                <a:ea typeface="Calibri" panose="020F0502020204030204" pitchFamily="34" charset="0"/>
                <a:cs typeface="Arial" panose="020B0604020202020204" pitchFamily="34" charset="0"/>
              </a:rPr>
              <a:t>Європейський підхід</a:t>
            </a:r>
            <a:endParaRPr lang="uk-UA" sz="2000" b="1" dirty="0">
              <a:solidFill>
                <a:srgbClr val="C4003E"/>
              </a:solidFill>
              <a:latin typeface="Montserrat Semi-Bold" panose="020B060402020202020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D5D5A40-21D9-2DC4-DF33-22FE0C44C118}"/>
              </a:ext>
            </a:extLst>
          </p:cNvPr>
          <p:cNvSpPr txBox="1"/>
          <p:nvPr/>
        </p:nvSpPr>
        <p:spPr>
          <a:xfrm>
            <a:off x="4861092" y="4883204"/>
            <a:ext cx="72009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  <a:effectLst/>
                <a:latin typeface="Montserrat Semi-Bold" panose="020B0604020202020204"/>
                <a:ea typeface="Calibri" panose="020F0502020204030204" pitchFamily="34" charset="0"/>
                <a:cs typeface="Arial" panose="020B0604020202020204" pitchFamily="34" charset="0"/>
              </a:rPr>
              <a:t>ІМУНІТЕТ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27A0F9B-154C-85BF-D093-9435242D5281}"/>
              </a:ext>
            </a:extLst>
          </p:cNvPr>
          <p:cNvSpPr txBox="1"/>
          <p:nvPr/>
        </p:nvSpPr>
        <p:spPr>
          <a:xfrm>
            <a:off x="7739380" y="3057686"/>
            <a:ext cx="72009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C4003E"/>
                </a:solidFill>
                <a:effectLst/>
                <a:latin typeface="Montserrat Semi-Bold" panose="020B0604020202020204"/>
                <a:ea typeface="Calibri" panose="020F0502020204030204" pitchFamily="34" charset="0"/>
                <a:cs typeface="Arial" panose="020B0604020202020204" pitchFamily="34" charset="0"/>
              </a:rPr>
              <a:t>Англосаксонський підхід</a:t>
            </a:r>
            <a:endParaRPr lang="uk-UA" sz="2000" dirty="0">
              <a:solidFill>
                <a:srgbClr val="C4003E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B59C93-23B4-396A-D890-56A1887BA965}"/>
              </a:ext>
            </a:extLst>
          </p:cNvPr>
          <p:cNvSpPr txBox="1"/>
          <p:nvPr/>
        </p:nvSpPr>
        <p:spPr>
          <a:xfrm>
            <a:off x="7840726" y="3652452"/>
            <a:ext cx="34991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США, Канада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DAA125-0357-1410-92C1-A08303B95EE1}"/>
              </a:ext>
            </a:extLst>
          </p:cNvPr>
          <p:cNvSpPr txBox="1"/>
          <p:nvPr/>
        </p:nvSpPr>
        <p:spPr>
          <a:xfrm>
            <a:off x="1021080" y="3670336"/>
            <a:ext cx="27625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bg1">
                    <a:lumMod val="95000"/>
                  </a:schemeClr>
                </a:solidFill>
              </a:rPr>
              <a:t>Австрія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bg1">
                    <a:lumMod val="95000"/>
                  </a:schemeClr>
                </a:solidFill>
              </a:rPr>
              <a:t>Бельгія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bg1">
                    <a:lumMod val="95000"/>
                  </a:schemeClr>
                </a:solidFill>
              </a:rPr>
              <a:t>Кіпр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, ФРН, </a:t>
            </a:r>
            <a:r>
              <a:rPr lang="ru-RU" b="1" dirty="0" err="1">
                <a:solidFill>
                  <a:schemeClr val="bg1">
                    <a:lumMod val="95000"/>
                  </a:schemeClr>
                </a:solidFill>
              </a:rPr>
              <a:t>Великобританія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, Люксембург, </a:t>
            </a:r>
            <a:r>
              <a:rPr lang="ru-RU" b="1" dirty="0" err="1">
                <a:solidFill>
                  <a:schemeClr val="bg1">
                    <a:lumMod val="95000"/>
                  </a:schemeClr>
                </a:solidFill>
              </a:rPr>
              <a:t>Нідерланди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bg1">
                    <a:lumMod val="95000"/>
                  </a:schemeClr>
                </a:solidFill>
              </a:rPr>
              <a:t>Швейцарія</a:t>
            </a:r>
            <a:endParaRPr lang="uk-UA" sz="1800" dirty="0">
              <a:solidFill>
                <a:schemeClr val="bg1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Eterna Law - Американська торговельна палата в Україні">
            <a:extLst>
              <a:ext uri="{FF2B5EF4-FFF2-40B4-BE49-F238E27FC236}">
                <a16:creationId xmlns:a16="http://schemas.microsoft.com/office/drawing/2014/main" id="{3F833B0F-58C4-B6C2-5C04-256B09842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414" y="-24698"/>
            <a:ext cx="2021586" cy="141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284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D9B42-2A3F-D952-271A-058238E6D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880" y="-185582"/>
            <a:ext cx="7045956" cy="1325563"/>
          </a:xfrm>
        </p:spPr>
        <p:txBody>
          <a:bodyPr>
            <a:noAutofit/>
          </a:bodyPr>
          <a:lstStyle/>
          <a:p>
            <a:r>
              <a:rPr lang="ru-RU" sz="2000" b="1" i="0" dirty="0" err="1">
                <a:solidFill>
                  <a:srgbClr val="8C0E34"/>
                </a:solidFill>
                <a:effectLst/>
                <a:latin typeface="Montserrat Semi-Bold" panose="020B0604020202020204" charset="-52"/>
              </a:rPr>
              <a:t>Європейська</a:t>
            </a:r>
            <a:r>
              <a:rPr lang="ru-RU" sz="2000" b="1" i="0" dirty="0">
                <a:solidFill>
                  <a:srgbClr val="8C0E34"/>
                </a:solidFill>
                <a:effectLst/>
                <a:latin typeface="Montserrat Semi-Bold" panose="020B0604020202020204" charset="-52"/>
              </a:rPr>
              <a:t> </a:t>
            </a:r>
            <a:r>
              <a:rPr lang="ru-RU" sz="2000" b="1" i="0" dirty="0" err="1">
                <a:solidFill>
                  <a:srgbClr val="8C0E34"/>
                </a:solidFill>
                <a:effectLst/>
                <a:latin typeface="Montserrat Semi-Bold" panose="020B0604020202020204" charset="-52"/>
              </a:rPr>
              <a:t>конвенція</a:t>
            </a:r>
            <a:r>
              <a:rPr lang="ru-RU" sz="2000" b="1" i="0" dirty="0">
                <a:solidFill>
                  <a:srgbClr val="8C0E34"/>
                </a:solidFill>
                <a:effectLst/>
                <a:latin typeface="Montserrat Semi-Bold" panose="020B0604020202020204" charset="-52"/>
              </a:rPr>
              <a:t> про </a:t>
            </a:r>
            <a:r>
              <a:rPr lang="ru-RU" sz="2000" b="1" i="0" dirty="0" err="1">
                <a:solidFill>
                  <a:srgbClr val="8C0E34"/>
                </a:solidFill>
                <a:effectLst/>
                <a:latin typeface="Montserrat Semi-Bold" panose="020B0604020202020204" charset="-52"/>
              </a:rPr>
              <a:t>імунітет</a:t>
            </a:r>
            <a:r>
              <a:rPr lang="ru-RU" sz="2000" b="1" i="0" dirty="0">
                <a:solidFill>
                  <a:srgbClr val="8C0E34"/>
                </a:solidFill>
                <a:effectLst/>
                <a:latin typeface="Montserrat Semi-Bold" panose="020B0604020202020204" charset="-52"/>
              </a:rPr>
              <a:t> держав,</a:t>
            </a:r>
            <a:r>
              <a:rPr lang="ru-RU" sz="2000" b="1" i="0" dirty="0">
                <a:solidFill>
                  <a:srgbClr val="242424"/>
                </a:solidFill>
                <a:effectLst/>
                <a:latin typeface="Montserrat Semi-Bold" panose="020B0604020202020204" charset="-52"/>
              </a:rPr>
              <a:t> </a:t>
            </a:r>
            <a:br>
              <a:rPr lang="en-US" sz="2000" b="1" i="0" dirty="0">
                <a:solidFill>
                  <a:srgbClr val="242424"/>
                </a:solidFill>
                <a:effectLst/>
                <a:latin typeface="Montserrat Semi-Bold" panose="020B0604020202020204" charset="-52"/>
              </a:rPr>
            </a:br>
            <a:r>
              <a:rPr lang="ru-RU" sz="1800" i="0" dirty="0" err="1">
                <a:solidFill>
                  <a:schemeClr val="bg1"/>
                </a:solidFill>
                <a:effectLst/>
                <a:latin typeface="Montserrat Semi-Bold" panose="020B0604020202020204" charset="-52"/>
              </a:rPr>
              <a:t>прийнята</a:t>
            </a:r>
            <a:r>
              <a:rPr lang="ru-RU" sz="1800" i="0" dirty="0">
                <a:solidFill>
                  <a:schemeClr val="bg1"/>
                </a:solidFill>
                <a:effectLst/>
                <a:latin typeface="Montserrat Semi-Bold" panose="020B0604020202020204" charset="-52"/>
              </a:rPr>
              <a:t> Радою </a:t>
            </a:r>
            <a:r>
              <a:rPr lang="ru-RU" sz="1800" i="0" dirty="0" err="1">
                <a:solidFill>
                  <a:schemeClr val="bg1"/>
                </a:solidFill>
                <a:effectLst/>
                <a:latin typeface="Montserrat Semi-Bold" panose="020B0604020202020204" charset="-52"/>
              </a:rPr>
              <a:t>Європи</a:t>
            </a:r>
            <a:r>
              <a:rPr lang="ru-RU" sz="1800" i="0" dirty="0">
                <a:solidFill>
                  <a:schemeClr val="bg1"/>
                </a:solidFill>
                <a:effectLst/>
                <a:latin typeface="Montserrat Semi-Bold" panose="020B0604020202020204" charset="-52"/>
              </a:rPr>
              <a:t> 16 </a:t>
            </a:r>
            <a:r>
              <a:rPr lang="ru-RU" sz="1800" i="0" dirty="0" err="1">
                <a:solidFill>
                  <a:schemeClr val="bg1"/>
                </a:solidFill>
                <a:effectLst/>
                <a:latin typeface="Montserrat Semi-Bold" panose="020B0604020202020204" charset="-52"/>
              </a:rPr>
              <a:t>травня</a:t>
            </a:r>
            <a:r>
              <a:rPr lang="ru-RU" sz="1800" i="0" dirty="0">
                <a:solidFill>
                  <a:schemeClr val="bg1"/>
                </a:solidFill>
                <a:effectLst/>
                <a:latin typeface="Montserrat Semi-Bold" panose="020B0604020202020204" charset="-52"/>
              </a:rPr>
              <a:t> 1972 р. у м. </a:t>
            </a:r>
            <a:r>
              <a:rPr lang="ru-RU" sz="1800" i="0" dirty="0" err="1">
                <a:solidFill>
                  <a:schemeClr val="bg1"/>
                </a:solidFill>
                <a:effectLst/>
                <a:latin typeface="Montserrat Semi-Bold" panose="020B0604020202020204" charset="-52"/>
              </a:rPr>
              <a:t>Базелі</a:t>
            </a:r>
            <a:r>
              <a:rPr lang="ru-RU" sz="1800" i="0" dirty="0">
                <a:solidFill>
                  <a:schemeClr val="bg1"/>
                </a:solidFill>
                <a:effectLst/>
                <a:latin typeface="Montserrat Semi-Bold" panose="020B0604020202020204" charset="-52"/>
              </a:rPr>
              <a:t> </a:t>
            </a:r>
            <a:endParaRPr lang="uk-UA" sz="2000" dirty="0">
              <a:solidFill>
                <a:schemeClr val="bg1"/>
              </a:solidFill>
              <a:latin typeface="Montserrat Semi-Bold" panose="020B0604020202020204" charset="-52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8075B127-E8F4-77DB-450B-02D77B5A6738}"/>
              </a:ext>
            </a:extLst>
          </p:cNvPr>
          <p:cNvCxnSpPr>
            <a:cxnSpLocks/>
          </p:cNvCxnSpPr>
          <p:nvPr/>
        </p:nvCxnSpPr>
        <p:spPr>
          <a:xfrm>
            <a:off x="416560" y="131829"/>
            <a:ext cx="0" cy="1125378"/>
          </a:xfrm>
          <a:prstGeom prst="line">
            <a:avLst/>
          </a:prstGeom>
          <a:ln w="76200">
            <a:solidFill>
              <a:srgbClr val="A608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7">
            <a:extLst>
              <a:ext uri="{FF2B5EF4-FFF2-40B4-BE49-F238E27FC236}">
                <a16:creationId xmlns:a16="http://schemas.microsoft.com/office/drawing/2014/main" id="{62A65CCC-C2E1-6C3F-A652-F44A10CCCBC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6" b="166"/>
          <a:stretch>
            <a:fillRect/>
          </a:stretch>
        </p:blipFill>
        <p:spPr>
          <a:xfrm>
            <a:off x="9598490" y="4095416"/>
            <a:ext cx="2593510" cy="27625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04EDE4-CB92-E9B9-C8B3-7FD382A5833F}"/>
              </a:ext>
            </a:extLst>
          </p:cNvPr>
          <p:cNvSpPr txBox="1"/>
          <p:nvPr/>
        </p:nvSpPr>
        <p:spPr>
          <a:xfrm>
            <a:off x="436880" y="87301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0" dirty="0">
                <a:solidFill>
                  <a:schemeClr val="bg1"/>
                </a:solidFill>
                <a:effectLst/>
                <a:highlight>
                  <a:srgbClr val="A60839"/>
                </a:highlight>
                <a:latin typeface="Montserrat Semi-Bold" panose="020B0604020202020204" charset="-52"/>
              </a:rPr>
              <a:t>* </a:t>
            </a:r>
            <a:r>
              <a:rPr lang="ru-RU" i="0" dirty="0" err="1">
                <a:solidFill>
                  <a:schemeClr val="bg1"/>
                </a:solidFill>
                <a:effectLst/>
                <a:highlight>
                  <a:srgbClr val="A60839"/>
                </a:highlight>
                <a:latin typeface="Montserrat Semi-Bold" panose="020B0604020202020204" charset="-52"/>
              </a:rPr>
              <a:t>Україна</a:t>
            </a:r>
            <a:r>
              <a:rPr lang="ru-RU" i="0" dirty="0">
                <a:solidFill>
                  <a:schemeClr val="bg1"/>
                </a:solidFill>
                <a:effectLst/>
                <a:highlight>
                  <a:srgbClr val="A60839"/>
                </a:highlight>
                <a:latin typeface="Montserrat Semi-Bold" panose="020B0604020202020204" charset="-52"/>
              </a:rPr>
              <a:t> не є </a:t>
            </a:r>
            <a:r>
              <a:rPr lang="ru-RU" i="0" dirty="0" err="1">
                <a:solidFill>
                  <a:schemeClr val="bg1"/>
                </a:solidFill>
                <a:effectLst/>
                <a:highlight>
                  <a:srgbClr val="A60839"/>
                </a:highlight>
                <a:latin typeface="Montserrat Semi-Bold" panose="020B0604020202020204" charset="-52"/>
              </a:rPr>
              <a:t>учасницею</a:t>
            </a:r>
            <a:endParaRPr lang="uk-UA" dirty="0">
              <a:solidFill>
                <a:schemeClr val="bg1"/>
              </a:solidFill>
              <a:highlight>
                <a:srgbClr val="A60839"/>
              </a:highlight>
              <a:latin typeface="Montserrat Semi-Bold" panose="020B0604020202020204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E8BCDC-4636-AC90-7A8D-FD6CF4C60CB9}"/>
              </a:ext>
            </a:extLst>
          </p:cNvPr>
          <p:cNvSpPr txBox="1"/>
          <p:nvPr/>
        </p:nvSpPr>
        <p:spPr>
          <a:xfrm>
            <a:off x="436880" y="213610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C4003E"/>
                </a:solidFill>
                <a:latin typeface="Montserrat Semi-Bold" panose="020B0604020202020204" charset="-52"/>
              </a:rPr>
              <a:t>ІМУНІТЕТ</a:t>
            </a:r>
          </a:p>
        </p:txBody>
      </p:sp>
      <p:pic>
        <p:nvPicPr>
          <p:cNvPr id="10" name="Рисунок 9" descr="Знак запрета контур">
            <a:extLst>
              <a:ext uri="{FF2B5EF4-FFF2-40B4-BE49-F238E27FC236}">
                <a16:creationId xmlns:a16="http://schemas.microsoft.com/office/drawing/2014/main" id="{92164DC7-6631-7085-798F-042ABE2C22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7617" y="1374098"/>
            <a:ext cx="2054902" cy="205490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FCB4EFA-8F63-9E75-0BCD-206E931B6ED5}"/>
              </a:ext>
            </a:extLst>
          </p:cNvPr>
          <p:cNvSpPr txBox="1"/>
          <p:nvPr/>
        </p:nvSpPr>
        <p:spPr>
          <a:xfrm>
            <a:off x="2175815" y="1515417"/>
            <a:ext cx="8451545" cy="1764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solidFill>
                  <a:schemeClr val="bg1"/>
                </a:solidFill>
                <a:effectLst/>
                <a:latin typeface="Montserrat Semi-Bold" panose="020B0604020202020204"/>
                <a:ea typeface="Calibri" panose="020F0502020204030204" pitchFamily="34" charset="0"/>
                <a:cs typeface="Arial" panose="020B0604020202020204" pitchFamily="34" charset="0"/>
              </a:rPr>
              <a:t>Іноземна держава не користується імунітетом при </a:t>
            </a:r>
            <a:r>
              <a:rPr lang="uk-UA" sz="1800" i="1" dirty="0">
                <a:solidFill>
                  <a:schemeClr val="bg1"/>
                </a:solidFill>
                <a:effectLst/>
                <a:latin typeface="Montserrat Semi-Bold" panose="020B0604020202020204"/>
                <a:ea typeface="Calibri" panose="020F0502020204030204" pitchFamily="34" charset="0"/>
                <a:cs typeface="Arial" panose="020B0604020202020204" pitchFamily="34" charset="0"/>
              </a:rPr>
              <a:t>визнанні і виконанні судових рішень, винесених проти іноземної держави</a:t>
            </a:r>
            <a:r>
              <a:rPr lang="uk-UA" sz="1800" dirty="0">
                <a:solidFill>
                  <a:schemeClr val="bg1"/>
                </a:solidFill>
                <a:effectLst/>
                <a:latin typeface="Montserrat Semi-Bold" panose="020B0604020202020204"/>
                <a:ea typeface="Calibri" panose="020F0502020204030204" pitchFamily="34" charset="0"/>
                <a:cs typeface="Arial" panose="020B0604020202020204" pitchFamily="34" charset="0"/>
              </a:rPr>
              <a:t> у двох випадках: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solidFill>
                  <a:schemeClr val="bg1"/>
                </a:solidFill>
                <a:effectLst/>
                <a:latin typeface="Montserrat Semi-Bold" panose="020B0604020202020204"/>
                <a:ea typeface="Calibri" panose="020F0502020204030204" pitchFamily="34" charset="0"/>
                <a:cs typeface="Arial" panose="020B0604020202020204" pitchFamily="34" charset="0"/>
              </a:rPr>
              <a:t>(1) коли вона </a:t>
            </a:r>
            <a:r>
              <a:rPr lang="uk-UA" sz="1800" dirty="0">
                <a:solidFill>
                  <a:srgbClr val="C4003E"/>
                </a:solidFill>
                <a:effectLst/>
                <a:latin typeface="Montserrat Semi-Bold" panose="020B0604020202020204"/>
                <a:ea typeface="Calibri" panose="020F0502020204030204" pitchFamily="34" charset="0"/>
                <a:cs typeface="Arial" panose="020B0604020202020204" pitchFamily="34" charset="0"/>
              </a:rPr>
              <a:t>відмовилася від імунітету (прямо або опосередковано)</a:t>
            </a:r>
            <a:r>
              <a:rPr lang="uk-UA" sz="1800" dirty="0">
                <a:solidFill>
                  <a:schemeClr val="bg1"/>
                </a:solidFill>
                <a:effectLst/>
                <a:latin typeface="Montserrat Semi-Bold" panose="020B0604020202020204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solidFill>
                  <a:schemeClr val="bg1"/>
                </a:solidFill>
                <a:effectLst/>
                <a:latin typeface="Montserrat Semi-Bold" panose="020B0604020202020204"/>
                <a:ea typeface="Calibri" panose="020F0502020204030204" pitchFamily="34" charset="0"/>
                <a:cs typeface="Arial" panose="020B0604020202020204" pitchFamily="34" charset="0"/>
              </a:rPr>
              <a:t>(2) якщо її діяльність або угоди охоплюються переліком випадків, в силу яких </a:t>
            </a:r>
            <a:r>
              <a:rPr lang="uk-UA" sz="1800" dirty="0">
                <a:solidFill>
                  <a:srgbClr val="C4003E"/>
                </a:solidFill>
                <a:effectLst/>
                <a:latin typeface="Montserrat Semi-Bold" panose="020B0604020202020204"/>
                <a:ea typeface="Calibri" panose="020F0502020204030204" pitchFamily="34" charset="0"/>
                <a:cs typeface="Arial" panose="020B0604020202020204" pitchFamily="34" charset="0"/>
              </a:rPr>
              <a:t>імунітет не надається</a:t>
            </a:r>
            <a:endParaRPr lang="ru-RU" sz="1800" dirty="0">
              <a:solidFill>
                <a:srgbClr val="C4003E"/>
              </a:solidFill>
              <a:effectLst/>
              <a:latin typeface="Montserrat Semi-Bold" panose="020B060402020202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 descr="Eterna Law - Американська торговельна палата в Україні">
            <a:extLst>
              <a:ext uri="{FF2B5EF4-FFF2-40B4-BE49-F238E27FC236}">
                <a16:creationId xmlns:a16="http://schemas.microsoft.com/office/drawing/2014/main" id="{C6B471C9-E19C-317F-247D-3A271746F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414" y="-24698"/>
            <a:ext cx="2021586" cy="141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E2F0AE5-F39E-092D-5120-2EF8A9AC2AFC}"/>
              </a:ext>
            </a:extLst>
          </p:cNvPr>
          <p:cNvSpPr txBox="1"/>
          <p:nvPr/>
        </p:nvSpPr>
        <p:spPr>
          <a:xfrm>
            <a:off x="2252519" y="3832861"/>
            <a:ext cx="8374841" cy="1857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i="1" dirty="0">
                <a:solidFill>
                  <a:schemeClr val="bg1"/>
                </a:solidFill>
                <a:effectLst/>
                <a:latin typeface="Montserrat Semi-Bold" panose="020B0604020202020204"/>
                <a:ea typeface="Calibri" panose="020F0502020204030204" pitchFamily="34" charset="0"/>
                <a:cs typeface="Arial" panose="020B0604020202020204" pitchFamily="34" charset="0"/>
              </a:rPr>
              <a:t>Договірна держава не може посилатися на імунітет від юрисдикції при розгляді справи в суді іншої Договірної держави, який зазвичай має компетенцію розглядати справи, які стосуються грошової компенсації (відшкодування) у разі </a:t>
            </a:r>
            <a:r>
              <a:rPr lang="uk-UA" sz="1800" b="1" i="1" dirty="0">
                <a:solidFill>
                  <a:srgbClr val="C4003E"/>
                </a:solidFill>
                <a:effectLst/>
                <a:latin typeface="Montserrat Semi-Bold" panose="020B0604020202020204"/>
                <a:ea typeface="Calibri" panose="020F0502020204030204" pitchFamily="34" charset="0"/>
                <a:cs typeface="Arial" panose="020B0604020202020204" pitchFamily="34" charset="0"/>
              </a:rPr>
              <a:t>смерті чи заподіяння тілесного ушкодження особі чи заподіяння шкоди майну </a:t>
            </a:r>
            <a:r>
              <a:rPr lang="uk-UA" sz="1800" i="1" dirty="0">
                <a:solidFill>
                  <a:schemeClr val="bg1"/>
                </a:solidFill>
                <a:effectLst/>
                <a:latin typeface="Montserrat Semi-Bold" panose="020B0604020202020204"/>
                <a:ea typeface="Calibri" panose="020F0502020204030204" pitchFamily="34" charset="0"/>
                <a:cs typeface="Arial" panose="020B0604020202020204" pitchFamily="34" charset="0"/>
              </a:rPr>
              <a:t>або його втрати в результаті дій чи бездіяльності держави, якщо така дія чи бездіяльність мали місце повністю або частково на території держави суду.</a:t>
            </a:r>
            <a:endParaRPr lang="ru-RU" sz="1800" i="1" dirty="0">
              <a:solidFill>
                <a:schemeClr val="bg1"/>
              </a:solidFill>
              <a:effectLst/>
              <a:latin typeface="Montserrat Semi-Bold" panose="020B060402020202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2404F6-FFFF-3461-F42B-97BB6E2167A1}"/>
              </a:ext>
            </a:extLst>
          </p:cNvPr>
          <p:cNvSpPr txBox="1"/>
          <p:nvPr/>
        </p:nvSpPr>
        <p:spPr>
          <a:xfrm>
            <a:off x="620548" y="4600194"/>
            <a:ext cx="1209039" cy="369332"/>
          </a:xfrm>
          <a:prstGeom prst="rect">
            <a:avLst/>
          </a:prstGeom>
          <a:solidFill>
            <a:srgbClr val="A60839"/>
          </a:solidFill>
          <a:ln>
            <a:solidFill>
              <a:srgbClr val="A6083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СТАТТЯ 11</a:t>
            </a:r>
            <a:endParaRPr lang="uk-UA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085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D9B42-2A3F-D952-271A-058238E6D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880" y="-185582"/>
            <a:ext cx="7045956" cy="1325563"/>
          </a:xfrm>
        </p:spPr>
        <p:txBody>
          <a:bodyPr>
            <a:noAutofit/>
          </a:bodyPr>
          <a:lstStyle/>
          <a:p>
            <a:r>
              <a:rPr lang="ru-RU" sz="2000" b="1" i="0" dirty="0" err="1">
                <a:solidFill>
                  <a:srgbClr val="8C0E34"/>
                </a:solidFill>
                <a:effectLst/>
                <a:latin typeface="Montserrat Semi-Bold" panose="020B0604020202020204" charset="-52"/>
              </a:rPr>
              <a:t>Європейська</a:t>
            </a:r>
            <a:r>
              <a:rPr lang="ru-RU" sz="2000" b="1" i="0" dirty="0">
                <a:solidFill>
                  <a:srgbClr val="8C0E34"/>
                </a:solidFill>
                <a:effectLst/>
                <a:latin typeface="Montserrat Semi-Bold" panose="020B0604020202020204" charset="-52"/>
              </a:rPr>
              <a:t> </a:t>
            </a:r>
            <a:r>
              <a:rPr lang="ru-RU" sz="2000" b="1" i="0" dirty="0" err="1">
                <a:solidFill>
                  <a:srgbClr val="8C0E34"/>
                </a:solidFill>
                <a:effectLst/>
                <a:latin typeface="Montserrat Semi-Bold" panose="020B0604020202020204" charset="-52"/>
              </a:rPr>
              <a:t>конвенція</a:t>
            </a:r>
            <a:r>
              <a:rPr lang="ru-RU" sz="2000" b="1" i="0" dirty="0">
                <a:solidFill>
                  <a:srgbClr val="8C0E34"/>
                </a:solidFill>
                <a:effectLst/>
                <a:latin typeface="Montserrat Semi-Bold" panose="020B0604020202020204" charset="-52"/>
              </a:rPr>
              <a:t> про </a:t>
            </a:r>
            <a:r>
              <a:rPr lang="ru-RU" sz="2000" b="1" i="0" dirty="0" err="1">
                <a:solidFill>
                  <a:srgbClr val="8C0E34"/>
                </a:solidFill>
                <a:effectLst/>
                <a:latin typeface="Montserrat Semi-Bold" panose="020B0604020202020204" charset="-52"/>
              </a:rPr>
              <a:t>імунітет</a:t>
            </a:r>
            <a:r>
              <a:rPr lang="ru-RU" sz="2000" b="1" i="0" dirty="0">
                <a:solidFill>
                  <a:srgbClr val="8C0E34"/>
                </a:solidFill>
                <a:effectLst/>
                <a:latin typeface="Montserrat Semi-Bold" panose="020B0604020202020204" charset="-52"/>
              </a:rPr>
              <a:t> держав,</a:t>
            </a:r>
            <a:r>
              <a:rPr lang="ru-RU" sz="2000" b="1" i="0" dirty="0">
                <a:solidFill>
                  <a:srgbClr val="242424"/>
                </a:solidFill>
                <a:effectLst/>
                <a:latin typeface="Montserrat Semi-Bold" panose="020B0604020202020204" charset="-52"/>
              </a:rPr>
              <a:t> </a:t>
            </a:r>
            <a:br>
              <a:rPr lang="en-US" sz="2000" b="1" i="0" dirty="0">
                <a:solidFill>
                  <a:srgbClr val="242424"/>
                </a:solidFill>
                <a:effectLst/>
                <a:latin typeface="Montserrat Semi-Bold" panose="020B0604020202020204" charset="-52"/>
              </a:rPr>
            </a:br>
            <a:r>
              <a:rPr lang="ru-RU" sz="1800" i="0" dirty="0" err="1">
                <a:solidFill>
                  <a:schemeClr val="bg1"/>
                </a:solidFill>
                <a:effectLst/>
                <a:latin typeface="Montserrat Semi-Bold" panose="020B0604020202020204" charset="-52"/>
              </a:rPr>
              <a:t>прийнята</a:t>
            </a:r>
            <a:r>
              <a:rPr lang="ru-RU" sz="1800" i="0" dirty="0">
                <a:solidFill>
                  <a:schemeClr val="bg1"/>
                </a:solidFill>
                <a:effectLst/>
                <a:latin typeface="Montserrat Semi-Bold" panose="020B0604020202020204" charset="-52"/>
              </a:rPr>
              <a:t> Радою </a:t>
            </a:r>
            <a:r>
              <a:rPr lang="ru-RU" sz="1800" i="0" dirty="0" err="1">
                <a:solidFill>
                  <a:schemeClr val="bg1"/>
                </a:solidFill>
                <a:effectLst/>
                <a:latin typeface="Montserrat Semi-Bold" panose="020B0604020202020204" charset="-52"/>
              </a:rPr>
              <a:t>Європи</a:t>
            </a:r>
            <a:r>
              <a:rPr lang="ru-RU" sz="1800" i="0" dirty="0">
                <a:solidFill>
                  <a:schemeClr val="bg1"/>
                </a:solidFill>
                <a:effectLst/>
                <a:latin typeface="Montserrat Semi-Bold" panose="020B0604020202020204" charset="-52"/>
              </a:rPr>
              <a:t> 16 </a:t>
            </a:r>
            <a:r>
              <a:rPr lang="ru-RU" sz="1800" i="0" dirty="0" err="1">
                <a:solidFill>
                  <a:schemeClr val="bg1"/>
                </a:solidFill>
                <a:effectLst/>
                <a:latin typeface="Montserrat Semi-Bold" panose="020B0604020202020204" charset="-52"/>
              </a:rPr>
              <a:t>травня</a:t>
            </a:r>
            <a:r>
              <a:rPr lang="ru-RU" sz="1800" i="0" dirty="0">
                <a:solidFill>
                  <a:schemeClr val="bg1"/>
                </a:solidFill>
                <a:effectLst/>
                <a:latin typeface="Montserrat Semi-Bold" panose="020B0604020202020204" charset="-52"/>
              </a:rPr>
              <a:t> 1972 р. у м. </a:t>
            </a:r>
            <a:r>
              <a:rPr lang="ru-RU" sz="1800" i="0" dirty="0" err="1">
                <a:solidFill>
                  <a:schemeClr val="bg1"/>
                </a:solidFill>
                <a:effectLst/>
                <a:latin typeface="Montserrat Semi-Bold" panose="020B0604020202020204" charset="-52"/>
              </a:rPr>
              <a:t>Базелі</a:t>
            </a:r>
            <a:r>
              <a:rPr lang="ru-RU" sz="1800" i="0" dirty="0">
                <a:solidFill>
                  <a:schemeClr val="bg1"/>
                </a:solidFill>
                <a:effectLst/>
                <a:latin typeface="Montserrat Semi-Bold" panose="020B0604020202020204" charset="-52"/>
              </a:rPr>
              <a:t> </a:t>
            </a:r>
            <a:endParaRPr lang="uk-UA" sz="2000" dirty="0">
              <a:solidFill>
                <a:schemeClr val="bg1"/>
              </a:solidFill>
              <a:latin typeface="Montserrat Semi-Bold" panose="020B0604020202020204" charset="-52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8075B127-E8F4-77DB-450B-02D77B5A6738}"/>
              </a:ext>
            </a:extLst>
          </p:cNvPr>
          <p:cNvCxnSpPr>
            <a:cxnSpLocks/>
          </p:cNvCxnSpPr>
          <p:nvPr/>
        </p:nvCxnSpPr>
        <p:spPr>
          <a:xfrm>
            <a:off x="416560" y="131829"/>
            <a:ext cx="0" cy="1125378"/>
          </a:xfrm>
          <a:prstGeom prst="line">
            <a:avLst/>
          </a:prstGeom>
          <a:ln w="76200">
            <a:solidFill>
              <a:srgbClr val="A608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7">
            <a:extLst>
              <a:ext uri="{FF2B5EF4-FFF2-40B4-BE49-F238E27FC236}">
                <a16:creationId xmlns:a16="http://schemas.microsoft.com/office/drawing/2014/main" id="{62A65CCC-C2E1-6C3F-A652-F44A10CCCBC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6" b="166"/>
          <a:stretch>
            <a:fillRect/>
          </a:stretch>
        </p:blipFill>
        <p:spPr>
          <a:xfrm>
            <a:off x="9598490" y="4095416"/>
            <a:ext cx="2593510" cy="27625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04EDE4-CB92-E9B9-C8B3-7FD382A5833F}"/>
              </a:ext>
            </a:extLst>
          </p:cNvPr>
          <p:cNvSpPr txBox="1"/>
          <p:nvPr/>
        </p:nvSpPr>
        <p:spPr>
          <a:xfrm>
            <a:off x="436880" y="87301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0" dirty="0">
                <a:solidFill>
                  <a:schemeClr val="bg1"/>
                </a:solidFill>
                <a:effectLst/>
                <a:highlight>
                  <a:srgbClr val="A60839"/>
                </a:highlight>
                <a:latin typeface="Montserrat Semi-Bold" panose="020B0604020202020204" charset="-52"/>
              </a:rPr>
              <a:t>* </a:t>
            </a:r>
            <a:r>
              <a:rPr lang="ru-RU" i="0" dirty="0" err="1">
                <a:solidFill>
                  <a:schemeClr val="bg1"/>
                </a:solidFill>
                <a:effectLst/>
                <a:highlight>
                  <a:srgbClr val="A60839"/>
                </a:highlight>
                <a:latin typeface="Montserrat Semi-Bold" panose="020B0604020202020204" charset="-52"/>
              </a:rPr>
              <a:t>Україна</a:t>
            </a:r>
            <a:r>
              <a:rPr lang="ru-RU" i="0" dirty="0">
                <a:solidFill>
                  <a:schemeClr val="bg1"/>
                </a:solidFill>
                <a:effectLst/>
                <a:highlight>
                  <a:srgbClr val="A60839"/>
                </a:highlight>
                <a:latin typeface="Montserrat Semi-Bold" panose="020B0604020202020204" charset="-52"/>
              </a:rPr>
              <a:t> не є </a:t>
            </a:r>
            <a:r>
              <a:rPr lang="ru-RU" i="0" dirty="0" err="1">
                <a:solidFill>
                  <a:schemeClr val="bg1"/>
                </a:solidFill>
                <a:effectLst/>
                <a:highlight>
                  <a:srgbClr val="A60839"/>
                </a:highlight>
                <a:latin typeface="Montserrat Semi-Bold" panose="020B0604020202020204" charset="-52"/>
              </a:rPr>
              <a:t>учасницею</a:t>
            </a:r>
            <a:endParaRPr lang="uk-UA" dirty="0">
              <a:solidFill>
                <a:schemeClr val="bg1"/>
              </a:solidFill>
              <a:highlight>
                <a:srgbClr val="A60839"/>
              </a:highlight>
              <a:latin typeface="Montserrat Semi-Bold" panose="020B0604020202020204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428393-D2CB-39D5-E7DE-1D4D48AF80F6}"/>
              </a:ext>
            </a:extLst>
          </p:cNvPr>
          <p:cNvSpPr txBox="1"/>
          <p:nvPr/>
        </p:nvSpPr>
        <p:spPr>
          <a:xfrm>
            <a:off x="0" y="5399780"/>
            <a:ext cx="10505439" cy="369332"/>
          </a:xfrm>
          <a:prstGeom prst="rect">
            <a:avLst/>
          </a:prstGeom>
          <a:solidFill>
            <a:srgbClr val="A60839"/>
          </a:solidFill>
          <a:ln>
            <a:solidFill>
              <a:srgbClr val="A6083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bg1">
                    <a:lumMod val="95000"/>
                  </a:schemeClr>
                </a:solidFill>
              </a:rPr>
              <a:t>Держави-учасники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: </a:t>
            </a:r>
            <a:r>
              <a:rPr lang="ru-RU" b="1" dirty="0" err="1">
                <a:solidFill>
                  <a:schemeClr val="bg1">
                    <a:lumMod val="95000"/>
                  </a:schemeClr>
                </a:solidFill>
              </a:rPr>
              <a:t>Австрія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bg1">
                    <a:lumMod val="95000"/>
                  </a:schemeClr>
                </a:solidFill>
              </a:rPr>
              <a:t>Бельгія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bg1">
                    <a:lumMod val="95000"/>
                  </a:schemeClr>
                </a:solidFill>
              </a:rPr>
              <a:t>Кіпр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, ФРН, </a:t>
            </a:r>
            <a:r>
              <a:rPr lang="ru-RU" b="1" dirty="0" err="1">
                <a:solidFill>
                  <a:schemeClr val="bg1">
                    <a:lumMod val="95000"/>
                  </a:schemeClr>
                </a:solidFill>
              </a:rPr>
              <a:t>Великобританія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, Люксембург, </a:t>
            </a:r>
            <a:r>
              <a:rPr lang="ru-RU" b="1" dirty="0" err="1">
                <a:solidFill>
                  <a:schemeClr val="bg1">
                    <a:lumMod val="95000"/>
                  </a:schemeClr>
                </a:solidFill>
              </a:rPr>
              <a:t>Нідерланди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bg1">
                    <a:lumMod val="95000"/>
                  </a:schemeClr>
                </a:solidFill>
              </a:rPr>
              <a:t>Швейцарія</a:t>
            </a:r>
            <a:endParaRPr lang="uk-UA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5" name="Picture 2" descr="Eterna Law - Американська торговельна палата в Україні">
            <a:extLst>
              <a:ext uri="{FF2B5EF4-FFF2-40B4-BE49-F238E27FC236}">
                <a16:creationId xmlns:a16="http://schemas.microsoft.com/office/drawing/2014/main" id="{C6B471C9-E19C-317F-247D-3A271746F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414" y="-65338"/>
            <a:ext cx="2021586" cy="141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6891BF2-4573-C52F-19F1-140EEBAC4380}"/>
              </a:ext>
            </a:extLst>
          </p:cNvPr>
          <p:cNvSpPr txBox="1"/>
          <p:nvPr/>
        </p:nvSpPr>
        <p:spPr>
          <a:xfrm>
            <a:off x="53795" y="5769112"/>
            <a:ext cx="9062724" cy="1005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600" b="1" i="1" dirty="0">
                <a:solidFill>
                  <a:schemeClr val="bg1"/>
                </a:solidFill>
                <a:effectLst/>
                <a:latin typeface="Montserrat Semi-Bold" panose="020B0604020202020204"/>
                <a:ea typeface="Calibri" panose="020F0502020204030204" pitchFamily="34" charset="0"/>
                <a:cs typeface="Arial" panose="020B0604020202020204" pitchFamily="34" charset="0"/>
              </a:rPr>
              <a:t>Ці країни при визначені публічного порядку будуть керуватися Конвенцією.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600" b="1" i="1" dirty="0">
                <a:solidFill>
                  <a:schemeClr val="bg1"/>
                </a:solidFill>
                <a:latin typeface="Montserrat Semi-Bold" panose="020B0604020202020204"/>
                <a:ea typeface="Calibri" panose="020F0502020204030204" pitchFamily="34" charset="0"/>
                <a:cs typeface="Arial" panose="020B0604020202020204" pitchFamily="34" charset="0"/>
              </a:rPr>
              <a:t>Ми очікуємо, що ці держави займуть позицію, яка полягає у тому, що незастосування українським судом імунітету РФ не суперечитиме їх публічному порядку</a:t>
            </a:r>
            <a:r>
              <a:rPr lang="uk-UA" sz="1600" b="1" i="1" dirty="0">
                <a:solidFill>
                  <a:schemeClr val="bg1"/>
                </a:solidFill>
                <a:effectLst/>
                <a:latin typeface="Montserrat Semi-Bold" panose="020B0604020202020204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1600" b="1" i="1" dirty="0">
              <a:solidFill>
                <a:schemeClr val="bg1"/>
              </a:solidFill>
              <a:effectLst/>
              <a:latin typeface="Montserrat Semi-Bold" panose="020B060402020202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62F034-CBE4-8C35-44D1-34668E92CDB2}"/>
              </a:ext>
            </a:extLst>
          </p:cNvPr>
          <p:cNvSpPr txBox="1"/>
          <p:nvPr/>
        </p:nvSpPr>
        <p:spPr>
          <a:xfrm>
            <a:off x="219550" y="2166655"/>
            <a:ext cx="11825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chemeClr val="bg1"/>
                </a:solidFill>
                <a:latin typeface="Montserrat Semi-Bold" panose="020B0604020202020204" charset="-52"/>
              </a:rPr>
              <a:t>відмова</a:t>
            </a:r>
            <a:r>
              <a:rPr lang="ru-RU" sz="2000" b="1" dirty="0">
                <a:solidFill>
                  <a:schemeClr val="bg1"/>
                </a:solidFill>
                <a:latin typeface="Montserrat Semi-Bold" panose="020B0604020202020204" charset="-52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Montserrat Semi-Bold" panose="020B0604020202020204" charset="-52"/>
              </a:rPr>
              <a:t>держави</a:t>
            </a:r>
            <a:endParaRPr lang="uk-UA" sz="2000" b="1" dirty="0">
              <a:solidFill>
                <a:schemeClr val="bg1"/>
              </a:solidFill>
            </a:endParaRP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71AAA144-0E58-239B-0CD3-2690ABF4DD13}"/>
              </a:ext>
            </a:extLst>
          </p:cNvPr>
          <p:cNvCxnSpPr>
            <a:cxnSpLocks/>
            <a:stCxn id="4" idx="3"/>
            <a:endCxn id="34" idx="1"/>
          </p:cNvCxnSpPr>
          <p:nvPr/>
        </p:nvCxnSpPr>
        <p:spPr>
          <a:xfrm flipV="1">
            <a:off x="1402082" y="1963084"/>
            <a:ext cx="765548" cy="557514"/>
          </a:xfrm>
          <a:prstGeom prst="straightConnector1">
            <a:avLst/>
          </a:prstGeom>
          <a:ln w="28575">
            <a:solidFill>
              <a:srgbClr val="5A5A5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2BE24C7D-AE54-E38A-00E2-902E4D934E97}"/>
              </a:ext>
            </a:extLst>
          </p:cNvPr>
          <p:cNvCxnSpPr>
            <a:cxnSpLocks/>
            <a:stCxn id="4" idx="3"/>
            <a:endCxn id="10" idx="1"/>
          </p:cNvCxnSpPr>
          <p:nvPr/>
        </p:nvCxnSpPr>
        <p:spPr>
          <a:xfrm>
            <a:off x="1402082" y="2520598"/>
            <a:ext cx="776221" cy="474910"/>
          </a:xfrm>
          <a:prstGeom prst="straightConnector1">
            <a:avLst/>
          </a:prstGeom>
          <a:ln w="28575">
            <a:solidFill>
              <a:srgbClr val="5A5A5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9637F63-1A34-2908-6D23-261F625F0678}"/>
              </a:ext>
            </a:extLst>
          </p:cNvPr>
          <p:cNvSpPr txBox="1"/>
          <p:nvPr/>
        </p:nvSpPr>
        <p:spPr>
          <a:xfrm>
            <a:off x="2178303" y="2795453"/>
            <a:ext cx="23358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chemeClr val="bg1"/>
                </a:solidFill>
                <a:effectLst/>
                <a:latin typeface="Montserrat Semi-Bold" panose="020B0604020202020204"/>
                <a:ea typeface="Calibri" panose="020F0502020204030204" pitchFamily="34" charset="0"/>
                <a:cs typeface="Arial" panose="020B0604020202020204" pitchFamily="34" charset="0"/>
              </a:rPr>
              <a:t>опосередкована:</a:t>
            </a:r>
            <a:endParaRPr lang="uk-UA" b="1" dirty="0">
              <a:solidFill>
                <a:schemeClr val="bg1"/>
              </a:solidFill>
              <a:latin typeface="Montserrat Semi-Bold" panose="020B060402020202020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E149CA7-19B0-1706-F48A-3D7AADBDD5A6}"/>
              </a:ext>
            </a:extLst>
          </p:cNvPr>
          <p:cNvSpPr txBox="1"/>
          <p:nvPr/>
        </p:nvSpPr>
        <p:spPr>
          <a:xfrm>
            <a:off x="4585157" y="2854573"/>
            <a:ext cx="783991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chemeClr val="bg1"/>
                </a:solidFill>
                <a:effectLst/>
                <a:latin typeface="Montserrat Semi-Bold" panose="020B0604020202020204"/>
                <a:ea typeface="Calibri" panose="020F0502020204030204" pitchFamily="34" charset="0"/>
                <a:cs typeface="Arial" panose="020B0604020202020204" pitchFamily="34" charset="0"/>
              </a:rPr>
              <a:t>пред’явлення іноземною державою позову або вступ до розгляд в суді іншої держави-учасниці (в тому числі шляхом подання процесуальних документів)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1600" dirty="0">
              <a:solidFill>
                <a:schemeClr val="bg1"/>
              </a:solidFill>
              <a:effectLst/>
              <a:latin typeface="Montserrat Semi-Bold" panose="020B06040202020202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chemeClr val="bg1"/>
                </a:solidFill>
                <a:effectLst/>
                <a:latin typeface="Montserrat Semi-Bold" panose="020B0604020202020204"/>
                <a:ea typeface="Calibri" panose="020F0502020204030204" pitchFamily="34" charset="0"/>
                <a:cs typeface="Arial" panose="020B0604020202020204" pitchFamily="34" charset="0"/>
              </a:rPr>
              <a:t>пред’явлення іноземною державою основного або зустрічного позову в суді іншої держави-учасника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1600" dirty="0">
              <a:solidFill>
                <a:schemeClr val="bg1"/>
              </a:solidFill>
              <a:effectLst/>
              <a:latin typeface="Montserrat Semi-Bold" panose="020B06040202020202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chemeClr val="bg1"/>
                </a:solidFill>
                <a:effectLst/>
                <a:latin typeface="Montserrat Semi-Bold" panose="020B0604020202020204"/>
                <a:ea typeface="Calibri" panose="020F0502020204030204" pitchFamily="34" charset="0"/>
                <a:cs typeface="Arial" panose="020B0604020202020204" pitchFamily="34" charset="0"/>
              </a:rPr>
              <a:t>прийняття іноземною державою будь-яких заходів відносно суті розгляду</a:t>
            </a:r>
            <a:endParaRPr lang="uk-UA" sz="1600" dirty="0">
              <a:solidFill>
                <a:schemeClr val="bg1"/>
              </a:solidFill>
              <a:latin typeface="Montserrat Semi-Bold" panose="020B0604020202020204"/>
            </a:endParaRPr>
          </a:p>
          <a:p>
            <a:endParaRPr lang="uk-UA" sz="1600" dirty="0">
              <a:latin typeface="Montserrat Semi-Bold" panose="020B0604020202020204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C4C284E-1E30-A222-5C73-8ABA01957CB1}"/>
              </a:ext>
            </a:extLst>
          </p:cNvPr>
          <p:cNvSpPr txBox="1"/>
          <p:nvPr/>
        </p:nvSpPr>
        <p:spPr>
          <a:xfrm>
            <a:off x="2167630" y="1639918"/>
            <a:ext cx="48350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chemeClr val="bg1"/>
                </a:solidFill>
                <a:latin typeface="Montserrat Semi-Bold" panose="020B0604020202020204"/>
                <a:ea typeface="Calibri" panose="020F0502020204030204" pitchFamily="34" charset="0"/>
                <a:cs typeface="Arial" panose="020B0604020202020204" pitchFamily="34" charset="0"/>
              </a:rPr>
              <a:t>п</a:t>
            </a:r>
            <a:r>
              <a:rPr lang="uk-UA" b="1" dirty="0">
                <a:solidFill>
                  <a:schemeClr val="bg1"/>
                </a:solidFill>
                <a:effectLst/>
                <a:latin typeface="Montserrat Semi-Bold" panose="020B0604020202020204"/>
                <a:ea typeface="Calibri" panose="020F0502020204030204" pitchFamily="34" charset="0"/>
                <a:cs typeface="Arial" panose="020B0604020202020204" pitchFamily="34" charset="0"/>
              </a:rPr>
              <a:t>ряма (міжнародний договір, явна згода, інша письмова форма)</a:t>
            </a:r>
            <a:endParaRPr lang="uk-UA" sz="1600" b="1" dirty="0">
              <a:solidFill>
                <a:schemeClr val="bg1"/>
              </a:solidFill>
              <a:latin typeface="Montserrat Semi-Bold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96130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D9B42-2A3F-D952-271A-058238E6D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79" y="164940"/>
            <a:ext cx="9060005" cy="1325563"/>
          </a:xfrm>
        </p:spPr>
        <p:txBody>
          <a:bodyPr>
            <a:noAutofit/>
          </a:bodyPr>
          <a:lstStyle/>
          <a:p>
            <a:r>
              <a:rPr lang="uk-UA" sz="2800" b="1" i="0" dirty="0">
                <a:solidFill>
                  <a:srgbClr val="C4003E"/>
                </a:solidFill>
                <a:effectLst/>
                <a:latin typeface="Montserrat Semi-Bold" panose="020B0604020202020204" charset="-52"/>
              </a:rPr>
              <a:t>США: </a:t>
            </a:r>
            <a:br>
              <a:rPr lang="uk-UA" sz="2800" b="1" i="0" dirty="0">
                <a:solidFill>
                  <a:srgbClr val="8C0E34"/>
                </a:solidFill>
                <a:effectLst/>
                <a:latin typeface="Montserrat Semi-Bold" panose="020B0604020202020204" charset="-52"/>
              </a:rPr>
            </a:br>
            <a:r>
              <a:rPr lang="ru-RU" sz="2800" dirty="0">
                <a:solidFill>
                  <a:schemeClr val="bg1"/>
                </a:solidFill>
                <a:latin typeface="Montserrat Semi-Bold" panose="020B0604020202020204" charset="-52"/>
              </a:rPr>
              <a:t>Закон про </a:t>
            </a:r>
            <a:r>
              <a:rPr lang="ru-RU" sz="2800" dirty="0" err="1">
                <a:solidFill>
                  <a:schemeClr val="bg1"/>
                </a:solidFill>
                <a:latin typeface="Montserrat Semi-Bold" panose="020B0604020202020204" charset="-52"/>
              </a:rPr>
              <a:t>імунітет</a:t>
            </a:r>
            <a:r>
              <a:rPr lang="ru-RU" sz="2800" dirty="0">
                <a:solidFill>
                  <a:schemeClr val="bg1"/>
                </a:solidFill>
                <a:latin typeface="Montserrat Semi-Bold" panose="020B0604020202020204" charset="-52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Montserrat Semi-Bold" panose="020B0604020202020204" charset="-52"/>
              </a:rPr>
              <a:t>іноземних</a:t>
            </a:r>
            <a:r>
              <a:rPr lang="ru-RU" sz="2800" dirty="0">
                <a:solidFill>
                  <a:schemeClr val="bg1"/>
                </a:solidFill>
                <a:latin typeface="Montserrat Semi-Bold" panose="020B0604020202020204" charset="-52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Montserrat Semi-Bold" panose="020B0604020202020204" charset="-52"/>
              </a:rPr>
              <a:t>суверенів</a:t>
            </a:r>
            <a:r>
              <a:rPr lang="ru-RU" sz="2800" dirty="0">
                <a:solidFill>
                  <a:schemeClr val="bg1"/>
                </a:solidFill>
                <a:latin typeface="Montserrat Semi-Bold" panose="020B0604020202020204" charset="-52"/>
              </a:rPr>
              <a:t> 1976 року (FSIA)</a:t>
            </a:r>
            <a:endParaRPr lang="uk-UA" sz="2800" dirty="0">
              <a:latin typeface="Montserrat Semi-Bold" panose="020B0604020202020204" charset="-52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8075B127-E8F4-77DB-450B-02D77B5A6738}"/>
              </a:ext>
            </a:extLst>
          </p:cNvPr>
          <p:cNvCxnSpPr>
            <a:cxnSpLocks/>
          </p:cNvCxnSpPr>
          <p:nvPr/>
        </p:nvCxnSpPr>
        <p:spPr>
          <a:xfrm>
            <a:off x="436880" y="365125"/>
            <a:ext cx="0" cy="1125378"/>
          </a:xfrm>
          <a:prstGeom prst="line">
            <a:avLst/>
          </a:prstGeom>
          <a:ln w="76200">
            <a:solidFill>
              <a:srgbClr val="A608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7">
            <a:extLst>
              <a:ext uri="{FF2B5EF4-FFF2-40B4-BE49-F238E27FC236}">
                <a16:creationId xmlns:a16="http://schemas.microsoft.com/office/drawing/2014/main" id="{62A65CCC-C2E1-6C3F-A652-F44A10CCCBC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6" b="166"/>
          <a:stretch>
            <a:fillRect/>
          </a:stretch>
        </p:blipFill>
        <p:spPr>
          <a:xfrm>
            <a:off x="9598490" y="4095416"/>
            <a:ext cx="2593510" cy="276258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10FC01B-C3E8-F5D5-BEB1-6906B6777DF6}"/>
              </a:ext>
            </a:extLst>
          </p:cNvPr>
          <p:cNvSpPr txBox="1"/>
          <p:nvPr/>
        </p:nvSpPr>
        <p:spPr>
          <a:xfrm>
            <a:off x="538479" y="1900372"/>
            <a:ext cx="3385129" cy="1130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2000" dirty="0">
                <a:solidFill>
                  <a:schemeClr val="bg1"/>
                </a:solidFill>
                <a:effectLst/>
                <a:latin typeface="Montserrat Semi-Bold" panose="020B0604020202020204"/>
                <a:ea typeface="Calibri" panose="020F0502020204030204" pitchFamily="34" charset="0"/>
                <a:cs typeface="Arial" panose="020B0604020202020204" pitchFamily="34" charset="0"/>
              </a:rPr>
              <a:t>іноземна держава </a:t>
            </a:r>
            <a:r>
              <a:rPr lang="uk-UA" sz="2000" b="1" dirty="0">
                <a:solidFill>
                  <a:srgbClr val="C4003E"/>
                </a:solidFill>
                <a:effectLst/>
                <a:latin typeface="Montserrat Semi-Bold" panose="020B0604020202020204"/>
                <a:ea typeface="Calibri" panose="020F0502020204030204" pitchFamily="34" charset="0"/>
                <a:cs typeface="Arial" panose="020B0604020202020204" pitchFamily="34" charset="0"/>
              </a:rPr>
              <a:t>не має імунітету</a:t>
            </a:r>
            <a:r>
              <a:rPr lang="uk-UA" sz="2000" b="1" dirty="0">
                <a:solidFill>
                  <a:schemeClr val="bg1"/>
                </a:solidFill>
                <a:effectLst/>
                <a:latin typeface="Montserrat Semi-Bold" panose="020B0604020202020204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2000" dirty="0">
                <a:solidFill>
                  <a:schemeClr val="bg1"/>
                </a:solidFill>
                <a:effectLst/>
                <a:latin typeface="Montserrat Semi-Bold" panose="020B0604020202020204"/>
                <a:ea typeface="Calibri" panose="020F0502020204030204" pitchFamily="34" charset="0"/>
                <a:cs typeface="Arial" panose="020B0604020202020204" pitchFamily="34" charset="0"/>
              </a:rPr>
              <a:t>у будь-якій справі:</a:t>
            </a:r>
            <a:endParaRPr lang="ru-RU" sz="2000" dirty="0">
              <a:solidFill>
                <a:schemeClr val="bg1"/>
              </a:solidFill>
              <a:effectLst/>
              <a:latin typeface="Montserrat Semi-Bold" panose="020B06040202020202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45A432-5A5D-4A0A-1975-019644F07034}"/>
              </a:ext>
            </a:extLst>
          </p:cNvPr>
          <p:cNvSpPr txBox="1"/>
          <p:nvPr/>
        </p:nvSpPr>
        <p:spPr>
          <a:xfrm>
            <a:off x="6096000" y="2007182"/>
            <a:ext cx="5770880" cy="25526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solidFill>
                  <a:schemeClr val="bg1"/>
                </a:solidFill>
                <a:effectLst/>
                <a:latin typeface="Montserrat Semi-Bold" panose="020B0604020202020204"/>
                <a:ea typeface="Calibri" panose="020F0502020204030204" pitchFamily="34" charset="0"/>
                <a:cs typeface="Arial" panose="020B0604020202020204" pitchFamily="34" charset="0"/>
              </a:rPr>
              <a:t>про </a:t>
            </a:r>
            <a:r>
              <a:rPr lang="uk-UA" sz="1800" b="1" dirty="0">
                <a:solidFill>
                  <a:srgbClr val="C4003E"/>
                </a:solidFill>
                <a:effectLst/>
                <a:latin typeface="Montserrat Semi-Bold" panose="020B0604020202020204"/>
                <a:ea typeface="Calibri" panose="020F0502020204030204" pitchFamily="34" charset="0"/>
                <a:cs typeface="Arial" panose="020B0604020202020204" pitchFamily="34" charset="0"/>
              </a:rPr>
              <a:t>відшкодування грошової шкоди за тілесні ушкодження або смерть</a:t>
            </a:r>
            <a:r>
              <a:rPr lang="uk-UA" sz="1800" dirty="0">
                <a:solidFill>
                  <a:schemeClr val="bg1"/>
                </a:solidFill>
                <a:effectLst/>
                <a:latin typeface="Montserrat Semi-Bold" panose="020B0604020202020204"/>
                <a:ea typeface="Calibri" panose="020F0502020204030204" pitchFamily="34" charset="0"/>
                <a:cs typeface="Arial" panose="020B0604020202020204" pitchFamily="34" charset="0"/>
              </a:rPr>
              <a:t>, які були спричинені тортурами, позасудовим вбивством, диверсією літака, захопленням заручників, </a:t>
            </a:r>
            <a:r>
              <a:rPr lang="uk-UA" dirty="0">
                <a:solidFill>
                  <a:schemeClr val="bg1"/>
                </a:solidFill>
                <a:latin typeface="Montserrat Semi-Bold" panose="020B0604020202020204"/>
                <a:ea typeface="Calibri" panose="020F0502020204030204" pitchFamily="34" charset="0"/>
                <a:cs typeface="Arial" panose="020B0604020202020204" pitchFamily="34" charset="0"/>
              </a:rPr>
              <a:t>якщо іноземна держава </a:t>
            </a:r>
            <a:r>
              <a:rPr lang="uk-UA" sz="1800" dirty="0">
                <a:solidFill>
                  <a:schemeClr val="bg1"/>
                </a:solidFill>
                <a:effectLst/>
                <a:latin typeface="Montserrat Semi-Bold" panose="020B0604020202020204"/>
                <a:ea typeface="Calibri" panose="020F0502020204030204" pitchFamily="34" charset="0"/>
                <a:cs typeface="Arial" panose="020B0604020202020204" pitchFamily="34" charset="0"/>
              </a:rPr>
              <a:t>надавала матеріальну підтримку чи ресурси на такі дії, якщо іноземну державу визначено </a:t>
            </a:r>
            <a:r>
              <a:rPr lang="uk-UA" sz="1800" b="1" dirty="0">
                <a:solidFill>
                  <a:srgbClr val="C4003E"/>
                </a:solidFill>
                <a:effectLst/>
                <a:latin typeface="Montserrat Semi-Bold" panose="020B0604020202020204"/>
                <a:ea typeface="Calibri" panose="020F0502020204030204" pitchFamily="34" charset="0"/>
                <a:cs typeface="Arial" panose="020B0604020202020204" pitchFamily="34" charset="0"/>
              </a:rPr>
              <a:t>державою-спонсором тероризму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uk-UA" b="1" dirty="0">
              <a:solidFill>
                <a:schemeClr val="bg1"/>
              </a:solidFill>
              <a:latin typeface="Montserrat Semi-Bold" panose="020B060402020202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DE78DBBD-60FC-869A-7994-A885C94C6380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3923608" y="2465655"/>
            <a:ext cx="2068819" cy="0"/>
          </a:xfrm>
          <a:prstGeom prst="straightConnector1">
            <a:avLst/>
          </a:prstGeom>
          <a:ln w="28575">
            <a:solidFill>
              <a:srgbClr val="8C0E3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Eterna Law - Американська торговельна палата в Україні">
            <a:extLst>
              <a:ext uri="{FF2B5EF4-FFF2-40B4-BE49-F238E27FC236}">
                <a16:creationId xmlns:a16="http://schemas.microsoft.com/office/drawing/2014/main" id="{45E6DA81-8BED-AD23-91E3-DC38F13DB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414" y="-65338"/>
            <a:ext cx="2021586" cy="141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32EEFA-3468-3E23-5FCC-7823A4526167}"/>
              </a:ext>
            </a:extLst>
          </p:cNvPr>
          <p:cNvSpPr txBox="1"/>
          <p:nvPr/>
        </p:nvSpPr>
        <p:spPr>
          <a:xfrm>
            <a:off x="0" y="5152958"/>
            <a:ext cx="5208608" cy="1077218"/>
          </a:xfrm>
          <a:prstGeom prst="rect">
            <a:avLst/>
          </a:prstGeom>
          <a:solidFill>
            <a:srgbClr val="A60839"/>
          </a:solidFill>
        </p:spPr>
        <p:txBody>
          <a:bodyPr wrap="square">
            <a:spAutoFit/>
          </a:bodyPr>
          <a:lstStyle/>
          <a:p>
            <a:r>
              <a:rPr lang="ru-RU" sz="1600" b="1" dirty="0" err="1">
                <a:solidFill>
                  <a:schemeClr val="bg1">
                    <a:lumMod val="95000"/>
                  </a:schemeClr>
                </a:solidFill>
                <a:latin typeface="Montserrat Semi-Bold" panose="020B0604020202020204"/>
              </a:rPr>
              <a:t>Обов’язковий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Montserrat Semi-Bold" panose="020B0604020202020204"/>
              </a:rPr>
              <a:t> </a:t>
            </a:r>
            <a:r>
              <a:rPr lang="ru-RU" sz="1600" b="1" dirty="0" err="1">
                <a:solidFill>
                  <a:schemeClr val="bg1">
                    <a:lumMod val="95000"/>
                  </a:schemeClr>
                </a:solidFill>
                <a:latin typeface="Montserrat Semi-Bold" panose="020B0604020202020204"/>
              </a:rPr>
              <a:t>американський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Montserrat Semi-Bold" panose="020B0604020202020204"/>
              </a:rPr>
              <a:t> </a:t>
            </a:r>
            <a:r>
              <a:rPr lang="ru-RU" sz="1600" b="1" dirty="0" err="1">
                <a:solidFill>
                  <a:schemeClr val="bg1">
                    <a:lumMod val="95000"/>
                  </a:schemeClr>
                </a:solidFill>
                <a:latin typeface="Montserrat Semi-Bold" panose="020B0604020202020204"/>
              </a:rPr>
              <a:t>елемент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Montserrat Semi-Bold" panose="020B0604020202020204"/>
              </a:rPr>
              <a:t>.</a:t>
            </a:r>
          </a:p>
          <a:p>
            <a:endParaRPr lang="ru-RU" sz="1600" b="1" dirty="0">
              <a:solidFill>
                <a:schemeClr val="bg1">
                  <a:lumMod val="95000"/>
                </a:schemeClr>
              </a:solidFill>
              <a:latin typeface="Montserrat Semi-Bold" panose="020B0604020202020204"/>
            </a:endParaRPr>
          </a:p>
          <a:p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Montserrat Semi-Bold" panose="020B0604020202020204"/>
              </a:rPr>
              <a:t>Для </a:t>
            </a:r>
            <a:r>
              <a:rPr lang="ru-RU" sz="1600" b="1" dirty="0" err="1">
                <a:solidFill>
                  <a:schemeClr val="bg1">
                    <a:lumMod val="95000"/>
                  </a:schemeClr>
                </a:solidFill>
                <a:latin typeface="Montserrat Semi-Bold" panose="020B0604020202020204"/>
              </a:rPr>
              <a:t>українського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Montserrat Semi-Bold" panose="020B0604020202020204"/>
              </a:rPr>
              <a:t> кейсу </a:t>
            </a:r>
            <a:r>
              <a:rPr lang="ru-RU" sz="1600" b="1" dirty="0" err="1">
                <a:solidFill>
                  <a:schemeClr val="bg1">
                    <a:lumMod val="95000"/>
                  </a:schemeClr>
                </a:solidFill>
                <a:latin typeface="Montserrat Semi-Bold" panose="020B0604020202020204"/>
              </a:rPr>
              <a:t>питання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Montserrat Semi-Bold" panose="020B0604020202020204"/>
              </a:rPr>
              <a:t>, як </a:t>
            </a:r>
            <a:r>
              <a:rPr lang="ru-RU" sz="1600" b="1" dirty="0" err="1">
                <a:solidFill>
                  <a:schemeClr val="bg1">
                    <a:lumMod val="95000"/>
                  </a:schemeClr>
                </a:solidFill>
                <a:latin typeface="Montserrat Semi-Bold" panose="020B0604020202020204"/>
              </a:rPr>
              <a:t>американські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Montserrat Semi-Bold" panose="020B0604020202020204"/>
              </a:rPr>
              <a:t> суди </a:t>
            </a:r>
            <a:r>
              <a:rPr lang="ru-RU" sz="1600" b="1" dirty="0" err="1">
                <a:solidFill>
                  <a:schemeClr val="bg1">
                    <a:lumMod val="95000"/>
                  </a:schemeClr>
                </a:solidFill>
                <a:latin typeface="Montserrat Semi-Bold" panose="020B0604020202020204"/>
              </a:rPr>
              <a:t>тлумачитимуть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Montserrat Semi-Bold" panose="020B0604020202020204"/>
              </a:rPr>
              <a:t> </a:t>
            </a:r>
            <a:r>
              <a:rPr lang="ru-RU" sz="1600" b="1" dirty="0" err="1">
                <a:solidFill>
                  <a:schemeClr val="bg1">
                    <a:lumMod val="95000"/>
                  </a:schemeClr>
                </a:solidFill>
                <a:latin typeface="Montserrat Semi-Bold" panose="020B0604020202020204"/>
              </a:rPr>
              <a:t>це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Montserrat Semi-Bold" panose="020B0604020202020204"/>
              </a:rPr>
              <a:t> </a:t>
            </a:r>
            <a:r>
              <a:rPr lang="ru-RU" sz="1600" b="1" dirty="0" err="1">
                <a:solidFill>
                  <a:schemeClr val="bg1">
                    <a:lumMod val="95000"/>
                  </a:schemeClr>
                </a:solidFill>
                <a:latin typeface="Montserrat Semi-Bold" panose="020B0604020202020204"/>
              </a:rPr>
              <a:t>положення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Montserrat Semi-Bold" panose="020B0604020202020204"/>
              </a:rPr>
              <a:t>, </a:t>
            </a:r>
            <a:r>
              <a:rPr lang="ru-RU" sz="1600" b="1" dirty="0" err="1">
                <a:solidFill>
                  <a:schemeClr val="bg1">
                    <a:lumMod val="95000"/>
                  </a:schemeClr>
                </a:solidFill>
                <a:latin typeface="Montserrat Semi-Bold" panose="020B0604020202020204"/>
              </a:rPr>
              <a:t>залишається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Montserrat Semi-Bold" panose="020B0604020202020204"/>
              </a:rPr>
              <a:t> </a:t>
            </a:r>
            <a:r>
              <a:rPr lang="ru-RU" sz="1600" b="1" dirty="0" err="1">
                <a:solidFill>
                  <a:schemeClr val="bg1">
                    <a:lumMod val="95000"/>
                  </a:schemeClr>
                </a:solidFill>
                <a:latin typeface="Montserrat Semi-Bold" panose="020B0604020202020204"/>
              </a:rPr>
              <a:t>відкритим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Montserrat Semi-Bold" panose="020B0604020202020204"/>
              </a:rPr>
              <a:t>.</a:t>
            </a:r>
            <a:endParaRPr lang="uk-UA" sz="1600" b="1" dirty="0">
              <a:solidFill>
                <a:schemeClr val="bg1">
                  <a:lumMod val="95000"/>
                </a:schemeClr>
              </a:solidFill>
              <a:latin typeface="Montserrat Semi-Bold" panose="020B0604020202020204"/>
            </a:endParaRP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84CE5B3C-A23B-E4A6-BB89-A2DC9817934B}"/>
              </a:ext>
            </a:extLst>
          </p:cNvPr>
          <p:cNvCxnSpPr>
            <a:cxnSpLocks/>
            <a:stCxn id="12" idx="3"/>
            <a:endCxn id="13" idx="0"/>
          </p:cNvCxnSpPr>
          <p:nvPr/>
        </p:nvCxnSpPr>
        <p:spPr>
          <a:xfrm flipH="1">
            <a:off x="2651435" y="2465655"/>
            <a:ext cx="1272173" cy="1712150"/>
          </a:xfrm>
          <a:prstGeom prst="straightConnector1">
            <a:avLst/>
          </a:prstGeom>
          <a:ln w="28575">
            <a:solidFill>
              <a:srgbClr val="8C0E3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F6FD58F-658C-8FF5-C4F5-796839606425}"/>
              </a:ext>
            </a:extLst>
          </p:cNvPr>
          <p:cNvSpPr txBox="1"/>
          <p:nvPr/>
        </p:nvSpPr>
        <p:spPr>
          <a:xfrm>
            <a:off x="6204030" y="4237150"/>
            <a:ext cx="5987969" cy="584775"/>
          </a:xfrm>
          <a:prstGeom prst="rect">
            <a:avLst/>
          </a:prstGeom>
          <a:solidFill>
            <a:srgbClr val="A60839"/>
          </a:solidFill>
        </p:spPr>
        <p:txBody>
          <a:bodyPr wrap="square">
            <a:spAutoFit/>
          </a:bodyPr>
          <a:lstStyle/>
          <a:p>
            <a:r>
              <a:rPr lang="uk-UA" sz="1600" b="1" dirty="0">
                <a:solidFill>
                  <a:schemeClr val="bg1">
                    <a:lumMod val="95000"/>
                  </a:schemeClr>
                </a:solidFill>
                <a:latin typeface="Montserrat Semi-Bold" panose="020B0604020202020204"/>
              </a:rPr>
              <a:t>Ключовим моментом є визнання РФ державою-спонсором тероризму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19E874-C342-C2B3-4A50-3BA4296E5180}"/>
              </a:ext>
            </a:extLst>
          </p:cNvPr>
          <p:cNvSpPr txBox="1"/>
          <p:nvPr/>
        </p:nvSpPr>
        <p:spPr>
          <a:xfrm>
            <a:off x="94262" y="4177805"/>
            <a:ext cx="5114345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 err="1">
                <a:solidFill>
                  <a:schemeClr val="bg1"/>
                </a:solidFill>
                <a:effectLst/>
                <a:latin typeface="Montserrat Semi-Bold" panose="020B0604020202020204"/>
                <a:ea typeface="Calibri" panose="020F0502020204030204" pitchFamily="34" charset="0"/>
                <a:cs typeface="Arial" panose="020B0604020202020204" pitchFamily="34" charset="0"/>
              </a:rPr>
              <a:t>вилучення</a:t>
            </a:r>
            <a:r>
              <a:rPr lang="ru-RU" sz="1800" dirty="0">
                <a:solidFill>
                  <a:schemeClr val="bg1"/>
                </a:solidFill>
                <a:effectLst/>
                <a:latin typeface="Montserrat Semi-Bold" panose="020B0604020202020204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effectLst/>
                <a:latin typeface="Montserrat Semi-Bold" panose="020B0604020202020204"/>
                <a:ea typeface="Calibri" panose="020F0502020204030204" pitchFamily="34" charset="0"/>
                <a:cs typeface="Arial" panose="020B0604020202020204" pitchFamily="34" charset="0"/>
              </a:rPr>
              <a:t>власності</a:t>
            </a:r>
            <a:r>
              <a:rPr lang="ru-RU" sz="1800" dirty="0">
                <a:solidFill>
                  <a:schemeClr val="bg1"/>
                </a:solidFill>
                <a:effectLst/>
                <a:latin typeface="Montserrat Semi-Bold" panose="020B0604020202020204"/>
                <a:ea typeface="Calibri" panose="020F0502020204030204" pitchFamily="34" charset="0"/>
                <a:cs typeface="Arial" panose="020B0604020202020204" pitchFamily="34" charset="0"/>
              </a:rPr>
              <a:t> з </a:t>
            </a:r>
            <a:r>
              <a:rPr lang="ru-RU" sz="1800" dirty="0" err="1">
                <a:solidFill>
                  <a:schemeClr val="bg1"/>
                </a:solidFill>
                <a:effectLst/>
                <a:latin typeface="Montserrat Semi-Bold" panose="020B0604020202020204"/>
                <a:ea typeface="Calibri" panose="020F0502020204030204" pitchFamily="34" charset="0"/>
                <a:cs typeface="Arial" panose="020B0604020202020204" pitchFamily="34" charset="0"/>
              </a:rPr>
              <a:t>порушенням</a:t>
            </a:r>
            <a:r>
              <a:rPr lang="ru-RU" sz="1800" dirty="0">
                <a:solidFill>
                  <a:schemeClr val="bg1"/>
                </a:solidFill>
                <a:effectLst/>
                <a:latin typeface="Montserrat Semi-Bold" panose="020B0604020202020204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effectLst/>
                <a:latin typeface="Montserrat Semi-Bold" panose="020B0604020202020204"/>
                <a:ea typeface="Calibri" panose="020F0502020204030204" pitchFamily="34" charset="0"/>
                <a:cs typeface="Arial" panose="020B0604020202020204" pitchFamily="34" charset="0"/>
              </a:rPr>
              <a:t>міжнародного</a:t>
            </a:r>
            <a:r>
              <a:rPr lang="ru-RU" sz="1800" dirty="0">
                <a:solidFill>
                  <a:schemeClr val="bg1"/>
                </a:solidFill>
                <a:effectLst/>
                <a:latin typeface="Montserrat Semi-Bold" panose="020B0604020202020204"/>
                <a:ea typeface="Calibri" panose="020F0502020204030204" pitchFamily="34" charset="0"/>
                <a:cs typeface="Arial" panose="020B0604020202020204" pitchFamily="34" charset="0"/>
              </a:rPr>
              <a:t> права, яке </a:t>
            </a:r>
            <a:r>
              <a:rPr lang="ru-RU" sz="1800" dirty="0" err="1">
                <a:solidFill>
                  <a:schemeClr val="bg1"/>
                </a:solidFill>
                <a:effectLst/>
                <a:latin typeface="Montserrat Semi-Bold" panose="020B0604020202020204"/>
                <a:ea typeface="Calibri" panose="020F0502020204030204" pitchFamily="34" charset="0"/>
                <a:cs typeface="Arial" panose="020B0604020202020204" pitchFamily="34" charset="0"/>
              </a:rPr>
              <a:t>відоме</a:t>
            </a:r>
            <a:r>
              <a:rPr lang="ru-RU" sz="1800" dirty="0">
                <a:solidFill>
                  <a:schemeClr val="bg1"/>
                </a:solidFill>
                <a:effectLst/>
                <a:latin typeface="Montserrat Semi-Bold" panose="020B0604020202020204"/>
                <a:ea typeface="Calibri" panose="020F0502020204030204" pitchFamily="34" charset="0"/>
                <a:cs typeface="Arial" panose="020B0604020202020204" pitchFamily="34" charset="0"/>
              </a:rPr>
              <a:t> як </a:t>
            </a:r>
            <a:r>
              <a:rPr lang="ru-RU" sz="1800" b="1" dirty="0" err="1">
                <a:solidFill>
                  <a:srgbClr val="C4003E"/>
                </a:solidFill>
                <a:effectLst/>
                <a:latin typeface="Montserrat Semi-Bold" panose="020B0604020202020204"/>
                <a:ea typeface="Calibri" panose="020F0502020204030204" pitchFamily="34" charset="0"/>
                <a:cs typeface="Arial" panose="020B0604020202020204" pitchFamily="34" charset="0"/>
              </a:rPr>
              <a:t>виняток</a:t>
            </a:r>
            <a:r>
              <a:rPr lang="ru-RU" sz="1800" b="1" dirty="0">
                <a:solidFill>
                  <a:srgbClr val="C4003E"/>
                </a:solidFill>
                <a:effectLst/>
                <a:latin typeface="Montserrat Semi-Bold" panose="020B0604020202020204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C4003E"/>
                </a:solidFill>
                <a:effectLst/>
                <a:latin typeface="Montserrat Semi-Bold" panose="020B0604020202020204"/>
                <a:ea typeface="Calibri" panose="020F0502020204030204" pitchFamily="34" charset="0"/>
                <a:cs typeface="Arial" panose="020B0604020202020204" pitchFamily="34" charset="0"/>
              </a:rPr>
              <a:t>експропріації</a:t>
            </a:r>
            <a:r>
              <a:rPr lang="ru-RU" sz="1800" b="1" dirty="0">
                <a:solidFill>
                  <a:srgbClr val="C4003E"/>
                </a:solidFill>
                <a:effectLst/>
                <a:latin typeface="Montserrat Semi-Bold" panose="020B0604020202020204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8007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8075B127-E8F4-77DB-450B-02D77B5A6738}"/>
              </a:ext>
            </a:extLst>
          </p:cNvPr>
          <p:cNvCxnSpPr>
            <a:cxnSpLocks/>
          </p:cNvCxnSpPr>
          <p:nvPr/>
        </p:nvCxnSpPr>
        <p:spPr>
          <a:xfrm>
            <a:off x="538478" y="66371"/>
            <a:ext cx="0" cy="984252"/>
          </a:xfrm>
          <a:prstGeom prst="line">
            <a:avLst/>
          </a:prstGeom>
          <a:ln w="76200">
            <a:solidFill>
              <a:srgbClr val="A608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7">
            <a:extLst>
              <a:ext uri="{FF2B5EF4-FFF2-40B4-BE49-F238E27FC236}">
                <a16:creationId xmlns:a16="http://schemas.microsoft.com/office/drawing/2014/main" id="{62A65CCC-C2E1-6C3F-A652-F44A10CCCBC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6" b="166"/>
          <a:stretch>
            <a:fillRect/>
          </a:stretch>
        </p:blipFill>
        <p:spPr>
          <a:xfrm>
            <a:off x="9598490" y="4095416"/>
            <a:ext cx="2593510" cy="2762584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1D53BBA8-F4E7-0655-B637-BC89FF30833A}"/>
              </a:ext>
            </a:extLst>
          </p:cNvPr>
          <p:cNvSpPr txBox="1">
            <a:spLocks/>
          </p:cNvSpPr>
          <p:nvPr/>
        </p:nvSpPr>
        <p:spPr>
          <a:xfrm>
            <a:off x="636689" y="57464"/>
            <a:ext cx="9621520" cy="9931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8C0E34"/>
                </a:solidFill>
                <a:latin typeface="Montserrat Semi-Bold" panose="020B0604020202020204" charset="-52"/>
              </a:rPr>
              <a:t>Канада:</a:t>
            </a:r>
          </a:p>
          <a:p>
            <a:r>
              <a:rPr lang="ru-RU" sz="2400" dirty="0">
                <a:solidFill>
                  <a:schemeClr val="bg1"/>
                </a:solidFill>
                <a:latin typeface="Montserrat Semi-Bold" panose="020B0604020202020204" charset="-52"/>
              </a:rPr>
              <a:t>Закон про </a:t>
            </a:r>
            <a:r>
              <a:rPr lang="ru-RU" sz="2400" dirty="0" err="1">
                <a:solidFill>
                  <a:schemeClr val="bg1"/>
                </a:solidFill>
                <a:latin typeface="Montserrat Semi-Bold" panose="020B0604020202020204" charset="-52"/>
              </a:rPr>
              <a:t>державний</a:t>
            </a:r>
            <a:r>
              <a:rPr lang="ru-RU" sz="2400" dirty="0">
                <a:solidFill>
                  <a:schemeClr val="bg1"/>
                </a:solidFill>
                <a:latin typeface="Montserrat Semi-Bold" panose="020B0604020202020204" charset="-52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Montserrat Semi-Bold" panose="020B0604020202020204" charset="-52"/>
              </a:rPr>
              <a:t>імунітет</a:t>
            </a:r>
            <a:r>
              <a:rPr lang="ru-RU" sz="2400" dirty="0">
                <a:solidFill>
                  <a:schemeClr val="bg1"/>
                </a:solidFill>
                <a:latin typeface="Montserrat Semi-Bold" panose="020B0604020202020204" charset="-52"/>
              </a:rPr>
              <a:t> 1985 року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6E9C04-967D-6E59-D0B4-C6FD819B6013}"/>
              </a:ext>
            </a:extLst>
          </p:cNvPr>
          <p:cNvSpPr txBox="1"/>
          <p:nvPr/>
        </p:nvSpPr>
        <p:spPr>
          <a:xfrm>
            <a:off x="538478" y="4553378"/>
            <a:ext cx="1124114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fontAlgn="base">
              <a:buFont typeface="Wingdings" panose="05000000000000000000" pitchFamily="2" charset="2"/>
              <a:buChar char="ü"/>
            </a:pPr>
            <a:r>
              <a:rPr lang="ru-RU" b="0" i="0" dirty="0">
                <a:solidFill>
                  <a:schemeClr val="bg1"/>
                </a:solidFill>
                <a:effectLst/>
                <a:latin typeface="Montserrat Semi-Bold" panose="020B0604020202020204"/>
              </a:rPr>
              <a:t>Попри те, </a:t>
            </a:r>
            <a:r>
              <a:rPr lang="ru-RU" b="0" i="0" dirty="0" err="1">
                <a:solidFill>
                  <a:schemeClr val="bg1"/>
                </a:solidFill>
                <a:effectLst/>
                <a:latin typeface="Montserrat Semi-Bold" panose="020B0604020202020204"/>
              </a:rPr>
              <a:t>що</a:t>
            </a:r>
            <a:r>
              <a:rPr lang="ru-RU" b="0" i="0" dirty="0">
                <a:solidFill>
                  <a:schemeClr val="bg1"/>
                </a:solidFill>
                <a:effectLst/>
                <a:latin typeface="Montserrat Semi-Bold" panose="020B0604020202020204"/>
              </a:rPr>
              <a:t> закон не </a:t>
            </a:r>
            <a:r>
              <a:rPr lang="ru-RU" b="0" i="0" dirty="0" err="1">
                <a:solidFill>
                  <a:schemeClr val="bg1"/>
                </a:solidFill>
                <a:effectLst/>
                <a:latin typeface="Montserrat Semi-Bold" panose="020B0604020202020204"/>
              </a:rPr>
              <a:t>регулює</a:t>
            </a:r>
            <a:r>
              <a:rPr lang="ru-RU" b="0" i="0" dirty="0">
                <a:solidFill>
                  <a:schemeClr val="bg1"/>
                </a:solidFill>
                <a:effectLst/>
                <a:latin typeface="Montserrat Semi-Bold" panose="020B0604020202020204"/>
              </a:rPr>
              <a:t> </a:t>
            </a:r>
            <a:r>
              <a:rPr lang="ru-RU" b="0" i="0" dirty="0" err="1">
                <a:solidFill>
                  <a:schemeClr val="bg1"/>
                </a:solidFill>
                <a:effectLst/>
                <a:latin typeface="Montserrat Semi-Bold" panose="020B0604020202020204"/>
              </a:rPr>
              <a:t>питання</a:t>
            </a:r>
            <a:r>
              <a:rPr lang="ru-RU" b="0" i="0" dirty="0">
                <a:solidFill>
                  <a:schemeClr val="bg1"/>
                </a:solidFill>
                <a:effectLst/>
                <a:latin typeface="Montserrat Semi-Bold" panose="020B0604020202020204"/>
              </a:rPr>
              <a:t> </a:t>
            </a:r>
            <a:r>
              <a:rPr lang="ru-RU" b="0" i="0" dirty="0" err="1">
                <a:solidFill>
                  <a:schemeClr val="bg1"/>
                </a:solidFill>
                <a:effectLst/>
                <a:latin typeface="Montserrat Semi-Bold" panose="020B0604020202020204"/>
              </a:rPr>
              <a:t>імунітету</a:t>
            </a:r>
            <a:r>
              <a:rPr lang="ru-RU" b="0" i="0" dirty="0">
                <a:solidFill>
                  <a:schemeClr val="bg1"/>
                </a:solidFill>
                <a:effectLst/>
                <a:latin typeface="Montserrat Semi-Bold" panose="020B0604020202020204"/>
              </a:rPr>
              <a:t> держав, а </a:t>
            </a:r>
            <a:r>
              <a:rPr lang="ru-RU" b="0" i="0" dirty="0" err="1">
                <a:solidFill>
                  <a:schemeClr val="bg1"/>
                </a:solidFill>
                <a:effectLst/>
                <a:latin typeface="Montserrat Semi-Bold" panose="020B0604020202020204"/>
              </a:rPr>
              <a:t>лише</a:t>
            </a:r>
            <a:r>
              <a:rPr lang="ru-RU" b="0" i="0" dirty="0">
                <a:solidFill>
                  <a:schemeClr val="bg1"/>
                </a:solidFill>
                <a:effectLst/>
                <a:latin typeface="Montserrat Semi-Bold" panose="020B0604020202020204"/>
              </a:rPr>
              <a:t> </a:t>
            </a:r>
            <a:r>
              <a:rPr lang="ru-RU" b="0" i="0" dirty="0" err="1">
                <a:solidFill>
                  <a:schemeClr val="bg1"/>
                </a:solidFill>
                <a:effectLst/>
                <a:latin typeface="Montserrat Semi-Bold" panose="020B0604020202020204"/>
              </a:rPr>
              <a:t>передбачає</a:t>
            </a:r>
            <a:r>
              <a:rPr lang="ru-RU" b="0" i="0" dirty="0">
                <a:solidFill>
                  <a:schemeClr val="bg1"/>
                </a:solidFill>
                <a:effectLst/>
                <a:latin typeface="Montserrat Semi-Bold" panose="020B0604020202020204"/>
              </a:rPr>
              <a:t> </a:t>
            </a:r>
            <a:r>
              <a:rPr lang="ru-RU" b="0" i="0" dirty="0" err="1">
                <a:solidFill>
                  <a:schemeClr val="bg1"/>
                </a:solidFill>
                <a:effectLst/>
                <a:latin typeface="Montserrat Semi-Bold" panose="020B0604020202020204"/>
              </a:rPr>
              <a:t>механізм</a:t>
            </a:r>
            <a:r>
              <a:rPr lang="ru-RU" b="0" i="0" dirty="0">
                <a:solidFill>
                  <a:schemeClr val="bg1"/>
                </a:solidFill>
                <a:effectLst/>
                <a:latin typeface="Montserrat Semi-Bold" panose="020B0604020202020204"/>
              </a:rPr>
              <a:t> </a:t>
            </a:r>
            <a:r>
              <a:rPr lang="ru-RU" b="1" i="0" dirty="0" err="1">
                <a:solidFill>
                  <a:srgbClr val="C4003E"/>
                </a:solidFill>
                <a:effectLst/>
                <a:latin typeface="Montserrat Semi-Bold" panose="020B0604020202020204"/>
              </a:rPr>
              <a:t>арешту</a:t>
            </a:r>
            <a:r>
              <a:rPr lang="ru-RU" b="1" i="0" dirty="0">
                <a:solidFill>
                  <a:srgbClr val="C4003E"/>
                </a:solidFill>
                <a:effectLst/>
                <a:latin typeface="Montserrat Semi-Bold" panose="020B0604020202020204"/>
              </a:rPr>
              <a:t>, </a:t>
            </a:r>
            <a:r>
              <a:rPr lang="ru-RU" b="1" i="0" dirty="0" err="1">
                <a:solidFill>
                  <a:srgbClr val="C4003E"/>
                </a:solidFill>
                <a:effectLst/>
                <a:latin typeface="Montserrat Semi-Bold" panose="020B0604020202020204"/>
              </a:rPr>
              <a:t>блокування</a:t>
            </a:r>
            <a:r>
              <a:rPr lang="ru-RU" b="1" i="0" dirty="0">
                <a:solidFill>
                  <a:srgbClr val="C4003E"/>
                </a:solidFill>
                <a:effectLst/>
                <a:latin typeface="Montserrat Semi-Bold" panose="020B0604020202020204"/>
              </a:rPr>
              <a:t>, </a:t>
            </a:r>
            <a:r>
              <a:rPr lang="ru-RU" b="1" i="0" dirty="0" err="1">
                <a:solidFill>
                  <a:srgbClr val="C4003E"/>
                </a:solidFill>
                <a:effectLst/>
                <a:latin typeface="Montserrat Semi-Bold" panose="020B0604020202020204"/>
              </a:rPr>
              <a:t>конфіскції</a:t>
            </a:r>
            <a:r>
              <a:rPr lang="ru-RU" b="0" i="0" dirty="0">
                <a:solidFill>
                  <a:schemeClr val="bg1"/>
                </a:solidFill>
                <a:effectLst/>
                <a:latin typeface="Montserrat Semi-Bold" panose="020B0604020202020204"/>
              </a:rPr>
              <a:t> </a:t>
            </a:r>
            <a:r>
              <a:rPr lang="uk-UA" i="0" dirty="0" err="1">
                <a:solidFill>
                  <a:schemeClr val="bg1"/>
                </a:solidFill>
                <a:effectLst/>
                <a:latin typeface="Montserrat Semi-Bold" panose="020B0604020202020204"/>
              </a:rPr>
              <a:t>підсанкційних</a:t>
            </a:r>
            <a:r>
              <a:rPr lang="uk-UA" i="0" dirty="0">
                <a:solidFill>
                  <a:schemeClr val="bg1"/>
                </a:solidFill>
                <a:effectLst/>
                <a:latin typeface="Montserrat Semi-Bold" panose="020B0604020202020204"/>
              </a:rPr>
              <a:t> активів чи активів </a:t>
            </a:r>
            <a:r>
              <a:rPr lang="uk-UA" i="0" dirty="0" err="1">
                <a:solidFill>
                  <a:schemeClr val="bg1"/>
                </a:solidFill>
                <a:effectLst/>
                <a:latin typeface="Montserrat Semi-Bold" panose="020B0604020202020204"/>
              </a:rPr>
              <a:t>підсанкційних</a:t>
            </a:r>
            <a:r>
              <a:rPr lang="uk-UA" i="0" dirty="0">
                <a:solidFill>
                  <a:schemeClr val="bg1"/>
                </a:solidFill>
                <a:effectLst/>
                <a:latin typeface="Montserrat Semi-Bold" panose="020B0604020202020204"/>
              </a:rPr>
              <a:t> осіб та </a:t>
            </a:r>
            <a:r>
              <a:rPr lang="ru-RU" i="0" dirty="0" err="1">
                <a:solidFill>
                  <a:schemeClr val="bg1"/>
                </a:solidFill>
                <a:effectLst/>
                <a:latin typeface="Montserrat Semi-Bold" panose="020B0604020202020204"/>
              </a:rPr>
              <a:t>використовувати</a:t>
            </a:r>
            <a:r>
              <a:rPr lang="ru-RU" i="0" dirty="0">
                <a:solidFill>
                  <a:schemeClr val="bg1"/>
                </a:solidFill>
                <a:effectLst/>
                <a:latin typeface="Montserrat Semi-Bold" panose="020B0604020202020204"/>
              </a:rPr>
              <a:t> </a:t>
            </a:r>
            <a:r>
              <a:rPr lang="ru-RU" i="0" dirty="0" err="1">
                <a:solidFill>
                  <a:schemeClr val="bg1"/>
                </a:solidFill>
                <a:effectLst/>
                <a:latin typeface="Montserrat Semi-Bold" panose="020B0604020202020204"/>
              </a:rPr>
              <a:t>надходження</a:t>
            </a:r>
            <a:r>
              <a:rPr lang="ru-RU" i="0" dirty="0">
                <a:solidFill>
                  <a:schemeClr val="bg1"/>
                </a:solidFill>
                <a:effectLst/>
                <a:latin typeface="Montserrat Semi-Bold" panose="020B0604020202020204"/>
              </a:rPr>
              <a:t> </a:t>
            </a:r>
            <a:r>
              <a:rPr lang="ru-RU" i="0" dirty="0" err="1">
                <a:solidFill>
                  <a:schemeClr val="bg1"/>
                </a:solidFill>
                <a:effectLst/>
                <a:latin typeface="Montserrat Semi-Bold" panose="020B0604020202020204"/>
              </a:rPr>
              <a:t>від</a:t>
            </a:r>
            <a:r>
              <a:rPr lang="ru-RU" i="0" dirty="0">
                <a:solidFill>
                  <a:schemeClr val="bg1"/>
                </a:solidFill>
                <a:effectLst/>
                <a:latin typeface="Montserrat Semi-Bold" panose="020B0604020202020204"/>
              </a:rPr>
              <a:t> </a:t>
            </a:r>
            <a:r>
              <a:rPr lang="ru-RU" i="0" dirty="0" err="1">
                <a:solidFill>
                  <a:schemeClr val="bg1"/>
                </a:solidFill>
                <a:effectLst/>
                <a:latin typeface="Montserrat Semi-Bold" panose="020B0604020202020204"/>
              </a:rPr>
              <a:t>реалізації</a:t>
            </a:r>
            <a:r>
              <a:rPr lang="ru-RU" i="0" dirty="0">
                <a:solidFill>
                  <a:schemeClr val="bg1"/>
                </a:solidFill>
                <a:effectLst/>
                <a:latin typeface="Montserrat Semi-Bold" panose="020B0604020202020204"/>
              </a:rPr>
              <a:t> такого майна </a:t>
            </a:r>
            <a:r>
              <a:rPr lang="ru-RU" b="1" i="0" dirty="0">
                <a:solidFill>
                  <a:srgbClr val="C4003E"/>
                </a:solidFill>
                <a:effectLst/>
                <a:latin typeface="Montserrat Semi-Bold" panose="020B0604020202020204"/>
              </a:rPr>
              <a:t>з метою </a:t>
            </a:r>
            <a:r>
              <a:rPr lang="ru-RU" b="1" i="0" dirty="0" err="1">
                <a:solidFill>
                  <a:srgbClr val="C4003E"/>
                </a:solidFill>
                <a:effectLst/>
                <a:latin typeface="Montserrat Semi-Bold" panose="020B0604020202020204"/>
              </a:rPr>
              <a:t>допомоги</a:t>
            </a:r>
            <a:r>
              <a:rPr lang="ru-RU" b="1" i="0" dirty="0">
                <a:solidFill>
                  <a:srgbClr val="C4003E"/>
                </a:solidFill>
                <a:effectLst/>
                <a:latin typeface="Montserrat Semi-Bold" panose="020B0604020202020204"/>
              </a:rPr>
              <a:t> </a:t>
            </a:r>
            <a:r>
              <a:rPr lang="ru-RU" b="1" i="0" dirty="0" err="1">
                <a:solidFill>
                  <a:srgbClr val="C4003E"/>
                </a:solidFill>
                <a:effectLst/>
                <a:latin typeface="Montserrat Semi-Bold" panose="020B0604020202020204"/>
              </a:rPr>
              <a:t>іноземній</a:t>
            </a:r>
            <a:r>
              <a:rPr lang="ru-RU" b="1" i="0" dirty="0">
                <a:solidFill>
                  <a:srgbClr val="C4003E"/>
                </a:solidFill>
                <a:effectLst/>
                <a:latin typeface="Montserrat Semi-Bold" panose="020B0604020202020204"/>
              </a:rPr>
              <a:t> </a:t>
            </a:r>
            <a:r>
              <a:rPr lang="ru-RU" b="1" i="0" dirty="0" err="1">
                <a:solidFill>
                  <a:srgbClr val="C4003E"/>
                </a:solidFill>
                <a:effectLst/>
                <a:latin typeface="Montserrat Semi-Bold" panose="020B0604020202020204"/>
              </a:rPr>
              <a:t>державі</a:t>
            </a:r>
            <a:r>
              <a:rPr lang="ru-RU" i="0" dirty="0">
                <a:solidFill>
                  <a:schemeClr val="bg1"/>
                </a:solidFill>
                <a:effectLst/>
                <a:latin typeface="Montserrat Semi-Bold" panose="020B0604020202020204"/>
              </a:rPr>
              <a:t>; </a:t>
            </a:r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r>
              <a:rPr lang="ru-RU" dirty="0" err="1">
                <a:solidFill>
                  <a:schemeClr val="bg1"/>
                </a:solidFill>
                <a:latin typeface="Montserrat Semi-Bold" panose="020B0604020202020204"/>
              </a:rPr>
              <a:t>Вважаємо</a:t>
            </a:r>
            <a:r>
              <a:rPr lang="ru-RU" dirty="0">
                <a:solidFill>
                  <a:schemeClr val="bg1"/>
                </a:solidFill>
                <a:latin typeface="Montserrat Semi-Bold" panose="020B0604020202020204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Montserrat Semi-Bold" panose="020B0604020202020204"/>
              </a:rPr>
              <a:t>що</a:t>
            </a:r>
            <a:r>
              <a:rPr lang="ru-RU" dirty="0">
                <a:solidFill>
                  <a:schemeClr val="bg1"/>
                </a:solidFill>
                <a:latin typeface="Montserrat Semi-Bold" panose="020B0604020202020204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tserrat Semi-Bold" panose="020B0604020202020204"/>
              </a:rPr>
              <a:t>прийняття</a:t>
            </a:r>
            <a:r>
              <a:rPr lang="ru-RU" dirty="0">
                <a:solidFill>
                  <a:schemeClr val="bg1"/>
                </a:solidFill>
                <a:latin typeface="Montserrat Semi-Bold" panose="020B0604020202020204"/>
              </a:rPr>
              <a:t> такого закону є кроком, </a:t>
            </a:r>
            <a:r>
              <a:rPr lang="ru-RU" dirty="0" err="1">
                <a:solidFill>
                  <a:schemeClr val="bg1"/>
                </a:solidFill>
                <a:latin typeface="Montserrat Semi-Bold" panose="020B0604020202020204"/>
              </a:rPr>
              <a:t>який</a:t>
            </a:r>
            <a:r>
              <a:rPr lang="ru-RU" dirty="0">
                <a:solidFill>
                  <a:schemeClr val="bg1"/>
                </a:solidFill>
                <a:latin typeface="Montserrat Semi-Bold" panose="020B0604020202020204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tserrat Semi-Bold" panose="020B0604020202020204"/>
              </a:rPr>
              <a:t>може</a:t>
            </a:r>
            <a:r>
              <a:rPr lang="ru-RU" dirty="0">
                <a:solidFill>
                  <a:schemeClr val="bg1"/>
                </a:solidFill>
                <a:latin typeface="Montserrat Semi-Bold" panose="020B0604020202020204"/>
              </a:rPr>
              <a:t> с</a:t>
            </a:r>
            <a:r>
              <a:rPr lang="uk-UA" dirty="0">
                <a:solidFill>
                  <a:schemeClr val="bg1"/>
                </a:solidFill>
                <a:latin typeface="Montserrat Semi-Bold" panose="020B0604020202020204"/>
              </a:rPr>
              <a:t>відчити про зміну підходу Канади до питання імунітету РФ.</a:t>
            </a:r>
            <a:endParaRPr lang="ru-RU" i="0" dirty="0">
              <a:solidFill>
                <a:schemeClr val="bg1"/>
              </a:solidFill>
              <a:effectLst/>
              <a:latin typeface="Montserrat Semi-Bold" panose="020B0604020202020204"/>
            </a:endParaRPr>
          </a:p>
        </p:txBody>
      </p:sp>
      <p:pic>
        <p:nvPicPr>
          <p:cNvPr id="2" name="Picture 2" descr="Eterna Law - Американська торговельна палата в Україні">
            <a:extLst>
              <a:ext uri="{FF2B5EF4-FFF2-40B4-BE49-F238E27FC236}">
                <a16:creationId xmlns:a16="http://schemas.microsoft.com/office/drawing/2014/main" id="{F211FC98-B099-03BC-7DEC-E4B715392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414" y="-65338"/>
            <a:ext cx="2021586" cy="141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D007DC1-9447-AA1B-3B89-8FB603E14636}"/>
              </a:ext>
            </a:extLst>
          </p:cNvPr>
          <p:cNvSpPr txBox="1"/>
          <p:nvPr/>
        </p:nvSpPr>
        <p:spPr>
          <a:xfrm>
            <a:off x="538478" y="4095416"/>
            <a:ext cx="4627769" cy="369332"/>
          </a:xfrm>
          <a:prstGeom prst="rect">
            <a:avLst/>
          </a:prstGeom>
          <a:solidFill>
            <a:srgbClr val="C4003E"/>
          </a:solidFill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bg1">
                    <a:lumMod val="95000"/>
                  </a:schemeClr>
                </a:solidFill>
                <a:latin typeface="Montserrat Semi-Bold" panose="020B0604020202020204" charset="-52"/>
              </a:rPr>
              <a:t>Закон C-19, </a:t>
            </a:r>
            <a:r>
              <a:rPr lang="ru-RU" sz="1800" b="1" dirty="0" err="1">
                <a:solidFill>
                  <a:schemeClr val="bg1">
                    <a:lumMod val="95000"/>
                  </a:schemeClr>
                </a:solidFill>
                <a:latin typeface="Montserrat Semi-Bold" panose="020B0604020202020204" charset="-52"/>
              </a:rPr>
              <a:t>прийнятий</a:t>
            </a:r>
            <a:r>
              <a:rPr lang="ru-RU" sz="1800" b="1" dirty="0">
                <a:solidFill>
                  <a:schemeClr val="bg1">
                    <a:lumMod val="95000"/>
                  </a:schemeClr>
                </a:solidFill>
                <a:latin typeface="Montserrat Semi-Bold" panose="020B0604020202020204" charset="-52"/>
              </a:rPr>
              <a:t> 23 червня 2022 року </a:t>
            </a:r>
            <a:endParaRPr lang="uk-UA" sz="1800" b="1" dirty="0">
              <a:solidFill>
                <a:schemeClr val="bg1">
                  <a:lumMod val="95000"/>
                </a:schemeClr>
              </a:solidFill>
              <a:latin typeface="Montserrat Semi-Bold" panose="020B0604020202020204" charset="-5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316F88-4166-2FD1-26AF-3BA94E5711DA}"/>
              </a:ext>
            </a:extLst>
          </p:cNvPr>
          <p:cNvSpPr txBox="1"/>
          <p:nvPr/>
        </p:nvSpPr>
        <p:spPr>
          <a:xfrm>
            <a:off x="583422" y="1764160"/>
            <a:ext cx="112411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0" i="0" dirty="0" err="1">
                <a:solidFill>
                  <a:schemeClr val="bg1"/>
                </a:solidFill>
                <a:effectLst/>
                <a:latin typeface="Montserrat Semi-Bold" panose="020B0604020202020204"/>
              </a:rPr>
              <a:t>Іноземна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Montserrat Semi-Bold" panose="020B0604020202020204"/>
              </a:rPr>
              <a:t> держава </a:t>
            </a:r>
            <a:r>
              <a:rPr lang="ru-RU" sz="2400" b="1" i="0" dirty="0">
                <a:solidFill>
                  <a:srgbClr val="C4003E"/>
                </a:solidFill>
                <a:effectLst/>
                <a:latin typeface="Montserrat Semi-Bold" panose="020B0604020202020204"/>
              </a:rPr>
              <a:t>не </a:t>
            </a:r>
            <a:r>
              <a:rPr lang="ru-RU" sz="2400" b="1" i="0" dirty="0" err="1">
                <a:solidFill>
                  <a:srgbClr val="C4003E"/>
                </a:solidFill>
                <a:effectLst/>
                <a:latin typeface="Montserrat Semi-Bold" panose="020B0604020202020204"/>
              </a:rPr>
              <a:t>має</a:t>
            </a:r>
            <a:r>
              <a:rPr lang="ru-RU" sz="2400" b="1" i="0" dirty="0">
                <a:solidFill>
                  <a:srgbClr val="C4003E"/>
                </a:solidFill>
                <a:effectLst/>
                <a:latin typeface="Montserrat Semi-Bold" panose="020B0604020202020204"/>
              </a:rPr>
              <a:t> </a:t>
            </a:r>
            <a:r>
              <a:rPr lang="ru-RU" sz="2400" b="1" i="0" dirty="0" err="1">
                <a:solidFill>
                  <a:srgbClr val="C4003E"/>
                </a:solidFill>
                <a:effectLst/>
                <a:latin typeface="Montserrat Semi-Bold" panose="020B0604020202020204"/>
              </a:rPr>
              <a:t>імунітету</a:t>
            </a:r>
            <a:r>
              <a:rPr lang="ru-RU" sz="2400" b="1" i="0" dirty="0">
                <a:solidFill>
                  <a:srgbClr val="C4003E"/>
                </a:solidFill>
                <a:effectLst/>
                <a:latin typeface="Montserrat Semi-Bold" panose="020B0604020202020204"/>
              </a:rPr>
              <a:t> </a:t>
            </a:r>
            <a:r>
              <a:rPr lang="ru-RU" sz="2400" b="0" i="0" dirty="0" err="1">
                <a:solidFill>
                  <a:schemeClr val="bg1"/>
                </a:solidFill>
                <a:effectLst/>
                <a:latin typeface="Montserrat Semi-Bold" panose="020B0604020202020204"/>
              </a:rPr>
              <a:t>від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Montserrat Semi-Bold" panose="020B0604020202020204"/>
              </a:rPr>
              <a:t> </a:t>
            </a:r>
            <a:r>
              <a:rPr lang="ru-RU" sz="2400" b="0" i="0" dirty="0" err="1">
                <a:solidFill>
                  <a:schemeClr val="bg1"/>
                </a:solidFill>
                <a:effectLst/>
                <a:latin typeface="Montserrat Semi-Bold" panose="020B0604020202020204"/>
              </a:rPr>
              <a:t>юрисдикції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Montserrat Semi-Bold" panose="020B0604020202020204"/>
              </a:rPr>
              <a:t> суду в будь-</a:t>
            </a:r>
            <a:r>
              <a:rPr lang="ru-RU" sz="2400" b="0" i="0" dirty="0" err="1">
                <a:solidFill>
                  <a:schemeClr val="bg1"/>
                </a:solidFill>
                <a:effectLst/>
                <a:latin typeface="Montserrat Semi-Bold" panose="020B0604020202020204"/>
              </a:rPr>
              <a:t>якому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Montserrat Semi-Bold" panose="020B0604020202020204"/>
              </a:rPr>
              <a:t> </a:t>
            </a:r>
            <a:r>
              <a:rPr lang="ru-RU" sz="2400" b="0" i="0" dirty="0" err="1">
                <a:solidFill>
                  <a:schemeClr val="bg1"/>
                </a:solidFill>
                <a:effectLst/>
                <a:latin typeface="Montserrat Semi-Bold" panose="020B0604020202020204"/>
              </a:rPr>
              <a:t>провадженні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Montserrat Semi-Bold" panose="020B0604020202020204"/>
              </a:rPr>
              <a:t>, яке </a:t>
            </a:r>
            <a:r>
              <a:rPr lang="ru-RU" sz="2400" b="0" i="0" dirty="0" err="1">
                <a:solidFill>
                  <a:schemeClr val="bg1"/>
                </a:solidFill>
                <a:effectLst/>
                <a:latin typeface="Montserrat Semi-Bold" panose="020B0604020202020204"/>
              </a:rPr>
              <a:t>стосується</a:t>
            </a:r>
            <a:r>
              <a:rPr lang="ru-RU" sz="2400" dirty="0">
                <a:solidFill>
                  <a:schemeClr val="bg1"/>
                </a:solidFill>
                <a:latin typeface="Montserrat Semi-Bold" panose="020B0604020202020204"/>
              </a:rPr>
              <a:t> </a:t>
            </a:r>
            <a:r>
              <a:rPr lang="ru-RU" sz="2400" b="1" dirty="0" err="1">
                <a:solidFill>
                  <a:srgbClr val="C4003E"/>
                </a:solidFill>
                <a:latin typeface="Montserrat Semi-Bold" panose="020B0604020202020204"/>
              </a:rPr>
              <a:t>держави</a:t>
            </a:r>
            <a:r>
              <a:rPr lang="ru-RU" sz="2400" b="1" dirty="0">
                <a:solidFill>
                  <a:srgbClr val="C4003E"/>
                </a:solidFill>
                <a:latin typeface="Montserrat Semi-Bold" panose="020B0604020202020204"/>
              </a:rPr>
              <a:t>-спонсора </a:t>
            </a:r>
            <a:r>
              <a:rPr lang="ru-RU" sz="2400" b="1" dirty="0" err="1">
                <a:solidFill>
                  <a:srgbClr val="C4003E"/>
                </a:solidFill>
                <a:latin typeface="Montserrat Semi-Bold" panose="020B0604020202020204"/>
              </a:rPr>
              <a:t>тероризму</a:t>
            </a:r>
            <a:r>
              <a:rPr lang="ru-RU" sz="2400" b="1" dirty="0">
                <a:solidFill>
                  <a:srgbClr val="C4003E"/>
                </a:solidFill>
                <a:latin typeface="Montserrat Semi-Bold" panose="020B0604020202020204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Montserrat Semi-Bold" panose="020B0604020202020204"/>
              </a:rPr>
              <a:t>(в тому </a:t>
            </a:r>
            <a:r>
              <a:rPr lang="ru-RU" sz="2400" dirty="0" err="1">
                <a:solidFill>
                  <a:schemeClr val="bg1"/>
                </a:solidFill>
                <a:latin typeface="Montserrat Semi-Bold" panose="020B0604020202020204"/>
              </a:rPr>
              <a:t>числі</a:t>
            </a:r>
            <a:r>
              <a:rPr lang="ru-RU" sz="2400" dirty="0">
                <a:solidFill>
                  <a:schemeClr val="bg1"/>
                </a:solidFill>
                <a:latin typeface="Montserrat Semi-Bold" panose="020B0604020202020204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Montserrat Semi-Bold" panose="020B0604020202020204"/>
              </a:rPr>
              <a:t>терористичної</a:t>
            </a:r>
            <a:r>
              <a:rPr lang="ru-RU" sz="2400" dirty="0">
                <a:solidFill>
                  <a:schemeClr val="bg1"/>
                </a:solidFill>
                <a:latin typeface="Montserrat Semi-Bold" panose="020B0604020202020204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Montserrat Semi-Bold" panose="020B0604020202020204"/>
              </a:rPr>
              <a:t>діяльності</a:t>
            </a:r>
            <a:r>
              <a:rPr lang="ru-RU" sz="2400" dirty="0">
                <a:solidFill>
                  <a:schemeClr val="bg1"/>
                </a:solidFill>
                <a:latin typeface="Montserrat Semi-Bold" panose="020B0604020202020204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Montserrat Semi-Bold" panose="020B0604020202020204"/>
              </a:rPr>
              <a:t>цієї</a:t>
            </a:r>
            <a:r>
              <a:rPr lang="ru-RU" sz="2400" dirty="0">
                <a:solidFill>
                  <a:schemeClr val="bg1"/>
                </a:solidFill>
                <a:latin typeface="Montserrat Semi-Bold" panose="020B0604020202020204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Montserrat Semi-Bold" panose="020B0604020202020204"/>
              </a:rPr>
              <a:t>держави</a:t>
            </a:r>
            <a:r>
              <a:rPr lang="ru-RU" sz="2400" dirty="0">
                <a:solidFill>
                  <a:schemeClr val="bg1"/>
                </a:solidFill>
                <a:latin typeface="Montserrat Semi-Bold" panose="020B0604020202020204"/>
              </a:rPr>
              <a:t>).</a:t>
            </a:r>
            <a:endParaRPr lang="ru-RU" sz="2400" b="0" i="0" dirty="0">
              <a:solidFill>
                <a:schemeClr val="bg1"/>
              </a:solidFill>
              <a:effectLst/>
              <a:latin typeface="Montserrat Semi-Bold" panose="020B060402020202020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CC154D2-F576-7C64-310A-280B170C865C}"/>
              </a:ext>
            </a:extLst>
          </p:cNvPr>
          <p:cNvSpPr txBox="1"/>
          <p:nvPr/>
        </p:nvSpPr>
        <p:spPr>
          <a:xfrm>
            <a:off x="809628" y="6075021"/>
            <a:ext cx="914119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i="1" dirty="0">
                <a:solidFill>
                  <a:srgbClr val="C4003E"/>
                </a:solidFill>
                <a:effectLst/>
                <a:latin typeface="Montserrat Semi-Bold" panose="020B0604020202020204"/>
              </a:rPr>
              <a:t>* заходи </a:t>
            </a:r>
            <a:r>
              <a:rPr lang="ru-RU" sz="1400" i="1" dirty="0" err="1">
                <a:solidFill>
                  <a:srgbClr val="C4003E"/>
                </a:solidFill>
                <a:effectLst/>
                <a:latin typeface="Montserrat Semi-Bold" panose="020B0604020202020204"/>
              </a:rPr>
              <a:t>застосовуються</a:t>
            </a:r>
            <a:r>
              <a:rPr lang="ru-RU" sz="1400" i="1" dirty="0">
                <a:solidFill>
                  <a:srgbClr val="C4003E"/>
                </a:solidFill>
                <a:effectLst/>
                <a:latin typeface="Montserrat Semi-Bold" panose="020B0604020202020204"/>
              </a:rPr>
              <a:t> до будь-</a:t>
            </a:r>
            <a:r>
              <a:rPr lang="ru-RU" sz="1400" i="1" dirty="0" err="1">
                <a:solidFill>
                  <a:srgbClr val="C4003E"/>
                </a:solidFill>
                <a:effectLst/>
                <a:latin typeface="Montserrat Semi-Bold" panose="020B0604020202020204"/>
              </a:rPr>
              <a:t>якого</a:t>
            </a:r>
            <a:r>
              <a:rPr lang="ru-RU" sz="1400" i="1" dirty="0">
                <a:solidFill>
                  <a:srgbClr val="C4003E"/>
                </a:solidFill>
                <a:effectLst/>
                <a:latin typeface="Montserrat Semi-Bold" panose="020B0604020202020204"/>
              </a:rPr>
              <a:t> майна, </a:t>
            </a:r>
            <a:r>
              <a:rPr lang="ru-RU" sz="1400" i="1" dirty="0" err="1">
                <a:solidFill>
                  <a:srgbClr val="C4003E"/>
                </a:solidFill>
                <a:effectLst/>
                <a:latin typeface="Montserrat Semi-Bold" panose="020B0604020202020204"/>
              </a:rPr>
              <a:t>що</a:t>
            </a:r>
            <a:r>
              <a:rPr lang="ru-RU" sz="1400" i="1" dirty="0">
                <a:solidFill>
                  <a:srgbClr val="C4003E"/>
                </a:solidFill>
                <a:effectLst/>
                <a:latin typeface="Montserrat Semi-Bold" panose="020B0604020202020204"/>
              </a:rPr>
              <a:t> </a:t>
            </a:r>
            <a:r>
              <a:rPr lang="ru-RU" sz="1400" i="1" dirty="0" err="1">
                <a:solidFill>
                  <a:srgbClr val="C4003E"/>
                </a:solidFill>
                <a:effectLst/>
                <a:latin typeface="Montserrat Semi-Bold" panose="020B0604020202020204"/>
              </a:rPr>
              <a:t>знаходиться</a:t>
            </a:r>
            <a:r>
              <a:rPr lang="ru-RU" sz="1400" i="1" dirty="0">
                <a:solidFill>
                  <a:srgbClr val="C4003E"/>
                </a:solidFill>
                <a:effectLst/>
                <a:latin typeface="Montserrat Semi-Bold" panose="020B0604020202020204"/>
              </a:rPr>
              <a:t> в </a:t>
            </a:r>
            <a:r>
              <a:rPr lang="ru-RU" sz="1400" i="1" dirty="0" err="1">
                <a:solidFill>
                  <a:srgbClr val="C4003E"/>
                </a:solidFill>
                <a:effectLst/>
                <a:latin typeface="Montserrat Semi-Bold" panose="020B0604020202020204"/>
              </a:rPr>
              <a:t>Канаді</a:t>
            </a:r>
            <a:r>
              <a:rPr lang="ru-RU" sz="1400" i="1" dirty="0">
                <a:solidFill>
                  <a:srgbClr val="C4003E"/>
                </a:solidFill>
                <a:effectLst/>
                <a:latin typeface="Montserrat Semi-Bold" panose="020B0604020202020204"/>
              </a:rPr>
              <a:t>, яке </a:t>
            </a:r>
            <a:r>
              <a:rPr lang="ru-RU" sz="1400" i="1" dirty="0" err="1">
                <a:solidFill>
                  <a:srgbClr val="C4003E"/>
                </a:solidFill>
                <a:effectLst/>
                <a:latin typeface="Montserrat Semi-Bold" panose="020B0604020202020204"/>
              </a:rPr>
              <a:t>належить</a:t>
            </a:r>
            <a:r>
              <a:rPr lang="ru-RU" sz="1400" i="1" dirty="0">
                <a:solidFill>
                  <a:srgbClr val="C4003E"/>
                </a:solidFill>
                <a:effectLst/>
                <a:latin typeface="Montserrat Semi-Bold" panose="020B0604020202020204"/>
              </a:rPr>
              <a:t>, </a:t>
            </a:r>
            <a:r>
              <a:rPr lang="ru-RU" sz="1400" i="1" dirty="0" err="1">
                <a:solidFill>
                  <a:srgbClr val="C4003E"/>
                </a:solidFill>
                <a:effectLst/>
                <a:latin typeface="Montserrat Semi-Bold" panose="020B0604020202020204"/>
              </a:rPr>
              <a:t>утримується</a:t>
            </a:r>
            <a:r>
              <a:rPr lang="ru-RU" sz="1400" i="1" dirty="0">
                <a:solidFill>
                  <a:srgbClr val="C4003E"/>
                </a:solidFill>
                <a:effectLst/>
                <a:latin typeface="Montserrat Semi-Bold" panose="020B0604020202020204"/>
              </a:rPr>
              <a:t> </a:t>
            </a:r>
            <a:r>
              <a:rPr lang="ru-RU" sz="1400" i="1" dirty="0" err="1">
                <a:solidFill>
                  <a:srgbClr val="C4003E"/>
                </a:solidFill>
                <a:effectLst/>
                <a:latin typeface="Montserrat Semi-Bold" panose="020B0604020202020204"/>
              </a:rPr>
              <a:t>або</a:t>
            </a:r>
            <a:r>
              <a:rPr lang="ru-RU" sz="1400" i="1" dirty="0">
                <a:solidFill>
                  <a:srgbClr val="C4003E"/>
                </a:solidFill>
                <a:effectLst/>
                <a:latin typeface="Montserrat Semi-Bold" panose="020B0604020202020204"/>
              </a:rPr>
              <a:t> </a:t>
            </a:r>
            <a:r>
              <a:rPr lang="ru-RU" sz="1400" i="1" dirty="0" err="1">
                <a:solidFill>
                  <a:srgbClr val="C4003E"/>
                </a:solidFill>
                <a:effectLst/>
                <a:latin typeface="Montserrat Semi-Bold" panose="020B0604020202020204"/>
              </a:rPr>
              <a:t>контролюється</a:t>
            </a:r>
            <a:r>
              <a:rPr lang="ru-RU" sz="1400" i="1" dirty="0">
                <a:solidFill>
                  <a:srgbClr val="C4003E"/>
                </a:solidFill>
                <a:effectLst/>
                <a:latin typeface="Montserrat Semi-Bold" panose="020B0604020202020204"/>
              </a:rPr>
              <a:t> прямо </a:t>
            </a:r>
            <a:r>
              <a:rPr lang="ru-RU" sz="1400" i="1" dirty="0" err="1">
                <a:solidFill>
                  <a:srgbClr val="C4003E"/>
                </a:solidFill>
                <a:effectLst/>
                <a:latin typeface="Montserrat Semi-Bold" panose="020B0604020202020204"/>
              </a:rPr>
              <a:t>чи</a:t>
            </a:r>
            <a:r>
              <a:rPr lang="ru-RU" sz="1400" i="1" dirty="0">
                <a:solidFill>
                  <a:srgbClr val="C4003E"/>
                </a:solidFill>
                <a:effectLst/>
                <a:latin typeface="Montserrat Semi-Bold" panose="020B0604020202020204"/>
              </a:rPr>
              <a:t> </a:t>
            </a:r>
            <a:r>
              <a:rPr lang="ru-RU" sz="1400" i="1" dirty="0" err="1">
                <a:solidFill>
                  <a:srgbClr val="C4003E"/>
                </a:solidFill>
                <a:effectLst/>
                <a:latin typeface="Montserrat Semi-Bold" panose="020B0604020202020204"/>
              </a:rPr>
              <a:t>опосередковано</a:t>
            </a:r>
            <a:r>
              <a:rPr lang="ru-RU" sz="1400" i="1" dirty="0">
                <a:solidFill>
                  <a:srgbClr val="C4003E"/>
                </a:solidFill>
                <a:effectLst/>
                <a:latin typeface="Montserrat Semi-Bold" panose="020B0604020202020204"/>
              </a:rPr>
              <a:t> будь-</a:t>
            </a:r>
            <a:r>
              <a:rPr lang="ru-RU" sz="1400" i="1" dirty="0" err="1">
                <a:solidFill>
                  <a:srgbClr val="C4003E"/>
                </a:solidFill>
                <a:effectLst/>
                <a:latin typeface="Montserrat Semi-Bold" panose="020B0604020202020204"/>
              </a:rPr>
              <a:t>якою</a:t>
            </a:r>
            <a:r>
              <a:rPr lang="ru-RU" sz="1400" i="1" dirty="0">
                <a:solidFill>
                  <a:srgbClr val="C4003E"/>
                </a:solidFill>
                <a:effectLst/>
                <a:latin typeface="Montserrat Semi-Bold" panose="020B0604020202020204"/>
              </a:rPr>
              <a:t> </a:t>
            </a:r>
            <a:r>
              <a:rPr lang="ru-RU" sz="1400" i="1" dirty="0" err="1">
                <a:solidFill>
                  <a:srgbClr val="C4003E"/>
                </a:solidFill>
                <a:effectLst/>
                <a:latin typeface="Montserrat Semi-Bold" panose="020B0604020202020204"/>
              </a:rPr>
              <a:t>іноземною</a:t>
            </a:r>
            <a:r>
              <a:rPr lang="ru-RU" sz="1400" i="1" dirty="0">
                <a:solidFill>
                  <a:srgbClr val="C4003E"/>
                </a:solidFill>
                <a:effectLst/>
                <a:latin typeface="Montserrat Semi-Bold" panose="020B0604020202020204"/>
              </a:rPr>
              <a:t> державою </a:t>
            </a:r>
            <a:r>
              <a:rPr lang="ru-RU" sz="1400" i="1" dirty="0" err="1">
                <a:solidFill>
                  <a:srgbClr val="C4003E"/>
                </a:solidFill>
                <a:effectLst/>
                <a:latin typeface="Montserrat Semi-Bold" panose="020B0604020202020204"/>
              </a:rPr>
              <a:t>або</a:t>
            </a:r>
            <a:r>
              <a:rPr lang="ru-RU" sz="1400" i="1" dirty="0">
                <a:solidFill>
                  <a:srgbClr val="C4003E"/>
                </a:solidFill>
                <a:effectLst/>
                <a:latin typeface="Montserrat Semi-Bold" panose="020B0604020202020204"/>
              </a:rPr>
              <a:t> будь-</a:t>
            </a:r>
            <a:r>
              <a:rPr lang="ru-RU" sz="1400" i="1" dirty="0" err="1">
                <a:solidFill>
                  <a:srgbClr val="C4003E"/>
                </a:solidFill>
                <a:effectLst/>
                <a:latin typeface="Montserrat Semi-Bold" panose="020B0604020202020204"/>
              </a:rPr>
              <a:t>якою</a:t>
            </a:r>
            <a:r>
              <a:rPr lang="ru-RU" sz="1400" i="1" dirty="0">
                <a:solidFill>
                  <a:srgbClr val="C4003E"/>
                </a:solidFill>
                <a:effectLst/>
                <a:latin typeface="Montserrat Semi-Bold" panose="020B0604020202020204"/>
              </a:rPr>
              <a:t> особою </a:t>
            </a:r>
            <a:r>
              <a:rPr lang="ru-RU" sz="1400" i="1" dirty="0" err="1">
                <a:solidFill>
                  <a:srgbClr val="C4003E"/>
                </a:solidFill>
                <a:effectLst/>
                <a:latin typeface="Montserrat Semi-Bold" panose="020B0604020202020204"/>
              </a:rPr>
              <a:t>чи</a:t>
            </a:r>
            <a:r>
              <a:rPr lang="ru-RU" sz="1400" i="1" dirty="0">
                <a:solidFill>
                  <a:srgbClr val="C4003E"/>
                </a:solidFill>
                <a:effectLst/>
                <a:latin typeface="Montserrat Semi-Bold" panose="020B0604020202020204"/>
              </a:rPr>
              <a:t> </a:t>
            </a:r>
            <a:r>
              <a:rPr lang="ru-RU" sz="1400" i="1" dirty="0" err="1">
                <a:solidFill>
                  <a:srgbClr val="C4003E"/>
                </a:solidFill>
                <a:effectLst/>
                <a:latin typeface="Montserrat Semi-Bold" panose="020B0604020202020204"/>
              </a:rPr>
              <a:t>громадянином</a:t>
            </a:r>
            <a:r>
              <a:rPr lang="ru-RU" sz="1400" i="1" dirty="0">
                <a:solidFill>
                  <a:srgbClr val="C4003E"/>
                </a:solidFill>
                <a:effectLst/>
                <a:latin typeface="Montserrat Semi-Bold" panose="020B0604020202020204"/>
              </a:rPr>
              <a:t> будь-</a:t>
            </a:r>
            <a:r>
              <a:rPr lang="ru-RU" sz="1400" i="1" dirty="0" err="1">
                <a:solidFill>
                  <a:srgbClr val="C4003E"/>
                </a:solidFill>
                <a:effectLst/>
                <a:latin typeface="Montserrat Semi-Bold" panose="020B0604020202020204"/>
              </a:rPr>
              <a:t>якої</a:t>
            </a:r>
            <a:r>
              <a:rPr lang="ru-RU" sz="1400" i="1" dirty="0">
                <a:solidFill>
                  <a:srgbClr val="C4003E"/>
                </a:solidFill>
                <a:effectLst/>
                <a:latin typeface="Montserrat Semi-Bold" panose="020B0604020202020204"/>
              </a:rPr>
              <a:t> </a:t>
            </a:r>
            <a:r>
              <a:rPr lang="ru-RU" sz="1400" i="1" dirty="0" err="1">
                <a:solidFill>
                  <a:srgbClr val="C4003E"/>
                </a:solidFill>
                <a:effectLst/>
                <a:latin typeface="Montserrat Semi-Bold" panose="020B0604020202020204"/>
              </a:rPr>
              <a:t>іноземної</a:t>
            </a:r>
            <a:r>
              <a:rPr lang="ru-RU" sz="1400" i="1" dirty="0">
                <a:solidFill>
                  <a:srgbClr val="C4003E"/>
                </a:solidFill>
                <a:effectLst/>
                <a:latin typeface="Montserrat Semi-Bold" panose="020B0604020202020204"/>
              </a:rPr>
              <a:t> </a:t>
            </a:r>
            <a:r>
              <a:rPr lang="ru-RU" sz="1400" i="1" dirty="0" err="1">
                <a:solidFill>
                  <a:srgbClr val="C4003E"/>
                </a:solidFill>
                <a:effectLst/>
                <a:latin typeface="Montserrat Semi-Bold" panose="020B0604020202020204"/>
              </a:rPr>
              <a:t>держави</a:t>
            </a:r>
            <a:endParaRPr lang="uk-UA" sz="1400" i="1" dirty="0">
              <a:solidFill>
                <a:srgbClr val="C4003E"/>
              </a:solidFill>
              <a:latin typeface="Montserrat Semi-Bold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8293796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3843</TotalTime>
  <Words>1031</Words>
  <Application>Microsoft Office PowerPoint</Application>
  <PresentationFormat>Широкоэкранный</PresentationFormat>
  <Paragraphs>90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Georgia</vt:lpstr>
      <vt:lpstr>Montserrat Semi-Bold</vt:lpstr>
      <vt:lpstr>Wingdings</vt:lpstr>
      <vt:lpstr>Тема Office</vt:lpstr>
      <vt:lpstr>Міжнародно-правовий аспект розуміння концепції імунітету держави. Вплив змісту концепції імунітету держави на перспективу виконання рішень про відшкодування шкоди, завданої агресією Російської Федерації,  в іноземних юрисдикціях</vt:lpstr>
      <vt:lpstr>Розуміння імунітету та його види</vt:lpstr>
      <vt:lpstr>Імунітет держав в контексті дотримання публічного порядку країни виконання рішення</vt:lpstr>
      <vt:lpstr>Концепції імунітету держави</vt:lpstr>
      <vt:lpstr>Підходи розуміння імунітету держави залежно від системи права</vt:lpstr>
      <vt:lpstr>Європейська конвенція про імунітет держав,  прийнята Радою Європи 16 травня 1972 р. у м. Базелі </vt:lpstr>
      <vt:lpstr>Європейська конвенція про імунітет держав,  прийнята Радою Європи 16 травня 1972 р. у м. Базелі </vt:lpstr>
      <vt:lpstr>США:  Закон про імунітет іноземних суверенів 1976 року (FSIA)</vt:lpstr>
      <vt:lpstr>Презентация PowerPoint</vt:lpstr>
      <vt:lpstr>Український кейс унікальний, адже національні суди повністю відмовились від концепції імунітету держави з огляду на збройну агресію РФ проти України.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Міжнародно-правовий аспект розуміння концепції імунітету держави. Вплив змісту концепції імунітету держави на перспективу виконання рішень про відшкодування шкоди, завданої агресією Російської Федерації, в іноземних юрисдикціях.</dc:title>
  <dc:creator>Iryna Oliinyk</dc:creator>
  <cp:lastModifiedBy>Oleh Beketov</cp:lastModifiedBy>
  <cp:revision>77</cp:revision>
  <dcterms:created xsi:type="dcterms:W3CDTF">2022-08-22T12:44:50Z</dcterms:created>
  <dcterms:modified xsi:type="dcterms:W3CDTF">2022-08-31T07:45:08Z</dcterms:modified>
</cp:coreProperties>
</file>