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5"/>
  </p:sldMasterIdLst>
  <p:notesMasterIdLst>
    <p:notesMasterId r:id="rId16"/>
  </p:notesMasterIdLst>
  <p:handoutMasterIdLst>
    <p:handoutMasterId r:id="rId17"/>
  </p:handoutMasterIdLst>
  <p:sldIdLst>
    <p:sldId id="286" r:id="rId6"/>
    <p:sldId id="324" r:id="rId7"/>
    <p:sldId id="258" r:id="rId8"/>
    <p:sldId id="259" r:id="rId9"/>
    <p:sldId id="263" r:id="rId10"/>
    <p:sldId id="262" r:id="rId11"/>
    <p:sldId id="266" r:id="rId12"/>
    <p:sldId id="267" r:id="rId13"/>
    <p:sldId id="288" r:id="rId14"/>
    <p:sldId id="293" r:id="rId15"/>
  </p:sldIdLst>
  <p:sldSz cx="12192000" cy="6858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Montserrat" panose="00000500000000000000" pitchFamily="2" charset="-52"/>
      <p:regular r:id="rId22"/>
      <p:bold r:id="rId23"/>
      <p:italic r:id="rId24"/>
      <p:boldItalic r:id="rId25"/>
    </p:embeddedFont>
  </p:embeddedFontLst>
  <p:defaultTextStyle>
    <a:defPPr>
      <a:defRPr lang="en-US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6EAC0C9-53AA-ED62-AF44-8C571253F109}" name="Viktoriia Gultai" initials="VG" userId="S::vgultai@chemonics.com::8f1850ba-499e-45c5-a609-52b78a782893" providerId="AD"/>
  <p188:author id="{A0FBC0F9-795B-6D38-03E3-9A671835BDFA}" name="Inna M Aleksieieva" initials="IMA" userId="Inna M Aleksieieva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ther authors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2EA18E"/>
    <a:srgbClr val="F47A00"/>
    <a:srgbClr val="F5923C"/>
    <a:srgbClr val="879650"/>
    <a:srgbClr val="FDECDD"/>
    <a:srgbClr val="FFF8F2"/>
    <a:srgbClr val="8E9396"/>
    <a:srgbClr val="E67C49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21" y="4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font" Target="fonts/font1.fntdata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font" Target="fonts/font4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7.fntdata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font" Target="fonts/font6.fntdata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font" Target="fonts/font2.fntdata"/><Relationship Id="rId31" Type="http://schemas.microsoft.com/office/2018/10/relationships/authors" Target="author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5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960616-E305-4753-84A5-1BC09C92AD15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5615CE-2250-47F0-AC46-C2F36ECDF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9379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963EE3-9A05-4449-BD98-29215766B886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D8DDF5-5274-934F-A34C-A9C556A65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119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9" name="Google Shape;11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8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2" name="Google Shape;19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7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5" name="Google Shape;17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1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2" name="Google Shape;24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2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4" name="Google Shape;25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33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04" name="Google Shape;504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31261" y="1457325"/>
            <a:ext cx="5036090" cy="3905250"/>
          </a:xfrm>
        </p:spPr>
        <p:txBody>
          <a:bodyPr vert="horz" lIns="0" tIns="0" rIns="0" bIns="0" rtlCol="0">
            <a:norm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buClr>
                <a:schemeClr val="accent1"/>
              </a:buClr>
            </a:pPr>
            <a:r>
              <a:rPr lang="en-US"/>
              <a:t>Edit Master text styles</a:t>
            </a:r>
          </a:p>
          <a:p>
            <a:pPr lvl="1">
              <a:buClr>
                <a:schemeClr val="accent1"/>
              </a:buClr>
            </a:pPr>
            <a:r>
              <a:rPr lang="en-US"/>
              <a:t>Second level</a:t>
            </a:r>
          </a:p>
          <a:p>
            <a:pPr lvl="2">
              <a:buClr>
                <a:schemeClr val="accent1"/>
              </a:buClr>
            </a:pPr>
            <a:r>
              <a:rPr lang="en-US"/>
              <a:t>Third level</a:t>
            </a:r>
          </a:p>
          <a:p>
            <a:pPr lvl="3">
              <a:buClr>
                <a:schemeClr val="accent1"/>
              </a:buClr>
            </a:pPr>
            <a:r>
              <a:rPr lang="en-US"/>
              <a:t>Fourth level</a:t>
            </a:r>
          </a:p>
          <a:p>
            <a:pPr lvl="4">
              <a:buClr>
                <a:schemeClr val="accent1"/>
              </a:buClr>
            </a:pPr>
            <a:r>
              <a:rPr lang="en-US"/>
              <a:t>Fifth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5976960"/>
            <a:ext cx="12192000" cy="88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 userDrawn="1"/>
        </p:nvCxnSpPr>
        <p:spPr>
          <a:xfrm flipV="1">
            <a:off x="0" y="6119835"/>
            <a:ext cx="12192000" cy="1989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Content Placeholder 19"/>
          <p:cNvSpPr>
            <a:spLocks noGrp="1"/>
          </p:cNvSpPr>
          <p:nvPr>
            <p:ph sz="quarter" idx="13"/>
          </p:nvPr>
        </p:nvSpPr>
        <p:spPr>
          <a:xfrm>
            <a:off x="6004560" y="1457325"/>
            <a:ext cx="5729923" cy="39052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EAC4336-5861-C812-B571-427333E83ACA}"/>
              </a:ext>
            </a:extLst>
          </p:cNvPr>
          <p:cNvGrpSpPr/>
          <p:nvPr userDrawn="1"/>
        </p:nvGrpSpPr>
        <p:grpSpPr>
          <a:xfrm>
            <a:off x="185084" y="6039131"/>
            <a:ext cx="11400458" cy="926306"/>
            <a:chOff x="185084" y="6039131"/>
            <a:chExt cx="11400458" cy="926306"/>
          </a:xfrm>
        </p:grpSpPr>
        <p:pic>
          <p:nvPicPr>
            <p:cNvPr id="11" name="Picture 10" descr="TDD_PowerpointTemplate_Header.png">
              <a:extLst>
                <a:ext uri="{FF2B5EF4-FFF2-40B4-BE49-F238E27FC236}">
                  <a16:creationId xmlns:a16="http://schemas.microsoft.com/office/drawing/2014/main" id="{9C203E6C-034C-43B0-82A7-FF3EA250687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26817" y="6184547"/>
              <a:ext cx="2337959" cy="554652"/>
            </a:xfrm>
            <a:prstGeom prst="rect">
              <a:avLst/>
            </a:prstGeom>
          </p:spPr>
        </p:pic>
        <p:pic>
          <p:nvPicPr>
            <p:cNvPr id="16" name="Рисунок 2" descr="Зображення, що містить малювання&#10;&#10;Автоматично згенерований опис">
              <a:extLst>
                <a:ext uri="{FF2B5EF4-FFF2-40B4-BE49-F238E27FC236}">
                  <a16:creationId xmlns:a16="http://schemas.microsoft.com/office/drawing/2014/main" id="{D26F279E-82D1-4010-9597-6CFFA720E27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5084" y="6039131"/>
              <a:ext cx="2381250" cy="926306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67E4EDC-E4D8-49B6-909D-06B34AF31868}"/>
                </a:ext>
              </a:extLst>
            </p:cNvPr>
            <p:cNvSpPr txBox="1"/>
            <p:nvPr userDrawn="1"/>
          </p:nvSpPr>
          <p:spPr>
            <a:xfrm>
              <a:off x="7429178" y="6274544"/>
              <a:ext cx="41563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>
                  <a:latin typeface="Arial" panose="020B0604020202020204" pitchFamily="34" charset="0"/>
                  <a:cs typeface="Arial" panose="020B0604020202020204" pitchFamily="34" charset="0"/>
                </a:rPr>
                <a:t>ПРОГРАМА USAID З АГРАРНОГО І СІЛЬСЬКОГО РОЗВИТКУ (АГРО)</a:t>
              </a:r>
              <a:endParaRPr lang="uk-UA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97023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31260" y="1457325"/>
            <a:ext cx="11303539" cy="3905250"/>
          </a:xfrm>
        </p:spPr>
        <p:txBody>
          <a:bodyPr vert="horz" lIns="0" tIns="0" rIns="0" bIns="0" rtlCol="0">
            <a:norm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buClr>
                <a:schemeClr val="accent1"/>
              </a:buClr>
            </a:pPr>
            <a:r>
              <a:rPr lang="en-US"/>
              <a:t>Edit Master text styles</a:t>
            </a:r>
          </a:p>
          <a:p>
            <a:pPr lvl="1">
              <a:buClr>
                <a:schemeClr val="accent1"/>
              </a:buClr>
            </a:pPr>
            <a:r>
              <a:rPr lang="en-US"/>
              <a:t>Second level</a:t>
            </a:r>
          </a:p>
          <a:p>
            <a:pPr lvl="2">
              <a:buClr>
                <a:schemeClr val="accent1"/>
              </a:buClr>
            </a:pPr>
            <a:r>
              <a:rPr lang="en-US"/>
              <a:t>Third level</a:t>
            </a:r>
          </a:p>
          <a:p>
            <a:pPr lvl="3">
              <a:buClr>
                <a:schemeClr val="accent1"/>
              </a:buClr>
            </a:pPr>
            <a:r>
              <a:rPr lang="en-US"/>
              <a:t>Fourth level</a:t>
            </a:r>
          </a:p>
          <a:p>
            <a:pPr lvl="4">
              <a:buClr>
                <a:schemeClr val="accent1"/>
              </a:buClr>
            </a:pPr>
            <a:r>
              <a:rPr lang="en-US"/>
              <a:t>Fifth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5976960"/>
            <a:ext cx="12192000" cy="88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 userDrawn="1"/>
        </p:nvCxnSpPr>
        <p:spPr>
          <a:xfrm flipV="1">
            <a:off x="0" y="6119835"/>
            <a:ext cx="12192000" cy="1989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TDD_PowerpointTemplate_Header.png">
            <a:extLst>
              <a:ext uri="{FF2B5EF4-FFF2-40B4-BE49-F238E27FC236}">
                <a16:creationId xmlns:a16="http://schemas.microsoft.com/office/drawing/2014/main" id="{9C203E6C-034C-43B0-82A7-FF3EA25068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26817" y="6184547"/>
            <a:ext cx="2337959" cy="554652"/>
          </a:xfrm>
          <a:prstGeom prst="rect">
            <a:avLst/>
          </a:prstGeom>
        </p:spPr>
      </p:pic>
      <p:pic>
        <p:nvPicPr>
          <p:cNvPr id="16" name="Рисунок 2" descr="Зображення, що містить малювання&#10;&#10;Автоматично згенерований опис">
            <a:extLst>
              <a:ext uri="{FF2B5EF4-FFF2-40B4-BE49-F238E27FC236}">
                <a16:creationId xmlns:a16="http://schemas.microsoft.com/office/drawing/2014/main" id="{D26F279E-82D1-4010-9597-6CFFA720E27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084" y="6039131"/>
            <a:ext cx="2381250" cy="92630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67E4EDC-E4D8-49B6-909D-06B34AF31868}"/>
              </a:ext>
            </a:extLst>
          </p:cNvPr>
          <p:cNvSpPr txBox="1"/>
          <p:nvPr userDrawn="1"/>
        </p:nvSpPr>
        <p:spPr>
          <a:xfrm>
            <a:off x="7429178" y="6274544"/>
            <a:ext cx="41563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>
                <a:latin typeface="Arial" panose="020B0604020202020204" pitchFamily="34" charset="0"/>
                <a:cs typeface="Arial" panose="020B0604020202020204" pitchFamily="34" charset="0"/>
              </a:rPr>
              <a:t>ПРОГРАМА USAID З АГРАРНОГО І СІЛЬСЬКОГО РОЗВИТКУ (АГРО)</a:t>
            </a:r>
            <a:endParaRPr lang="uk-UA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06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40835" y="1015868"/>
            <a:ext cx="7760239" cy="3822831"/>
          </a:xfrm>
        </p:spPr>
        <p:txBody>
          <a:bodyPr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97096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638163" y="3975869"/>
            <a:ext cx="4095761" cy="595965"/>
          </a:xfrm>
          <a:prstGeom prst="rect">
            <a:avLst/>
          </a:prstGeom>
        </p:spPr>
        <p:txBody>
          <a:bodyPr rIns="0">
            <a:noAutofit/>
          </a:bodyPr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 marL="457189" indent="0" algn="r">
              <a:spcBef>
                <a:spcPts val="2376"/>
              </a:spcBef>
              <a:buNone/>
              <a:defRPr sz="1600">
                <a:solidFill>
                  <a:schemeClr val="accent5"/>
                </a:solidFill>
              </a:defRPr>
            </a:lvl2pPr>
            <a:lvl3pPr marL="914377" indent="0" algn="r">
              <a:buNone/>
              <a:defRPr sz="2400"/>
            </a:lvl3pPr>
            <a:lvl4pPr marL="1371566" indent="0" algn="r">
              <a:buNone/>
              <a:defRPr sz="2400"/>
            </a:lvl4pPr>
            <a:lvl5pPr marL="1828754" indent="0" algn="r">
              <a:buNone/>
              <a:defRPr sz="2400"/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5172075" y="-1"/>
            <a:ext cx="7019925" cy="6119836"/>
          </a:xfrm>
          <a:solidFill>
            <a:schemeClr val="bg2"/>
          </a:solidFill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V="1">
            <a:off x="0" y="6119835"/>
            <a:ext cx="12192000" cy="1989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38163" y="623560"/>
            <a:ext cx="7486661" cy="2632846"/>
          </a:xfrm>
          <a:prstGeom prst="rect">
            <a:avLst/>
          </a:prstGeom>
        </p:spPr>
        <p:txBody>
          <a:bodyPr rIns="0">
            <a:noAutofit/>
          </a:bodyPr>
          <a:lstStyle>
            <a:lvl1pPr marL="0" indent="0" algn="l">
              <a:buNone/>
              <a:defRPr sz="6600" b="1">
                <a:solidFill>
                  <a:schemeClr val="accent1"/>
                </a:solidFill>
              </a:defRPr>
            </a:lvl1pPr>
            <a:lvl2pPr marL="457189" indent="0" algn="r">
              <a:spcBef>
                <a:spcPts val="2376"/>
              </a:spcBef>
              <a:buNone/>
              <a:defRPr sz="1600">
                <a:solidFill>
                  <a:schemeClr val="accent5"/>
                </a:solidFill>
              </a:defRPr>
            </a:lvl2pPr>
            <a:lvl3pPr marL="914377" indent="0" algn="r">
              <a:buNone/>
              <a:defRPr sz="2400"/>
            </a:lvl3pPr>
            <a:lvl4pPr marL="1371566" indent="0" algn="r">
              <a:buNone/>
              <a:defRPr sz="2400"/>
            </a:lvl4pPr>
            <a:lvl5pPr marL="1828754" indent="0" algn="r">
              <a:buNone/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0334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lements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 noChangeAspect="1"/>
          </p:cNvSpPr>
          <p:nvPr userDrawn="1"/>
        </p:nvSpPr>
        <p:spPr bwMode="auto">
          <a:xfrm>
            <a:off x="2173899" y="1313963"/>
            <a:ext cx="1968170" cy="1974360"/>
          </a:xfrm>
          <a:custGeom>
            <a:avLst/>
            <a:gdLst>
              <a:gd name="T0" fmla="*/ 388 w 388"/>
              <a:gd name="T1" fmla="*/ 194 h 389"/>
              <a:gd name="T2" fmla="*/ 300 w 388"/>
              <a:gd name="T3" fmla="*/ 88 h 389"/>
              <a:gd name="T4" fmla="*/ 194 w 388"/>
              <a:gd name="T5" fmla="*/ 0 h 389"/>
              <a:gd name="T6" fmla="*/ 88 w 388"/>
              <a:gd name="T7" fmla="*/ 88 h 389"/>
              <a:gd name="T8" fmla="*/ 0 w 388"/>
              <a:gd name="T9" fmla="*/ 194 h 389"/>
              <a:gd name="T10" fmla="*/ 88 w 388"/>
              <a:gd name="T11" fmla="*/ 301 h 389"/>
              <a:gd name="T12" fmla="*/ 194 w 388"/>
              <a:gd name="T13" fmla="*/ 389 h 389"/>
              <a:gd name="T14" fmla="*/ 300 w 388"/>
              <a:gd name="T15" fmla="*/ 301 h 389"/>
              <a:gd name="T16" fmla="*/ 388 w 388"/>
              <a:gd name="T17" fmla="*/ 194 h 3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88" h="389">
                <a:moveTo>
                  <a:pt x="388" y="194"/>
                </a:moveTo>
                <a:cubicBezTo>
                  <a:pt x="388" y="141"/>
                  <a:pt x="351" y="97"/>
                  <a:pt x="300" y="88"/>
                </a:cubicBezTo>
                <a:cubicBezTo>
                  <a:pt x="291" y="38"/>
                  <a:pt x="247" y="0"/>
                  <a:pt x="194" y="0"/>
                </a:cubicBezTo>
                <a:cubicBezTo>
                  <a:pt x="141" y="0"/>
                  <a:pt x="97" y="38"/>
                  <a:pt x="88" y="88"/>
                </a:cubicBezTo>
                <a:cubicBezTo>
                  <a:pt x="38" y="97"/>
                  <a:pt x="0" y="141"/>
                  <a:pt x="0" y="194"/>
                </a:cubicBezTo>
                <a:cubicBezTo>
                  <a:pt x="0" y="247"/>
                  <a:pt x="38" y="291"/>
                  <a:pt x="88" y="301"/>
                </a:cubicBezTo>
                <a:cubicBezTo>
                  <a:pt x="97" y="351"/>
                  <a:pt x="141" y="389"/>
                  <a:pt x="194" y="389"/>
                </a:cubicBezTo>
                <a:cubicBezTo>
                  <a:pt x="247" y="389"/>
                  <a:pt x="291" y="351"/>
                  <a:pt x="300" y="301"/>
                </a:cubicBezTo>
                <a:cubicBezTo>
                  <a:pt x="351" y="291"/>
                  <a:pt x="388" y="247"/>
                  <a:pt x="388" y="1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9"/>
          <p:cNvSpPr>
            <a:spLocks noChangeAspect="1"/>
          </p:cNvSpPr>
          <p:nvPr userDrawn="1"/>
        </p:nvSpPr>
        <p:spPr bwMode="auto">
          <a:xfrm>
            <a:off x="4464906" y="1252417"/>
            <a:ext cx="1963738" cy="1973262"/>
          </a:xfrm>
          <a:custGeom>
            <a:avLst/>
            <a:gdLst>
              <a:gd name="T0" fmla="*/ 79 w 192"/>
              <a:gd name="T1" fmla="*/ 183 h 193"/>
              <a:gd name="T2" fmla="*/ 10 w 192"/>
              <a:gd name="T3" fmla="*/ 114 h 193"/>
              <a:gd name="T4" fmla="*/ 10 w 192"/>
              <a:gd name="T5" fmla="*/ 79 h 193"/>
              <a:gd name="T6" fmla="*/ 79 w 192"/>
              <a:gd name="T7" fmla="*/ 10 h 193"/>
              <a:gd name="T8" fmla="*/ 114 w 192"/>
              <a:gd name="T9" fmla="*/ 10 h 193"/>
              <a:gd name="T10" fmla="*/ 183 w 192"/>
              <a:gd name="T11" fmla="*/ 79 h 193"/>
              <a:gd name="T12" fmla="*/ 183 w 192"/>
              <a:gd name="T13" fmla="*/ 114 h 193"/>
              <a:gd name="T14" fmla="*/ 114 w 192"/>
              <a:gd name="T15" fmla="*/ 183 h 193"/>
              <a:gd name="T16" fmla="*/ 79 w 192"/>
              <a:gd name="T17" fmla="*/ 183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2" h="193">
                <a:moveTo>
                  <a:pt x="79" y="183"/>
                </a:moveTo>
                <a:cubicBezTo>
                  <a:pt x="10" y="114"/>
                  <a:pt x="10" y="114"/>
                  <a:pt x="10" y="114"/>
                </a:cubicBezTo>
                <a:cubicBezTo>
                  <a:pt x="0" y="104"/>
                  <a:pt x="0" y="89"/>
                  <a:pt x="10" y="79"/>
                </a:cubicBezTo>
                <a:cubicBezTo>
                  <a:pt x="79" y="10"/>
                  <a:pt x="79" y="10"/>
                  <a:pt x="79" y="10"/>
                </a:cubicBezTo>
                <a:cubicBezTo>
                  <a:pt x="88" y="0"/>
                  <a:pt x="104" y="0"/>
                  <a:pt x="114" y="10"/>
                </a:cubicBezTo>
                <a:cubicBezTo>
                  <a:pt x="183" y="79"/>
                  <a:pt x="183" y="79"/>
                  <a:pt x="183" y="79"/>
                </a:cubicBezTo>
                <a:cubicBezTo>
                  <a:pt x="192" y="89"/>
                  <a:pt x="192" y="104"/>
                  <a:pt x="183" y="114"/>
                </a:cubicBezTo>
                <a:cubicBezTo>
                  <a:pt x="114" y="183"/>
                  <a:pt x="114" y="183"/>
                  <a:pt x="114" y="183"/>
                </a:cubicBezTo>
                <a:cubicBezTo>
                  <a:pt x="104" y="193"/>
                  <a:pt x="88" y="193"/>
                  <a:pt x="79" y="183"/>
                </a:cubicBezTo>
                <a:close/>
              </a:path>
            </a:pathLst>
          </a:custGeom>
          <a:solidFill>
            <a:srgbClr val="F582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594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ext Slid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720" y="810970"/>
            <a:ext cx="11338560" cy="49362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E67C4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0" y="1507156"/>
            <a:ext cx="11338560" cy="395777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8471662-AA06-441D-9DCE-20FBFA4EA5D8}" type="datetimeFigureOut">
              <a:rPr lang="uk-UA" smtClean="0"/>
              <a:t>29.08.2022</a:t>
            </a:fld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4486190-4239-48DC-8FD6-6903D9A2D11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1471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/>
          <p:cNvSpPr>
            <a:spLocks noGrp="1"/>
          </p:cNvSpPr>
          <p:nvPr>
            <p:ph type="body" idx="1"/>
          </p:nvPr>
        </p:nvSpPr>
        <p:spPr>
          <a:xfrm>
            <a:off x="431260" y="1419225"/>
            <a:ext cx="11303540" cy="363777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>
              <a:buClr>
                <a:schemeClr val="accent1"/>
              </a:buClr>
            </a:pPr>
            <a:r>
              <a:rPr lang="en-US"/>
              <a:t>Edit Master text styles</a:t>
            </a:r>
          </a:p>
          <a:p>
            <a:pPr lvl="1">
              <a:buClr>
                <a:schemeClr val="accent1"/>
              </a:buClr>
            </a:pPr>
            <a:r>
              <a:rPr lang="en-US"/>
              <a:t>Second level</a:t>
            </a:r>
          </a:p>
          <a:p>
            <a:pPr lvl="2">
              <a:buClr>
                <a:schemeClr val="accent1"/>
              </a:buClr>
            </a:pPr>
            <a:r>
              <a:rPr lang="en-US"/>
              <a:t>Third level</a:t>
            </a:r>
          </a:p>
          <a:p>
            <a:pPr lvl="3">
              <a:buClr>
                <a:schemeClr val="accent1"/>
              </a:buClr>
            </a:pPr>
            <a:r>
              <a:rPr lang="en-US"/>
              <a:t>Fourth level</a:t>
            </a:r>
          </a:p>
          <a:p>
            <a:pPr lvl="4">
              <a:buClr>
                <a:schemeClr val="accent1"/>
              </a:buClr>
            </a:pPr>
            <a:r>
              <a:rPr lang="en-US"/>
              <a:t>Fifth level</a:t>
            </a:r>
          </a:p>
        </p:txBody>
      </p:sp>
      <p:sp>
        <p:nvSpPr>
          <p:cNvPr id="20" name="Title Placeholder 19"/>
          <p:cNvSpPr>
            <a:spLocks noGrp="1"/>
          </p:cNvSpPr>
          <p:nvPr>
            <p:ph type="title"/>
          </p:nvPr>
        </p:nvSpPr>
        <p:spPr>
          <a:xfrm>
            <a:off x="431260" y="355716"/>
            <a:ext cx="11303540" cy="60763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1EB6640-E106-DEDB-2B4C-AE41AA36BA7A}"/>
              </a:ext>
            </a:extLst>
          </p:cNvPr>
          <p:cNvGrpSpPr/>
          <p:nvPr userDrawn="1"/>
        </p:nvGrpSpPr>
        <p:grpSpPr>
          <a:xfrm>
            <a:off x="569806" y="6039131"/>
            <a:ext cx="11400458" cy="926306"/>
            <a:chOff x="185084" y="6039131"/>
            <a:chExt cx="11400458" cy="926306"/>
          </a:xfrm>
        </p:grpSpPr>
        <p:pic>
          <p:nvPicPr>
            <p:cNvPr id="6" name="Picture 5" descr="TDD_PowerpointTemplate_Header.png">
              <a:extLst>
                <a:ext uri="{FF2B5EF4-FFF2-40B4-BE49-F238E27FC236}">
                  <a16:creationId xmlns:a16="http://schemas.microsoft.com/office/drawing/2014/main" id="{EEBAE760-8536-A5B5-0FD3-59A8BC16656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8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26817" y="6184547"/>
              <a:ext cx="2337959" cy="554652"/>
            </a:xfrm>
            <a:prstGeom prst="rect">
              <a:avLst/>
            </a:prstGeom>
          </p:spPr>
        </p:pic>
        <p:pic>
          <p:nvPicPr>
            <p:cNvPr id="7" name="Рисунок 2" descr="Зображення, що містить малювання&#10;&#10;Автоматично згенерований опис">
              <a:extLst>
                <a:ext uri="{FF2B5EF4-FFF2-40B4-BE49-F238E27FC236}">
                  <a16:creationId xmlns:a16="http://schemas.microsoft.com/office/drawing/2014/main" id="{176B779C-59A4-6126-2A15-B66281100A7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5084" y="6039131"/>
              <a:ext cx="2381250" cy="926306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65A80A7-2607-3D31-5100-7096CCD627C6}"/>
                </a:ext>
              </a:extLst>
            </p:cNvPr>
            <p:cNvSpPr txBox="1"/>
            <p:nvPr userDrawn="1"/>
          </p:nvSpPr>
          <p:spPr>
            <a:xfrm>
              <a:off x="7429178" y="6274544"/>
              <a:ext cx="41563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>
                  <a:latin typeface="Arial" panose="020B0604020202020204" pitchFamily="34" charset="0"/>
                  <a:cs typeface="Arial" panose="020B0604020202020204" pitchFamily="34" charset="0"/>
                </a:rPr>
                <a:t>ПРОГРАМА USAID З АГРАРНОГО І СІЛЬСЬКОГО РОЗВИТКУ (АГРО)</a:t>
              </a:r>
              <a:endParaRPr lang="uk-UA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62773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3" r:id="rId2"/>
    <p:sldLayoutId id="2147483661" r:id="rId3"/>
    <p:sldLayoutId id="2147483649" r:id="rId4"/>
    <p:sldLayoutId id="2147483662" r:id="rId5"/>
    <p:sldLayoutId id="2147483666" r:id="rId6"/>
  </p:sldLayoutIdLst>
  <p:hf sldNum="0" hdr="0" ftr="0" dt="0"/>
  <p:txStyles>
    <p:titleStyle>
      <a:lvl1pPr algn="l" defTabSz="914377" rtl="0" eaLnBrk="1" latinLnBrk="0" hangingPunct="1">
        <a:lnSpc>
          <a:spcPct val="85000"/>
        </a:lnSpc>
        <a:spcBef>
          <a:spcPct val="0"/>
        </a:spcBef>
        <a:buNone/>
        <a:defRPr lang="en-US" sz="3600" b="1" kern="1200" smtClean="0">
          <a:solidFill>
            <a:schemeClr val="accent1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2400" kern="1200" smtClean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000" kern="1200" smtClean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800" kern="1200" smtClean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600" kern="1200" smtClean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600" kern="1200" smtClean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utt.ly/ALzk1Ao?fbclid=IwAR3QEpj9cK5prFRNTtyvtR4WeyctPjFAgaaq_Wea0U3cFZmewL8Q0sgFll0" TargetMode="External"/><Relationship Id="rId2" Type="http://schemas.openxmlformats.org/officeDocument/2006/relationships/hyperlink" Target="https://bit.ly/3RIYCkD?fbclid=IwAR30VhKpIW2iEluwxypmKU4PP9yM-fcA-GaExODH9d50Uq0fl81uFGaDjLc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68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19650" y="1688841"/>
            <a:ext cx="10752698" cy="1849988"/>
          </a:xfrm>
        </p:spPr>
        <p:txBody>
          <a:bodyPr/>
          <a:lstStyle/>
          <a:p>
            <a:r>
              <a:rPr lang="ru-RU">
                <a:solidFill>
                  <a:schemeClr val="tx2"/>
                </a:solidFill>
              </a:rPr>
              <a:t>ПРОГРАМА </a:t>
            </a:r>
            <a:br>
              <a:rPr lang="en-US">
                <a:solidFill>
                  <a:schemeClr val="tx2"/>
                </a:solidFill>
              </a:rPr>
            </a:br>
            <a:r>
              <a:rPr lang="en-US">
                <a:solidFill>
                  <a:schemeClr val="tx2"/>
                </a:solidFill>
              </a:rPr>
              <a:t>USAID </a:t>
            </a:r>
            <a:r>
              <a:rPr lang="ru-RU">
                <a:solidFill>
                  <a:schemeClr val="tx2"/>
                </a:solidFill>
              </a:rPr>
              <a:t>АГРО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587" y="0"/>
            <a:ext cx="3177948" cy="12298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3467" y="0"/>
            <a:ext cx="2955607" cy="1019175"/>
          </a:xfrm>
          <a:prstGeom prst="rect">
            <a:avLst/>
          </a:prstGeom>
        </p:spPr>
      </p:pic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7142685F-3F00-C0C1-7E61-FF670BA3B946}"/>
              </a:ext>
            </a:extLst>
          </p:cNvPr>
          <p:cNvSpPr txBox="1">
            <a:spLocks/>
          </p:cNvSpPr>
          <p:nvPr/>
        </p:nvSpPr>
        <p:spPr>
          <a:xfrm>
            <a:off x="638164" y="3680594"/>
            <a:ext cx="5457836" cy="758056"/>
          </a:xfrm>
          <a:prstGeom prst="rect">
            <a:avLst/>
          </a:prstGeom>
        </p:spPr>
        <p:txBody>
          <a:bodyPr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800" dirty="0"/>
              <a:t>Кубах Сергій Миколайович </a:t>
            </a:r>
          </a:p>
          <a:p>
            <a:pPr marL="0" indent="0">
              <a:buNone/>
            </a:pPr>
            <a:r>
              <a:rPr lang="ru-RU" sz="2800" dirty="0"/>
              <a:t>к.т.н., </a:t>
            </a:r>
            <a:r>
              <a:rPr lang="ru-RU" sz="2800" dirty="0" err="1"/>
              <a:t>керівник</a:t>
            </a:r>
            <a:r>
              <a:rPr lang="ru-RU" sz="2800" dirty="0"/>
              <a:t> </a:t>
            </a:r>
            <a:r>
              <a:rPr lang="ru-RU" sz="2800" dirty="0" err="1"/>
              <a:t>напряму</a:t>
            </a:r>
            <a:r>
              <a:rPr lang="ru-RU" sz="2800" dirty="0"/>
              <a:t> </a:t>
            </a:r>
            <a:r>
              <a:rPr lang="ru-RU" sz="2800" dirty="0" err="1"/>
              <a:t>земельної</a:t>
            </a:r>
            <a:r>
              <a:rPr lang="ru-RU" sz="2800" dirty="0"/>
              <a:t> </a:t>
            </a:r>
            <a:r>
              <a:rPr lang="ru-RU" sz="2800" dirty="0" err="1"/>
              <a:t>реформи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570508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9401" y="2333226"/>
            <a:ext cx="5279714" cy="3684566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707559" y="1084086"/>
            <a:ext cx="10274571" cy="859619"/>
          </a:xfrm>
        </p:spPr>
        <p:txBody>
          <a:bodyPr/>
          <a:lstStyle/>
          <a:p>
            <a:r>
              <a:rPr lang="uk-UA" sz="4800" dirty="0"/>
              <a:t>Дякуємо за увагу!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289672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9CB8D-53F1-8832-B2D8-E77EFE894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720" y="555331"/>
            <a:ext cx="11338560" cy="493623"/>
          </a:xfrm>
        </p:spPr>
        <p:txBody>
          <a:bodyPr lIns="91440" tIns="45720" rIns="91440" bIns="45720" anchor="t"/>
          <a:lstStyle/>
          <a:p>
            <a:r>
              <a:rPr lang="uk-UA">
                <a:latin typeface="Arial"/>
                <a:cs typeface="Arial"/>
              </a:rPr>
              <a:t>Документування збитків у агросекторі</a:t>
            </a:r>
          </a:p>
          <a:p>
            <a:endParaRPr lang="uk-UA" sz="2000">
              <a:latin typeface="Arial"/>
              <a:cs typeface="Arial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FD93812-3532-7638-846D-6E193F74DD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720" y="1428002"/>
            <a:ext cx="8609125" cy="4226563"/>
          </a:xfrm>
        </p:spPr>
        <p:txBody>
          <a:bodyPr lIns="91440" tIns="45720" rIns="91440" bIns="45720" anchor="t">
            <a:normAutofit/>
          </a:bodyPr>
          <a:lstStyle/>
          <a:p>
            <a:pPr marL="227965" indent="-227965">
              <a:lnSpc>
                <a:spcPct val="120000"/>
              </a:lnSpc>
            </a:pPr>
            <a:r>
              <a:rPr lang="uk-UA" sz="2200" dirty="0">
                <a:latin typeface="Arial"/>
                <a:cs typeface="Arial"/>
              </a:rPr>
              <a:t>Навчання алгоритму документування для землевласників, землекористувачів, громад</a:t>
            </a:r>
          </a:p>
          <a:p>
            <a:pPr marL="227965" indent="-227965">
              <a:lnSpc>
                <a:spcPct val="120000"/>
              </a:lnSpc>
            </a:pPr>
            <a:r>
              <a:rPr lang="uk-UA" sz="2200" dirty="0">
                <a:latin typeface="Arial"/>
                <a:cs typeface="Arial"/>
              </a:rPr>
              <a:t>Інтерактивна карта України з наслідками агресії РФ в аграрному секторі</a:t>
            </a:r>
          </a:p>
          <a:p>
            <a:pPr marL="227965" indent="-227965">
              <a:lnSpc>
                <a:spcPct val="120000"/>
              </a:lnSpc>
            </a:pPr>
            <a:r>
              <a:rPr lang="uk-UA" sz="2200" dirty="0">
                <a:latin typeface="Arial"/>
                <a:cs typeface="Arial"/>
              </a:rPr>
              <a:t>Система консультацій з питань компенсацій для представників аграрного сектору, землевласників, землекористувачів, громадян, місцевих громад</a:t>
            </a:r>
          </a:p>
          <a:p>
            <a:pPr marL="227013" indent="-1588">
              <a:lnSpc>
                <a:spcPct val="120000"/>
              </a:lnSpc>
              <a:buNone/>
            </a:pPr>
            <a:r>
              <a:rPr lang="uk-UA" sz="2200" dirty="0">
                <a:latin typeface="Arial"/>
                <a:cs typeface="Arial"/>
              </a:rPr>
              <a:t>Реалізується у партнерстві з Всеукраїнською аграрною радою </a:t>
            </a:r>
            <a:r>
              <a:rPr lang="ru-RU" sz="2200" dirty="0">
                <a:latin typeface="Arial"/>
                <a:cs typeface="Arial"/>
              </a:rPr>
              <a:t>(червень-</a:t>
            </a:r>
            <a:r>
              <a:rPr lang="ru-RU" sz="2200" dirty="0" err="1">
                <a:latin typeface="Arial"/>
                <a:cs typeface="Arial"/>
              </a:rPr>
              <a:t>грудень</a:t>
            </a:r>
            <a:r>
              <a:rPr lang="ru-RU" sz="2200" dirty="0">
                <a:latin typeface="Arial"/>
                <a:cs typeface="Arial"/>
              </a:rPr>
              <a:t> 2022)</a:t>
            </a:r>
            <a:endParaRPr lang="uk-UA" sz="2200" dirty="0">
              <a:latin typeface="Arial"/>
              <a:cs typeface="Arial"/>
            </a:endParaRPr>
          </a:p>
          <a:p>
            <a:pPr marL="0" indent="0">
              <a:buNone/>
            </a:pPr>
            <a:endParaRPr lang="uk-UA" sz="2000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A3549C7-4D29-F281-2769-4556F602485B}"/>
              </a:ext>
            </a:extLst>
          </p:cNvPr>
          <p:cNvSpPr/>
          <p:nvPr/>
        </p:nvSpPr>
        <p:spPr>
          <a:xfrm>
            <a:off x="9320981" y="1602658"/>
            <a:ext cx="2733367" cy="33017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az-Cyrl-AZ" sz="1600">
                <a:ea typeface="+mn-lt"/>
                <a:cs typeface="+mn-lt"/>
              </a:rPr>
              <a:t>Розроблені методичні рекомендації та зразки документів для фіксації </a:t>
            </a:r>
            <a:r>
              <a:rPr lang="az-Cyrl-AZ" sz="1600">
                <a:solidFill>
                  <a:schemeClr val="bg1"/>
                </a:solidFill>
                <a:ea typeface="+mn-lt"/>
                <a:cs typeface="+mn-lt"/>
              </a:rPr>
              <a:t>збитків</a:t>
            </a:r>
            <a:r>
              <a:rPr lang="az-Cyrl-AZ" sz="1600">
                <a:solidFill>
                  <a:schemeClr val="bg1"/>
                </a:solidFill>
                <a:latin typeface="-apple-system"/>
                <a:ea typeface="-apple-system"/>
                <a:cs typeface="-apple-system"/>
              </a:rPr>
              <a:t>  </a:t>
            </a:r>
          </a:p>
          <a:p>
            <a:pPr algn="ctr"/>
            <a:r>
              <a:rPr lang="en-US" sz="1600">
                <a:solidFill>
                  <a:schemeClr val="bg1"/>
                </a:solidFill>
                <a:latin typeface="-apple-system"/>
                <a:ea typeface="-apple-system"/>
                <a:cs typeface="-apple-system"/>
                <a:hlinkClick r:id="rId2" tooltip="https://bit.ly/3riyckd?fbclid=iwar30vhkpiw2ieluwxypmku4pp9ym-fca-gaexodh9d50uq0fl81ufgadjlc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https://bit.ly/3RIYCkD</a:t>
            </a:r>
            <a:endParaRPr lang="en-US">
              <a:solidFill>
                <a:schemeClr val="bg1"/>
              </a:solidFill>
              <a:latin typeface="Calibri"/>
              <a:ea typeface="-apple-system"/>
              <a:cs typeface="Calibri"/>
            </a:endParaRPr>
          </a:p>
          <a:p>
            <a:pPr algn="ctr"/>
            <a:endParaRPr lang="en-US" sz="1600">
              <a:solidFill>
                <a:schemeClr val="bg1"/>
              </a:solidFill>
              <a:latin typeface="Calibri"/>
              <a:ea typeface="-apple-system"/>
              <a:cs typeface="Calibri"/>
            </a:endParaRPr>
          </a:p>
          <a:p>
            <a:pPr algn="ctr"/>
            <a:r>
              <a:rPr lang="en-US" sz="1600" err="1">
                <a:solidFill>
                  <a:schemeClr val="bg1"/>
                </a:solidFill>
                <a:latin typeface="Calibri"/>
                <a:ea typeface="+mn-lt"/>
                <a:cs typeface="Calibri"/>
              </a:rPr>
              <a:t>Консультаційна</a:t>
            </a:r>
            <a:r>
              <a:rPr lang="en-US" sz="1600">
                <a:solidFill>
                  <a:schemeClr val="bg1"/>
                </a:solidFill>
                <a:latin typeface="Calibri"/>
                <a:ea typeface="+mn-lt"/>
                <a:cs typeface="Calibri"/>
              </a:rPr>
              <a:t> </a:t>
            </a:r>
            <a:r>
              <a:rPr lang="en-US" sz="1600" err="1">
                <a:solidFill>
                  <a:schemeClr val="bg1"/>
                </a:solidFill>
                <a:latin typeface="Calibri"/>
                <a:ea typeface="+mn-lt"/>
                <a:cs typeface="Calibri"/>
              </a:rPr>
              <a:t>лінія</a:t>
            </a:r>
            <a:r>
              <a:rPr lang="en-US" sz="1600">
                <a:solidFill>
                  <a:schemeClr val="bg1"/>
                </a:solidFill>
                <a:latin typeface="Calibri"/>
                <a:ea typeface="+mn-lt"/>
                <a:cs typeface="Calibri"/>
              </a:rPr>
              <a:t> (</a:t>
            </a:r>
            <a:r>
              <a:rPr lang="en-US" sz="1600" err="1">
                <a:solidFill>
                  <a:schemeClr val="bg1"/>
                </a:solidFill>
                <a:latin typeface="Calibri"/>
                <a:ea typeface="+mn-lt"/>
                <a:cs typeface="Calibri"/>
              </a:rPr>
              <a:t>контакти</a:t>
            </a:r>
            <a:r>
              <a:rPr lang="en-US" sz="160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chemeClr val="bg1"/>
                </a:solidFill>
                <a:ea typeface="+mn-lt"/>
                <a:cs typeface="+mn-lt"/>
              </a:rPr>
              <a:t>регіональних</a:t>
            </a:r>
            <a:r>
              <a:rPr lang="en-US" sz="160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chemeClr val="bg1"/>
                </a:solidFill>
                <a:ea typeface="+mn-lt"/>
                <a:cs typeface="+mn-lt"/>
              </a:rPr>
              <a:t>менеджерів</a:t>
            </a:r>
            <a:r>
              <a:rPr lang="en-US" sz="1600">
                <a:solidFill>
                  <a:schemeClr val="bg1"/>
                </a:solidFill>
                <a:ea typeface="+mn-lt"/>
                <a:cs typeface="+mn-lt"/>
              </a:rPr>
              <a:t>) </a:t>
            </a:r>
            <a:endParaRPr lang="uk-UA" sz="1600">
              <a:solidFill>
                <a:schemeClr val="bg1"/>
              </a:solidFill>
              <a:ea typeface="+mn-lt"/>
              <a:cs typeface="+mn-lt"/>
            </a:endParaRPr>
          </a:p>
          <a:p>
            <a:pPr algn="ctr"/>
            <a:r>
              <a:rPr lang="en-US" sz="1600">
                <a:solidFill>
                  <a:schemeClr val="bg1"/>
                </a:solidFill>
                <a:ea typeface="+mn-lt"/>
                <a:cs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https://cutt.ly/ALzk1Ao</a:t>
            </a:r>
            <a:endParaRPr lang="en-US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51047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3" descr="Graphical user interface, applicati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1" t="21317" r="114"/>
          <a:stretch/>
        </p:blipFill>
        <p:spPr>
          <a:xfrm>
            <a:off x="552450" y="524499"/>
            <a:ext cx="4543425" cy="5025161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3"/>
          <p:cNvSpPr/>
          <p:nvPr/>
        </p:nvSpPr>
        <p:spPr>
          <a:xfrm>
            <a:off x="5386389" y="524499"/>
            <a:ext cx="2947986" cy="1352550"/>
          </a:xfrm>
          <a:prstGeom prst="snip1Rect">
            <a:avLst>
              <a:gd name="adj" fmla="val 16667"/>
            </a:avLst>
          </a:prstGeom>
          <a:solidFill>
            <a:srgbClr val="00522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189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універсальні практичні рекомендації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3"/>
          <p:cNvSpPr/>
          <p:nvPr/>
        </p:nvSpPr>
        <p:spPr>
          <a:xfrm>
            <a:off x="5386389" y="2330114"/>
            <a:ext cx="2857500" cy="1352550"/>
          </a:xfrm>
          <a:prstGeom prst="snip1Rect">
            <a:avLst>
              <a:gd name="adj" fmla="val 16667"/>
            </a:avLst>
          </a:prstGeom>
          <a:solidFill>
            <a:srgbClr val="CCDC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189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17 готових шаблонів документів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3"/>
          <p:cNvSpPr/>
          <p:nvPr/>
        </p:nvSpPr>
        <p:spPr>
          <a:xfrm>
            <a:off x="5386389" y="4140727"/>
            <a:ext cx="2967036" cy="1352550"/>
          </a:xfrm>
          <a:prstGeom prst="snip1Rect">
            <a:avLst>
              <a:gd name="adj" fmla="val 16667"/>
            </a:avLst>
          </a:prstGeom>
          <a:solidFill>
            <a:srgbClr val="00522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189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зрозумілий покроковий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189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алгоритм дій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3"/>
          <p:cNvSpPr/>
          <p:nvPr/>
        </p:nvSpPr>
        <p:spPr>
          <a:xfrm>
            <a:off x="8672514" y="524499"/>
            <a:ext cx="2967036" cy="1352550"/>
          </a:xfrm>
          <a:prstGeom prst="snip1Rect">
            <a:avLst>
              <a:gd name="adj" fmla="val 16667"/>
            </a:avLst>
          </a:prstGeom>
          <a:solidFill>
            <a:srgbClr val="CCDC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189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не є нормативно-правовим актом,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189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але на них базується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3"/>
          <p:cNvSpPr/>
          <p:nvPr/>
        </p:nvSpPr>
        <p:spPr>
          <a:xfrm>
            <a:off x="8672514" y="2330114"/>
            <a:ext cx="2967036" cy="1352550"/>
          </a:xfrm>
          <a:prstGeom prst="snip1Rect">
            <a:avLst>
              <a:gd name="adj" fmla="val 16667"/>
            </a:avLst>
          </a:prstGeom>
          <a:solidFill>
            <a:srgbClr val="00522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189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систематизовано всі ресурси для фіксації збитків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3"/>
          <p:cNvSpPr/>
          <p:nvPr/>
        </p:nvSpPr>
        <p:spPr>
          <a:xfrm>
            <a:off x="8677275" y="4140727"/>
            <a:ext cx="2967036" cy="1352550"/>
          </a:xfrm>
          <a:prstGeom prst="snip1Rect">
            <a:avLst>
              <a:gd name="adj" fmla="val 16667"/>
            </a:avLst>
          </a:prstGeom>
          <a:solidFill>
            <a:srgbClr val="CCDC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189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безпосередня підтримка постраждалих осіб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3"/>
          <p:cNvSpPr/>
          <p:nvPr/>
        </p:nvSpPr>
        <p:spPr>
          <a:xfrm>
            <a:off x="5386389" y="524499"/>
            <a:ext cx="173107" cy="1352550"/>
          </a:xfrm>
          <a:prstGeom prst="rect">
            <a:avLst/>
          </a:prstGeom>
          <a:solidFill>
            <a:srgbClr val="CCDC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3"/>
          <p:cNvSpPr/>
          <p:nvPr/>
        </p:nvSpPr>
        <p:spPr>
          <a:xfrm>
            <a:off x="5386388" y="4140727"/>
            <a:ext cx="173107" cy="1352550"/>
          </a:xfrm>
          <a:prstGeom prst="rect">
            <a:avLst/>
          </a:prstGeom>
          <a:solidFill>
            <a:srgbClr val="CCDC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3"/>
          <p:cNvSpPr/>
          <p:nvPr/>
        </p:nvSpPr>
        <p:spPr>
          <a:xfrm>
            <a:off x="5386388" y="2330114"/>
            <a:ext cx="173107" cy="1352550"/>
          </a:xfrm>
          <a:prstGeom prst="rect">
            <a:avLst/>
          </a:prstGeom>
          <a:solidFill>
            <a:srgbClr val="00522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3"/>
          <p:cNvSpPr/>
          <p:nvPr/>
        </p:nvSpPr>
        <p:spPr>
          <a:xfrm>
            <a:off x="8672514" y="2330114"/>
            <a:ext cx="173107" cy="1352550"/>
          </a:xfrm>
          <a:prstGeom prst="rect">
            <a:avLst/>
          </a:prstGeom>
          <a:solidFill>
            <a:srgbClr val="CCDC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3"/>
          <p:cNvSpPr/>
          <p:nvPr/>
        </p:nvSpPr>
        <p:spPr>
          <a:xfrm>
            <a:off x="8678815" y="524499"/>
            <a:ext cx="173107" cy="1352550"/>
          </a:xfrm>
          <a:prstGeom prst="rect">
            <a:avLst/>
          </a:prstGeom>
          <a:solidFill>
            <a:srgbClr val="00522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3"/>
          <p:cNvSpPr/>
          <p:nvPr/>
        </p:nvSpPr>
        <p:spPr>
          <a:xfrm>
            <a:off x="8672514" y="4140727"/>
            <a:ext cx="173107" cy="1352550"/>
          </a:xfrm>
          <a:prstGeom prst="rect">
            <a:avLst/>
          </a:prstGeom>
          <a:solidFill>
            <a:srgbClr val="00522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"/>
            <a:ext cx="12192000" cy="582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7" name="Google Shape;197;p8"/>
          <p:cNvGrpSpPr/>
          <p:nvPr/>
        </p:nvGrpSpPr>
        <p:grpSpPr>
          <a:xfrm>
            <a:off x="0" y="0"/>
            <a:ext cx="12192000" cy="930072"/>
            <a:chOff x="0" y="0"/>
            <a:chExt cx="12192000" cy="930072"/>
          </a:xfrm>
        </p:grpSpPr>
        <p:sp>
          <p:nvSpPr>
            <p:cNvPr id="198" name="Google Shape;198;p8"/>
            <p:cNvSpPr/>
            <p:nvPr/>
          </p:nvSpPr>
          <p:spPr>
            <a:xfrm>
              <a:off x="0" y="0"/>
              <a:ext cx="12192000" cy="872322"/>
            </a:xfrm>
            <a:prstGeom prst="rect">
              <a:avLst/>
            </a:prstGeom>
            <a:solidFill>
              <a:srgbClr val="0033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p8"/>
            <p:cNvSpPr/>
            <p:nvPr/>
          </p:nvSpPr>
          <p:spPr>
            <a:xfrm rot="5400000">
              <a:off x="6069380" y="-5192547"/>
              <a:ext cx="57750" cy="12187489"/>
            </a:xfrm>
            <a:prstGeom prst="rect">
              <a:avLst/>
            </a:prstGeom>
            <a:solidFill>
              <a:srgbClr val="CCDC3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0" name="Google Shape;200;p8"/>
          <p:cNvSpPr/>
          <p:nvPr/>
        </p:nvSpPr>
        <p:spPr>
          <a:xfrm>
            <a:off x="3871701" y="1349409"/>
            <a:ext cx="4264877" cy="1015663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8"/>
          <p:cNvSpPr txBox="1"/>
          <p:nvPr/>
        </p:nvSpPr>
        <p:spPr>
          <a:xfrm>
            <a:off x="1" y="229032"/>
            <a:ext cx="12192000" cy="701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</a:pPr>
            <a:r>
              <a:rPr lang="ru-RU"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Що важливо встановити для подальшої компенсації?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8"/>
          <p:cNvSpPr/>
          <p:nvPr/>
        </p:nvSpPr>
        <p:spPr>
          <a:xfrm>
            <a:off x="7595469" y="4070918"/>
            <a:ext cx="2588454" cy="1015663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8"/>
          <p:cNvSpPr/>
          <p:nvPr/>
        </p:nvSpPr>
        <p:spPr>
          <a:xfrm>
            <a:off x="3871701" y="1443197"/>
            <a:ext cx="4264877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Факт пошкодження або знищення майна </a:t>
            </a:r>
            <a:r>
              <a:rPr lang="ru-RU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безпосередньо у зв'язку</a:t>
            </a:r>
            <a:br>
              <a:rPr lang="ru-RU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із російською агресією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8"/>
          <p:cNvSpPr/>
          <p:nvPr/>
        </p:nvSpPr>
        <p:spPr>
          <a:xfrm>
            <a:off x="1925455" y="4070917"/>
            <a:ext cx="2588454" cy="1015663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8"/>
          <p:cNvSpPr txBox="1"/>
          <p:nvPr/>
        </p:nvSpPr>
        <p:spPr>
          <a:xfrm>
            <a:off x="7690318" y="4317138"/>
            <a:ext cx="239875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Розмір </a:t>
            </a:r>
            <a:br>
              <a:rPr lang="ru-RU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упущеної вигоди</a:t>
            </a:r>
            <a:endParaRPr sz="1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8"/>
          <p:cNvSpPr/>
          <p:nvPr/>
        </p:nvSpPr>
        <p:spPr>
          <a:xfrm>
            <a:off x="2102926" y="4200183"/>
            <a:ext cx="2038835" cy="673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Розмір</a:t>
            </a:r>
            <a:br>
              <a:rPr lang="ru-RU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прямих (реальних)</a:t>
            </a:r>
            <a:br>
              <a:rPr lang="ru-RU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збитків</a:t>
            </a:r>
            <a:endParaRPr sz="1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7" name="Google Shape;207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19786" y="2478746"/>
            <a:ext cx="2768708" cy="2704435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8"/>
          <p:cNvSpPr txBox="1"/>
          <p:nvPr/>
        </p:nvSpPr>
        <p:spPr>
          <a:xfrm>
            <a:off x="5765534" y="3372602"/>
            <a:ext cx="470000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ru-RU" sz="4400" b="0" i="0" u="none" strike="noStrike" cap="none">
                <a:solidFill>
                  <a:srgbClr val="DBDDDF"/>
                </a:solidFill>
                <a:latin typeface="Calibri"/>
                <a:ea typeface="Calibri"/>
                <a:cs typeface="Calibri"/>
                <a:sym typeface="Calibri"/>
              </a:rPr>
              <a:t>$</a:t>
            </a:r>
            <a:endParaRPr sz="4400" b="0" i="0" u="none" strike="noStrike" cap="none">
              <a:solidFill>
                <a:srgbClr val="DBDDD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" name="Google Shape;177;p7"/>
          <p:cNvGrpSpPr/>
          <p:nvPr/>
        </p:nvGrpSpPr>
        <p:grpSpPr>
          <a:xfrm>
            <a:off x="0" y="0"/>
            <a:ext cx="12192000" cy="930072"/>
            <a:chOff x="0" y="0"/>
            <a:chExt cx="12192000" cy="930072"/>
          </a:xfrm>
        </p:grpSpPr>
        <p:sp>
          <p:nvSpPr>
            <p:cNvPr id="178" name="Google Shape;178;p7"/>
            <p:cNvSpPr/>
            <p:nvPr/>
          </p:nvSpPr>
          <p:spPr>
            <a:xfrm>
              <a:off x="0" y="0"/>
              <a:ext cx="12192000" cy="872322"/>
            </a:xfrm>
            <a:prstGeom prst="rect">
              <a:avLst/>
            </a:prstGeom>
            <a:solidFill>
              <a:srgbClr val="0033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p7"/>
            <p:cNvSpPr/>
            <p:nvPr/>
          </p:nvSpPr>
          <p:spPr>
            <a:xfrm rot="5400000">
              <a:off x="6069380" y="-5192547"/>
              <a:ext cx="57750" cy="12187489"/>
            </a:xfrm>
            <a:prstGeom prst="rect">
              <a:avLst/>
            </a:prstGeom>
            <a:solidFill>
              <a:srgbClr val="CCDC3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0" name="Google Shape;180;p7"/>
          <p:cNvSpPr txBox="1"/>
          <p:nvPr/>
        </p:nvSpPr>
        <p:spPr>
          <a:xfrm>
            <a:off x="1" y="229032"/>
            <a:ext cx="12192000" cy="701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</a:pPr>
            <a:r>
              <a:rPr lang="ru-RU"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Хто відповідальний за належне документування збитків?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7"/>
          <p:cNvSpPr txBox="1"/>
          <p:nvPr/>
        </p:nvSpPr>
        <p:spPr>
          <a:xfrm>
            <a:off x="629454" y="2929508"/>
            <a:ext cx="3201400" cy="1785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000" b="0" i="0" u="none" strike="noStrike" cap="none">
                <a:solidFill>
                  <a:srgbClr val="80AE35"/>
                </a:solidFill>
                <a:latin typeface="Calibri"/>
                <a:ea typeface="Calibri"/>
                <a:cs typeface="Calibri"/>
                <a:sym typeface="Calibri"/>
              </a:rPr>
              <a:t>ВЛАСНИК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-RU" sz="1500" b="0" i="0" u="none" strike="noStrike" cap="none">
                <a:solidFill>
                  <a:srgbClr val="3F4243"/>
                </a:solidFill>
                <a:latin typeface="Calibri"/>
                <a:ea typeface="Calibri"/>
                <a:cs typeface="Calibri"/>
                <a:sym typeface="Calibri"/>
              </a:rPr>
              <a:t>якщо майно не передано в користування або якщо користування достроково припинилося і витрати на відновлення майна буде нести безпосередньо власник</a:t>
            </a:r>
            <a:endParaRPr sz="15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7"/>
          <p:cNvSpPr txBox="1"/>
          <p:nvPr/>
        </p:nvSpPr>
        <p:spPr>
          <a:xfrm>
            <a:off x="4302109" y="2929508"/>
            <a:ext cx="3479232" cy="1554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000" b="0" i="0" u="none" strike="noStrike" cap="none">
                <a:solidFill>
                  <a:srgbClr val="80AE35"/>
                </a:solidFill>
                <a:latin typeface="Calibri"/>
                <a:ea typeface="Calibri"/>
                <a:cs typeface="Calibri"/>
                <a:sym typeface="Calibri"/>
              </a:rPr>
              <a:t>КОРИСТУВАЧ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-RU" sz="1500" b="0" i="0" u="none" strike="noStrike" cap="none">
                <a:solidFill>
                  <a:srgbClr val="3F4243"/>
                </a:solidFill>
                <a:latin typeface="Calibri"/>
                <a:ea typeface="Calibri"/>
                <a:cs typeface="Calibri"/>
                <a:sym typeface="Calibri"/>
              </a:rPr>
              <a:t>якщо майно перебувало в користуванні на момент знищення/пошкодження і користування не припинилося після цих подій і витрати на відновлення майна буде нести користувач</a:t>
            </a:r>
            <a:endParaRPr sz="15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7"/>
          <p:cNvSpPr txBox="1"/>
          <p:nvPr/>
        </p:nvSpPr>
        <p:spPr>
          <a:xfrm>
            <a:off x="8252598" y="2929508"/>
            <a:ext cx="3309949" cy="1892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0" i="0" u="none" strike="noStrike" cap="none">
                <a:solidFill>
                  <a:srgbClr val="80AE35"/>
                </a:solidFill>
                <a:latin typeface="Calibri"/>
                <a:ea typeface="Calibri"/>
                <a:cs typeface="Calibri"/>
                <a:sym typeface="Calibri"/>
              </a:rPr>
              <a:t>ОРГАНИ ДЕРЖВЛАДИ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0" i="0" u="none" strike="noStrike" cap="none">
                <a:solidFill>
                  <a:srgbClr val="80AE35"/>
                </a:solidFill>
                <a:latin typeface="Calibri"/>
                <a:ea typeface="Calibri"/>
                <a:cs typeface="Calibri"/>
                <a:sym typeface="Calibri"/>
              </a:rPr>
              <a:t>ТА МІСЦЕВОГО САМОВРЯДУВАННЯ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-RU" sz="1500" b="0" i="0" u="none" strike="noStrike" cap="none">
                <a:solidFill>
                  <a:srgbClr val="3F4243"/>
                </a:solidFill>
                <a:latin typeface="Calibri"/>
                <a:ea typeface="Calibri"/>
                <a:cs typeface="Calibri"/>
                <a:sym typeface="Calibri"/>
              </a:rPr>
              <a:t>в межах своєї компетенції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-RU" sz="1500" b="0" i="0" u="none" strike="noStrike" cap="none">
                <a:solidFill>
                  <a:srgbClr val="3F4243"/>
                </a:solidFill>
                <a:latin typeface="Calibri"/>
                <a:ea typeface="Calibri"/>
                <a:cs typeface="Calibri"/>
                <a:sym typeface="Calibri"/>
              </a:rPr>
              <a:t>та покладених на них завдань щодо фіксації та обрахунку завданих збитків</a:t>
            </a:r>
            <a:endParaRPr sz="1500" b="0" i="0" u="none" strike="noStrike" cap="none">
              <a:solidFill>
                <a:srgbClr val="3F42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7" name="Google Shape;187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83761" y="1511577"/>
            <a:ext cx="1213916" cy="1285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89635" y="1390303"/>
            <a:ext cx="1328453" cy="14065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01248" y="1536441"/>
            <a:ext cx="1190432" cy="12604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1"/>
          <p:cNvSpPr txBox="1">
            <a:spLocks noGrp="1"/>
          </p:cNvSpPr>
          <p:nvPr>
            <p:ph type="body" idx="1"/>
          </p:nvPr>
        </p:nvSpPr>
        <p:spPr>
          <a:xfrm>
            <a:off x="633663" y="1159424"/>
            <a:ext cx="10924674" cy="4547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4350" lvl="0" indent="-5143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DC3C"/>
              </a:buClr>
              <a:buSzPts val="1800"/>
              <a:buFont typeface="Calibri"/>
              <a:buAutoNum type="arabicPeriod"/>
            </a:pP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Оформити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наказ про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зупинення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експлуатації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об’єкта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в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зв’язку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з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подією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надаємо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шаблон). </a:t>
            </a:r>
            <a:r>
              <a:rPr lang="ru-RU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Вжити</a:t>
            </a:r>
            <a:r>
              <a:rPr lang="ru-RU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достатніх</a:t>
            </a:r>
            <a:r>
              <a:rPr lang="ru-RU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заходів</a:t>
            </a:r>
            <a:r>
              <a:rPr lang="ru-RU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ru-RU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щоб</a:t>
            </a:r>
            <a:r>
              <a:rPr lang="ru-RU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запобігти</a:t>
            </a:r>
            <a:r>
              <a:rPr lang="ru-RU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виникненню</a:t>
            </a:r>
            <a:r>
              <a:rPr lang="ru-RU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збитків</a:t>
            </a:r>
            <a:r>
              <a:rPr lang="ru-RU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чи</a:t>
            </a:r>
            <a:r>
              <a:rPr lang="ru-RU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зменшити</a:t>
            </a:r>
            <a:r>
              <a:rPr lang="ru-RU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їх</a:t>
            </a:r>
            <a:r>
              <a:rPr lang="ru-RU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14350" lvl="0" indent="-51435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CDC3C"/>
              </a:buClr>
              <a:buSzPts val="1800"/>
              <a:buFont typeface="Calibri"/>
              <a:buAutoNum type="arabicPeriod"/>
            </a:pP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Повідомити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всіх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зацікавлених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осіб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про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подію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та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пов’язані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із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цим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наслідки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іпотекодержателів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заставодавців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банки,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контрагентів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перед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якими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мають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виконуватися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зобов’язання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); </a:t>
            </a:r>
            <a:endParaRPr sz="1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14350" lvl="0" indent="-51435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CDC3C"/>
              </a:buClr>
              <a:buSzPts val="1800"/>
              <a:buFont typeface="Calibri"/>
              <a:buAutoNum type="arabicPeriod"/>
            </a:pP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Направити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повідомлення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у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військову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адміністрацію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або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до органу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місцевого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самоврядування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у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разі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повного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знищення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або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пошкодження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об’єкта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з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проханням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скласти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акт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обстеження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ушкоджень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 </a:t>
            </a:r>
            <a:endParaRPr dirty="0"/>
          </a:p>
          <a:p>
            <a:pPr marL="514350" lvl="0" indent="-51435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CDC3C"/>
              </a:buClr>
              <a:buSzPts val="1800"/>
              <a:buFont typeface="Calibri"/>
              <a:buAutoNum type="arabicPeriod"/>
            </a:pP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Подати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заяву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про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вчинення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кримінального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правопорушення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до СБУ (у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разі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порушення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законів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та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звичаїв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війни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надаємо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шаблон)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або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поліцію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крадіжка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або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вимагання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в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умовах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воєнного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стану,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інші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злочини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);</a:t>
            </a:r>
            <a:endParaRPr sz="1800" dirty="0"/>
          </a:p>
          <a:p>
            <a:pPr marL="514350" lvl="0" indent="-514350" algn="just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CCDC3C"/>
              </a:buClr>
              <a:buSzPts val="1800"/>
              <a:buFont typeface="Calibri"/>
              <a:buAutoNum type="arabicPeriod" startAt="6"/>
            </a:pP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Отримати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витяг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із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Єдиного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реєстру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досудових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розслідувань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</a:t>
            </a:r>
            <a:endParaRPr sz="1800" dirty="0"/>
          </a:p>
          <a:p>
            <a:pPr marL="514350" lvl="0" indent="-514350" algn="just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CCDC3C"/>
              </a:buClr>
              <a:buSzPts val="1800"/>
              <a:buFont typeface="Calibri"/>
              <a:buAutoNum type="arabicPeriod" startAt="6"/>
            </a:pP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Отримати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пам’ятку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про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процесуальні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права та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обов’язки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потерпілого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у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кримінальному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провадженні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обов'язково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);</a:t>
            </a:r>
            <a:endParaRPr dirty="0"/>
          </a:p>
        </p:txBody>
      </p:sp>
      <p:grpSp>
        <p:nvGrpSpPr>
          <p:cNvPr id="248" name="Google Shape;248;p11"/>
          <p:cNvGrpSpPr/>
          <p:nvPr/>
        </p:nvGrpSpPr>
        <p:grpSpPr>
          <a:xfrm>
            <a:off x="0" y="0"/>
            <a:ext cx="12192000" cy="930072"/>
            <a:chOff x="0" y="0"/>
            <a:chExt cx="12192000" cy="930072"/>
          </a:xfrm>
        </p:grpSpPr>
        <p:sp>
          <p:nvSpPr>
            <p:cNvPr id="249" name="Google Shape;249;p11"/>
            <p:cNvSpPr/>
            <p:nvPr/>
          </p:nvSpPr>
          <p:spPr>
            <a:xfrm>
              <a:off x="0" y="0"/>
              <a:ext cx="12192000" cy="872322"/>
            </a:xfrm>
            <a:prstGeom prst="rect">
              <a:avLst/>
            </a:prstGeom>
            <a:solidFill>
              <a:srgbClr val="0033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250;p11"/>
            <p:cNvSpPr/>
            <p:nvPr/>
          </p:nvSpPr>
          <p:spPr>
            <a:xfrm rot="5400000">
              <a:off x="6069380" y="-5192547"/>
              <a:ext cx="57750" cy="12187489"/>
            </a:xfrm>
            <a:prstGeom prst="rect">
              <a:avLst/>
            </a:prstGeom>
            <a:solidFill>
              <a:srgbClr val="CCDC3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1" name="Google Shape;251;p11"/>
          <p:cNvSpPr txBox="1"/>
          <p:nvPr/>
        </p:nvSpPr>
        <p:spPr>
          <a:xfrm>
            <a:off x="1" y="229192"/>
            <a:ext cx="12192000" cy="701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DC3C"/>
              </a:buClr>
              <a:buSzPts val="2400"/>
              <a:buFont typeface="Calibri"/>
              <a:buNone/>
            </a:pPr>
            <a:r>
              <a:rPr lang="ru-RU" sz="24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Покрокова</a:t>
            </a:r>
            <a:r>
              <a:rPr lang="ru-RU" sz="2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процедура </a:t>
            </a:r>
            <a:r>
              <a:rPr lang="ru-RU" sz="24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фіксації</a:t>
            </a:r>
            <a:r>
              <a:rPr lang="ru-RU" sz="2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4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пошкоджень</a:t>
            </a:r>
            <a:r>
              <a:rPr lang="ru-RU" sz="2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майна </a:t>
            </a:r>
            <a:r>
              <a:rPr lang="ru-RU" sz="24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підприємств</a:t>
            </a:r>
            <a:endParaRPr sz="2400" b="0" i="1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67C49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2"/>
          <p:cNvSpPr txBox="1">
            <a:spLocks noGrp="1"/>
          </p:cNvSpPr>
          <p:nvPr>
            <p:ph type="body" idx="1"/>
          </p:nvPr>
        </p:nvSpPr>
        <p:spPr>
          <a:xfrm>
            <a:off x="633663" y="587624"/>
            <a:ext cx="10924674" cy="4889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4350" lvl="0" indent="-514350" algn="just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CCDC3C"/>
              </a:buClr>
              <a:buSzPts val="1800"/>
              <a:buFont typeface="Arial"/>
              <a:buAutoNum type="arabicPeriod" startAt="8"/>
            </a:pP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Подати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повідомлення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до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інших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органів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в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окремих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випадках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(ДСНС -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пожежа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аварійний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стан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будівлі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розмінування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 ДЕІ -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забруднення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атмосферного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повітря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Держводагенства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шкода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водним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ресурсам;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обласні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Київську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міську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державні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адміністрації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(на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період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воєнного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стану -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військові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адміністрації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– шкода земельному фонду для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належного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обрахунку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розміру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завданих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збитків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);</a:t>
            </a:r>
            <a:endParaRPr dirty="0"/>
          </a:p>
          <a:p>
            <a:pPr marL="514350" lvl="0" indent="-514350" algn="just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CCDC3C"/>
              </a:buClr>
              <a:buSzPts val="1800"/>
              <a:buFont typeface="Calibri"/>
              <a:buAutoNum type="arabicPeriod" startAt="8"/>
            </a:pP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Зафіксувати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протоколом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огляду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місця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події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стан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об'єкта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Бажано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щоб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вказаний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протокол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складали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працівники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поліції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або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СБУ та/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або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ДСНС. </a:t>
            </a:r>
            <a:r>
              <a:rPr lang="ru-RU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Якщо</a:t>
            </a:r>
            <a:r>
              <a:rPr lang="ru-RU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ці</a:t>
            </a:r>
            <a:r>
              <a:rPr lang="ru-RU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органи</a:t>
            </a:r>
            <a:r>
              <a:rPr lang="ru-RU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в силу </a:t>
            </a:r>
            <a:r>
              <a:rPr lang="ru-RU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певних</a:t>
            </a:r>
            <a:r>
              <a:rPr lang="ru-RU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причин не </a:t>
            </a:r>
            <a:r>
              <a:rPr lang="ru-RU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можуть</a:t>
            </a:r>
            <a:r>
              <a:rPr lang="ru-RU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оперативно </a:t>
            </a:r>
            <a:r>
              <a:rPr lang="ru-RU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скласти</a:t>
            </a:r>
            <a:r>
              <a:rPr lang="ru-RU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протокол </a:t>
            </a:r>
            <a:r>
              <a:rPr lang="ru-RU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огляду</a:t>
            </a:r>
            <a:r>
              <a:rPr lang="ru-RU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місця</a:t>
            </a:r>
            <a:r>
              <a:rPr lang="ru-RU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події</a:t>
            </a:r>
            <a:r>
              <a:rPr lang="ru-RU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то </a:t>
            </a:r>
            <a:r>
              <a:rPr lang="ru-RU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скласти</a:t>
            </a:r>
            <a:r>
              <a:rPr lang="ru-RU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його</a:t>
            </a:r>
            <a:r>
              <a:rPr lang="ru-RU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самостійно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Огляд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повинна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здійснювати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уповноважена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підприємством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особа;</a:t>
            </a:r>
            <a:endParaRPr dirty="0"/>
          </a:p>
          <a:p>
            <a:pPr marL="514350" lvl="0" indent="-514350" algn="just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CCDC3C"/>
              </a:buClr>
              <a:buSzPts val="1800"/>
              <a:buFont typeface="Calibri"/>
              <a:buAutoNum type="arabicPeriod" startAt="8"/>
            </a:pP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Оформити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бухгалтерську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довідку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для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переведення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основних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засобів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(ОЗ),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іншого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майна на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рахунки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обліку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як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такі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що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можуть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бути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втрачені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Зупинити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нарахування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амортизації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по ОЗ,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поліпшенням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та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малоцінним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необоротним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матеріальним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активам. Провести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інвентаризацію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і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оформити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акти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списання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</a:t>
            </a:r>
            <a:endParaRPr dirty="0"/>
          </a:p>
          <a:p>
            <a:pPr marL="514350" lvl="0" indent="-514350" algn="just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CCDC3C"/>
              </a:buClr>
              <a:buSzPts val="1800"/>
              <a:buFont typeface="Calibri"/>
              <a:buAutoNum type="arabicPeriod" startAt="8"/>
            </a:pP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можливості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провести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експертну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оцінку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збитків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завданих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майну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підприємства</a:t>
            </a:r>
            <a:b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це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додатковий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доказ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розміру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шкоди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).</a:t>
            </a:r>
            <a:endParaRPr dirty="0"/>
          </a:p>
          <a:p>
            <a:pPr marL="514350" lvl="0" indent="-400050" algn="just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CCDC3C"/>
              </a:buClr>
              <a:buSzPts val="1800"/>
              <a:buFont typeface="Calibri"/>
              <a:buNone/>
            </a:pP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6" name="Google Shape;506;p33"/>
          <p:cNvGrpSpPr/>
          <p:nvPr/>
        </p:nvGrpSpPr>
        <p:grpSpPr>
          <a:xfrm>
            <a:off x="0" y="0"/>
            <a:ext cx="12192000" cy="930072"/>
            <a:chOff x="0" y="0"/>
            <a:chExt cx="12192000" cy="930072"/>
          </a:xfrm>
        </p:grpSpPr>
        <p:sp>
          <p:nvSpPr>
            <p:cNvPr id="507" name="Google Shape;507;p33"/>
            <p:cNvSpPr/>
            <p:nvPr/>
          </p:nvSpPr>
          <p:spPr>
            <a:xfrm>
              <a:off x="0" y="0"/>
              <a:ext cx="12192000" cy="872322"/>
            </a:xfrm>
            <a:prstGeom prst="rect">
              <a:avLst/>
            </a:prstGeom>
            <a:solidFill>
              <a:srgbClr val="0033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8" name="Google Shape;508;p33"/>
            <p:cNvSpPr/>
            <p:nvPr/>
          </p:nvSpPr>
          <p:spPr>
            <a:xfrm rot="5400000">
              <a:off x="6069380" y="-5192547"/>
              <a:ext cx="57750" cy="12187489"/>
            </a:xfrm>
            <a:prstGeom prst="rect">
              <a:avLst/>
            </a:prstGeom>
            <a:solidFill>
              <a:srgbClr val="CCDC3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09" name="Google Shape;509;p33"/>
          <p:cNvSpPr txBox="1"/>
          <p:nvPr/>
        </p:nvSpPr>
        <p:spPr>
          <a:xfrm>
            <a:off x="0" y="180907"/>
            <a:ext cx="12192000" cy="569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lang="ru-RU" sz="28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Рекомендації</a:t>
            </a:r>
            <a:r>
              <a:rPr lang="ru-RU" sz="2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для </a:t>
            </a:r>
            <a:r>
              <a:rPr lang="ru-RU" sz="28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підприємств</a:t>
            </a:r>
            <a:r>
              <a:rPr lang="ru-RU" sz="2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ru-RU" sz="28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що</a:t>
            </a:r>
            <a:r>
              <a:rPr lang="ru-RU" sz="2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8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знаходяться</a:t>
            </a:r>
            <a:r>
              <a:rPr lang="ru-RU" sz="2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на </a:t>
            </a:r>
            <a:r>
              <a:rPr lang="ru-RU" sz="28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тимчасово</a:t>
            </a:r>
            <a:r>
              <a:rPr lang="ru-RU" sz="2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8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окупованих</a:t>
            </a:r>
            <a:r>
              <a:rPr lang="ru-RU" sz="2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8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територіях</a:t>
            </a:r>
            <a:r>
              <a:rPr lang="ru-RU" sz="2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0" name="Google Shape;510;p33"/>
          <p:cNvSpPr txBox="1">
            <a:spLocks noGrp="1"/>
          </p:cNvSpPr>
          <p:nvPr>
            <p:ph type="body" idx="1"/>
          </p:nvPr>
        </p:nvSpPr>
        <p:spPr>
          <a:xfrm>
            <a:off x="502024" y="1019552"/>
            <a:ext cx="11118276" cy="4735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DC3C"/>
              </a:buClr>
              <a:buSzPts val="1800"/>
              <a:buFont typeface="Calibri"/>
              <a:buAutoNum type="arabicPeriod"/>
            </a:pP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Направити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(в т.ч. за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допомогою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інтернету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повідомлення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у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військову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адміністрацію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або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до органу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місцевого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самоврядування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про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втрату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ефективного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контролю над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об’єктом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на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тимчасово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окупованій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території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зазначивши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перелік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майна,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його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вартість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</a:t>
            </a:r>
            <a:endParaRPr dirty="0"/>
          </a:p>
          <a:p>
            <a:pPr marL="457200" lvl="0" indent="-4572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CDC3C"/>
              </a:buClr>
              <a:buSzPts val="1800"/>
              <a:buFont typeface="Calibri"/>
              <a:buAutoNum type="arabicPeriod"/>
            </a:pP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Звернутися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з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заявою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про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вчинення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кримінального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правопорушення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до СБУ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або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поліції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у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разі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скоєння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злочину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щодо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майна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підприємства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</a:t>
            </a:r>
            <a:endParaRPr dirty="0"/>
          </a:p>
          <a:p>
            <a:pPr marL="457200" lvl="0" indent="-4572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CDC3C"/>
              </a:buClr>
              <a:buSzPts val="1800"/>
              <a:buFont typeface="Calibri"/>
              <a:buAutoNum type="arabicPeriod"/>
            </a:pP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Максимально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захистити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та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зберегти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всі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правовстановлюючі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документи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на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майно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та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первинну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документацію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 </a:t>
            </a:r>
            <a:endParaRPr dirty="0"/>
          </a:p>
          <a:p>
            <a:pPr marL="457200" lvl="0" indent="-4572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CDC3C"/>
              </a:buClr>
              <a:buSzPts val="1800"/>
              <a:buFont typeface="Calibri"/>
              <a:buAutoNum type="arabicPeriod"/>
            </a:pP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можливості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самостійно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зафіксувати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пошкодження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або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знищення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майна (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відповідно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до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загальних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рекомендацій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), в т.ч.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збирати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та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зберігати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інформацію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з ЗМІ, яка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може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стосуватися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Вашого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підприємства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або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території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на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якій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воно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знаходиться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</a:t>
            </a:r>
            <a:endParaRPr dirty="0"/>
          </a:p>
          <a:p>
            <a:pPr marL="457200" lvl="0" indent="-4572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CDC3C"/>
              </a:buClr>
              <a:buSzPts val="1800"/>
              <a:buFont typeface="Calibri"/>
              <a:buAutoNum type="arabicPeriod"/>
            </a:pP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разі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неможливості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зберегти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первинну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документацію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подати до органу ДПС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України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повідомлення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про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неможливість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вивезення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первинних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документів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підписане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керівником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підприємства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та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головним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бухгалтером, в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якому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зазначаються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обставини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що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призвели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до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втрати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та/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або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неможливості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вивезення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первинних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документів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податкові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звітні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періоди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а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також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загальний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перелік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первинних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документів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(по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можливості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із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зазначенням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реквізитів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);</a:t>
            </a:r>
            <a:endParaRPr sz="1800" dirty="0"/>
          </a:p>
          <a:p>
            <a:pPr marL="457200" lvl="0" indent="-4572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CDC3C"/>
              </a:buClr>
              <a:buSzPts val="1800"/>
              <a:buFont typeface="Calibri"/>
              <a:buAutoNum type="arabicPeriod"/>
            </a:pP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Змінити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місцезнаходження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юридичної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особи в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підконтрольній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Україні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юрисдикції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CDC3C"/>
              </a:buClr>
              <a:buSzPts val="1800"/>
              <a:buFont typeface="Calibri"/>
              <a:buNone/>
            </a:pPr>
            <a:endParaRPr dirty="0"/>
          </a:p>
          <a:p>
            <a:pPr marL="457200" lvl="0" indent="-355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CDC3C"/>
              </a:buClr>
              <a:buSzPts val="1600"/>
              <a:buFont typeface="Calibri"/>
              <a:buNone/>
            </a:pP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hemonics">
      <a:dk1>
        <a:srgbClr val="47484C"/>
      </a:dk1>
      <a:lt1>
        <a:sysClr val="window" lastClr="FFFFFF"/>
      </a:lt1>
      <a:dk2>
        <a:srgbClr val="0A5067"/>
      </a:dk2>
      <a:lt2>
        <a:srgbClr val="EAEAEA"/>
      </a:lt2>
      <a:accent1>
        <a:srgbClr val="F47A00"/>
      </a:accent1>
      <a:accent2>
        <a:srgbClr val="C5D148"/>
      </a:accent2>
      <a:accent3>
        <a:srgbClr val="9BB82D"/>
      </a:accent3>
      <a:accent4>
        <a:srgbClr val="2EA18E"/>
      </a:accent4>
      <a:accent5>
        <a:srgbClr val="539AB6"/>
      </a:accent5>
      <a:accent6>
        <a:srgbClr val="F3AE48"/>
      </a:accent6>
      <a:hlink>
        <a:srgbClr val="F47A00"/>
      </a:hlink>
      <a:folHlink>
        <a:srgbClr val="774752"/>
      </a:folHlink>
    </a:clrScheme>
    <a:fontScheme name="Chemonics">
      <a:majorFont>
        <a:latin typeface="Montserrat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lIns="0" tIns="0" rIns="0" bIns="0"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ctr">
          <a:defRPr sz="1200" dirty="0">
            <a:solidFill>
              <a:schemeClr val="tx1"/>
            </a:solidFill>
            <a:latin typeface="+mn-lt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Chemonics Powerpoint Template 2 [Read-Only]" id="{D39F1444-DD00-4484-AD96-A6A27A73235E}" vid="{55E5F5E0-6C20-4D0E-AE6D-B225040961E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haredContentType xmlns="Microsoft.SharePoint.Taxonomy.ContentTypeSync" SourceId="822e118f-d533-465d-b5ca-7beed2256e09" ContentTypeId="0x0101008DA58B5CA681664FAB24816C56F4108509" PreviousValue="false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hbf0c10381aa4bd59932b5b7da857fed xmlns="8d7096d6-fc66-4344-9e3f-2445529a09f6">
      <Terms xmlns="http://schemas.microsoft.com/office/infopath/2007/PartnerControls"/>
    </hbf0c10381aa4bd59932b5b7da857fed>
    <TaxCatchAll xmlns="8d7096d6-fc66-4344-9e3f-2445529a09f6" xsi:nil="true"/>
    <lcf76f155ced4ddcb4097134ff3c332f xmlns="97b389a2-808a-4f3f-bbee-ccff952c9920">
      <Terms xmlns="http://schemas.microsoft.com/office/infopath/2007/PartnerControls"/>
    </lcf76f155ced4ddcb4097134ff3c332f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Project Communications" ma:contentTypeID="0x0101008DA58B5CA681664FAB24816C56F4108509005D4F13D299BA194AB8727F8B24F67A77" ma:contentTypeVersion="21" ma:contentTypeDescription="Project Communications" ma:contentTypeScope="" ma:versionID="2270018717c38729f85da9880690b7fd">
  <xsd:schema xmlns:xsd="http://www.w3.org/2001/XMLSchema" xmlns:xs="http://www.w3.org/2001/XMLSchema" xmlns:p="http://schemas.microsoft.com/office/2006/metadata/properties" xmlns:ns2="8d7096d6-fc66-4344-9e3f-2445529a09f6" xmlns:ns4="97b389a2-808a-4f3f-bbee-ccff952c9920" targetNamespace="http://schemas.microsoft.com/office/2006/metadata/properties" ma:root="true" ma:fieldsID="7c704099ba6c05124d5923a70f6c82d2" ns2:_="" ns4:_="">
    <xsd:import namespace="8d7096d6-fc66-4344-9e3f-2445529a09f6"/>
    <xsd:import namespace="97b389a2-808a-4f3f-bbee-ccff952c9920"/>
    <xsd:element name="properties">
      <xsd:complexType>
        <xsd:sequence>
          <xsd:element name="documentManagement">
            <xsd:complexType>
              <xsd:all>
                <xsd:element ref="ns2:hbf0c10381aa4bd59932b5b7da857fed" minOccurs="0"/>
                <xsd:element ref="ns2:TaxCatchAll" minOccurs="0"/>
                <xsd:element ref="ns2:TaxCatchAllLabel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Location" minOccurs="0"/>
                <xsd:element ref="ns4:MediaLengthInSeconds" minOccurs="0"/>
                <xsd:element ref="ns4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7096d6-fc66-4344-9e3f-2445529a09f6" elementFormDefault="qualified">
    <xsd:import namespace="http://schemas.microsoft.com/office/2006/documentManagement/types"/>
    <xsd:import namespace="http://schemas.microsoft.com/office/infopath/2007/PartnerControls"/>
    <xsd:element name="hbf0c10381aa4bd59932b5b7da857fed" ma:index="8" nillable="true" ma:taxonomy="true" ma:internalName="hbf0c10381aa4bd59932b5b7da857fed" ma:taxonomyFieldName="Project_x0020_Document_x0020_Type" ma:displayName="Project Document Type" ma:default="" ma:fieldId="{1bf0c103-81aa-4bd5-9932-b5b7da857fed}" ma:sspId="822e118f-d533-465d-b5ca-7beed2256e09" ma:termSetId="d8a5acf7-091c-4877-b363-b3708ae0704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459381e6-4375-4a80-acd8-85b15b1e957b}" ma:internalName="TaxCatchAll" ma:showField="CatchAllData" ma:web="3f0b0a6a-9552-433c-bf55-dc4cdc4828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459381e6-4375-4a80-acd8-85b15b1e957b}" ma:internalName="TaxCatchAllLabel" ma:readOnly="true" ma:showField="CatchAllDataLabel" ma:web="3f0b0a6a-9552-433c-bf55-dc4cdc4828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b389a2-808a-4f3f-bbee-ccff952c992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822e118f-d533-465d-b5ca-7beed2256e0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9C99B57-1C15-4042-8ACD-9F32BB1002E1}">
  <ds:schemaRefs>
    <ds:schemaRef ds:uri="Microsoft.SharePoint.Taxonomy.ContentTypeSync"/>
  </ds:schemaRefs>
</ds:datastoreItem>
</file>

<file path=customXml/itemProps2.xml><?xml version="1.0" encoding="utf-8"?>
<ds:datastoreItem xmlns:ds="http://schemas.openxmlformats.org/officeDocument/2006/customXml" ds:itemID="{071413D8-9BBE-426F-B343-5D38E98BB9E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4ACAF12-145B-4153-B7E2-CFBE9A3230B0}">
  <ds:schemaRefs>
    <ds:schemaRef ds:uri="8d7096d6-fc66-4344-9e3f-2445529a09f6"/>
    <ds:schemaRef ds:uri="97b389a2-808a-4f3f-bbee-ccff952c992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4795E14B-47E3-417D-AB52-EF70D212220C}">
  <ds:schemaRefs>
    <ds:schemaRef ds:uri="8d7096d6-fc66-4344-9e3f-2445529a09f6"/>
    <ds:schemaRef ds:uri="97b389a2-808a-4f3f-bbee-ccff952c992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213</TotalTime>
  <Words>745</Words>
  <Application>Microsoft Office PowerPoint</Application>
  <PresentationFormat>Широкоэкранный</PresentationFormat>
  <Paragraphs>54</Paragraphs>
  <Slides>10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-apple-system</vt:lpstr>
      <vt:lpstr>Montserrat</vt:lpstr>
      <vt:lpstr>Calibri</vt:lpstr>
      <vt:lpstr>Arial</vt:lpstr>
      <vt:lpstr>Office Theme</vt:lpstr>
      <vt:lpstr>ПРОГРАМА  USAID АГРО </vt:lpstr>
      <vt:lpstr>Документування збитків у агросекторі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Chemonics International,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Viktoriia Gultai</dc:creator>
  <cp:lastModifiedBy>Sergii Kubakh</cp:lastModifiedBy>
  <cp:revision>3</cp:revision>
  <dcterms:created xsi:type="dcterms:W3CDTF">2016-10-13T21:59:47Z</dcterms:created>
  <dcterms:modified xsi:type="dcterms:W3CDTF">2022-08-29T15:23:01Z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0x0101008DA58B5CA681664FAB24816C56F4108509005D4F13D299BA194AB8727F8B24F67A77</vt:lpwstr>
  </property>
  <property fmtid="{D5CDD505-2E9C-101B-9397-08002B2CF9AE}" pid="3" name="DivisionDepartment">
    <vt:lpwstr>2;#Strategic Communications and Outreach|3bdae9ac-3485-40f3-bc54-e952fd59a11d</vt:lpwstr>
  </property>
  <property fmtid="{D5CDD505-2E9C-101B-9397-08002B2CF9AE}" pid="4" name="BusinessUnit">
    <vt:lpwstr>1;#Strategic Solutions and Communications|243815c8-8aec-4f2f-b92a-dc3397f14641</vt:lpwstr>
  </property>
  <property fmtid="{D5CDD505-2E9C-101B-9397-08002B2CF9AE}" pid="5" name="Project Document Type">
    <vt:lpwstr/>
  </property>
  <property fmtid="{D5CDD505-2E9C-101B-9397-08002B2CF9AE}" pid="6" name="MediaServiceImageTags">
    <vt:lpwstr/>
  </property>
</Properties>
</file>