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  <p:sldId id="286" r:id="rId3"/>
    <p:sldId id="287" r:id="rId4"/>
    <p:sldId id="269" r:id="rId5"/>
    <p:sldId id="278" r:id="rId6"/>
    <p:sldId id="271" r:id="rId7"/>
    <p:sldId id="272" r:id="rId8"/>
    <p:sldId id="274" r:id="rId9"/>
    <p:sldId id="259" r:id="rId10"/>
    <p:sldId id="275" r:id="rId11"/>
    <p:sldId id="276" r:id="rId12"/>
    <p:sldId id="277" r:id="rId13"/>
    <p:sldId id="279" r:id="rId14"/>
    <p:sldId id="284" r:id="rId15"/>
    <p:sldId id="282" r:id="rId16"/>
    <p:sldId id="280" r:id="rId17"/>
    <p:sldId id="263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70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5" pos="7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A32"/>
    <a:srgbClr val="453A32"/>
    <a:srgbClr val="FDFDFC"/>
    <a:srgbClr val="FEFEFE"/>
    <a:srgbClr val="FDFDFD"/>
    <a:srgbClr val="DFC9B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20" autoAdjust="0"/>
  </p:normalViewPr>
  <p:slideViewPr>
    <p:cSldViewPr snapToGrid="0">
      <p:cViewPr varScale="1">
        <p:scale>
          <a:sx n="82" d="100"/>
          <a:sy n="82" d="100"/>
        </p:scale>
        <p:origin x="120" y="762"/>
      </p:cViewPr>
      <p:guideLst>
        <p:guide pos="370"/>
        <p:guide orient="horz" pos="323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6.sv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10" Type="http://schemas.openxmlformats.org/officeDocument/2006/relationships/image" Target="../media/image3.svg"/><Relationship Id="rId4" Type="http://schemas.openxmlformats.org/officeDocument/2006/relationships/image" Target="../media/image36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0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5.svg"/><Relationship Id="rId7" Type="http://schemas.openxmlformats.org/officeDocument/2006/relationships/image" Target="../media/image3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1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0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46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47.sv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3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CD50E54-DD87-4904-A4F0-015E08B5F8F6}"/>
              </a:ext>
            </a:extLst>
          </p:cNvPr>
          <p:cNvSpPr/>
          <p:nvPr/>
        </p:nvSpPr>
        <p:spPr>
          <a:xfrm>
            <a:off x="-400049" y="0"/>
            <a:ext cx="12896850" cy="71151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06D5B78-A24D-4B6F-BC2B-6B33AB449DA2}"/>
              </a:ext>
            </a:extLst>
          </p:cNvPr>
          <p:cNvSpPr txBox="1"/>
          <p:nvPr/>
        </p:nvSpPr>
        <p:spPr>
          <a:xfrm>
            <a:off x="-2771574" y="4088607"/>
            <a:ext cx="9559341" cy="241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«Про </a:t>
            </a:r>
            <a:r>
              <a:rPr lang="ru-RU" altLang="en-US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відновлення</a:t>
            </a:r>
            <a:r>
              <a:rPr lang="ru-RU" altLang="en-US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платоспроможності</a:t>
            </a:r>
            <a:r>
              <a:rPr lang="ru-RU" altLang="en-US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боржника</a:t>
            </a:r>
            <a:r>
              <a:rPr lang="ru-RU" altLang="en-US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або</a:t>
            </a:r>
            <a:r>
              <a:rPr lang="ru-RU" altLang="en-US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визнання</a:t>
            </a:r>
            <a:r>
              <a:rPr lang="ru-RU" altLang="en-US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його</a:t>
            </a:r>
            <a:r>
              <a:rPr lang="ru-RU" altLang="en-US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банкрутом</a:t>
            </a:r>
            <a:r>
              <a:rPr lang="ru-RU" altLang="en-US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»</a:t>
            </a:r>
            <a:endParaRPr lang="uk-UA" altLang="en-US" b="1" dirty="0">
              <a:solidFill>
                <a:srgbClr val="453A32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37AB40-3A44-474C-9754-64046CA7E85C}"/>
              </a:ext>
            </a:extLst>
          </p:cNvPr>
          <p:cNvSpPr txBox="1"/>
          <p:nvPr/>
        </p:nvSpPr>
        <p:spPr>
          <a:xfrm>
            <a:off x="-2771574" y="3117412"/>
            <a:ext cx="2736414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0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ЗАКОН УКРАЇНИ</a:t>
            </a:r>
            <a:endParaRPr lang="uk-UA" altLang="en-US" sz="2000" dirty="0">
              <a:solidFill>
                <a:srgbClr val="453A3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43A9A6-AD5B-4914-B492-E85C9398F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5500">
            <a:off x="-3268603" y="5048882"/>
            <a:ext cx="14381271" cy="77556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20099" y="5442819"/>
            <a:ext cx="15336099" cy="2466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6712">
            <a:off x="3463115" y="-4750446"/>
            <a:ext cx="13538502" cy="7755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725" y="3859453"/>
            <a:ext cx="9144000" cy="580689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НОВЕЛИ ПРАКТИКИ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520725" y="2320269"/>
            <a:ext cx="9314289" cy="1355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Захист інтересів банків</a:t>
            </a:r>
          </a:p>
          <a:p>
            <a:r>
              <a:rPr lang="uk-UA" sz="48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в процедурі банкрутства</a:t>
            </a:r>
            <a:endParaRPr lang="uk-UA" sz="4800" dirty="0">
              <a:latin typeface="Inter Black" panose="02000503000000020004" pitchFamily="2" charset="0"/>
              <a:ea typeface="Inter Black" panose="02000503000000020004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5572" y="901988"/>
            <a:ext cx="1604756" cy="438696"/>
          </a:xfrm>
          <a:prstGeom prst="rect">
            <a:avLst/>
          </a:prstGeom>
        </p:spPr>
      </p:pic>
      <p:sp>
        <p:nvSpPr>
          <p:cNvPr id="16" name="Title 1"/>
          <p:cNvSpPr txBox="1"/>
          <p:nvPr/>
        </p:nvSpPr>
        <p:spPr>
          <a:xfrm>
            <a:off x="5243348" y="6157599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58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3436285" y="-5539761"/>
            <a:ext cx="14381271" cy="77556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566" y="0"/>
            <a:ext cx="4285816" cy="6858000"/>
          </a:xfrm>
          <a:prstGeom prst="rect">
            <a:avLst/>
          </a:prstGeom>
          <a:effectLst>
            <a:glow rad="1028700">
              <a:srgbClr val="FDFDFD">
                <a:alpha val="40000"/>
              </a:srgbClr>
            </a:glow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71" y="4027112"/>
            <a:ext cx="9052686" cy="2244233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у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цьому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ж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зобов’язанні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, то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такі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вимоги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включаються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до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реєстру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кредиторів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як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забезпечені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в рамках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вартості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предмета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забезпечення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.</a:t>
            </a:r>
            <a:endParaRPr lang="ru-RU" altLang="uk-UA" sz="2600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6774" y="1163747"/>
            <a:ext cx="2781300" cy="1676400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180416" y="13591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rgbClr val="453A32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97651" y="2188489"/>
            <a:ext cx="1103376" cy="651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4488" y="2203442"/>
            <a:ext cx="1103376" cy="6367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9EE84E-5DD8-4641-B27A-E953FDBBA9D0}"/>
              </a:ext>
            </a:extLst>
          </p:cNvPr>
          <p:cNvSpPr txBox="1"/>
          <p:nvPr/>
        </p:nvSpPr>
        <p:spPr>
          <a:xfrm>
            <a:off x="7063605" y="6185065"/>
            <a:ext cx="4700752" cy="63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Постанова КГС ВС </a:t>
            </a:r>
            <a:r>
              <a:rPr lang="ru-RU" altLang="uk-UA" sz="1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від</a:t>
            </a: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17.06.2020 у </a:t>
            </a:r>
            <a:r>
              <a:rPr lang="ru-RU" altLang="uk-UA" sz="1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справі</a:t>
            </a: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№905/2028/18</a:t>
            </a:r>
          </a:p>
        </p:txBody>
      </p:sp>
      <p:cxnSp>
        <p:nvCxnSpPr>
          <p:cNvPr id="16" name="Прямая соединительная линия 12">
            <a:extLst>
              <a:ext uri="{FF2B5EF4-FFF2-40B4-BE49-F238E27FC236}">
                <a16:creationId xmlns:a16="http://schemas.microsoft.com/office/drawing/2014/main" id="{B532CACB-5A37-4884-AB31-B104B8A6D410}"/>
              </a:ext>
            </a:extLst>
          </p:cNvPr>
          <p:cNvCxnSpPr>
            <a:cxnSpLocks/>
          </p:cNvCxnSpPr>
          <p:nvPr/>
        </p:nvCxnSpPr>
        <p:spPr>
          <a:xfrm flipH="1">
            <a:off x="2811566" y="6335953"/>
            <a:ext cx="4101982" cy="0"/>
          </a:xfrm>
          <a:prstGeom prst="line">
            <a:avLst/>
          </a:prstGeom>
          <a:ln>
            <a:solidFill>
              <a:srgbClr val="453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7EE8AA6-61B1-42CE-A7A6-E69B08FE3F71}"/>
              </a:ext>
            </a:extLst>
          </p:cNvPr>
          <p:cNvSpPr txBox="1">
            <a:spLocks/>
          </p:cNvSpPr>
          <p:nvPr/>
        </p:nvSpPr>
        <p:spPr>
          <a:xfrm>
            <a:off x="2711671" y="3288425"/>
            <a:ext cx="9480329" cy="897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Якщо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у кредитора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вимоги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до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боржника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який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є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одночасно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також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заставодавцем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(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іпотекодавцем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566" y="0"/>
            <a:ext cx="428581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72" y="3344921"/>
            <a:ext cx="8933789" cy="13426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Перегляд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затверджених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судом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забезпечених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вимог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кредитора з метою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виділення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конкурсної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частини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вимог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на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підставі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зміни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законодавства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неможливий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.</a:t>
            </a:r>
            <a:endParaRPr lang="ru-RU" altLang="uk-UA" sz="2600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1672" y="1163747"/>
            <a:ext cx="2838450" cy="1676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1862" y="2203442"/>
            <a:ext cx="1103376" cy="636703"/>
          </a:xfrm>
          <a:prstGeom prst="rect">
            <a:avLst/>
          </a:prstGeom>
        </p:spPr>
      </p:pic>
      <p:sp>
        <p:nvSpPr>
          <p:cNvPr id="17" name="Title 1"/>
          <p:cNvSpPr txBox="1"/>
          <p:nvPr/>
        </p:nvSpPr>
        <p:spPr>
          <a:xfrm>
            <a:off x="180416" y="13591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rgbClr val="453A32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3436285" y="-5539761"/>
            <a:ext cx="14381271" cy="77556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8F09B5-F063-4CE2-8EF7-F7E4889A6BDA}"/>
              </a:ext>
            </a:extLst>
          </p:cNvPr>
          <p:cNvSpPr txBox="1"/>
          <p:nvPr/>
        </p:nvSpPr>
        <p:spPr>
          <a:xfrm>
            <a:off x="7006455" y="6185065"/>
            <a:ext cx="4700752" cy="425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Постанова КГС  ВС </a:t>
            </a:r>
            <a:r>
              <a:rPr lang="ru-RU" altLang="uk-UA" sz="1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від</a:t>
            </a: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17.06.2021 у </a:t>
            </a:r>
            <a:r>
              <a:rPr lang="ru-RU" altLang="uk-UA" sz="1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справі</a:t>
            </a: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№ 916/1950/16, Постанова КГС ВС </a:t>
            </a:r>
            <a:r>
              <a:rPr lang="ru-RU" altLang="uk-UA" sz="1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від</a:t>
            </a: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25.05.2021 у </a:t>
            </a:r>
            <a:r>
              <a:rPr lang="ru-RU" altLang="uk-UA" sz="1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справі</a:t>
            </a: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№ Б8/065-12</a:t>
            </a:r>
          </a:p>
        </p:txBody>
      </p:sp>
      <p:cxnSp>
        <p:nvCxnSpPr>
          <p:cNvPr id="12" name="Прямая соединительная линия 12">
            <a:extLst>
              <a:ext uri="{FF2B5EF4-FFF2-40B4-BE49-F238E27FC236}">
                <a16:creationId xmlns:a16="http://schemas.microsoft.com/office/drawing/2014/main" id="{98B6185B-D2C7-48E5-BAB3-DB0297D866E5}"/>
              </a:ext>
            </a:extLst>
          </p:cNvPr>
          <p:cNvCxnSpPr>
            <a:cxnSpLocks/>
          </p:cNvCxnSpPr>
          <p:nvPr/>
        </p:nvCxnSpPr>
        <p:spPr>
          <a:xfrm flipH="1">
            <a:off x="2811566" y="6335953"/>
            <a:ext cx="4101982" cy="0"/>
          </a:xfrm>
          <a:prstGeom prst="line">
            <a:avLst/>
          </a:prstGeom>
          <a:ln>
            <a:solidFill>
              <a:srgbClr val="453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8461882-AFD5-46A0-BF15-495F15969D2D}"/>
              </a:ext>
            </a:extLst>
          </p:cNvPr>
          <p:cNvSpPr txBox="1"/>
          <p:nvPr/>
        </p:nvSpPr>
        <p:spPr>
          <a:xfrm>
            <a:off x="-1766026" y="776813"/>
            <a:ext cx="9974237" cy="1703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err="1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Припинення</a:t>
            </a:r>
            <a:r>
              <a:rPr lang="ru-RU" sz="36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мораторію</a:t>
            </a:r>
            <a:r>
              <a:rPr lang="ru-RU" sz="36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щодо</a:t>
            </a:r>
            <a:r>
              <a:rPr lang="ru-RU" sz="36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задоволення</a:t>
            </a:r>
            <a:r>
              <a:rPr lang="ru-RU" sz="36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забезпечених</a:t>
            </a:r>
            <a:r>
              <a:rPr lang="ru-RU" sz="36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вимог</a:t>
            </a:r>
            <a:r>
              <a:rPr lang="en-US" sz="36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кредиторів</a:t>
            </a:r>
            <a:endParaRPr lang="ru-RU" sz="36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10C8E-3A92-471E-8116-36F34A3909BF}"/>
              </a:ext>
            </a:extLst>
          </p:cNvPr>
          <p:cNvSpPr txBox="1"/>
          <p:nvPr/>
        </p:nvSpPr>
        <p:spPr>
          <a:xfrm>
            <a:off x="8345567" y="3073158"/>
            <a:ext cx="45627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“....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після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спливу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170 </a:t>
            </a:r>
            <a:r>
              <a:rPr lang="ru-RU" dirty="0" err="1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днів</a:t>
            </a:r>
            <a:r>
              <a:rPr lang="ru-RU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 дня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введення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процедури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розпорядження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майном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...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задоволення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забезпечених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вимог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кредиторів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рахунок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майна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боржника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, яке є предметом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забезпечення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має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здійснюватися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ухвалою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суду, у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провадженні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якого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перебуває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справа про </a:t>
            </a:r>
            <a:r>
              <a:rPr lang="ru-RU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банкрутство</a:t>
            </a:r>
            <a:r>
              <a:rPr lang="ru-RU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.....”</a:t>
            </a:r>
          </a:p>
          <a:p>
            <a:endParaRPr lang="ru-RU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566" y="0"/>
            <a:ext cx="428581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73" y="3344921"/>
            <a:ext cx="8908827" cy="1976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Після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продажу заставного (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іпотечного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) майна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вимоги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забезпеченого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кредитора до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майнового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поручителя,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який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є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одночасно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боржником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в основному зобов</a:t>
            </a:r>
            <a:r>
              <a:rPr lang="uk-UA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’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язанні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включаються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до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реєстру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вимог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кредиторів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до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відповідної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en-US" sz="2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черги</a:t>
            </a:r>
            <a:r>
              <a:rPr lang="ru-RU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. </a:t>
            </a:r>
            <a:endParaRPr lang="ru-RU" altLang="uk-UA" sz="2600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1672" y="1163747"/>
            <a:ext cx="2905125" cy="1676400"/>
          </a:xfrm>
          <a:prstGeom prst="rect">
            <a:avLst/>
          </a:prstGeom>
        </p:spPr>
      </p:pic>
      <p:sp>
        <p:nvSpPr>
          <p:cNvPr id="14" name="Title 1"/>
          <p:cNvSpPr txBox="1"/>
          <p:nvPr/>
        </p:nvSpPr>
        <p:spPr>
          <a:xfrm>
            <a:off x="180416" y="13591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rgbClr val="453A32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3436285" y="-5539761"/>
            <a:ext cx="14381271" cy="77556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678FE7-7D60-4F4D-A568-B80B98496B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4" b="11599"/>
          <a:stretch/>
        </p:blipFill>
        <p:spPr>
          <a:xfrm>
            <a:off x="-5684371" y="3142793"/>
            <a:ext cx="5544152" cy="279268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DD02B9F-1329-4695-B117-794C7AB1B87E}"/>
              </a:ext>
            </a:extLst>
          </p:cNvPr>
          <p:cNvSpPr txBox="1"/>
          <p:nvPr/>
        </p:nvSpPr>
        <p:spPr>
          <a:xfrm>
            <a:off x="7425555" y="6185065"/>
            <a:ext cx="4194945" cy="425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Постанова ВС </a:t>
            </a:r>
            <a:r>
              <a:rPr lang="ru-RU" altLang="uk-UA" sz="1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від</a:t>
            </a: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27.05.2021 у </a:t>
            </a:r>
            <a:r>
              <a:rPr lang="ru-RU" altLang="uk-UA" sz="1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справі</a:t>
            </a: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№ 916/1142/18</a:t>
            </a:r>
          </a:p>
        </p:txBody>
      </p:sp>
      <p:cxnSp>
        <p:nvCxnSpPr>
          <p:cNvPr id="18" name="Прямая соединительная линия 12">
            <a:extLst>
              <a:ext uri="{FF2B5EF4-FFF2-40B4-BE49-F238E27FC236}">
                <a16:creationId xmlns:a16="http://schemas.microsoft.com/office/drawing/2014/main" id="{DC3AAF24-043D-41BF-9857-49CFD27A7FA1}"/>
              </a:ext>
            </a:extLst>
          </p:cNvPr>
          <p:cNvCxnSpPr>
            <a:cxnSpLocks/>
          </p:cNvCxnSpPr>
          <p:nvPr/>
        </p:nvCxnSpPr>
        <p:spPr>
          <a:xfrm flipH="1">
            <a:off x="2811566" y="6335953"/>
            <a:ext cx="4465534" cy="0"/>
          </a:xfrm>
          <a:prstGeom prst="line">
            <a:avLst/>
          </a:prstGeom>
          <a:ln>
            <a:solidFill>
              <a:srgbClr val="453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3">
            <a:extLst>
              <a:ext uri="{FF2B5EF4-FFF2-40B4-BE49-F238E27FC236}">
                <a16:creationId xmlns:a16="http://schemas.microsoft.com/office/drawing/2014/main" id="{F61D5794-061C-447F-9278-35DA1997D5E5}"/>
              </a:ext>
            </a:extLst>
          </p:cNvPr>
          <p:cNvCxnSpPr>
            <a:cxnSpLocks/>
          </p:cNvCxnSpPr>
          <p:nvPr/>
        </p:nvCxnSpPr>
        <p:spPr>
          <a:xfrm flipH="1">
            <a:off x="6096000" y="5935480"/>
            <a:ext cx="20101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3">
            <a:extLst>
              <a:ext uri="{FF2B5EF4-FFF2-40B4-BE49-F238E27FC236}">
                <a16:creationId xmlns:a16="http://schemas.microsoft.com/office/drawing/2014/main" id="{254249B6-A238-4CB9-9EDD-479FBC31E60D}"/>
              </a:ext>
            </a:extLst>
          </p:cNvPr>
          <p:cNvCxnSpPr>
            <a:cxnSpLocks/>
          </p:cNvCxnSpPr>
          <p:nvPr/>
        </p:nvCxnSpPr>
        <p:spPr>
          <a:xfrm flipH="1">
            <a:off x="6809960" y="6087880"/>
            <a:ext cx="2010190" cy="0"/>
          </a:xfrm>
          <a:prstGeom prst="line">
            <a:avLst/>
          </a:prstGeom>
          <a:ln>
            <a:solidFill>
              <a:srgbClr val="443A32">
                <a:alpha val="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D21C15A-932D-4B0A-8125-516833AFD97E}"/>
              </a:ext>
            </a:extLst>
          </p:cNvPr>
          <p:cNvSpPr txBox="1"/>
          <p:nvPr/>
        </p:nvSpPr>
        <p:spPr>
          <a:xfrm>
            <a:off x="1539369" y="3267158"/>
            <a:ext cx="9135260" cy="1257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Інші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новели Кодексу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щодо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прав</a:t>
            </a:r>
            <a:endParaRPr lang="en-US" sz="3600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та статусу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забезпеченого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кредитора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DF0086-6630-466B-AFE5-3561D1A4F6A9}"/>
              </a:ext>
            </a:extLst>
          </p:cNvPr>
          <p:cNvSpPr txBox="1"/>
          <p:nvPr/>
        </p:nvSpPr>
        <p:spPr>
          <a:xfrm>
            <a:off x="5395748" y="6892165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3758950-F7B6-47D4-9721-009443AC3FD3}"/>
              </a:ext>
            </a:extLst>
          </p:cNvPr>
          <p:cNvSpPr/>
          <p:nvPr/>
        </p:nvSpPr>
        <p:spPr>
          <a:xfrm>
            <a:off x="-203200" y="-145143"/>
            <a:ext cx="12540343" cy="7213595"/>
          </a:xfrm>
          <a:prstGeom prst="rect">
            <a:avLst/>
          </a:prstGeom>
          <a:solidFill>
            <a:srgbClr val="453A3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3746536" y="-7588749"/>
            <a:ext cx="14381271" cy="7755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5500">
            <a:off x="-3268603" y="5048882"/>
            <a:ext cx="14381271" cy="7755663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469174" y="776813"/>
            <a:ext cx="9974237" cy="1703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Припинення</a:t>
            </a:r>
            <a:r>
              <a:rPr lang="ru-RU" sz="36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мораторію</a:t>
            </a:r>
            <a:r>
              <a:rPr lang="ru-RU" sz="36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щодо</a:t>
            </a:r>
            <a:r>
              <a:rPr lang="ru-RU" sz="36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задоволення</a:t>
            </a:r>
            <a:r>
              <a:rPr lang="ru-RU" sz="36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забезпечених</a:t>
            </a:r>
            <a:r>
              <a:rPr lang="ru-RU" sz="36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вимог</a:t>
            </a:r>
            <a:r>
              <a:rPr lang="en-US" sz="36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sz="3600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кредиторів</a:t>
            </a:r>
            <a:endParaRPr lang="ru-RU" sz="3600" dirty="0">
              <a:solidFill>
                <a:srgbClr val="453A32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356FC-F911-4042-8919-3826ECBFBB96}"/>
              </a:ext>
            </a:extLst>
          </p:cNvPr>
          <p:cNvSpPr txBox="1"/>
          <p:nvPr/>
        </p:nvSpPr>
        <p:spPr>
          <a:xfrm>
            <a:off x="6574110" y="3073158"/>
            <a:ext cx="456270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....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після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спливу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170 </a:t>
            </a:r>
            <a:r>
              <a:rPr lang="ru-RU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днів</a:t>
            </a:r>
            <a:r>
              <a:rPr lang="ru-RU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 дня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введення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процедури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розпорядження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майном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...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задоволення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забезпечених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вимог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кредиторів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за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рахунок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майна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боржника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, яке є предметом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забезпечення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має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здійснюватися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за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ухвалою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суду, у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провадженні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якого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перебуває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справа про </a:t>
            </a:r>
            <a:r>
              <a:rPr lang="ru-RU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банкрутство</a:t>
            </a:r>
            <a:r>
              <a:rPr lang="ru-RU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...</a:t>
            </a:r>
            <a:r>
              <a:rPr lang="uk-UA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»</a:t>
            </a:r>
            <a:endParaRPr lang="ru-RU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endParaRPr lang="ru-RU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E382B5-4D32-4E99-B6E8-28E3B140A8F2}"/>
              </a:ext>
            </a:extLst>
          </p:cNvPr>
          <p:cNvSpPr txBox="1"/>
          <p:nvPr/>
        </p:nvSpPr>
        <p:spPr>
          <a:xfrm>
            <a:off x="8760213" y="5814006"/>
            <a:ext cx="2822188" cy="63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Постанова ВС </a:t>
            </a:r>
            <a:r>
              <a:rPr lang="ru-RU" altLang="uk-UA" sz="1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від</a:t>
            </a: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22 вересня 2021 у </a:t>
            </a:r>
            <a:r>
              <a:rPr lang="ru-RU" altLang="uk-UA" sz="1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справі</a:t>
            </a:r>
            <a:r>
              <a:rPr lang="ru-RU" altLang="uk-UA" sz="1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№ 905/1923/15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5DA0258-B7DA-46CE-972F-1521D7B0E42E}"/>
              </a:ext>
            </a:extLst>
          </p:cNvPr>
          <p:cNvCxnSpPr>
            <a:cxnSpLocks/>
          </p:cNvCxnSpPr>
          <p:nvPr/>
        </p:nvCxnSpPr>
        <p:spPr>
          <a:xfrm flipH="1">
            <a:off x="6657560" y="5935480"/>
            <a:ext cx="2010190" cy="0"/>
          </a:xfrm>
          <a:prstGeom prst="line">
            <a:avLst/>
          </a:prstGeom>
          <a:ln>
            <a:solidFill>
              <a:srgbClr val="443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C39EDCF-1910-4106-8B9E-11F0E320843C}"/>
              </a:ext>
            </a:extLst>
          </p:cNvPr>
          <p:cNvSpPr txBox="1"/>
          <p:nvPr/>
        </p:nvSpPr>
        <p:spPr>
          <a:xfrm>
            <a:off x="180416" y="13591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rgbClr val="453A32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AECE60-5874-40E6-91E7-2C52F3C3EE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4" b="11599"/>
          <a:stretch/>
        </p:blipFill>
        <p:spPr>
          <a:xfrm>
            <a:off x="0" y="3142793"/>
            <a:ext cx="5544152" cy="279268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3AD399E-00C5-4464-8BC4-7314853798BE}"/>
              </a:ext>
            </a:extLst>
          </p:cNvPr>
          <p:cNvSpPr txBox="1"/>
          <p:nvPr/>
        </p:nvSpPr>
        <p:spPr>
          <a:xfrm>
            <a:off x="5243348" y="6157599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3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A202030-FEDE-459F-8F50-F2486BAC9AAF}"/>
              </a:ext>
            </a:extLst>
          </p:cNvPr>
          <p:cNvSpPr txBox="1">
            <a:spLocks/>
          </p:cNvSpPr>
          <p:nvPr/>
        </p:nvSpPr>
        <p:spPr>
          <a:xfrm>
            <a:off x="6096000" y="4907131"/>
            <a:ext cx="7705616" cy="187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</a:t>
            </a:r>
            <a:r>
              <a:rPr lang="uk-UA" alt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ідсутні</a:t>
            </a:r>
            <a:r>
              <a:rPr lang="uk-UA" alt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норми щодо заборони забезпеченому кредитору ініціювати справу про банкрутство боржника</a:t>
            </a:r>
          </a:p>
        </p:txBody>
      </p:sp>
      <p:cxnSp>
        <p:nvCxnSpPr>
          <p:cNvPr id="18" name="Прямая соединительная линия 14">
            <a:extLst>
              <a:ext uri="{FF2B5EF4-FFF2-40B4-BE49-F238E27FC236}">
                <a16:creationId xmlns:a16="http://schemas.microsoft.com/office/drawing/2014/main" id="{A3D0E24A-93F1-4E96-A7D5-788707717E95}"/>
              </a:ext>
            </a:extLst>
          </p:cNvPr>
          <p:cNvCxnSpPr>
            <a:cxnSpLocks/>
          </p:cNvCxnSpPr>
          <p:nvPr/>
        </p:nvCxnSpPr>
        <p:spPr>
          <a:xfrm>
            <a:off x="6571015" y="2986758"/>
            <a:ext cx="7802442" cy="0"/>
          </a:xfrm>
          <a:prstGeom prst="line">
            <a:avLst/>
          </a:prstGeom>
          <a:ln>
            <a:solidFill>
              <a:srgbClr val="453A32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6">
            <a:extLst>
              <a:ext uri="{FF2B5EF4-FFF2-40B4-BE49-F238E27FC236}">
                <a16:creationId xmlns:a16="http://schemas.microsoft.com/office/drawing/2014/main" id="{60F10039-8865-4AB0-B35F-200147167898}"/>
              </a:ext>
            </a:extLst>
          </p:cNvPr>
          <p:cNvCxnSpPr>
            <a:cxnSpLocks/>
          </p:cNvCxnSpPr>
          <p:nvPr/>
        </p:nvCxnSpPr>
        <p:spPr>
          <a:xfrm>
            <a:off x="6571015" y="4497923"/>
            <a:ext cx="7802442" cy="0"/>
          </a:xfrm>
          <a:prstGeom prst="line">
            <a:avLst/>
          </a:prstGeom>
          <a:ln>
            <a:solidFill>
              <a:srgbClr val="453A32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387FEE8-2F90-47E7-8D3C-F1C3A2A11325}"/>
              </a:ext>
            </a:extLst>
          </p:cNvPr>
          <p:cNvSpPr txBox="1">
            <a:spLocks/>
          </p:cNvSpPr>
          <p:nvPr/>
        </p:nvSpPr>
        <p:spPr>
          <a:xfrm>
            <a:off x="4098279" y="1338580"/>
            <a:ext cx="8636894" cy="123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alt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Забезпечений кредитор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протягом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20 </a:t>
            </a:r>
            <a:r>
              <a:rPr lang="en-US" sz="2000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днів</a:t>
            </a:r>
            <a:r>
              <a:rPr lang="en-US" sz="20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дня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закінчення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повторного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аукціону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(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другого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повторного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аукціону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)</a:t>
            </a:r>
            <a:r>
              <a:rPr lang="uk-UA" alt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може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звернутися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до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арбітражного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керуючого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із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заявою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про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продаж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йому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непроданого</a:t>
            </a:r>
            <a:r>
              <a:rPr 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0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майна</a:t>
            </a:r>
            <a:endParaRPr lang="" altLang="en-US" sz="2000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72B60BB-549E-49EA-A8F1-97733CC23FC3}"/>
              </a:ext>
            </a:extLst>
          </p:cNvPr>
          <p:cNvSpPr/>
          <p:nvPr/>
        </p:nvSpPr>
        <p:spPr>
          <a:xfrm>
            <a:off x="-116114" y="0"/>
            <a:ext cx="12308114" cy="6858000"/>
          </a:xfrm>
          <a:prstGeom prst="rect">
            <a:avLst/>
          </a:prstGeom>
          <a:solidFill>
            <a:srgbClr val="453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EC1103C-6BC9-4C59-BD8C-E2531F0B37D9}"/>
              </a:ext>
            </a:extLst>
          </p:cNvPr>
          <p:cNvSpPr txBox="1">
            <a:spLocks/>
          </p:cNvSpPr>
          <p:nvPr/>
        </p:nvSpPr>
        <p:spPr>
          <a:xfrm>
            <a:off x="4663385" y="3407643"/>
            <a:ext cx="6769594" cy="101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altLang="en-US" sz="20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Надано право на оскарження правочинів вчинених боржником</a:t>
            </a:r>
          </a:p>
        </p:txBody>
      </p:sp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185F79BE-0219-4C91-AEAB-4D05369A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946" y="1515334"/>
            <a:ext cx="1467410" cy="884467"/>
          </a:xfrm>
          <a:prstGeom prst="rect">
            <a:avLst/>
          </a:prstGeom>
        </p:spPr>
      </p:pic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4DD136D8-F9E4-4CAE-8A51-85EFE7A7B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946" y="1515334"/>
            <a:ext cx="1467410" cy="866658"/>
          </a:xfrm>
          <a:prstGeom prst="rect">
            <a:avLst/>
          </a:prstGeom>
        </p:spPr>
      </p:pic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BA98033C-D852-4585-8136-1831D0866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042" y="1515334"/>
            <a:ext cx="1231219" cy="884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2491830" y="-5220126"/>
            <a:ext cx="14381271" cy="7755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5500">
            <a:off x="-3268603" y="5048882"/>
            <a:ext cx="14381271" cy="77556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01D994-B202-4D47-982E-AFE77BF68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770020" y="2235126"/>
            <a:ext cx="13407992" cy="2156741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1539369" y="2531444"/>
            <a:ext cx="9135260" cy="1257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Інші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новели Кодексу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щодо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прав</a:t>
            </a:r>
            <a:endParaRPr lang="en-US" sz="3600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та статусу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забезпеченого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кредитора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F39AEC-ED41-4D35-8439-072F1845D117}"/>
              </a:ext>
            </a:extLst>
          </p:cNvPr>
          <p:cNvSpPr txBox="1"/>
          <p:nvPr/>
        </p:nvSpPr>
        <p:spPr>
          <a:xfrm>
            <a:off x="5243348" y="6157599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00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9152871-B3F0-45FF-BF51-ED26A0EBD750}"/>
              </a:ext>
            </a:extLst>
          </p:cNvPr>
          <p:cNvSpPr txBox="1"/>
          <p:nvPr/>
        </p:nvSpPr>
        <p:spPr>
          <a:xfrm>
            <a:off x="1298519" y="3226080"/>
            <a:ext cx="9594961" cy="15556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Переваги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процедури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банкрутства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перед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іншими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процедурами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стягнення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заборгованості</a:t>
            </a:r>
            <a:endParaRPr lang="ru-RU" sz="3600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E13CE3E-8E50-4C87-9BC9-9BAF8FCB8F45}"/>
              </a:ext>
            </a:extLst>
          </p:cNvPr>
          <p:cNvSpPr/>
          <p:nvPr/>
        </p:nvSpPr>
        <p:spPr>
          <a:xfrm>
            <a:off x="-166916" y="-188686"/>
            <a:ext cx="12525829" cy="7184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A22377-D363-46CA-9460-B82894FE6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3888148" y="-5027622"/>
            <a:ext cx="14381271" cy="77556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E470D1-79B5-42C6-9AC7-4797D7277F72}"/>
              </a:ext>
            </a:extLst>
          </p:cNvPr>
          <p:cNvSpPr txBox="1">
            <a:spLocks/>
          </p:cNvSpPr>
          <p:nvPr/>
        </p:nvSpPr>
        <p:spPr>
          <a:xfrm>
            <a:off x="3182929" y="1338580"/>
            <a:ext cx="8636894" cy="1237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alt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Забезпечений кредитор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протягом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20 </a:t>
            </a:r>
            <a:r>
              <a:rPr lang="en-US" sz="2200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днів</a:t>
            </a:r>
            <a:r>
              <a:rPr lang="en-US" sz="22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 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дня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закінчення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повторного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аукціону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(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другого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повторного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аукціону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)</a:t>
            </a:r>
            <a:r>
              <a:rPr lang="uk-UA" alt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може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звернутися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до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арбітражного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керуючого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із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заявою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про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продаж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йому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непроданого</a:t>
            </a:r>
            <a:r>
              <a:rPr 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майна</a:t>
            </a:r>
            <a:r>
              <a:rPr lang="uk-UA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.</a:t>
            </a:r>
            <a:endParaRPr lang="" altLang="en-US" sz="2200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253FB1-665D-497E-A0C0-26B1CCDF5663}"/>
              </a:ext>
            </a:extLst>
          </p:cNvPr>
          <p:cNvSpPr txBox="1">
            <a:spLocks/>
          </p:cNvSpPr>
          <p:nvPr/>
        </p:nvSpPr>
        <p:spPr>
          <a:xfrm>
            <a:off x="3182927" y="4907131"/>
            <a:ext cx="8313747" cy="187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В</a:t>
            </a:r>
            <a:r>
              <a:rPr lang="uk-UA" altLang="en-US" sz="22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ідсутні</a:t>
            </a:r>
            <a:r>
              <a:rPr lang="uk-UA" alt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норми щодо заборони забезпеченому кредитору ініціювати справу про банкрутство боржника.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44840F-7382-4BF9-9078-46363B84294C}"/>
              </a:ext>
            </a:extLst>
          </p:cNvPr>
          <p:cNvSpPr txBox="1">
            <a:spLocks/>
          </p:cNvSpPr>
          <p:nvPr/>
        </p:nvSpPr>
        <p:spPr>
          <a:xfrm>
            <a:off x="3182928" y="3465699"/>
            <a:ext cx="8153125" cy="101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altLang="en-US" sz="22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Надано право на оскарження правочинів вчинених боржником.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3B3057-9AA8-4E26-8BBF-ED63AE31E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946" y="3312830"/>
            <a:ext cx="1467410" cy="8844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26A2D2-921B-4DCD-945B-E6058BBA9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946" y="4776327"/>
            <a:ext cx="1467410" cy="8666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150DE4-522B-496A-B62F-2EE9A0AAB2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042" y="1515334"/>
            <a:ext cx="1231219" cy="88446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93C44C0-DF01-46EE-913E-F8FAC9EE4A99}"/>
              </a:ext>
            </a:extLst>
          </p:cNvPr>
          <p:cNvSpPr txBox="1"/>
          <p:nvPr/>
        </p:nvSpPr>
        <p:spPr>
          <a:xfrm>
            <a:off x="180416" y="13591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r>
              <a:rPr lang="en-US" altLang="en-US" sz="11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,</a:t>
            </a:r>
            <a:endParaRPr lang="uk-UA" altLang="en-US" sz="11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1CD3CED-3DC5-48F7-9DC8-AAE09AEC9D51}"/>
              </a:ext>
            </a:extLst>
          </p:cNvPr>
          <p:cNvCxnSpPr>
            <a:cxnSpLocks/>
          </p:cNvCxnSpPr>
          <p:nvPr/>
        </p:nvCxnSpPr>
        <p:spPr>
          <a:xfrm>
            <a:off x="3290785" y="3106688"/>
            <a:ext cx="8134453" cy="0"/>
          </a:xfrm>
          <a:prstGeom prst="line">
            <a:avLst/>
          </a:prstGeom>
          <a:ln>
            <a:solidFill>
              <a:srgbClr val="453A32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1FDE6A2-DAB5-4BAB-8E71-D0D6882C25BD}"/>
              </a:ext>
            </a:extLst>
          </p:cNvPr>
          <p:cNvSpPr txBox="1"/>
          <p:nvPr/>
        </p:nvSpPr>
        <p:spPr>
          <a:xfrm>
            <a:off x="10151195" y="2673746"/>
            <a:ext cx="1412155" cy="40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uk-UA" sz="11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ст.</a:t>
            </a:r>
            <a:r>
              <a:rPr lang="en-US" altLang="uk-UA" sz="11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altLang="uk-UA" sz="11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81,85 Кодексу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16842F4-22C7-4D60-A691-67E60D9D10EA}"/>
              </a:ext>
            </a:extLst>
          </p:cNvPr>
          <p:cNvCxnSpPr>
            <a:cxnSpLocks/>
          </p:cNvCxnSpPr>
          <p:nvPr/>
        </p:nvCxnSpPr>
        <p:spPr>
          <a:xfrm>
            <a:off x="3290785" y="4512437"/>
            <a:ext cx="8134453" cy="0"/>
          </a:xfrm>
          <a:prstGeom prst="line">
            <a:avLst/>
          </a:prstGeom>
          <a:ln>
            <a:solidFill>
              <a:srgbClr val="453A32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B8B840-5735-4CFC-B447-2DF780D8BF21}"/>
              </a:ext>
            </a:extLst>
          </p:cNvPr>
          <p:cNvSpPr txBox="1"/>
          <p:nvPr/>
        </p:nvSpPr>
        <p:spPr>
          <a:xfrm>
            <a:off x="10111500" y="5845669"/>
            <a:ext cx="1451850" cy="40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uk-UA" sz="11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ч.1 ст. 42 Кодексу</a:t>
            </a:r>
          </a:p>
        </p:txBody>
      </p:sp>
    </p:spTree>
    <p:extLst>
      <p:ext uri="{BB962C8B-B14F-4D97-AF65-F5344CB8AC3E}">
        <p14:creationId xmlns:p14="http://schemas.microsoft.com/office/powerpoint/2010/main" val="988933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3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6">
            <a:extLst>
              <a:ext uri="{FF2B5EF4-FFF2-40B4-BE49-F238E27FC236}">
                <a16:creationId xmlns:a16="http://schemas.microsoft.com/office/drawing/2014/main" id="{B5695744-097C-4AA6-A1EB-6A674025391D}"/>
              </a:ext>
            </a:extLst>
          </p:cNvPr>
          <p:cNvCxnSpPr>
            <a:cxnSpLocks/>
          </p:cNvCxnSpPr>
          <p:nvPr/>
        </p:nvCxnSpPr>
        <p:spPr>
          <a:xfrm>
            <a:off x="6995290" y="2979047"/>
            <a:ext cx="7855321" cy="0"/>
          </a:xfrm>
          <a:prstGeom prst="line">
            <a:avLst/>
          </a:prstGeom>
          <a:ln>
            <a:solidFill>
              <a:srgbClr val="453A32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7">
            <a:extLst>
              <a:ext uri="{FF2B5EF4-FFF2-40B4-BE49-F238E27FC236}">
                <a16:creationId xmlns:a16="http://schemas.microsoft.com/office/drawing/2014/main" id="{5F293C56-3D50-4821-A7E3-03E0BAE47CBA}"/>
              </a:ext>
            </a:extLst>
          </p:cNvPr>
          <p:cNvCxnSpPr>
            <a:cxnSpLocks/>
          </p:cNvCxnSpPr>
          <p:nvPr/>
        </p:nvCxnSpPr>
        <p:spPr>
          <a:xfrm>
            <a:off x="6985896" y="4385210"/>
            <a:ext cx="7864715" cy="0"/>
          </a:xfrm>
          <a:prstGeom prst="line">
            <a:avLst/>
          </a:prstGeom>
          <a:ln>
            <a:solidFill>
              <a:srgbClr val="453A32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34DF11-DCDA-4733-BFA7-472271F727EC}"/>
              </a:ext>
            </a:extLst>
          </p:cNvPr>
          <p:cNvSpPr txBox="1"/>
          <p:nvPr/>
        </p:nvSpPr>
        <p:spPr>
          <a:xfrm>
            <a:off x="7697374" y="4902794"/>
            <a:ext cx="7551108" cy="1203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altLang="en-US" sz="18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Можливість збільшення обсягу майна яке може бути реалізовано в процедурі</a:t>
            </a:r>
            <a:r>
              <a:rPr lang="" altLang="uk-UA" sz="18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та направлено на погашення заборгованост</a:t>
            </a:r>
            <a:r>
              <a:rPr lang="uk-UA" altLang="uk-UA" sz="18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і</a:t>
            </a:r>
            <a:r>
              <a:rPr lang="uk-UA" altLang="en-US" sz="18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за рахунок визнання </a:t>
            </a:r>
            <a:r>
              <a:rPr lang="uk-UA" altLang="en-US" sz="1800" dirty="0" err="1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фраудаторних</a:t>
            </a:r>
            <a:r>
              <a:rPr lang="uk-UA" altLang="en-US" sz="18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правочинів недійсними та повернення майна у власність боржника внаслідок реституції</a:t>
            </a:r>
          </a:p>
          <a:p>
            <a:pPr>
              <a:lnSpc>
                <a:spcPct val="100000"/>
              </a:lnSpc>
            </a:pPr>
            <a:endParaRPr lang="uk-UA" altLang="en-US" sz="1800" dirty="0">
              <a:solidFill>
                <a:srgbClr val="453A3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6705A98-FF4E-4214-91C6-E3E48CDAAED5}"/>
              </a:ext>
            </a:extLst>
          </p:cNvPr>
          <p:cNvSpPr txBox="1"/>
          <p:nvPr/>
        </p:nvSpPr>
        <p:spPr>
          <a:xfrm>
            <a:off x="7503079" y="3380515"/>
            <a:ext cx="6798502" cy="73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altLang="en-US" sz="18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Контрольованість та прозорість процедури за умови неупереджених та законних дій арбітражного керуючого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E0BFB40-B867-422A-926D-C5D51972B02F}"/>
              </a:ext>
            </a:extLst>
          </p:cNvPr>
          <p:cNvSpPr txBox="1"/>
          <p:nvPr/>
        </p:nvSpPr>
        <p:spPr>
          <a:xfrm>
            <a:off x="5563773" y="1082983"/>
            <a:ext cx="7873653" cy="151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altLang="en-US" sz="18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Швидкість реалізації предмета забезпечення (у середньому 12 -18 місяців з початку процедури банкрутства) у порівнянні із процедурою примусового стягнення у виконавчому провадженні   (12-18 місяців на отримання рішення суду + 6-9 місяців на реалізацію майна у виконавчому провадженні)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52F139-F556-43B1-AEE9-D13756F4750C}"/>
              </a:ext>
            </a:extLst>
          </p:cNvPr>
          <p:cNvSpPr/>
          <p:nvPr/>
        </p:nvSpPr>
        <p:spPr>
          <a:xfrm>
            <a:off x="-39021" y="-153649"/>
            <a:ext cx="12361650" cy="7431314"/>
          </a:xfrm>
          <a:prstGeom prst="rect">
            <a:avLst/>
          </a:prstGeom>
          <a:solidFill>
            <a:srgbClr val="453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481A2A-4803-4DDE-9429-A1EB84EBE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0564" y="2207692"/>
            <a:ext cx="16519451" cy="2708633"/>
          </a:xfrm>
          <a:prstGeom prst="rect">
            <a:avLst/>
          </a:prstGeom>
        </p:spPr>
      </p:pic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5F9A7CAA-A80B-4B73-AD72-A180E0E34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946" y="1410377"/>
            <a:ext cx="1467410" cy="88446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D50BCB06-EE37-4859-9846-594F9B852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946" y="1410377"/>
            <a:ext cx="1467410" cy="866658"/>
          </a:xfrm>
          <a:prstGeom prst="rect">
            <a:avLst/>
          </a:prstGeom>
        </p:spPr>
      </p:pic>
      <p:pic>
        <p:nvPicPr>
          <p:cNvPr id="12" name="Рисунок 14">
            <a:extLst>
              <a:ext uri="{FF2B5EF4-FFF2-40B4-BE49-F238E27FC236}">
                <a16:creationId xmlns:a16="http://schemas.microsoft.com/office/drawing/2014/main" id="{7FD78E29-399D-4153-BD38-CDB1A3E4B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4042" y="1410377"/>
            <a:ext cx="1231219" cy="884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2491831" y="-5027621"/>
            <a:ext cx="14381271" cy="7755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5500">
            <a:off x="-3268603" y="5048882"/>
            <a:ext cx="14381271" cy="7755663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1298519" y="2429248"/>
            <a:ext cx="9594961" cy="15556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Переваги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процедури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банкрутства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перед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іншими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процедурами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стягнення</a:t>
            </a:r>
            <a:r>
              <a:rPr lang="ru-RU" sz="3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заборгованості</a:t>
            </a:r>
            <a:endParaRPr lang="ru-RU" sz="3600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BF93C0-7108-40AC-ADFB-40D948052DA4}"/>
              </a:ext>
            </a:extLst>
          </p:cNvPr>
          <p:cNvSpPr txBox="1"/>
          <p:nvPr/>
        </p:nvSpPr>
        <p:spPr>
          <a:xfrm>
            <a:off x="5243348" y="6157599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2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2457FF-C120-44AF-87E7-DADCE12C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3888148" y="-5027622"/>
            <a:ext cx="14381271" cy="7755663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3462402" y="1036019"/>
            <a:ext cx="8053324" cy="151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altLang="en-US" sz="20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Швидкість реалізації предмета забезпечення (12-18 місяців з початку процедури банкрутства) у порівнянні із процедурою примусового стягнення у виконавчому провадженні (12-18 місяців на отримання рішення суду + 6-9 місяців на реалізацію майна у виконавчому провадженні).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462401" y="3337952"/>
            <a:ext cx="7467669" cy="73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altLang="en-US" sz="20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Контрольованість та прозорість процедури за умови неупереджених та законних дій арбітражного керуючого.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3462402" y="4716711"/>
            <a:ext cx="7749680" cy="1613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altLang="en-US" sz="20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Можливість збільшення обсягу майна яке може бути реалізовано в процедурі</a:t>
            </a:r>
            <a:r>
              <a:rPr lang="" altLang="uk-UA" sz="20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та направлено на погашення заборгованост</a:t>
            </a:r>
            <a:r>
              <a:rPr lang="uk-UA" altLang="uk-UA" sz="20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і</a:t>
            </a:r>
            <a:r>
              <a:rPr lang="uk-UA" altLang="en-US" sz="20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за рахунок визнання </a:t>
            </a:r>
            <a:r>
              <a:rPr lang="uk-UA" altLang="en-US" sz="2000" dirty="0" err="1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фраудаторних</a:t>
            </a:r>
            <a:r>
              <a:rPr lang="uk-UA" altLang="en-US" sz="20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правочинів недійсними та повернення майна у власність боржника внаслідок реституції.</a:t>
            </a:r>
          </a:p>
          <a:p>
            <a:pPr>
              <a:lnSpc>
                <a:spcPct val="100000"/>
              </a:lnSpc>
            </a:pPr>
            <a:endParaRPr lang="uk-UA" altLang="en-US" sz="2000" dirty="0">
              <a:solidFill>
                <a:srgbClr val="453A3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946" y="3188200"/>
            <a:ext cx="1467410" cy="8844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946" y="5027639"/>
            <a:ext cx="1467410" cy="8666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042" y="1286552"/>
            <a:ext cx="1231219" cy="88446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3569917" y="2979047"/>
            <a:ext cx="7855321" cy="0"/>
          </a:xfrm>
          <a:prstGeom prst="line">
            <a:avLst/>
          </a:prstGeom>
          <a:ln>
            <a:solidFill>
              <a:srgbClr val="453A32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3560523" y="4385210"/>
            <a:ext cx="7864715" cy="0"/>
          </a:xfrm>
          <a:prstGeom prst="line">
            <a:avLst/>
          </a:prstGeom>
          <a:ln>
            <a:solidFill>
              <a:srgbClr val="453A32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/>
          <p:nvPr/>
        </p:nvSpPr>
        <p:spPr>
          <a:xfrm>
            <a:off x="180416" y="13591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r>
              <a:rPr lang="en-US" altLang="en-US" sz="11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/</a:t>
            </a:r>
            <a:endParaRPr lang="uk-UA" altLang="en-US" sz="11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3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72B60BB-549E-49EA-A8F1-97733CC23FC3}"/>
              </a:ext>
            </a:extLst>
          </p:cNvPr>
          <p:cNvSpPr/>
          <p:nvPr/>
        </p:nvSpPr>
        <p:spPr>
          <a:xfrm>
            <a:off x="-116114" y="0"/>
            <a:ext cx="12308114" cy="6858000"/>
          </a:xfrm>
          <a:prstGeom prst="rect">
            <a:avLst/>
          </a:prstGeom>
          <a:solidFill>
            <a:srgbClr val="453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5500">
            <a:off x="-3268603" y="5048882"/>
            <a:ext cx="14381271" cy="7755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2491830" y="-5220126"/>
            <a:ext cx="14381271" cy="7755663"/>
          </a:xfrm>
          <a:prstGeom prst="rect">
            <a:avLst/>
          </a:prstGeom>
        </p:spPr>
      </p:pic>
      <p:pic>
        <p:nvPicPr>
          <p:cNvPr id="23" name="Рисунок 7">
            <a:extLst>
              <a:ext uri="{FF2B5EF4-FFF2-40B4-BE49-F238E27FC236}">
                <a16:creationId xmlns:a16="http://schemas.microsoft.com/office/drawing/2014/main" id="{64800067-AA9D-4673-BD02-C69FBCB7B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538" y="2381992"/>
            <a:ext cx="11398809" cy="2608992"/>
          </a:xfrm>
          <a:prstGeom prst="rect">
            <a:avLst/>
          </a:prstGeom>
        </p:spPr>
      </p:pic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185F79BE-0219-4C91-AEAB-4D05369AC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946" y="1515334"/>
            <a:ext cx="1467410" cy="884467"/>
          </a:xfrm>
          <a:prstGeom prst="rect">
            <a:avLst/>
          </a:prstGeom>
        </p:spPr>
      </p:pic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4DD136D8-F9E4-4CAE-8A51-85EFE7A7B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946" y="1515334"/>
            <a:ext cx="1467410" cy="866658"/>
          </a:xfrm>
          <a:prstGeom prst="rect">
            <a:avLst/>
          </a:prstGeom>
        </p:spPr>
      </p:pic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BA98033C-D852-4585-8136-1831D08662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4042" y="1515334"/>
            <a:ext cx="1231219" cy="884467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1539369" y="3101784"/>
            <a:ext cx="9135260" cy="687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Дякую!</a:t>
            </a:r>
            <a:endParaRPr lang="ru-RU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F39AEC-ED41-4D35-8439-072F1845D117}"/>
              </a:ext>
            </a:extLst>
          </p:cNvPr>
          <p:cNvSpPr txBox="1"/>
          <p:nvPr/>
        </p:nvSpPr>
        <p:spPr>
          <a:xfrm>
            <a:off x="5243348" y="6157599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79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8E91D328-C016-4FB2-B4C4-0F275804A4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316311" y="5529508"/>
            <a:ext cx="10188216" cy="3491609"/>
            <a:chOff x="2316311" y="2852983"/>
            <a:chExt cx="10188216" cy="3491609"/>
          </a:xfrm>
          <a:solidFill>
            <a:schemeClr val="bg1">
              <a:alpha val="0"/>
            </a:schemeClr>
          </a:solidFill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C1AF1BC8-A278-4432-9D66-42D095AE7BFB}"/>
                </a:ext>
              </a:extLst>
            </p:cNvPr>
            <p:cNvSpPr txBox="1"/>
            <p:nvPr/>
          </p:nvSpPr>
          <p:spPr>
            <a:xfrm>
              <a:off x="3997002" y="3240274"/>
              <a:ext cx="7772939" cy="18269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altLang="en-US" sz="4800" b="1" dirty="0">
                  <a:solidFill>
                    <a:schemeClr val="bg1"/>
                  </a:solidFill>
                  <a:latin typeface="Inter bold" panose="02000503000000020004" pitchFamily="2" charset="0"/>
                  <a:ea typeface="Inter bold" panose="02000503000000020004" pitchFamily="2" charset="0"/>
                </a:rPr>
                <a:t>Кодекс з процедур банкрутства </a:t>
              </a: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C020FED7-8299-425D-BD03-9CBA45FB6642}"/>
                </a:ext>
              </a:extLst>
            </p:cNvPr>
            <p:cNvSpPr txBox="1"/>
            <p:nvPr/>
          </p:nvSpPr>
          <p:spPr>
            <a:xfrm>
              <a:off x="4017955" y="2852983"/>
              <a:ext cx="1452072" cy="54927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altLang="en-US" sz="1400" dirty="0">
                  <a:solidFill>
                    <a:schemeClr val="bg1"/>
                  </a:solidFill>
                  <a:latin typeface="Inter SemiBold" panose="020B0502030000000004" pitchFamily="34" charset="0"/>
                  <a:ea typeface="Inter SemiBold" panose="020B0502030000000004" pitchFamily="34" charset="0"/>
                </a:rPr>
                <a:t>21.10.2019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9AE62B5-A03F-479F-A67D-C821DC284C43}"/>
                </a:ext>
              </a:extLst>
            </p:cNvPr>
            <p:cNvSpPr txBox="1"/>
            <p:nvPr/>
          </p:nvSpPr>
          <p:spPr>
            <a:xfrm>
              <a:off x="3997003" y="4952669"/>
              <a:ext cx="8507524" cy="54927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/ </a:t>
              </a:r>
              <a:r>
                <a:rPr lang="ru-RU" altLang="en-US" sz="18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розширити</a:t>
              </a:r>
              <a:r>
                <a:rPr lang="ru-RU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права як </a:t>
              </a:r>
              <a:r>
                <a:rPr lang="ru-RU" altLang="en-US" sz="18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конкурсних</a:t>
              </a:r>
              <a:r>
                <a:rPr lang="ru-RU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, так і </a:t>
              </a:r>
              <a:r>
                <a:rPr lang="ru-RU" altLang="en-US" sz="18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забезпечених</a:t>
              </a:r>
              <a:r>
                <a:rPr lang="ru-RU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</a:t>
              </a:r>
              <a:r>
                <a:rPr lang="ru-RU" altLang="en-US" sz="18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кредиторів</a:t>
              </a:r>
              <a:endParaRPr lang="ru-RU" altLang="en-US" sz="18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8421AE63-9C78-4FB4-A3E0-E85ED2BF05CD}"/>
                </a:ext>
              </a:extLst>
            </p:cNvPr>
            <p:cNvSpPr txBox="1"/>
            <p:nvPr/>
          </p:nvSpPr>
          <p:spPr>
            <a:xfrm>
              <a:off x="2316311" y="4952669"/>
              <a:ext cx="3986049" cy="54927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altLang="en-US" sz="1600" dirty="0">
                  <a:solidFill>
                    <a:schemeClr val="bg1"/>
                  </a:solidFill>
                  <a:latin typeface="Inter SemiBold" panose="020B0502030000000004" pitchFamily="34" charset="0"/>
                  <a:ea typeface="Inter SemiBold" panose="020B0502030000000004" pitchFamily="34" charset="0"/>
                </a:rPr>
                <a:t>МЕТА НОВЕЛ: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B0063315-1020-4902-B5EB-EF527F1AD339}"/>
                </a:ext>
              </a:extLst>
            </p:cNvPr>
            <p:cNvSpPr txBox="1"/>
            <p:nvPr/>
          </p:nvSpPr>
          <p:spPr>
            <a:xfrm>
              <a:off x="3997003" y="5374878"/>
              <a:ext cx="7772939" cy="96971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/ </a:t>
              </a:r>
              <a:r>
                <a:rPr lang="ru-RU" altLang="en-US" sz="18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підвищити</a:t>
              </a:r>
              <a:r>
                <a:rPr lang="ru-RU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</a:t>
              </a:r>
              <a:r>
                <a:rPr lang="ru-RU" altLang="en-US" sz="18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ефективність</a:t>
              </a:r>
              <a:r>
                <a:rPr lang="ru-RU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та </a:t>
              </a:r>
              <a:r>
                <a:rPr lang="ru-RU" altLang="en-US" sz="18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швидкість</a:t>
              </a:r>
              <a:r>
                <a:rPr lang="ru-RU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процедур </a:t>
              </a:r>
              <a:r>
                <a:rPr lang="ru-RU" altLang="en-US" sz="18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погашення</a:t>
              </a:r>
              <a:r>
                <a:rPr lang="ru-RU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</a:t>
              </a:r>
              <a:r>
                <a:rPr lang="ru-RU" altLang="en-US" sz="18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боржниками</a:t>
              </a:r>
              <a:r>
                <a:rPr lang="ru-RU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</a:t>
              </a:r>
              <a:r>
                <a:rPr lang="ru-RU" altLang="en-US" sz="180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заборгованості</a:t>
              </a:r>
              <a:r>
                <a:rPr lang="ru-RU" altLang="en-US" sz="18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перед кредиторами</a:t>
              </a:r>
              <a:endParaRPr lang="uk-UA" altLang="en-US" sz="18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F996040-E8E4-4A9C-B009-13A2D2D6BB9B}"/>
              </a:ext>
            </a:extLst>
          </p:cNvPr>
          <p:cNvSpPr/>
          <p:nvPr/>
        </p:nvSpPr>
        <p:spPr>
          <a:xfrm>
            <a:off x="-85725" y="-85725"/>
            <a:ext cx="12430125" cy="704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A1BF019-6F01-4ADF-84F6-97484E2E6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6712">
            <a:off x="-429767" y="-5698986"/>
            <a:ext cx="18990924" cy="10879136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476192" y="4088607"/>
            <a:ext cx="9559341" cy="241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45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«Про </a:t>
            </a:r>
            <a:r>
              <a:rPr lang="ru-RU" altLang="en-US" sz="45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відновлення</a:t>
            </a:r>
            <a:r>
              <a:rPr lang="ru-RU" altLang="en-US" sz="45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45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платоспроможності</a:t>
            </a:r>
            <a:r>
              <a:rPr lang="ru-RU" altLang="en-US" sz="45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45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боржника</a:t>
            </a:r>
            <a:r>
              <a:rPr lang="ru-RU" altLang="en-US" sz="45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45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або</a:t>
            </a:r>
            <a:r>
              <a:rPr lang="ru-RU" altLang="en-US" sz="45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45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визнання</a:t>
            </a:r>
            <a:r>
              <a:rPr lang="ru-RU" altLang="en-US" sz="45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45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його</a:t>
            </a:r>
            <a:r>
              <a:rPr lang="ru-RU" altLang="en-US" sz="45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45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банкрутом</a:t>
            </a:r>
            <a:r>
              <a:rPr lang="ru-RU" altLang="en-US" sz="45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»</a:t>
            </a:r>
            <a:endParaRPr lang="uk-UA" altLang="en-US" sz="4500" b="1" dirty="0">
              <a:solidFill>
                <a:srgbClr val="453A32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</p:txBody>
      </p:sp>
      <p:sp>
        <p:nvSpPr>
          <p:cNvPr id="51" name="Title 1"/>
          <p:cNvSpPr txBox="1"/>
          <p:nvPr/>
        </p:nvSpPr>
        <p:spPr>
          <a:xfrm>
            <a:off x="13258194" y="7820084"/>
            <a:ext cx="3986049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en-US" sz="16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МЕТА НОВЕЛ: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077D8E-B8B9-423C-899B-A7D1F01D1E67}"/>
              </a:ext>
            </a:extLst>
          </p:cNvPr>
          <p:cNvSpPr txBox="1"/>
          <p:nvPr/>
        </p:nvSpPr>
        <p:spPr>
          <a:xfrm>
            <a:off x="476192" y="37140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rgbClr val="453A32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5C9318F-E491-4555-AB10-5552D3601C4F}"/>
              </a:ext>
            </a:extLst>
          </p:cNvPr>
          <p:cNvSpPr txBox="1"/>
          <p:nvPr/>
        </p:nvSpPr>
        <p:spPr>
          <a:xfrm>
            <a:off x="4869685" y="6195699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noFill/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noFill/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E1CD24-60CB-4B7E-8B59-717C0D072FA4}"/>
              </a:ext>
            </a:extLst>
          </p:cNvPr>
          <p:cNvSpPr txBox="1"/>
          <p:nvPr/>
        </p:nvSpPr>
        <p:spPr>
          <a:xfrm>
            <a:off x="476192" y="3060262"/>
            <a:ext cx="2736414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000" dirty="0">
                <a:solidFill>
                  <a:srgbClr val="453A32"/>
                </a:solidFill>
                <a:latin typeface="Inter" panose="02000503000000020004" pitchFamily="2" charset="0"/>
                <a:ea typeface="Inter" panose="02000503000000020004" pitchFamily="2" charset="0"/>
              </a:rPr>
              <a:t>ЗАКОН УКРАЇНИ</a:t>
            </a:r>
            <a:endParaRPr lang="uk-UA" altLang="en-US" sz="2000" dirty="0">
              <a:solidFill>
                <a:srgbClr val="453A3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04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E358E55-AF12-4570-8AA7-8B4CEDF8D2A9}"/>
              </a:ext>
            </a:extLst>
          </p:cNvPr>
          <p:cNvSpPr txBox="1"/>
          <p:nvPr/>
        </p:nvSpPr>
        <p:spPr>
          <a:xfrm>
            <a:off x="6302360" y="4155509"/>
            <a:ext cx="7806463" cy="1859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600" dirty="0" err="1">
                <a:solidFill>
                  <a:srgbClr val="FDFDFC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Наскільки</a:t>
            </a:r>
            <a:r>
              <a:rPr lang="ru-RU" sz="4600" dirty="0">
                <a:solidFill>
                  <a:srgbClr val="FDFDFC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sz="4600" dirty="0" err="1">
                <a:solidFill>
                  <a:srgbClr val="FDFDFC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ефективними</a:t>
            </a:r>
            <a:r>
              <a:rPr lang="ru-RU" sz="4600" dirty="0">
                <a:solidFill>
                  <a:srgbClr val="FDFDFC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є новели </a:t>
            </a:r>
            <a:r>
              <a:rPr lang="ru-RU" sz="4600" dirty="0" err="1">
                <a:solidFill>
                  <a:srgbClr val="FDFDFC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законодавства</a:t>
            </a:r>
            <a:r>
              <a:rPr lang="ru-RU" sz="4600" dirty="0">
                <a:solidFill>
                  <a:srgbClr val="FDFDFC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?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A1BF019-6F01-4ADF-84F6-97484E2E6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6712">
            <a:off x="710127" y="-6819865"/>
            <a:ext cx="18990924" cy="10879136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004A3B0D-39CE-4FAE-80F6-1E0A54999418}"/>
              </a:ext>
            </a:extLst>
          </p:cNvPr>
          <p:cNvGrpSpPr/>
          <p:nvPr/>
        </p:nvGrpSpPr>
        <p:grpSpPr>
          <a:xfrm>
            <a:off x="2316311" y="2852983"/>
            <a:ext cx="10188216" cy="3491609"/>
            <a:chOff x="2316311" y="2852983"/>
            <a:chExt cx="10188216" cy="3491609"/>
          </a:xfrm>
        </p:grpSpPr>
        <p:sp>
          <p:nvSpPr>
            <p:cNvPr id="6" name="Title 1"/>
            <p:cNvSpPr txBox="1"/>
            <p:nvPr/>
          </p:nvSpPr>
          <p:spPr>
            <a:xfrm>
              <a:off x="3997002" y="3240274"/>
              <a:ext cx="7772939" cy="18269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altLang="en-US" sz="4800" b="1" dirty="0">
                  <a:solidFill>
                    <a:srgbClr val="453A32"/>
                  </a:solidFill>
                  <a:latin typeface="Inter bold" panose="02000503000000020004" pitchFamily="2" charset="0"/>
                  <a:ea typeface="Inter bold" panose="02000503000000020004" pitchFamily="2" charset="0"/>
                </a:rPr>
                <a:t>Кодекс з процедур банкрутства </a:t>
              </a:r>
            </a:p>
          </p:txBody>
        </p:sp>
        <p:sp>
          <p:nvSpPr>
            <p:cNvPr id="7" name="Title 1"/>
            <p:cNvSpPr txBox="1"/>
            <p:nvPr/>
          </p:nvSpPr>
          <p:spPr>
            <a:xfrm>
              <a:off x="4017955" y="2852983"/>
              <a:ext cx="1452072" cy="5492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altLang="en-US" sz="1400" dirty="0">
                  <a:solidFill>
                    <a:srgbClr val="453A32"/>
                  </a:solidFill>
                  <a:latin typeface="Inter SemiBold" panose="020B0502030000000004" pitchFamily="34" charset="0"/>
                  <a:ea typeface="Inter SemiBold" panose="020B0502030000000004" pitchFamily="34" charset="0"/>
                </a:rPr>
                <a:t>21.10.2019</a:t>
              </a:r>
            </a:p>
          </p:txBody>
        </p:sp>
        <p:sp>
          <p:nvSpPr>
            <p:cNvPr id="42" name="Title 1"/>
            <p:cNvSpPr txBox="1"/>
            <p:nvPr/>
          </p:nvSpPr>
          <p:spPr>
            <a:xfrm>
              <a:off x="3997003" y="4952669"/>
              <a:ext cx="8507524" cy="5492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/ </a:t>
              </a:r>
              <a:r>
                <a:rPr lang="ru-RU" altLang="en-US" sz="1800" dirty="0" err="1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розширити</a:t>
              </a:r>
              <a:r>
                <a:rPr lang="ru-RU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права як </a:t>
              </a:r>
              <a:r>
                <a:rPr lang="ru-RU" altLang="en-US" sz="1800" dirty="0" err="1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конкурсних</a:t>
              </a:r>
              <a:r>
                <a:rPr lang="ru-RU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, так і </a:t>
              </a:r>
              <a:r>
                <a:rPr lang="ru-RU" altLang="en-US" sz="1800" dirty="0" err="1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забезпечених</a:t>
              </a:r>
              <a:r>
                <a:rPr lang="ru-RU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</a:t>
              </a:r>
              <a:r>
                <a:rPr lang="ru-RU" altLang="en-US" sz="1800" dirty="0" err="1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кредиторів</a:t>
              </a:r>
              <a:endParaRPr lang="ru-RU" altLang="en-US" sz="18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51" name="Title 1"/>
            <p:cNvSpPr txBox="1"/>
            <p:nvPr/>
          </p:nvSpPr>
          <p:spPr>
            <a:xfrm>
              <a:off x="2316311" y="4952669"/>
              <a:ext cx="3986049" cy="5492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altLang="en-US" sz="1600" dirty="0">
                  <a:solidFill>
                    <a:srgbClr val="453A32"/>
                  </a:solidFill>
                  <a:latin typeface="Inter SemiBold" panose="020B0502030000000004" pitchFamily="34" charset="0"/>
                  <a:ea typeface="Inter SemiBold" panose="020B0502030000000004" pitchFamily="34" charset="0"/>
                </a:rPr>
                <a:t>МЕТА НОВЕЛ:</a:t>
              </a:r>
            </a:p>
          </p:txBody>
        </p:sp>
        <p:sp>
          <p:nvSpPr>
            <p:cNvPr id="52" name="Title 1"/>
            <p:cNvSpPr txBox="1"/>
            <p:nvPr/>
          </p:nvSpPr>
          <p:spPr>
            <a:xfrm>
              <a:off x="3997003" y="5374878"/>
              <a:ext cx="7772939" cy="9697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/ </a:t>
              </a:r>
              <a:r>
                <a:rPr lang="ru-RU" altLang="en-US" sz="1800" dirty="0" err="1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підвищити</a:t>
              </a:r>
              <a:r>
                <a:rPr lang="ru-RU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</a:t>
              </a:r>
              <a:r>
                <a:rPr lang="ru-RU" altLang="en-US" sz="1800" dirty="0" err="1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ефективність</a:t>
              </a:r>
              <a:r>
                <a:rPr lang="ru-RU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та </a:t>
              </a:r>
              <a:r>
                <a:rPr lang="ru-RU" altLang="en-US" sz="1800" dirty="0" err="1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швидкість</a:t>
              </a:r>
              <a:r>
                <a:rPr lang="ru-RU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процедур </a:t>
              </a:r>
              <a:r>
                <a:rPr lang="ru-RU" altLang="en-US" sz="1800" dirty="0" err="1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погашення</a:t>
              </a:r>
              <a:r>
                <a:rPr lang="ru-RU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</a:t>
              </a:r>
              <a:r>
                <a:rPr lang="ru-RU" altLang="en-US" sz="1800" dirty="0" err="1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боржниками</a:t>
              </a:r>
              <a:r>
                <a:rPr lang="ru-RU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</a:t>
              </a:r>
              <a:r>
                <a:rPr lang="ru-RU" altLang="en-US" sz="1800" dirty="0" err="1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заборгованості</a:t>
              </a:r>
              <a:r>
                <a:rPr lang="ru-RU" altLang="en-US" sz="1800" dirty="0">
                  <a:solidFill>
                    <a:srgbClr val="453A32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 перед кредиторами</a:t>
              </a:r>
              <a:endParaRPr lang="uk-UA" altLang="en-US" sz="18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E077D8E-B8B9-423C-899B-A7D1F01D1E67}"/>
              </a:ext>
            </a:extLst>
          </p:cNvPr>
          <p:cNvSpPr txBox="1"/>
          <p:nvPr/>
        </p:nvSpPr>
        <p:spPr>
          <a:xfrm>
            <a:off x="476192" y="37140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rgbClr val="453A32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5C9318F-E491-4555-AB10-5552D3601C4F}"/>
              </a:ext>
            </a:extLst>
          </p:cNvPr>
          <p:cNvSpPr txBox="1"/>
          <p:nvPr/>
        </p:nvSpPr>
        <p:spPr>
          <a:xfrm>
            <a:off x="4869685" y="6195699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noFill/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noFill/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341B31-2261-4D22-B27C-A5E4A6058F70}"/>
              </a:ext>
            </a:extLst>
          </p:cNvPr>
          <p:cNvSpPr txBox="1"/>
          <p:nvPr/>
        </p:nvSpPr>
        <p:spPr>
          <a:xfrm>
            <a:off x="476193" y="162105"/>
            <a:ext cx="4600632" cy="241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0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«Про </a:t>
            </a:r>
            <a:r>
              <a:rPr lang="ru-RU" altLang="en-US" sz="20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відновлення</a:t>
            </a:r>
            <a:r>
              <a:rPr lang="ru-RU" altLang="en-US" sz="20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20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платоспроможності</a:t>
            </a:r>
            <a:r>
              <a:rPr lang="ru-RU" altLang="en-US" sz="20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20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боржника</a:t>
            </a:r>
            <a:r>
              <a:rPr lang="ru-RU" altLang="en-US" sz="20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20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або</a:t>
            </a:r>
            <a:r>
              <a:rPr lang="ru-RU" altLang="en-US" sz="20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20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визнання</a:t>
            </a:r>
            <a:r>
              <a:rPr lang="ru-RU" altLang="en-US" sz="20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20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його</a:t>
            </a:r>
            <a:r>
              <a:rPr lang="ru-RU" altLang="en-US" sz="20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altLang="en-US" sz="2000" b="1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банкрутом</a:t>
            </a:r>
            <a:r>
              <a:rPr lang="ru-RU" altLang="en-US" sz="2000" b="1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»</a:t>
            </a:r>
            <a:endParaRPr lang="uk-UA" altLang="en-US" sz="2000" b="1" dirty="0">
              <a:solidFill>
                <a:srgbClr val="453A32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D29926-8226-41FD-8E39-25D8DBC8E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6712">
            <a:off x="-10110519" y="4219184"/>
            <a:ext cx="18990924" cy="108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80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E401BBF-F866-4D2E-91AB-EE9277FB0271}"/>
              </a:ext>
            </a:extLst>
          </p:cNvPr>
          <p:cNvSpPr txBox="1"/>
          <p:nvPr/>
        </p:nvSpPr>
        <p:spPr>
          <a:xfrm>
            <a:off x="5050800" y="3270174"/>
            <a:ext cx="11781058" cy="1061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2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  <a:r>
              <a:rPr lang="ru-RU" sz="62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чи</a:t>
            </a:r>
            <a:r>
              <a:rPr lang="ru-RU" sz="62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  <a:r>
              <a:rPr lang="ru-RU" sz="62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конкурсний</a:t>
            </a:r>
            <a:r>
              <a:rPr lang="ru-RU" sz="62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371EF6-701F-4454-AA4A-E4D18C8BA6E8}"/>
              </a:ext>
            </a:extLst>
          </p:cNvPr>
          <p:cNvSpPr txBox="1"/>
          <p:nvPr/>
        </p:nvSpPr>
        <p:spPr>
          <a:xfrm>
            <a:off x="-3282388" y="1820821"/>
            <a:ext cx="11781058" cy="1711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2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Забезпечений</a:t>
            </a:r>
            <a:endParaRPr lang="ru-RU" sz="6200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8" r="1087" b="5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BCF029-7599-4CBA-804F-FCF661821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2225132" y="-4456935"/>
            <a:ext cx="14381271" cy="7755663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3965611" y="4155509"/>
            <a:ext cx="7806463" cy="1859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600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Наскільки</a:t>
            </a:r>
            <a:r>
              <a:rPr lang="ru-RU" sz="4600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r>
              <a:rPr lang="ru-RU" sz="4600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ефективними</a:t>
            </a:r>
            <a:r>
              <a:rPr lang="ru-RU" sz="4600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є новели </a:t>
            </a:r>
            <a:r>
              <a:rPr lang="ru-RU" sz="4600" dirty="0" err="1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законодавства</a:t>
            </a:r>
            <a:r>
              <a:rPr lang="ru-RU" sz="4600" dirty="0">
                <a:solidFill>
                  <a:srgbClr val="453A32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C8E03-ECE4-4E9B-B26E-25D272636C95}"/>
              </a:ext>
            </a:extLst>
          </p:cNvPr>
          <p:cNvSpPr txBox="1"/>
          <p:nvPr/>
        </p:nvSpPr>
        <p:spPr>
          <a:xfrm rot="16200000">
            <a:off x="11193426" y="477048"/>
            <a:ext cx="1418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53A32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benchers.com</a:t>
            </a:r>
            <a:endParaRPr lang="uk-UA" sz="1100" dirty="0">
              <a:solidFill>
                <a:srgbClr val="453A32"/>
              </a:solidFill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41754C-37B7-49ED-8DC6-A6B872EE5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6712">
            <a:off x="-9495462" y="3319371"/>
            <a:ext cx="18990924" cy="1087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3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461E065-7BB3-4962-BDC1-8925B59BE6B8}"/>
              </a:ext>
            </a:extLst>
          </p:cNvPr>
          <p:cNvSpPr txBox="1"/>
          <p:nvPr/>
        </p:nvSpPr>
        <p:spPr>
          <a:xfrm>
            <a:off x="8800843" y="2612617"/>
            <a:ext cx="4671670" cy="26519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«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Забезпечені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кредитори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зобов’язані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подати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заяву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з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грошовими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вимогами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до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боржника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під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час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провадження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у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справі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про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банкрутство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лише</a:t>
            </a:r>
            <a:r>
              <a:rPr lang="ru-RU" sz="18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частині</a:t>
            </a:r>
            <a:r>
              <a:rPr lang="ru-RU" sz="18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вимог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що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є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незабезпеченими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або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за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умови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відмови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від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забезпечення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.»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(ч.2 ст.23)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1C78B6D-6B4E-40B2-9BAF-B81706A367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3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57784" y="1683526"/>
            <a:ext cx="25611296" cy="2771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-3697214" y="-5027621"/>
            <a:ext cx="14381271" cy="7755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5500">
            <a:off x="4003565" y="5048882"/>
            <a:ext cx="14381271" cy="7755663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1193194" y="3270174"/>
            <a:ext cx="11781058" cy="1061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2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  <a:r>
              <a:rPr lang="ru-RU" sz="62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чи</a:t>
            </a:r>
            <a:r>
              <a:rPr lang="ru-RU" sz="62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  <a:r>
              <a:rPr lang="ru-RU" sz="62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конкурсний</a:t>
            </a:r>
            <a:r>
              <a:rPr lang="ru-RU" sz="62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?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5243348" y="6157599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-782252" y="1820821"/>
            <a:ext cx="11781058" cy="1711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200" dirty="0" err="1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Забезпечений</a:t>
            </a:r>
            <a:endParaRPr lang="ru-RU" sz="6200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</p:txBody>
      </p:sp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7F37AC7D-5854-4FE5-B2F6-38A63448A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0737" y="1675416"/>
            <a:ext cx="2339370" cy="937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4DFB0E-C5CF-4088-B2DE-0681D7B3B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430" y="0"/>
            <a:ext cx="8083627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EB17823-35D6-40C0-AFF4-0EFFB5D3278A}"/>
              </a:ext>
            </a:extLst>
          </p:cNvPr>
          <p:cNvSpPr txBox="1"/>
          <p:nvPr/>
        </p:nvSpPr>
        <p:spPr>
          <a:xfrm>
            <a:off x="10285858" y="2435926"/>
            <a:ext cx="4272456" cy="3833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Забезпечені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кредитори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можуть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повністю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або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частково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відмовитися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від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забезпечення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dirty="0">
              <a:solidFill>
                <a:srgbClr val="453A32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Якщо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вартості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застави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недостатньо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для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покриття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всієї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вимоги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, кредитор повинен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розглядатися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як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забезпечений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лише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в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частині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вартості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предмета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застави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dirty="0">
              <a:solidFill>
                <a:srgbClr val="453A32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Залишок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вимог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вважається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незабезпеченим</a:t>
            </a:r>
            <a:r>
              <a:rPr lang="ru-RU" sz="18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.»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453A32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(ч.2 ст. 45 Кодексу)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0EE6F36-48DD-440D-BE30-CFA57AA80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4567" y="1160231"/>
            <a:ext cx="3237265" cy="80544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9D1A40A-6C1F-42A1-90BA-6A5A81AEC327}"/>
              </a:ext>
            </a:extLst>
          </p:cNvPr>
          <p:cNvSpPr txBox="1"/>
          <p:nvPr/>
        </p:nvSpPr>
        <p:spPr>
          <a:xfrm>
            <a:off x="9157844" y="2395120"/>
            <a:ext cx="733649" cy="662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4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+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3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itle 1"/>
          <p:cNvSpPr txBox="1"/>
          <p:nvPr/>
        </p:nvSpPr>
        <p:spPr>
          <a:xfrm>
            <a:off x="6655300" y="2612617"/>
            <a:ext cx="4671670" cy="2651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«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Забезпечені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кредитори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зобов’язані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подати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заяву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з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грошовими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вимогами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до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боржника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під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час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провадження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у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справі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про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банкрутство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лише</a:t>
            </a:r>
            <a:r>
              <a:rPr lang="ru-RU" sz="18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частині</a:t>
            </a:r>
            <a:r>
              <a:rPr lang="ru-RU" sz="18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вимог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що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є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незабезпеченими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або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за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умови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відмови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від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забезпечення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.»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(ч. 2 ст. 23 ЗУ)</a:t>
            </a:r>
          </a:p>
        </p:txBody>
      </p:sp>
      <p:sp>
        <p:nvSpPr>
          <p:cNvPr id="22" name="Title 1"/>
          <p:cNvSpPr txBox="1"/>
          <p:nvPr/>
        </p:nvSpPr>
        <p:spPr>
          <a:xfrm>
            <a:off x="180416" y="13591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bencherslf.com</a:t>
            </a:r>
            <a:endParaRPr lang="uk-UA" altLang="en-US" sz="1100" dirty="0">
              <a:solidFill>
                <a:srgbClr val="453A32"/>
              </a:solidFill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295819" y="5138686"/>
            <a:ext cx="48794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en-US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Забезпечений чи конкурсний?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6712">
            <a:off x="5242332" y="-5755099"/>
            <a:ext cx="13538502" cy="7755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4630" y="1675416"/>
            <a:ext cx="2339370" cy="9372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E41BF37-84F0-47DB-901A-F21A9E055EC7}"/>
              </a:ext>
            </a:extLst>
          </p:cNvPr>
          <p:cNvSpPr txBox="1"/>
          <p:nvPr/>
        </p:nvSpPr>
        <p:spPr>
          <a:xfrm>
            <a:off x="5243348" y="6828362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7F566BB-CBD4-47EA-B69E-01D5140E14CC}"/>
              </a:ext>
            </a:extLst>
          </p:cNvPr>
          <p:cNvSpPr txBox="1"/>
          <p:nvPr/>
        </p:nvSpPr>
        <p:spPr>
          <a:xfrm>
            <a:off x="-2574036" y="2542282"/>
            <a:ext cx="9939688" cy="8391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Актуальна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8359A4-C18B-4596-A082-98BC1B8C079A}"/>
              </a:ext>
            </a:extLst>
          </p:cNvPr>
          <p:cNvSpPr txBox="1"/>
          <p:nvPr/>
        </p:nvSpPr>
        <p:spPr>
          <a:xfrm>
            <a:off x="4581127" y="3060038"/>
            <a:ext cx="9939688" cy="10708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практика</a:t>
            </a:r>
            <a:r>
              <a:rPr lang="ru-RU" sz="6600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430" y="0"/>
            <a:ext cx="80836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53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itle 1"/>
          <p:cNvSpPr txBox="1"/>
          <p:nvPr/>
        </p:nvSpPr>
        <p:spPr>
          <a:xfrm>
            <a:off x="7414743" y="2435926"/>
            <a:ext cx="4272456" cy="3833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Забезпечені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кредитори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можуть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повністю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або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частково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відмовитися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від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забезпечення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dirty="0">
              <a:solidFill>
                <a:schemeClr val="bg1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Якщо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вартості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застави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недостатньо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для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покриття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всієї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вимоги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, кредитор повинен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розглядатися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як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забезпечений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лише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в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частині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вартості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предмета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застави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dirty="0">
              <a:solidFill>
                <a:schemeClr val="bg1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Залишок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вимог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вважається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ru-RU" sz="1800" b="0" i="0" u="none" strike="noStrike" kern="120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незабезпеченим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.»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(ч. 2 ст. 45 Кодексу)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594" y="1160231"/>
            <a:ext cx="3237265" cy="805444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>
          <a:xfrm>
            <a:off x="180416" y="13591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rgbClr val="453A32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6632003" y="2395120"/>
            <a:ext cx="733649" cy="662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48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+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295819" y="5138686"/>
            <a:ext cx="48794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en-US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Забезпечений чи конкурсний?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6712">
            <a:off x="4956448" y="-5618466"/>
            <a:ext cx="13538502" cy="775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3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04071" y="2231240"/>
            <a:ext cx="17695355" cy="2862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5500">
            <a:off x="-3268602" y="5048882"/>
            <a:ext cx="14381271" cy="7755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2491831" y="-5027621"/>
            <a:ext cx="14381271" cy="7755663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133008" y="2542282"/>
            <a:ext cx="9939688" cy="8391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Актуальна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5279861" y="6157599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00" dirty="0" err="1">
                <a:solidFill>
                  <a:schemeClr val="bg1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r>
              <a:rPr lang="en-US" altLang="en-US" sz="1100" dirty="0" err="1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m</a:t>
            </a:r>
            <a:endParaRPr lang="uk-UA" altLang="en-US" sz="1100" dirty="0">
              <a:solidFill>
                <a:srgbClr val="453A32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2252312" y="3060038"/>
            <a:ext cx="9939688" cy="10708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практика</a:t>
            </a:r>
            <a:r>
              <a:rPr lang="ru-RU" sz="6600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04F2F9-65EC-462D-807A-EEC7055DFC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47933" y="0"/>
            <a:ext cx="428581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260">
            <a:off x="3436285" y="-5539761"/>
            <a:ext cx="14381271" cy="77556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566" y="0"/>
            <a:ext cx="428581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72" y="3344920"/>
            <a:ext cx="8842242" cy="2244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altLang="en-US" sz="2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Якщо у кредитора вимоги у процедурі банкрутства до майнового поручителя, то такі вимоги у повному обсязі включаються до реєстру кредиторів як забезпечені.</a:t>
            </a:r>
            <a:endParaRPr lang="ru-RU" altLang="en-US" sz="2600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None/>
            </a:pPr>
            <a:endParaRPr lang="ru-RU" altLang="uk-UA" sz="2600" dirty="0">
              <a:solidFill>
                <a:srgbClr val="453A32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7063605" y="6185065"/>
            <a:ext cx="4700752" cy="633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uk-UA" sz="1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Постанова</a:t>
            </a:r>
            <a:r>
              <a:rPr lang="en-US" altLang="uk-UA" sz="1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ВП ВС в</a:t>
            </a:r>
            <a:r>
              <a:rPr lang="uk-UA" altLang="uk-UA" sz="1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ід 15.05.2018 у справі №902/492/17, </a:t>
            </a:r>
            <a:r>
              <a:rPr lang="en-US" altLang="uk-UA" sz="1600" dirty="0" err="1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Постанова</a:t>
            </a:r>
            <a:r>
              <a:rPr lang="en-US" altLang="uk-UA" sz="1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КГС ВС в</a:t>
            </a:r>
            <a:r>
              <a:rPr lang="uk-UA" altLang="uk-UA" sz="1600" dirty="0">
                <a:solidFill>
                  <a:srgbClr val="453A32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ід 04.02.2021 у справі №904/1360/19</a:t>
            </a: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 flipH="1">
            <a:off x="2811566" y="6335953"/>
            <a:ext cx="4101982" cy="0"/>
          </a:xfrm>
          <a:prstGeom prst="line">
            <a:avLst/>
          </a:prstGeom>
          <a:ln>
            <a:solidFill>
              <a:srgbClr val="453A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2856" y="1163747"/>
            <a:ext cx="2333625" cy="1676400"/>
          </a:xfrm>
          <a:prstGeom prst="rect">
            <a:avLst/>
          </a:prstGeom>
        </p:spPr>
      </p:pic>
      <p:sp>
        <p:nvSpPr>
          <p:cNvPr id="41" name="Title 1"/>
          <p:cNvSpPr txBox="1"/>
          <p:nvPr/>
        </p:nvSpPr>
        <p:spPr>
          <a:xfrm>
            <a:off x="180416" y="135917"/>
            <a:ext cx="1705304" cy="42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100" dirty="0">
                <a:solidFill>
                  <a:srgbClr val="453A32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bencherslf.com</a:t>
            </a:r>
            <a:endParaRPr lang="uk-UA" altLang="en-US" sz="1100" dirty="0">
              <a:solidFill>
                <a:srgbClr val="453A32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8188" y="2175097"/>
            <a:ext cx="1103376" cy="66504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95025" y="2188489"/>
            <a:ext cx="1103376" cy="6516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21862" y="2203442"/>
            <a:ext cx="1103376" cy="636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966</Words>
  <Application>Microsoft Office PowerPoint</Application>
  <PresentationFormat>Широкий екран</PresentationFormat>
  <Paragraphs>111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Inter</vt:lpstr>
      <vt:lpstr>Inter Black</vt:lpstr>
      <vt:lpstr>Inter bold</vt:lpstr>
      <vt:lpstr>Inter SemiBold</vt:lpstr>
      <vt:lpstr>Office Theme</vt:lpstr>
      <vt:lpstr>НОВЕЛИ ПРАКТИКИ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Захист інтересів банків в процедурі банкрутства. Новели практики</dc:title>
  <dc:creator>West</dc:creator>
  <cp:lastModifiedBy>RePack by Diakov</cp:lastModifiedBy>
  <cp:revision>60</cp:revision>
  <dcterms:created xsi:type="dcterms:W3CDTF">2022-02-02T09:06:00Z</dcterms:created>
  <dcterms:modified xsi:type="dcterms:W3CDTF">2022-02-15T13:42:18Z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20555D0A2019407FAF8A4518521DE7DE</vt:lpwstr>
  </property>
  <property fmtid="{D5CDD505-2E9C-101B-9397-08002B2CF9AE}" pid="3" name="KSOProductBuildVer">
    <vt:lpwstr>1033-11.2.0.10463</vt:lpwstr>
  </property>
</Properties>
</file>