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FPrwhYurcT0qLSt+eqNhypZtH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2cf7fa16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e2cf7fa168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44fdece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1144fdecea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44fdecea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1144fdecea4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22fd603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1022fd6036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44fdecea4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1144fdecea4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22fd60368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1022fd60368_0_4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44fdecea4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1144fdecea4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44fdecea4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1144fdecea4_0_3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22fd60368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1022fd60368_0_2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азовий слайд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e54a3b79d_0_137"/>
          <p:cNvSpPr txBox="1"/>
          <p:nvPr>
            <p:ph idx="1" type="subTitle"/>
          </p:nvPr>
        </p:nvSpPr>
        <p:spPr>
          <a:xfrm>
            <a:off x="194975" y="93327"/>
            <a:ext cx="113607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3700"/>
              <a:buFont typeface="Arial"/>
              <a:buNone/>
              <a:defRPr b="1" i="0" sz="37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de54a3b79d_0_13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83" name="Google Shape;83;gde54a3b79d_0_137" title="123 грн"/>
          <p:cNvSpPr txBox="1"/>
          <p:nvPr>
            <p:ph idx="2" type="subTitle"/>
          </p:nvPr>
        </p:nvSpPr>
        <p:spPr>
          <a:xfrm>
            <a:off x="1962400" y="2175175"/>
            <a:ext cx="3278400" cy="1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3700"/>
              <a:buFont typeface="Arial"/>
              <a:buNone/>
              <a:defRPr b="1" i="0" sz="37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de54a3b79d_0_137" title="123 грн"/>
          <p:cNvSpPr txBox="1"/>
          <p:nvPr>
            <p:ph idx="3" type="subTitle"/>
          </p:nvPr>
        </p:nvSpPr>
        <p:spPr>
          <a:xfrm>
            <a:off x="1962400" y="4421075"/>
            <a:ext cx="40179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de54a3b79d_0_137" title="123 грн"/>
          <p:cNvSpPr txBox="1"/>
          <p:nvPr>
            <p:ph idx="4" type="subTitle"/>
          </p:nvPr>
        </p:nvSpPr>
        <p:spPr>
          <a:xfrm>
            <a:off x="6986175" y="2175175"/>
            <a:ext cx="3278400" cy="1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3700"/>
              <a:buFont typeface="Arial"/>
              <a:buNone/>
              <a:defRPr b="1" i="0" sz="37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de54a3b79d_0_137" title="123 грн"/>
          <p:cNvSpPr txBox="1"/>
          <p:nvPr>
            <p:ph idx="5" type="subTitle"/>
          </p:nvPr>
        </p:nvSpPr>
        <p:spPr>
          <a:xfrm>
            <a:off x="6986175" y="4421075"/>
            <a:ext cx="40179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58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46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bank.gov.ua/ua/stability/npl" TargetMode="External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hyperlink" Target="https://bank.gov.ua/ua/stability/npl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https://project.liga.net/projects/investohills-ua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2cf7fa168_0_18"/>
          <p:cNvSpPr/>
          <p:nvPr/>
        </p:nvSpPr>
        <p:spPr>
          <a:xfrm>
            <a:off x="404550" y="387600"/>
            <a:ext cx="11460600" cy="6206100"/>
          </a:xfrm>
          <a:prstGeom prst="roundRect">
            <a:avLst>
              <a:gd fmla="val 7002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e2cf7fa168_0_18"/>
          <p:cNvSpPr/>
          <p:nvPr/>
        </p:nvSpPr>
        <p:spPr>
          <a:xfrm>
            <a:off x="615000" y="527850"/>
            <a:ext cx="11061900" cy="5867400"/>
          </a:xfrm>
          <a:prstGeom prst="roundRect">
            <a:avLst>
              <a:gd fmla="val 5481" name="adj"/>
            </a:avLst>
          </a:prstGeom>
          <a:gradFill>
            <a:gsLst>
              <a:gs pos="0">
                <a:schemeClr val="dk1"/>
              </a:gs>
              <a:gs pos="40000">
                <a:schemeClr val="dk1"/>
              </a:gs>
              <a:gs pos="72000">
                <a:srgbClr val="0B0018"/>
              </a:gs>
              <a:gs pos="100000">
                <a:srgbClr val="340073"/>
              </a:gs>
            </a:gsLst>
            <a:lin ang="1379911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e2cf7fa168_0_18"/>
          <p:cNvSpPr txBox="1"/>
          <p:nvPr/>
        </p:nvSpPr>
        <p:spPr>
          <a:xfrm>
            <a:off x="986225" y="910200"/>
            <a:ext cx="7419600" cy="24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uk" sz="4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Ринок непрацюючих кредитів в Україні</a:t>
            </a:r>
            <a:endParaRPr b="1" i="0" sz="4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e2cf7fa168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4675" y="4981375"/>
            <a:ext cx="3015326" cy="828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e2cf7fa168_0_18"/>
          <p:cNvSpPr txBox="1"/>
          <p:nvPr/>
        </p:nvSpPr>
        <p:spPr>
          <a:xfrm>
            <a:off x="986225" y="4352725"/>
            <a:ext cx="4483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Дарина Марчак</a:t>
            </a:r>
            <a:endParaRPr b="1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uk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Перша заступниця директора </a:t>
            </a:r>
            <a:r>
              <a:rPr b="0" i="0" lang="uk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Прозорро.Продажі</a:t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44fdecea4_0_0"/>
          <p:cNvSpPr/>
          <p:nvPr/>
        </p:nvSpPr>
        <p:spPr>
          <a:xfrm>
            <a:off x="432180" y="385385"/>
            <a:ext cx="3614303" cy="6057947"/>
          </a:xfrm>
          <a:custGeom>
            <a:rect b="b" l="l" r="r" t="t"/>
            <a:pathLst>
              <a:path extrusionOk="0" h="6057947" w="3614303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Частка NPL в економіці України</a:t>
            </a:r>
            <a:endParaRPr b="0" i="0" sz="38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1" name="Google Shape;101;g1144fdecea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434" y="5350542"/>
            <a:ext cx="2631688" cy="722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144fdecea4_0_0"/>
          <p:cNvSpPr/>
          <p:nvPr/>
        </p:nvSpPr>
        <p:spPr>
          <a:xfrm>
            <a:off x="4313325" y="385375"/>
            <a:ext cx="7688100" cy="5883300"/>
          </a:xfrm>
          <a:prstGeom prst="roundRect">
            <a:avLst>
              <a:gd fmla="val 10104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uk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джерело: </a:t>
            </a:r>
            <a:r>
              <a:rPr i="1" lang="uk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https://bank.gov.ua/ua/stability/npl</a:t>
            </a:r>
            <a:r>
              <a:rPr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g1144fdecea4_0_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0287" y="960050"/>
            <a:ext cx="7414175" cy="45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44fdecea4_0_190"/>
          <p:cNvSpPr/>
          <p:nvPr/>
        </p:nvSpPr>
        <p:spPr>
          <a:xfrm>
            <a:off x="404550" y="387600"/>
            <a:ext cx="11460600" cy="6206100"/>
          </a:xfrm>
          <a:prstGeom prst="roundRect">
            <a:avLst>
              <a:gd fmla="val 7002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144fdecea4_0_190"/>
          <p:cNvSpPr/>
          <p:nvPr/>
        </p:nvSpPr>
        <p:spPr>
          <a:xfrm>
            <a:off x="615000" y="527850"/>
            <a:ext cx="11061900" cy="5867400"/>
          </a:xfrm>
          <a:prstGeom prst="roundRect">
            <a:avLst>
              <a:gd fmla="val 5481" name="adj"/>
            </a:avLst>
          </a:prstGeom>
          <a:gradFill>
            <a:gsLst>
              <a:gs pos="0">
                <a:schemeClr val="dk1"/>
              </a:gs>
              <a:gs pos="40000">
                <a:schemeClr val="dk1"/>
              </a:gs>
              <a:gs pos="72000">
                <a:srgbClr val="0B0018"/>
              </a:gs>
              <a:gs pos="100000">
                <a:srgbClr val="340073"/>
              </a:gs>
            </a:gsLst>
            <a:lin ang="1379911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144fdecea4_0_190"/>
          <p:cNvSpPr txBox="1"/>
          <p:nvPr/>
        </p:nvSpPr>
        <p:spPr>
          <a:xfrm>
            <a:off x="1007650" y="1885325"/>
            <a:ext cx="10008000" cy="3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uk" sz="4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 кінця 2024 року НБУ має на меті скоротити рівень NPL у банках до 10%</a:t>
            </a:r>
            <a:endParaRPr b="1" i="0" sz="4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1144fdecea4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4675" y="4981375"/>
            <a:ext cx="3015326" cy="8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22fd60368_0_8"/>
          <p:cNvSpPr/>
          <p:nvPr/>
        </p:nvSpPr>
        <p:spPr>
          <a:xfrm>
            <a:off x="432175" y="392975"/>
            <a:ext cx="107835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uk" sz="3100">
                <a:latin typeface="Montserrat"/>
                <a:ea typeface="Montserrat"/>
                <a:cs typeface="Montserrat"/>
                <a:sym typeface="Montserrat"/>
              </a:rPr>
              <a:t>Структура NPL в розрізі банків </a:t>
            </a:r>
            <a:endParaRPr b="1" i="0" sz="3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g1022fd60368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7629" y="290242"/>
            <a:ext cx="2256430" cy="619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022fd60368_0_8"/>
          <p:cNvSpPr/>
          <p:nvPr/>
        </p:nvSpPr>
        <p:spPr>
          <a:xfrm>
            <a:off x="575675" y="1514475"/>
            <a:ext cx="4853700" cy="3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g1022fd60368_0_8"/>
          <p:cNvPicPr preferRelativeResize="0"/>
          <p:nvPr/>
        </p:nvPicPr>
        <p:blipFill rotWithShape="1">
          <a:blip r:embed="rId4">
            <a:alphaModFix/>
          </a:blip>
          <a:srcRect b="0" l="1212" r="3331" t="0"/>
          <a:stretch/>
        </p:blipFill>
        <p:spPr>
          <a:xfrm>
            <a:off x="4318375" y="1044413"/>
            <a:ext cx="7586676" cy="5612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022fd60368_0_8"/>
          <p:cNvSpPr/>
          <p:nvPr/>
        </p:nvSpPr>
        <p:spPr>
          <a:xfrm>
            <a:off x="432175" y="1146525"/>
            <a:ext cx="4136100" cy="3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 цьому значну частину NPL сконцентровано у держбанків.</a:t>
            </a:r>
            <a:endParaRPr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252 млрд. грн.</a:t>
            </a:r>
            <a:endParaRPr b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сумарна вартість NPL</a:t>
            </a:r>
            <a:endParaRPr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найбільших держ банків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g1022fd60368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550" y="5545825"/>
            <a:ext cx="1620475" cy="2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022fd60368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9641" y="5708250"/>
            <a:ext cx="626522" cy="4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022fd60368_0_8"/>
          <p:cNvPicPr preferRelativeResize="0"/>
          <p:nvPr/>
        </p:nvPicPr>
        <p:blipFill rotWithShape="1">
          <a:blip r:embed="rId7">
            <a:alphaModFix/>
          </a:blip>
          <a:srcRect b="0" l="27123" r="23418" t="0"/>
          <a:stretch/>
        </p:blipFill>
        <p:spPr>
          <a:xfrm>
            <a:off x="476826" y="5631575"/>
            <a:ext cx="586700" cy="5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022fd60368_0_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85125" y="5965975"/>
            <a:ext cx="1620474" cy="23401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022fd60368_0_8"/>
          <p:cNvSpPr txBox="1"/>
          <p:nvPr/>
        </p:nvSpPr>
        <p:spPr>
          <a:xfrm>
            <a:off x="8866475" y="6410150"/>
            <a:ext cx="321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1" lang="uk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Джерело:</a:t>
            </a:r>
            <a:r>
              <a:rPr i="1" lang="uk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uk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https://bank.gov.ua/ua/stability/npl</a:t>
            </a:r>
            <a:endParaRPr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44fdecea4_0_183"/>
          <p:cNvSpPr/>
          <p:nvPr/>
        </p:nvSpPr>
        <p:spPr>
          <a:xfrm>
            <a:off x="432180" y="385385"/>
            <a:ext cx="3614303" cy="6057947"/>
          </a:xfrm>
          <a:custGeom>
            <a:rect b="b" l="l" r="r" t="t"/>
            <a:pathLst>
              <a:path extrusionOk="0" h="6057947" w="3614303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Які існують механізми продажу зараз</a:t>
            </a:r>
            <a:endParaRPr b="0" i="0" sz="38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1" name="Google Shape;131;g1144fdecea4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434" y="5350542"/>
            <a:ext cx="2631688" cy="722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144fdecea4_0_183"/>
          <p:cNvSpPr/>
          <p:nvPr/>
        </p:nvSpPr>
        <p:spPr>
          <a:xfrm>
            <a:off x="4313325" y="385375"/>
            <a:ext cx="7688100" cy="5883300"/>
          </a:xfrm>
          <a:prstGeom prst="roundRect">
            <a:avLst>
              <a:gd fmla="val 10104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інструмент фінансової реструктуризації</a:t>
            </a:r>
            <a:r>
              <a:rPr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uk" sz="23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АЛЕ </a:t>
            </a:r>
            <a:r>
              <a:rPr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період досягнення згоди може становити до 9 місяців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продаж</a:t>
            </a:r>
            <a:r>
              <a:rPr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uk" sz="23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АЛЕ </a:t>
            </a:r>
            <a:r>
              <a:rPr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часто правління банку не приймає відповідне рішення через страх кримінального переслідування.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списання </a:t>
            </a:r>
            <a:r>
              <a:rPr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 </a:t>
            </a:r>
            <a:r>
              <a:rPr b="1" lang="uk" sz="23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не додає банкам доходів</a:t>
            </a:r>
            <a:r>
              <a:rPr lang="uk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наразі це найпопулярніший спосіб роботи з NPL. 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1022fd60368_0_4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7629" y="290242"/>
            <a:ext cx="2256430" cy="6196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022fd60368_0_469"/>
          <p:cNvSpPr/>
          <p:nvPr/>
        </p:nvSpPr>
        <p:spPr>
          <a:xfrm>
            <a:off x="268125" y="290250"/>
            <a:ext cx="5175300" cy="99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54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uk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 що каже ринок?</a:t>
            </a:r>
            <a:endParaRPr b="1" i="0" sz="3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g1022fd60368_0_469"/>
          <p:cNvSpPr/>
          <p:nvPr/>
        </p:nvSpPr>
        <p:spPr>
          <a:xfrm>
            <a:off x="417825" y="1519250"/>
            <a:ext cx="5175300" cy="1028700"/>
          </a:xfrm>
          <a:prstGeom prst="roundRect">
            <a:avLst>
              <a:gd fmla="val 2605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latin typeface="Montserrat"/>
                <a:ea typeface="Montserrat"/>
                <a:cs typeface="Montserrat"/>
                <a:sym typeface="Montserrat"/>
              </a:rPr>
              <a:t>ФГВФО -  з 2016 року продає активи банків банкрутів 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g1022fd60368_0_4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6300" y="2688438"/>
            <a:ext cx="5260722" cy="338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022fd60368_0_469"/>
          <p:cNvSpPr txBox="1"/>
          <p:nvPr/>
        </p:nvSpPr>
        <p:spPr>
          <a:xfrm>
            <a:off x="9747625" y="2914675"/>
            <a:ext cx="958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uk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Продажі</a:t>
            </a:r>
            <a:r>
              <a:rPr b="1" i="0" lang="uk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g1022fd60368_0_469"/>
          <p:cNvSpPr txBox="1"/>
          <p:nvPr/>
        </p:nvSpPr>
        <p:spPr>
          <a:xfrm>
            <a:off x="6570675" y="6215150"/>
            <a:ext cx="4466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i="1" lang="uk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Джерело: </a:t>
            </a:r>
            <a:r>
              <a:rPr i="1" lang="uk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https://project.liga.net/projects/investohills-ua/</a:t>
            </a:r>
            <a:r>
              <a:rPr i="1" lang="uk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1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g1022fd60368_0_469"/>
          <p:cNvSpPr/>
          <p:nvPr/>
        </p:nvSpPr>
        <p:spPr>
          <a:xfrm>
            <a:off x="6456300" y="1519250"/>
            <a:ext cx="5175300" cy="1028700"/>
          </a:xfrm>
          <a:prstGeom prst="roundRect">
            <a:avLst>
              <a:gd fmla="val 2605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Ринок покупців вже існує, капітал у ньому є 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g1022fd60368_0_469"/>
          <p:cNvSpPr/>
          <p:nvPr/>
        </p:nvSpPr>
        <p:spPr>
          <a:xfrm>
            <a:off x="857325" y="2905038"/>
            <a:ext cx="3671100" cy="6198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1800">
                <a:latin typeface="Montserrat"/>
                <a:ea typeface="Montserrat"/>
                <a:cs typeface="Montserrat"/>
                <a:sym typeface="Montserrat"/>
              </a:rPr>
              <a:t>22 млрд грн</a:t>
            </a:r>
            <a:r>
              <a:rPr lang="uk" sz="1800">
                <a:latin typeface="Montserrat"/>
                <a:ea typeface="Montserrat"/>
                <a:cs typeface="Montserrat"/>
                <a:sym typeface="Montserrat"/>
              </a:rPr>
              <a:t> отримано від продажу</a:t>
            </a:r>
            <a:endParaRPr b="1" i="0" sz="1800" u="none" cap="none" strike="noStrike">
              <a:solidFill>
                <a:srgbClr val="351C75"/>
              </a:solidFill>
            </a:endParaRPr>
          </a:p>
        </p:txBody>
      </p:sp>
      <p:sp>
        <p:nvSpPr>
          <p:cNvPr id="145" name="Google Shape;145;g1022fd60368_0_469"/>
          <p:cNvSpPr/>
          <p:nvPr/>
        </p:nvSpPr>
        <p:spPr>
          <a:xfrm>
            <a:off x="818625" y="3766850"/>
            <a:ext cx="3671100" cy="6198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1800">
                <a:latin typeface="Montserrat"/>
                <a:ea typeface="Montserrat"/>
                <a:cs typeface="Montserrat"/>
                <a:sym typeface="Montserrat"/>
              </a:rPr>
              <a:t>в середньому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1800">
                <a:latin typeface="Montserrat"/>
                <a:ea typeface="Montserrat"/>
                <a:cs typeface="Montserrat"/>
                <a:sym typeface="Montserrat"/>
              </a:rPr>
              <a:t>10% recovery rate</a:t>
            </a:r>
            <a:r>
              <a:rPr lang="uk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800" u="none" cap="none" strike="noStrike">
              <a:solidFill>
                <a:srgbClr val="351C75"/>
              </a:solidFill>
            </a:endParaRPr>
          </a:p>
        </p:txBody>
      </p:sp>
      <p:sp>
        <p:nvSpPr>
          <p:cNvPr id="146" name="Google Shape;146;g1022fd60368_0_469"/>
          <p:cNvSpPr/>
          <p:nvPr/>
        </p:nvSpPr>
        <p:spPr>
          <a:xfrm>
            <a:off x="743625" y="4587575"/>
            <a:ext cx="3864000" cy="6198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1600">
                <a:latin typeface="Montserrat"/>
                <a:ea typeface="Montserrat"/>
                <a:cs typeface="Montserrat"/>
                <a:sym typeface="Montserrat"/>
              </a:rPr>
              <a:t>відсутність оскарження в суді</a:t>
            </a:r>
            <a:r>
              <a:rPr lang="uk" sz="1600">
                <a:latin typeface="Montserrat"/>
                <a:ea typeface="Montserrat"/>
                <a:cs typeface="Montserrat"/>
                <a:sym typeface="Montserrat"/>
              </a:rPr>
              <a:t> аукціону як методу продажу</a:t>
            </a:r>
            <a:endParaRPr b="1" i="0" sz="1600" u="none" cap="none" strike="noStrike">
              <a:solidFill>
                <a:srgbClr val="351C75"/>
              </a:solidFill>
            </a:endParaRPr>
          </a:p>
        </p:txBody>
      </p:sp>
      <p:sp>
        <p:nvSpPr>
          <p:cNvPr id="147" name="Google Shape;147;g1022fd60368_0_469"/>
          <p:cNvSpPr txBox="1"/>
          <p:nvPr/>
        </p:nvSpPr>
        <p:spPr>
          <a:xfrm>
            <a:off x="687000" y="4511500"/>
            <a:ext cx="345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4300">
                <a:solidFill>
                  <a:srgbClr val="6900E9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4300">
              <a:solidFill>
                <a:srgbClr val="6900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g1022fd60368_0_469"/>
          <p:cNvSpPr txBox="1"/>
          <p:nvPr/>
        </p:nvSpPr>
        <p:spPr>
          <a:xfrm>
            <a:off x="715950" y="3668225"/>
            <a:ext cx="287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4300">
                <a:solidFill>
                  <a:srgbClr val="6900E9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4300">
              <a:solidFill>
                <a:srgbClr val="6900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g1022fd60368_0_469"/>
          <p:cNvSpPr txBox="1"/>
          <p:nvPr/>
        </p:nvSpPr>
        <p:spPr>
          <a:xfrm>
            <a:off x="743625" y="2779450"/>
            <a:ext cx="287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4300">
                <a:solidFill>
                  <a:srgbClr val="6900E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4300">
              <a:solidFill>
                <a:srgbClr val="6900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g1022fd60368_0_469"/>
          <p:cNvSpPr/>
          <p:nvPr/>
        </p:nvSpPr>
        <p:spPr>
          <a:xfrm>
            <a:off x="743625" y="5408300"/>
            <a:ext cx="3746100" cy="6198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понад </a:t>
            </a:r>
            <a:r>
              <a:rPr b="1"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 тис</a:t>
            </a:r>
            <a:r>
              <a:rPr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успішних аукціонів</a:t>
            </a:r>
            <a:endParaRPr b="1" i="0" sz="1500" u="none" cap="none" strike="noStrike">
              <a:solidFill>
                <a:srgbClr val="351C75"/>
              </a:solidFill>
            </a:endParaRPr>
          </a:p>
        </p:txBody>
      </p:sp>
      <p:sp>
        <p:nvSpPr>
          <p:cNvPr id="151" name="Google Shape;151;g1022fd60368_0_469"/>
          <p:cNvSpPr txBox="1"/>
          <p:nvPr/>
        </p:nvSpPr>
        <p:spPr>
          <a:xfrm>
            <a:off x="610800" y="5273500"/>
            <a:ext cx="345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4300">
                <a:solidFill>
                  <a:srgbClr val="6900E9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4300">
              <a:solidFill>
                <a:srgbClr val="6900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44fdecea4_0_315"/>
          <p:cNvSpPr/>
          <p:nvPr/>
        </p:nvSpPr>
        <p:spPr>
          <a:xfrm>
            <a:off x="432180" y="385385"/>
            <a:ext cx="3614303" cy="6057947"/>
          </a:xfrm>
          <a:custGeom>
            <a:rect b="b" l="l" r="r" t="t"/>
            <a:pathLst>
              <a:path extrusionOk="0" h="6057947" w="3614303">
                <a:moveTo>
                  <a:pt x="273857" y="0"/>
                </a:moveTo>
                <a:lnTo>
                  <a:pt x="3340446" y="0"/>
                </a:lnTo>
                <a:cubicBezTo>
                  <a:pt x="3491693" y="0"/>
                  <a:pt x="3614303" y="122610"/>
                  <a:pt x="3614303" y="273857"/>
                </a:cubicBezTo>
                <a:lnTo>
                  <a:pt x="3614303" y="820886"/>
                </a:lnTo>
                <a:lnTo>
                  <a:pt x="3614303" y="1369255"/>
                </a:lnTo>
                <a:lnTo>
                  <a:pt x="3614303" y="1642442"/>
                </a:lnTo>
                <a:lnTo>
                  <a:pt x="3614303" y="1916284"/>
                </a:lnTo>
                <a:lnTo>
                  <a:pt x="3614303" y="2207760"/>
                </a:lnTo>
                <a:lnTo>
                  <a:pt x="3614303" y="2737840"/>
                </a:lnTo>
                <a:lnTo>
                  <a:pt x="3614303" y="2754789"/>
                </a:lnTo>
                <a:lnTo>
                  <a:pt x="3614303" y="3303158"/>
                </a:lnTo>
                <a:lnTo>
                  <a:pt x="3614303" y="3576345"/>
                </a:lnTo>
                <a:lnTo>
                  <a:pt x="3614303" y="3850187"/>
                </a:lnTo>
                <a:lnTo>
                  <a:pt x="3614303" y="4671743"/>
                </a:lnTo>
                <a:lnTo>
                  <a:pt x="3613449" y="4680218"/>
                </a:lnTo>
                <a:lnTo>
                  <a:pt x="3614303" y="4688692"/>
                </a:lnTo>
                <a:lnTo>
                  <a:pt x="3614303" y="5784090"/>
                </a:lnTo>
                <a:cubicBezTo>
                  <a:pt x="3614303" y="5935337"/>
                  <a:pt x="3491693" y="6057947"/>
                  <a:pt x="3340446" y="6057947"/>
                </a:cubicBezTo>
                <a:lnTo>
                  <a:pt x="273857" y="6057947"/>
                </a:lnTo>
                <a:cubicBezTo>
                  <a:pt x="122610" y="6057947"/>
                  <a:pt x="0" y="5935337"/>
                  <a:pt x="0" y="5784090"/>
                </a:cubicBezTo>
                <a:lnTo>
                  <a:pt x="0" y="4688692"/>
                </a:lnTo>
                <a:lnTo>
                  <a:pt x="854" y="4680217"/>
                </a:lnTo>
                <a:lnTo>
                  <a:pt x="0" y="4671743"/>
                </a:lnTo>
                <a:lnTo>
                  <a:pt x="0" y="3850187"/>
                </a:lnTo>
                <a:lnTo>
                  <a:pt x="0" y="3576345"/>
                </a:lnTo>
                <a:lnTo>
                  <a:pt x="0" y="3303159"/>
                </a:lnTo>
                <a:lnTo>
                  <a:pt x="0" y="3303158"/>
                </a:lnTo>
                <a:lnTo>
                  <a:pt x="0" y="2754789"/>
                </a:lnTo>
                <a:lnTo>
                  <a:pt x="0" y="2737840"/>
                </a:lnTo>
                <a:lnTo>
                  <a:pt x="0" y="2207760"/>
                </a:lnTo>
                <a:lnTo>
                  <a:pt x="0" y="1916284"/>
                </a:lnTo>
                <a:lnTo>
                  <a:pt x="0" y="1642442"/>
                </a:lnTo>
                <a:lnTo>
                  <a:pt x="0" y="1369256"/>
                </a:lnTo>
                <a:lnTo>
                  <a:pt x="0" y="1369255"/>
                </a:lnTo>
                <a:lnTo>
                  <a:pt x="0" y="273857"/>
                </a:lnTo>
                <a:cubicBezTo>
                  <a:pt x="0" y="122610"/>
                  <a:pt x="122610" y="0"/>
                  <a:pt x="273857" y="0"/>
                </a:cubicBezTo>
                <a:close/>
              </a:path>
            </a:pathLst>
          </a:custGeom>
          <a:gradFill>
            <a:gsLst>
              <a:gs pos="0">
                <a:srgbClr val="422504"/>
              </a:gs>
              <a:gs pos="9000">
                <a:srgbClr val="422504"/>
              </a:gs>
              <a:gs pos="46000">
                <a:schemeClr val="dk1"/>
              </a:gs>
              <a:gs pos="92000">
                <a:srgbClr val="340073"/>
              </a:gs>
              <a:gs pos="100000">
                <a:srgbClr val="340073"/>
              </a:gs>
            </a:gsLst>
            <a:lin ang="13800146" scaled="0"/>
          </a:gra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Чому банки не продають NPL зараз?</a:t>
            </a:r>
            <a:endParaRPr b="0" i="0" sz="38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7" name="Google Shape;157;g1144fdecea4_0_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434" y="5350542"/>
            <a:ext cx="2631688" cy="7227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144fdecea4_0_315"/>
          <p:cNvSpPr/>
          <p:nvPr/>
        </p:nvSpPr>
        <p:spPr>
          <a:xfrm>
            <a:off x="4313325" y="385375"/>
            <a:ext cx="7688100" cy="5883300"/>
          </a:xfrm>
          <a:prstGeom prst="roundRect">
            <a:avLst>
              <a:gd fmla="val 10104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довга процедура затвердження активу для продажу - </a:t>
            </a:r>
            <a:r>
              <a:rPr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щонайменше 9 міс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стратегію продажу потрібно затверджувати на рівні КМУ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незахищеність від прийнятих рішень, </a:t>
            </a:r>
            <a:r>
              <a:rPr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 можлива кримінальна відповідальність за продаж з дисконтом 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144fdecea4_0_3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8354" y="547417"/>
            <a:ext cx="2256430" cy="619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144fdecea4_0_381"/>
          <p:cNvSpPr/>
          <p:nvPr/>
        </p:nvSpPr>
        <p:spPr>
          <a:xfrm>
            <a:off x="268125" y="290250"/>
            <a:ext cx="9193800" cy="997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54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uk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Яке рішення допоможе банкам продавати NPL на онлайн аукціонах?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g1144fdecea4_0_381"/>
          <p:cNvSpPr/>
          <p:nvPr/>
        </p:nvSpPr>
        <p:spPr>
          <a:xfrm>
            <a:off x="268125" y="1487100"/>
            <a:ext cx="4178700" cy="619800"/>
          </a:xfrm>
          <a:prstGeom prst="roundRect">
            <a:avLst>
              <a:gd fmla="val 2605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Законопроект №6546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g1144fdecea4_0_381"/>
          <p:cNvSpPr txBox="1"/>
          <p:nvPr/>
        </p:nvSpPr>
        <p:spPr>
          <a:xfrm>
            <a:off x="7769175" y="2804758"/>
            <a:ext cx="37377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Запроваджує у законодавстві щодо NPL </a:t>
            </a:r>
            <a:r>
              <a:rPr b="1"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інструмент “голандських” аукціонів</a:t>
            </a: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(аукціони на зниження ціни).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g1144fdecea4_0_381"/>
          <p:cNvSpPr txBox="1"/>
          <p:nvPr/>
        </p:nvSpPr>
        <p:spPr>
          <a:xfrm>
            <a:off x="4341175" y="2804750"/>
            <a:ext cx="31713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ПЗУ </a:t>
            </a:r>
            <a:r>
              <a:rPr b="1"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створює інструменти для ефективної роботи</a:t>
            </a: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 проблемними активами та залучення коштів для держави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144fdecea4_0_381"/>
          <p:cNvSpPr txBox="1"/>
          <p:nvPr/>
        </p:nvSpPr>
        <p:spPr>
          <a:xfrm>
            <a:off x="422375" y="2767108"/>
            <a:ext cx="35121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Запроваджує </a:t>
            </a: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класифікацію грошових зобов’язань, </a:t>
            </a:r>
            <a:r>
              <a:rPr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виходячи з окремих критеріїв (рівнем забезпечення, строком прострочення, порядку реструктуризації).  </a:t>
            </a:r>
            <a:endParaRPr>
              <a:solidFill>
                <a:srgbClr val="B639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g1144fdecea4_0_381"/>
          <p:cNvCxnSpPr/>
          <p:nvPr/>
        </p:nvCxnSpPr>
        <p:spPr>
          <a:xfrm flipH="1">
            <a:off x="2259825" y="4831358"/>
            <a:ext cx="7190100" cy="1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0" name="Google Shape;170;g1144fdecea4_0_381"/>
          <p:cNvSpPr txBox="1"/>
          <p:nvPr/>
        </p:nvSpPr>
        <p:spPr>
          <a:xfrm>
            <a:off x="7769175" y="4831358"/>
            <a:ext cx="3940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" sz="16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Це допоможе пришвидшити продаж NPL </a:t>
            </a:r>
            <a:r>
              <a:rPr b="1" lang="uk" sz="16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за ринковою вартістю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71" name="Google Shape;171;g1144fdecea4_0_381"/>
          <p:cNvSpPr txBox="1"/>
          <p:nvPr/>
        </p:nvSpPr>
        <p:spPr>
          <a:xfrm>
            <a:off x="268125" y="4905642"/>
            <a:ext cx="33012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uk" sz="16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Це дозволить </a:t>
            </a:r>
            <a:r>
              <a:rPr b="1" lang="uk" sz="1600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ефективно працювати з кредитами, враховуючи їх особливості.</a:t>
            </a:r>
            <a:endParaRPr sz="1900">
              <a:solidFill>
                <a:srgbClr val="340073"/>
              </a:solidFill>
            </a:endParaRPr>
          </a:p>
        </p:txBody>
      </p:sp>
      <p:sp>
        <p:nvSpPr>
          <p:cNvPr id="172" name="Google Shape;172;g1144fdecea4_0_381"/>
          <p:cNvSpPr txBox="1"/>
          <p:nvPr/>
        </p:nvSpPr>
        <p:spPr>
          <a:xfrm>
            <a:off x="268125" y="2692900"/>
            <a:ext cx="287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4300">
                <a:solidFill>
                  <a:srgbClr val="6900E9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4300">
              <a:solidFill>
                <a:srgbClr val="6900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g1144fdecea4_0_381"/>
          <p:cNvSpPr txBox="1"/>
          <p:nvPr/>
        </p:nvSpPr>
        <p:spPr>
          <a:xfrm>
            <a:off x="4215500" y="2692900"/>
            <a:ext cx="287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4300">
                <a:solidFill>
                  <a:srgbClr val="6900E9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4300">
              <a:solidFill>
                <a:srgbClr val="6900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g1144fdecea4_0_381"/>
          <p:cNvSpPr txBox="1"/>
          <p:nvPr/>
        </p:nvSpPr>
        <p:spPr>
          <a:xfrm>
            <a:off x="7919175" y="2690900"/>
            <a:ext cx="287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uk" sz="4300">
                <a:solidFill>
                  <a:srgbClr val="6900E9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4300">
              <a:solidFill>
                <a:srgbClr val="6900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g1144fdecea4_0_381"/>
          <p:cNvSpPr/>
          <p:nvPr/>
        </p:nvSpPr>
        <p:spPr>
          <a:xfrm>
            <a:off x="2259825" y="4711800"/>
            <a:ext cx="287100" cy="257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144fdecea4_0_381"/>
          <p:cNvSpPr/>
          <p:nvPr/>
        </p:nvSpPr>
        <p:spPr>
          <a:xfrm>
            <a:off x="9398800" y="4711800"/>
            <a:ext cx="287100" cy="257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2fd60368_0_272"/>
          <p:cNvSpPr/>
          <p:nvPr/>
        </p:nvSpPr>
        <p:spPr>
          <a:xfrm>
            <a:off x="404550" y="387600"/>
            <a:ext cx="11382900" cy="6038700"/>
          </a:xfrm>
          <a:prstGeom prst="roundRect">
            <a:avLst>
              <a:gd fmla="val 7002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022fd60368_0_272"/>
          <p:cNvSpPr/>
          <p:nvPr/>
        </p:nvSpPr>
        <p:spPr>
          <a:xfrm>
            <a:off x="538800" y="527850"/>
            <a:ext cx="11114400" cy="5742300"/>
          </a:xfrm>
          <a:prstGeom prst="roundRect">
            <a:avLst>
              <a:gd fmla="val 5481" name="adj"/>
            </a:avLst>
          </a:prstGeom>
          <a:gradFill>
            <a:gsLst>
              <a:gs pos="0">
                <a:schemeClr val="dk1"/>
              </a:gs>
              <a:gs pos="40000">
                <a:schemeClr val="dk1"/>
              </a:gs>
              <a:gs pos="72000">
                <a:srgbClr val="0B0018"/>
              </a:gs>
              <a:gs pos="100000">
                <a:srgbClr val="340073"/>
              </a:gs>
            </a:gsLst>
            <a:lin ang="1379911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022fd60368_0_272"/>
          <p:cNvSpPr/>
          <p:nvPr/>
        </p:nvSpPr>
        <p:spPr>
          <a:xfrm>
            <a:off x="1711500" y="3214700"/>
            <a:ext cx="8769000" cy="2007000"/>
          </a:xfrm>
          <a:prstGeom prst="roundRect">
            <a:avLst>
              <a:gd fmla="val 29738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547" scaled="0"/>
          </a:gradFill>
          <a:ln>
            <a:noFill/>
          </a:ln>
        </p:spPr>
        <p:txBody>
          <a:bodyPr anchorCtr="0" anchor="ctr" bIns="91425" lIns="198000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uk" sz="5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Будуємо ринки та довіру</a:t>
            </a:r>
            <a:endParaRPr b="1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g1022fd60368_0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650" y="1404750"/>
            <a:ext cx="4717751" cy="12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2021-04-25T21:10:56Z</dcterms:created>
  <dc:creator>Дмитрий</dc:creator>
</cp:coreProperties>
</file>