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embeddedFontLst>
    <p:embeddedFont>
      <p:font typeface="Roboto Black"/>
      <p:bold r:id="rId16"/>
      <p:boldItalic r:id="rId17"/>
    </p:embeddedFont>
    <p:embeddedFont>
      <p:font typeface="Roboto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schemas.openxmlformats.org/officeDocument/2006/relationships/font" Target="fonts/Roboto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RobotoBlack-boldItalic.fntdata"/><Relationship Id="rId16" Type="http://schemas.openxmlformats.org/officeDocument/2006/relationships/font" Target="fonts/RobotoBlack-bold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Roboto-bold.fntdata"/><Relationship Id="rId6" Type="http://schemas.openxmlformats.org/officeDocument/2006/relationships/slide" Target="slides/slide1.xml"/><Relationship Id="rId18" Type="http://schemas.openxmlformats.org/officeDocument/2006/relationships/font" Target="fonts/Roboto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ru.wikipedia.org/wiki/%D0%98%D1%80%D1%80%D0%B0%D1%86%D0%B8%D0%BE%D0%BD%D0%B0%D0%BB%D0%B8%D0%B7%D0%BC" TargetMode="Externa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10864040141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9" name="Google Shape;129;g10864040141_0_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1084cb552a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1084cb552a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084cb554f0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1084cb554f0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1084cb554f0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1084cb554f0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202124"/>
                </a:solidFill>
                <a:highlight>
                  <a:srgbClr val="FFFFFF"/>
                </a:highlight>
              </a:rPr>
              <a:t>одно из когнитивных </a:t>
            </a:r>
            <a:r>
              <a:rPr b="1" lang="ru" sz="1200">
                <a:solidFill>
                  <a:srgbClr val="202124"/>
                </a:solidFill>
                <a:highlight>
                  <a:srgbClr val="FFFFFF"/>
                </a:highlight>
              </a:rPr>
              <a:t>искажений</a:t>
            </a:r>
            <a:r>
              <a:rPr lang="ru" sz="1200">
                <a:solidFill>
                  <a:srgbClr val="202124"/>
                </a:solidFill>
                <a:highlight>
                  <a:srgbClr val="FFFFFF"/>
                </a:highlight>
              </a:rPr>
              <a:t>, выражающееся в тенденции людей верить в то, что они каким-либо образом могут влиять на события, которые объективно от них не зависят или зависят в гораздо меньшей степени. </a:t>
            </a:r>
            <a:r>
              <a:rPr lang="ru" sz="1050">
                <a:solidFill>
                  <a:srgbClr val="202122"/>
                </a:solidFill>
                <a:highlight>
                  <a:srgbClr val="FFFFFF"/>
                </a:highlight>
              </a:rPr>
              <a:t>Таким образом, когнитивные искажения могут приводить к неточности суждений, нелогичным интерпретациям или к </a:t>
            </a:r>
            <a:r>
              <a:rPr lang="ru" sz="1050">
                <a:solidFill>
                  <a:srgbClr val="0645AD"/>
                </a:solidFill>
                <a:highlight>
                  <a:srgbClr val="FFFFFF"/>
                </a:highlight>
                <a:uFill>
                  <a:noFill/>
                </a:uFill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иррациональности</a:t>
            </a:r>
            <a:r>
              <a:rPr lang="ru" sz="1050">
                <a:solidFill>
                  <a:srgbClr val="202122"/>
                </a:solidFill>
                <a:highlight>
                  <a:srgbClr val="FFFFFF"/>
                </a:highlight>
              </a:rPr>
              <a:t> в поведении в широком смысле слова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10864040141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10864040141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1084cb554f0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1084cb554f0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Чемодан без ручки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1084cb554f0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1084cb554f0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1084cb554f0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1084cb554f0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1084cb554f0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1084cb554f0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JECT" type="obj">
  <p:cSld name="OBJEC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3" name="Google Shape;53;p13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3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lnSpcReduction="10000"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hyperlink" Target="mailto:zaslavskaya@ilf-ua.com" TargetMode="External"/><Relationship Id="rId4" Type="http://schemas.openxmlformats.org/officeDocument/2006/relationships/image" Target="../media/image5.png"/><Relationship Id="rId5" Type="http://schemas.openxmlformats.org/officeDocument/2006/relationships/image" Target="../media/image7.png"/><Relationship Id="rId6" Type="http://schemas.openxmlformats.org/officeDocument/2006/relationships/image" Target="../media/image13.png"/><Relationship Id="rId7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5" Type="http://schemas.openxmlformats.org/officeDocument/2006/relationships/image" Target="../media/image12.png"/><Relationship Id="rId6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png"/><Relationship Id="rId4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ru" sz="4080">
                <a:highlight>
                  <a:srgbClr val="00FF00"/>
                </a:highlight>
              </a:rPr>
              <a:t>“Скрытая часть айсберга” </a:t>
            </a:r>
            <a:r>
              <a:rPr b="1" lang="ru" sz="4080">
                <a:highlight>
                  <a:srgbClr val="00FF00"/>
                </a:highlight>
              </a:rPr>
              <a:t>в управлении персоналом</a:t>
            </a:r>
            <a:endParaRPr b="1" sz="4080">
              <a:highlight>
                <a:srgbClr val="00FF00"/>
              </a:highlight>
            </a:endParaRPr>
          </a:p>
        </p:txBody>
      </p:sp>
      <p:sp>
        <p:nvSpPr>
          <p:cNvPr id="61" name="Google Shape;61;p14"/>
          <p:cNvSpPr txBox="1"/>
          <p:nvPr>
            <p:ph idx="1" type="subTitle"/>
          </p:nvPr>
        </p:nvSpPr>
        <p:spPr>
          <a:xfrm>
            <a:off x="311700" y="342637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40"/>
              <a:buNone/>
            </a:pPr>
            <a:r>
              <a:rPr lang="ru" sz="192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Екатерина Заславская</a:t>
            </a:r>
            <a:endParaRPr sz="192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40"/>
              <a:buNone/>
            </a:pPr>
            <a:r>
              <a:rPr lang="ru" sz="192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Директорка Киевского офиса ILF</a:t>
            </a:r>
            <a:endParaRPr sz="192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40"/>
              <a:buNone/>
            </a:pPr>
            <a:r>
              <a:rPr lang="ru" sz="192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Экспертка по построению HR-систем</a:t>
            </a:r>
            <a:endParaRPr sz="192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40"/>
              <a:buNone/>
            </a:pPr>
            <a:r>
              <a:rPr lang="ru" sz="192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Карьерный и бизнес коуч</a:t>
            </a:r>
            <a:endParaRPr sz="192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62" name="Google Shape;62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21479" y="4165588"/>
            <a:ext cx="1728390" cy="8641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3"/>
          <p:cNvSpPr/>
          <p:nvPr/>
        </p:nvSpPr>
        <p:spPr>
          <a:xfrm>
            <a:off x="4510088" y="3436144"/>
            <a:ext cx="863700" cy="588300"/>
          </a:xfrm>
          <a:prstGeom prst="rect">
            <a:avLst/>
          </a:prstGeom>
          <a:solidFill>
            <a:srgbClr val="DED5C4"/>
          </a:solidFill>
          <a:ln cap="flat" cmpd="sng" w="25400">
            <a:solidFill>
              <a:srgbClr val="DED5C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23"/>
          <p:cNvSpPr/>
          <p:nvPr/>
        </p:nvSpPr>
        <p:spPr>
          <a:xfrm>
            <a:off x="457200" y="303610"/>
            <a:ext cx="3898800" cy="647700"/>
          </a:xfrm>
          <a:prstGeom prst="rect">
            <a:avLst/>
          </a:prstGeom>
          <a:solidFill>
            <a:srgbClr val="44D62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23"/>
          <p:cNvSpPr txBox="1"/>
          <p:nvPr>
            <p:ph type="title"/>
          </p:nvPr>
        </p:nvSpPr>
        <p:spPr>
          <a:xfrm>
            <a:off x="395288" y="86916"/>
            <a:ext cx="4114800" cy="95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1820"/>
              </a:buClr>
              <a:buSzPct val="100000"/>
              <a:buFont typeface="Roboto Black"/>
              <a:buNone/>
            </a:pPr>
            <a:r>
              <a:rPr lang="ru" sz="6000">
                <a:solidFill>
                  <a:srgbClr val="101820"/>
                </a:solidFill>
                <a:latin typeface="Roboto Black"/>
                <a:ea typeface="Roboto Black"/>
                <a:cs typeface="Roboto Black"/>
                <a:sym typeface="Roboto Black"/>
              </a:rPr>
              <a:t>контакты</a:t>
            </a:r>
            <a:endParaRPr/>
          </a:p>
        </p:txBody>
      </p:sp>
      <p:sp>
        <p:nvSpPr>
          <p:cNvPr id="134" name="Google Shape;134;p23"/>
          <p:cNvSpPr txBox="1"/>
          <p:nvPr>
            <p:ph idx="1" type="body"/>
          </p:nvPr>
        </p:nvSpPr>
        <p:spPr>
          <a:xfrm>
            <a:off x="872200" y="1435894"/>
            <a:ext cx="4764000" cy="1774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55000" lnSpcReduction="2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b="1" lang="ru" sz="3000">
                <a:latin typeface="Roboto"/>
                <a:ea typeface="Roboto"/>
                <a:cs typeface="Roboto"/>
                <a:sym typeface="Roboto"/>
              </a:rPr>
              <a:t>Екатерина Заславская</a:t>
            </a:r>
            <a:endParaRPr b="1" sz="30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1" sz="30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ru" sz="3000" u="sng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3"/>
              </a:rPr>
              <a:t>zaslavskaya@ilf-ua.com</a:t>
            </a:r>
            <a:endParaRPr sz="30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ru" sz="3000">
                <a:latin typeface="Roboto"/>
                <a:ea typeface="Roboto"/>
                <a:cs typeface="Roboto"/>
                <a:sym typeface="Roboto"/>
              </a:rPr>
              <a:t>Katerina Zaslavskaya</a:t>
            </a:r>
            <a:endParaRPr sz="30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ru" sz="3000">
                <a:latin typeface="Roboto"/>
                <a:ea typeface="Roboto"/>
                <a:cs typeface="Roboto"/>
                <a:sym typeface="Roboto"/>
              </a:rPr>
              <a:t>Youtube: ILF</a:t>
            </a:r>
            <a:endParaRPr sz="30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ru" sz="3000">
                <a:latin typeface="Roboto"/>
                <a:ea typeface="Roboto"/>
                <a:cs typeface="Roboto"/>
                <a:sym typeface="Roboto"/>
              </a:rPr>
              <a:t>Instagram: ILF_team</a:t>
            </a:r>
            <a:endParaRPr sz="3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5" name="Google Shape;135;p23"/>
          <p:cNvSpPr/>
          <p:nvPr/>
        </p:nvSpPr>
        <p:spPr>
          <a:xfrm>
            <a:off x="956589" y="1797844"/>
            <a:ext cx="4462500" cy="69000"/>
          </a:xfrm>
          <a:prstGeom prst="rect">
            <a:avLst/>
          </a:prstGeom>
          <a:solidFill>
            <a:srgbClr val="44D62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6" name="Google Shape;136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7723" y="2003855"/>
            <a:ext cx="344091" cy="2452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51079" y="2352530"/>
            <a:ext cx="177403" cy="378619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3"/>
          <p:cNvSpPr/>
          <p:nvPr/>
        </p:nvSpPr>
        <p:spPr>
          <a:xfrm>
            <a:off x="8175464" y="856014"/>
            <a:ext cx="936000" cy="627900"/>
          </a:xfrm>
          <a:prstGeom prst="rect">
            <a:avLst/>
          </a:prstGeom>
          <a:solidFill>
            <a:srgbClr val="44D62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23"/>
          <p:cNvSpPr/>
          <p:nvPr/>
        </p:nvSpPr>
        <p:spPr>
          <a:xfrm>
            <a:off x="4905636" y="3645251"/>
            <a:ext cx="936000" cy="627900"/>
          </a:xfrm>
          <a:prstGeom prst="rect">
            <a:avLst/>
          </a:prstGeom>
          <a:solidFill>
            <a:srgbClr val="44D62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0" name="Google Shape;140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679924" y="821686"/>
            <a:ext cx="2495551" cy="3184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3"/>
          <p:cNvPicPr preferRelativeResize="0"/>
          <p:nvPr/>
        </p:nvPicPr>
        <p:blipFill rotWithShape="1">
          <a:blip r:embed="rId7">
            <a:alphaModFix/>
          </a:blip>
          <a:srcRect b="13311" l="0" r="60127" t="9384"/>
          <a:stretch/>
        </p:blipFill>
        <p:spPr>
          <a:xfrm>
            <a:off x="8651861" y="4646635"/>
            <a:ext cx="429325" cy="4161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:\Переяслова\Презентации\Заславская Катя\6 инструментов_трансформация.png" id="67" name="Google Shape;67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8625" y="-35772"/>
            <a:ext cx="9144003" cy="517928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5"/>
          <p:cNvSpPr/>
          <p:nvPr/>
        </p:nvSpPr>
        <p:spPr>
          <a:xfrm>
            <a:off x="7795150" y="1181350"/>
            <a:ext cx="283200" cy="257400"/>
          </a:xfrm>
          <a:prstGeom prst="ellipse">
            <a:avLst/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15"/>
          <p:cNvSpPr txBox="1"/>
          <p:nvPr/>
        </p:nvSpPr>
        <p:spPr>
          <a:xfrm>
            <a:off x="7299525" y="1109950"/>
            <a:ext cx="733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rgbClr val="00FF00"/>
                </a:solidFill>
              </a:rPr>
              <a:t>2020</a:t>
            </a:r>
            <a:endParaRPr b="1">
              <a:solidFill>
                <a:srgbClr val="00FF00"/>
              </a:solidFill>
            </a:endParaRPr>
          </a:p>
        </p:txBody>
      </p:sp>
      <p:sp>
        <p:nvSpPr>
          <p:cNvPr id="70" name="Google Shape;70;p15"/>
          <p:cNvSpPr txBox="1"/>
          <p:nvPr/>
        </p:nvSpPr>
        <p:spPr>
          <a:xfrm>
            <a:off x="7331675" y="479675"/>
            <a:ext cx="16284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solidFill>
                  <a:schemeClr val="lt1"/>
                </a:solidFill>
              </a:rPr>
              <a:t>Переход на новую бизнес-модель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71" name="Google Shape;71;p15"/>
          <p:cNvSpPr/>
          <p:nvPr/>
        </p:nvSpPr>
        <p:spPr>
          <a:xfrm>
            <a:off x="7602025" y="1988900"/>
            <a:ext cx="115800" cy="1158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15"/>
          <p:cNvSpPr/>
          <p:nvPr/>
        </p:nvSpPr>
        <p:spPr>
          <a:xfrm>
            <a:off x="7717825" y="1787250"/>
            <a:ext cx="115800" cy="1158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15"/>
          <p:cNvSpPr/>
          <p:nvPr/>
        </p:nvSpPr>
        <p:spPr>
          <a:xfrm>
            <a:off x="7833625" y="1637075"/>
            <a:ext cx="115800" cy="1158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51435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6"/>
          <p:cNvSpPr txBox="1"/>
          <p:nvPr/>
        </p:nvSpPr>
        <p:spPr>
          <a:xfrm>
            <a:off x="5477225" y="279825"/>
            <a:ext cx="2726100" cy="1108200"/>
          </a:xfrm>
          <a:prstGeom prst="rect">
            <a:avLst/>
          </a:prstGeom>
          <a:noFill/>
          <a:ln cap="flat" cmpd="sng" w="114300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00"/>
              <a:t>Рациональная </a:t>
            </a:r>
            <a:r>
              <a:rPr lang="ru" sz="2000"/>
              <a:t>логика, очевидное, измеримое</a:t>
            </a:r>
            <a:endParaRPr sz="2000"/>
          </a:p>
        </p:txBody>
      </p:sp>
      <p:sp>
        <p:nvSpPr>
          <p:cNvPr id="80" name="Google Shape;80;p16"/>
          <p:cNvSpPr txBox="1"/>
          <p:nvPr/>
        </p:nvSpPr>
        <p:spPr>
          <a:xfrm>
            <a:off x="5477225" y="2226050"/>
            <a:ext cx="2726100" cy="2647500"/>
          </a:xfrm>
          <a:prstGeom prst="rect">
            <a:avLst/>
          </a:prstGeom>
          <a:noFill/>
          <a:ln cap="flat" cmpd="sng" w="114300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000"/>
              <a:t>Иррациональное:</a:t>
            </a:r>
            <a:r>
              <a:rPr lang="ru" sz="2000"/>
              <a:t> чувства, эмоции, инстинкты, потребности, убеждения,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/>
              <a:t>установки,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/>
              <a:t>когнитивные искажения</a:t>
            </a:r>
            <a:endParaRPr sz="2000"/>
          </a:p>
        </p:txBody>
      </p:sp>
      <p:pic>
        <p:nvPicPr>
          <p:cNvPr id="81" name="Google Shape;81;p16"/>
          <p:cNvPicPr preferRelativeResize="0"/>
          <p:nvPr/>
        </p:nvPicPr>
        <p:blipFill rotWithShape="1">
          <a:blip r:embed="rId4">
            <a:alphaModFix/>
          </a:blip>
          <a:srcRect b="13311" l="0" r="60127" t="9384"/>
          <a:stretch/>
        </p:blipFill>
        <p:spPr>
          <a:xfrm>
            <a:off x="8651861" y="4646635"/>
            <a:ext cx="429325" cy="4161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7"/>
          <p:cNvSpPr txBox="1"/>
          <p:nvPr>
            <p:ph type="title"/>
          </p:nvPr>
        </p:nvSpPr>
        <p:spPr>
          <a:xfrm>
            <a:off x="93075" y="1171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ru" sz="3020">
                <a:highlight>
                  <a:srgbClr val="00FF00"/>
                </a:highlight>
              </a:rPr>
              <a:t>“Иллюзия контроля”</a:t>
            </a:r>
            <a:endParaRPr b="1" sz="3020">
              <a:highlight>
                <a:srgbClr val="00FF00"/>
              </a:highlight>
            </a:endParaRPr>
          </a:p>
        </p:txBody>
      </p:sp>
      <p:pic>
        <p:nvPicPr>
          <p:cNvPr id="88" name="Google Shape;88;p17"/>
          <p:cNvPicPr preferRelativeResize="0"/>
          <p:nvPr/>
        </p:nvPicPr>
        <p:blipFill rotWithShape="1">
          <a:blip r:embed="rId4">
            <a:alphaModFix/>
          </a:blip>
          <a:srcRect b="13311" l="0" r="60127" t="9384"/>
          <a:stretch/>
        </p:blipFill>
        <p:spPr>
          <a:xfrm>
            <a:off x="8651861" y="4646635"/>
            <a:ext cx="429325" cy="4161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8"/>
          <p:cNvSpPr txBox="1"/>
          <p:nvPr>
            <p:ph type="title"/>
          </p:nvPr>
        </p:nvSpPr>
        <p:spPr>
          <a:xfrm>
            <a:off x="311700" y="211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</a:t>
            </a:r>
            <a:r>
              <a:rPr b="1" lang="ru" sz="3022">
                <a:highlight>
                  <a:srgbClr val="00FF00"/>
                </a:highlight>
              </a:rPr>
              <a:t>Потребности и инстинкты</a:t>
            </a:r>
            <a:endParaRPr b="1" sz="3022">
              <a:highlight>
                <a:srgbClr val="00FF00"/>
              </a:highlight>
            </a:endParaRPr>
          </a:p>
        </p:txBody>
      </p:sp>
      <p:pic>
        <p:nvPicPr>
          <p:cNvPr id="94" name="Google Shape;9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79350" y="924000"/>
            <a:ext cx="3849823" cy="2564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49000" y="263550"/>
            <a:ext cx="3208775" cy="224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34026" y="2407750"/>
            <a:ext cx="3596200" cy="2564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8"/>
          <p:cNvPicPr preferRelativeResize="0"/>
          <p:nvPr/>
        </p:nvPicPr>
        <p:blipFill rotWithShape="1">
          <a:blip r:embed="rId6">
            <a:alphaModFix/>
          </a:blip>
          <a:srcRect b="13311" l="0" r="60127" t="9384"/>
          <a:stretch/>
        </p:blipFill>
        <p:spPr>
          <a:xfrm>
            <a:off x="8651861" y="4646635"/>
            <a:ext cx="429325" cy="4161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93175" y="390500"/>
            <a:ext cx="6168774" cy="4753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9"/>
          <p:cNvSpPr txBox="1"/>
          <p:nvPr>
            <p:ph type="title"/>
          </p:nvPr>
        </p:nvSpPr>
        <p:spPr>
          <a:xfrm>
            <a:off x="183125" y="1943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ru" sz="2920">
                <a:highlight>
                  <a:srgbClr val="00FF00"/>
                </a:highlight>
              </a:rPr>
              <a:t>“Неприятие потери”</a:t>
            </a:r>
            <a:endParaRPr b="1" sz="2920">
              <a:highlight>
                <a:srgbClr val="00FF00"/>
              </a:highlight>
            </a:endParaRPr>
          </a:p>
        </p:txBody>
      </p:sp>
      <p:pic>
        <p:nvPicPr>
          <p:cNvPr id="104" name="Google Shape;104;p19"/>
          <p:cNvPicPr preferRelativeResize="0"/>
          <p:nvPr/>
        </p:nvPicPr>
        <p:blipFill rotWithShape="1">
          <a:blip r:embed="rId4">
            <a:alphaModFix/>
          </a:blip>
          <a:srcRect b="13311" l="0" r="60127" t="9384"/>
          <a:stretch/>
        </p:blipFill>
        <p:spPr>
          <a:xfrm>
            <a:off x="8651861" y="4646635"/>
            <a:ext cx="429325" cy="4161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20"/>
          <p:cNvSpPr txBox="1"/>
          <p:nvPr>
            <p:ph type="title"/>
          </p:nvPr>
        </p:nvSpPr>
        <p:spPr>
          <a:xfrm>
            <a:off x="273125" y="2393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ru" sz="3020">
                <a:highlight>
                  <a:srgbClr val="00FF00"/>
                </a:highlight>
              </a:rPr>
              <a:t>История про шредер</a:t>
            </a:r>
            <a:endParaRPr b="1" sz="3020">
              <a:highlight>
                <a:srgbClr val="00FF00"/>
              </a:highlight>
            </a:endParaRPr>
          </a:p>
        </p:txBody>
      </p:sp>
      <p:pic>
        <p:nvPicPr>
          <p:cNvPr id="111" name="Google Shape;111;p20"/>
          <p:cNvPicPr preferRelativeResize="0"/>
          <p:nvPr/>
        </p:nvPicPr>
        <p:blipFill rotWithShape="1">
          <a:blip r:embed="rId4">
            <a:alphaModFix/>
          </a:blip>
          <a:srcRect b="13311" l="0" r="60127" t="9384"/>
          <a:stretch/>
        </p:blipFill>
        <p:spPr>
          <a:xfrm>
            <a:off x="8651861" y="4646635"/>
            <a:ext cx="429325" cy="4161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/>
          <p:nvPr>
            <p:ph type="title"/>
          </p:nvPr>
        </p:nvSpPr>
        <p:spPr>
          <a:xfrm>
            <a:off x="311700" y="1553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ru" sz="2820">
                <a:highlight>
                  <a:srgbClr val="00FF00"/>
                </a:highlight>
              </a:rPr>
              <a:t>Мораль</a:t>
            </a:r>
            <a:endParaRPr b="1" sz="2820">
              <a:highlight>
                <a:srgbClr val="00FF00"/>
              </a:highlight>
            </a:endParaRPr>
          </a:p>
        </p:txBody>
      </p:sp>
      <p:sp>
        <p:nvSpPr>
          <p:cNvPr id="117" name="Google Shape;117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chemeClr val="dk1"/>
                </a:solidFill>
              </a:rPr>
              <a:t>Фокус внимания в  - </a:t>
            </a:r>
            <a:r>
              <a:rPr b="1" lang="ru" sz="2000">
                <a:solidFill>
                  <a:schemeClr val="dk1"/>
                </a:solidFill>
              </a:rPr>
              <a:t>человек</a:t>
            </a:r>
            <a:endParaRPr b="1"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2000">
                <a:solidFill>
                  <a:schemeClr val="dk1"/>
                </a:solidFill>
              </a:rPr>
              <a:t>Самые </a:t>
            </a:r>
            <a:r>
              <a:rPr b="1" lang="ru" sz="2000">
                <a:solidFill>
                  <a:schemeClr val="dk1"/>
                </a:solidFill>
              </a:rPr>
              <a:t>бесплатные</a:t>
            </a:r>
            <a:r>
              <a:rPr lang="ru" sz="2000">
                <a:solidFill>
                  <a:schemeClr val="dk1"/>
                </a:solidFill>
              </a:rPr>
              <a:t> </a:t>
            </a:r>
            <a:r>
              <a:rPr b="1" lang="ru" sz="2000">
                <a:solidFill>
                  <a:schemeClr val="dk1"/>
                </a:solidFill>
              </a:rPr>
              <a:t>мотиваторы</a:t>
            </a:r>
            <a:r>
              <a:rPr lang="ru" sz="2000">
                <a:solidFill>
                  <a:schemeClr val="dk1"/>
                </a:solidFill>
              </a:rPr>
              <a:t> в мире: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ru" sz="2000">
                <a:solidFill>
                  <a:schemeClr val="dk1"/>
                </a:solidFill>
              </a:rPr>
              <a:t>Обратная связь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ru" sz="2000">
                <a:solidFill>
                  <a:schemeClr val="dk1"/>
                </a:solidFill>
              </a:rPr>
              <a:t>Регулярная коммуникация</a:t>
            </a:r>
            <a:endParaRPr sz="2000">
              <a:solidFill>
                <a:schemeClr val="dk1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●"/>
            </a:pPr>
            <a:r>
              <a:rPr lang="ru" sz="2000">
                <a:solidFill>
                  <a:schemeClr val="dk1"/>
                </a:solidFill>
              </a:rPr>
              <a:t>Похвала и благодарность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ru" sz="2000">
                <a:solidFill>
                  <a:schemeClr val="dk1"/>
                </a:solidFill>
              </a:rPr>
              <a:t>Осознание своих и чужих паттернов - ключ к </a:t>
            </a:r>
            <a:r>
              <a:rPr b="1" lang="ru" sz="2000">
                <a:solidFill>
                  <a:schemeClr val="dk1"/>
                </a:solidFill>
              </a:rPr>
              <a:t>развитию</a:t>
            </a:r>
            <a:endParaRPr b="1"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ru" sz="2000">
                <a:solidFill>
                  <a:schemeClr val="dk1"/>
                </a:solidFill>
              </a:rPr>
              <a:t>Развитие</a:t>
            </a:r>
            <a:r>
              <a:rPr lang="ru" sz="2000">
                <a:solidFill>
                  <a:schemeClr val="dk1"/>
                </a:solidFill>
              </a:rPr>
              <a:t> = изменения</a:t>
            </a:r>
            <a:endParaRPr sz="2000">
              <a:solidFill>
                <a:schemeClr val="dk1"/>
              </a:solidFill>
            </a:endParaRPr>
          </a:p>
        </p:txBody>
      </p:sp>
      <p:pic>
        <p:nvPicPr>
          <p:cNvPr id="118" name="Google Shape;118;p21"/>
          <p:cNvPicPr preferRelativeResize="0"/>
          <p:nvPr/>
        </p:nvPicPr>
        <p:blipFill rotWithShape="1">
          <a:blip r:embed="rId3">
            <a:alphaModFix/>
          </a:blip>
          <a:srcRect b="13311" l="0" r="60127" t="9384"/>
          <a:stretch/>
        </p:blipFill>
        <p:spPr>
          <a:xfrm>
            <a:off x="8651861" y="4646635"/>
            <a:ext cx="429325" cy="4161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2"/>
          <p:cNvSpPr txBox="1"/>
          <p:nvPr>
            <p:ph type="title"/>
          </p:nvPr>
        </p:nvSpPr>
        <p:spPr>
          <a:xfrm>
            <a:off x="311700" y="1107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>
                <a:highlight>
                  <a:srgbClr val="00FF00"/>
                </a:highlight>
              </a:rPr>
              <a:t>“Самый легкий выход - путь назад к своим привычкам”</a:t>
            </a:r>
            <a:endParaRPr b="1">
              <a:highlight>
                <a:srgbClr val="00FF00"/>
              </a:highlight>
            </a:endParaRPr>
          </a:p>
        </p:txBody>
      </p:sp>
      <p:pic>
        <p:nvPicPr>
          <p:cNvPr id="124" name="Google Shape;12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6700" y="988200"/>
            <a:ext cx="8310600" cy="415530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22"/>
          <p:cNvSpPr txBox="1"/>
          <p:nvPr/>
        </p:nvSpPr>
        <p:spPr>
          <a:xfrm>
            <a:off x="533750" y="4612500"/>
            <a:ext cx="3186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Питер Сенге “5-ая дисциплина”</a:t>
            </a:r>
            <a:endParaRPr/>
          </a:p>
        </p:txBody>
      </p:sp>
      <p:pic>
        <p:nvPicPr>
          <p:cNvPr id="126" name="Google Shape;126;p22"/>
          <p:cNvPicPr preferRelativeResize="0"/>
          <p:nvPr/>
        </p:nvPicPr>
        <p:blipFill rotWithShape="1">
          <a:blip r:embed="rId4">
            <a:alphaModFix/>
          </a:blip>
          <a:srcRect b="13311" l="0" r="60127" t="9384"/>
          <a:stretch/>
        </p:blipFill>
        <p:spPr>
          <a:xfrm>
            <a:off x="8651861" y="4646635"/>
            <a:ext cx="429325" cy="4161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