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69" r:id="rId4"/>
    <p:sldId id="275" r:id="rId5"/>
    <p:sldId id="30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7A5"/>
    <a:srgbClr val="0A4732"/>
    <a:srgbClr val="134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0" autoAdjust="0"/>
    <p:restoredTop sz="94660"/>
  </p:normalViewPr>
  <p:slideViewPr>
    <p:cSldViewPr snapToGrid="0">
      <p:cViewPr>
        <p:scale>
          <a:sx n="75" d="100"/>
          <a:sy n="75" d="100"/>
        </p:scale>
        <p:origin x="2424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cf.ua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>
            <a:extLst>
              <a:ext uri="{FF2B5EF4-FFF2-40B4-BE49-F238E27FC236}">
                <a16:creationId xmlns:a16="http://schemas.microsoft.com/office/drawing/2014/main" id="{C04E78BF-000B-4EC1-964E-E0648A538F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8C0B73-0191-4E0F-8C49-566A2C3870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42620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100" b="1">
                <a:solidFill>
                  <a:srgbClr val="0A4732"/>
                </a:solidFill>
                <a:latin typeface="Akrobat Bold" panose="00000800000000000000" pitchFamily="50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TITLE OF PRESENTATION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8D54A-ECC1-47D4-9B41-1A09F28D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AD6-110D-4AE2-8E84-2CBD1EF33EA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EA1ACA-AAD5-427D-956B-5501647F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421CB-30DA-479F-B54D-B56E1CE1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11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D7522C-FCE7-42BD-896E-E7D61CE2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7BAA554-7B21-4A3A-9275-1D519A1C8946}"/>
              </a:ext>
            </a:extLst>
          </p:cNvPr>
          <p:cNvGrpSpPr/>
          <p:nvPr userDrawn="1"/>
        </p:nvGrpSpPr>
        <p:grpSpPr>
          <a:xfrm>
            <a:off x="0" y="0"/>
            <a:ext cx="1973370" cy="6858000"/>
            <a:chOff x="-83811" y="0"/>
            <a:chExt cx="1973370" cy="6858000"/>
          </a:xfrm>
        </p:grpSpPr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91F191C2-8BB6-419D-A58F-EEBC76E184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83811" y="0"/>
              <a:ext cx="1973370" cy="6858000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52A816FF-4912-43D3-8B88-E796D74A8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83811" y="3009900"/>
              <a:ext cx="1333500" cy="838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617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6EE1C9-0736-4D1E-87FD-12798419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65EBF6-5914-4CA5-BA36-62C2027977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09900"/>
            <a:ext cx="13335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7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AC2BBF9C-406E-4B38-8E61-D4D70852F0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1C91C9-B821-42EA-BFA2-3F403DFB90B2}"/>
              </a:ext>
            </a:extLst>
          </p:cNvPr>
          <p:cNvSpPr txBox="1"/>
          <p:nvPr userDrawn="1"/>
        </p:nvSpPr>
        <p:spPr>
          <a:xfrm>
            <a:off x="3858357" y="4703885"/>
            <a:ext cx="447528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900" b="0" dirty="0">
                <a:solidFill>
                  <a:schemeClr val="tx1"/>
                </a:solidFill>
                <a:latin typeface="Akrobat" panose="00000600000000000000" pitchFamily="50" charset="-52"/>
              </a:rPr>
              <a:t>47, VOLODYMYRSKA STR, OF. 3</a:t>
            </a:r>
          </a:p>
          <a:p>
            <a:pPr algn="ctr">
              <a:spcBef>
                <a:spcPts val="600"/>
              </a:spcBef>
            </a:pPr>
            <a:r>
              <a:rPr lang="en-US" sz="1900" b="0" dirty="0">
                <a:solidFill>
                  <a:schemeClr val="tx1"/>
                </a:solidFill>
                <a:latin typeface="Akrobat" panose="00000600000000000000" pitchFamily="50" charset="-52"/>
              </a:rPr>
              <a:t>KYIV, UKRAINE, 01001</a:t>
            </a:r>
          </a:p>
          <a:p>
            <a:pPr algn="ctr">
              <a:spcBef>
                <a:spcPts val="600"/>
              </a:spcBef>
            </a:pPr>
            <a:r>
              <a:rPr lang="en-US" sz="1900" b="0" dirty="0">
                <a:solidFill>
                  <a:schemeClr val="tx1"/>
                </a:solidFill>
                <a:latin typeface="Akrobat" panose="00000600000000000000" pitchFamily="50" charset="-52"/>
              </a:rPr>
              <a:t>+380 44 455 88 87</a:t>
            </a:r>
          </a:p>
          <a:p>
            <a:pPr algn="ctr">
              <a:spcBef>
                <a:spcPts val="600"/>
              </a:spcBef>
            </a:pPr>
            <a:r>
              <a:rPr lang="en-US" sz="1900" b="0" dirty="0">
                <a:solidFill>
                  <a:schemeClr val="tx1"/>
                </a:solidFill>
                <a:latin typeface="Akrobat" panose="00000600000000000000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INFO@LCF.UA</a:t>
            </a:r>
            <a:endParaRPr lang="en-US" sz="1900" b="0" dirty="0">
              <a:solidFill>
                <a:schemeClr val="tx1"/>
              </a:solidFill>
              <a:latin typeface="Akrobat" panose="00000600000000000000" pitchFamily="50" charset="-52"/>
            </a:endParaRPr>
          </a:p>
          <a:p>
            <a:pPr algn="ctr">
              <a:spcBef>
                <a:spcPts val="600"/>
              </a:spcBef>
            </a:pPr>
            <a:r>
              <a:rPr lang="en-US" sz="1900" b="0" dirty="0">
                <a:solidFill>
                  <a:schemeClr val="tx1"/>
                </a:solidFill>
                <a:latin typeface="Akrobat" panose="00000600000000000000" pitchFamily="50" charset="-52"/>
              </a:rPr>
              <a:t>LCF.UA</a:t>
            </a:r>
          </a:p>
        </p:txBody>
      </p:sp>
    </p:spTree>
    <p:extLst>
      <p:ext uri="{BB962C8B-B14F-4D97-AF65-F5344CB8AC3E}">
        <p14:creationId xmlns:p14="http://schemas.microsoft.com/office/powerpoint/2010/main" val="314864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4E780-B3F8-489F-9669-6292AA2D30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7564" y="2766218"/>
            <a:ext cx="9026236" cy="1325563"/>
          </a:xfrm>
        </p:spPr>
        <p:txBody>
          <a:bodyPr/>
          <a:lstStyle>
            <a:lvl1pPr>
              <a:defRPr sz="3600">
                <a:solidFill>
                  <a:srgbClr val="0A4732"/>
                </a:solidFill>
                <a:latin typeface="Akrobat" panose="00000600000000000000" pitchFamily="50" charset="-52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F8B0CC-FEA0-4C8F-8521-7CF8DD86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4B16B85-4449-4177-8076-3A62213B9377}"/>
              </a:ext>
            </a:extLst>
          </p:cNvPr>
          <p:cNvGrpSpPr/>
          <p:nvPr userDrawn="1"/>
        </p:nvGrpSpPr>
        <p:grpSpPr>
          <a:xfrm>
            <a:off x="0" y="0"/>
            <a:ext cx="1973370" cy="6858000"/>
            <a:chOff x="-83811" y="0"/>
            <a:chExt cx="1973370" cy="6858000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1E754A97-C12C-4DCA-AC1A-3FDA5FCE1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83811" y="0"/>
              <a:ext cx="1973370" cy="6858000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329E8D85-7B19-47F6-8CC9-13E2D09741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83811" y="3009900"/>
              <a:ext cx="1333500" cy="838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464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0D6E8-D67D-4FA0-84EA-5E8586E05F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7564" y="2766216"/>
            <a:ext cx="9026236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A4732"/>
                </a:solidFill>
                <a:latin typeface="Akrobat" panose="00000600000000000000" pitchFamily="50" charset="-52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D49E9B-3899-458D-ABE9-D3F318C1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E8895FD-4361-468B-88EC-FD24180E09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09900"/>
            <a:ext cx="13335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2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17AEF-A63B-4830-8220-7A1569633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7564" y="365125"/>
            <a:ext cx="9026236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A4732"/>
                </a:solidFill>
                <a:latin typeface="Akrobat" panose="00000600000000000000" pitchFamily="50" charset="-52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1340CD-6572-4436-9C85-ED1A0CC68F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327564" y="1825625"/>
            <a:ext cx="9026236" cy="4351338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C2F215-B25E-4C70-807B-95AA06A9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F28BDF6-4415-420E-844F-EE5FF820BAD8}"/>
              </a:ext>
            </a:extLst>
          </p:cNvPr>
          <p:cNvGrpSpPr/>
          <p:nvPr userDrawn="1"/>
        </p:nvGrpSpPr>
        <p:grpSpPr>
          <a:xfrm>
            <a:off x="0" y="0"/>
            <a:ext cx="1973370" cy="6858000"/>
            <a:chOff x="-83811" y="0"/>
            <a:chExt cx="1973370" cy="6858000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31FE21B2-41EC-484B-9A51-A73D18339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83811" y="0"/>
              <a:ext cx="1973370" cy="6858000"/>
            </a:xfrm>
            <a:prstGeom prst="rect">
              <a:avLst/>
            </a:prstGeom>
          </p:spPr>
        </p:pic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24B68D7B-6B78-4181-B495-C3DCEADB1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83811" y="3009900"/>
              <a:ext cx="1333500" cy="838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01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4BD175-7341-48B4-892A-603E31DA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050279B-5A0A-4858-9A73-47347029E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7564" y="365125"/>
            <a:ext cx="9026236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A4732"/>
                </a:solidFill>
                <a:latin typeface="Akrobat" panose="00000600000000000000" pitchFamily="50" charset="-52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E2932356-AEFF-45EA-A38D-B3FA721B33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327564" y="1825625"/>
            <a:ext cx="9026236" cy="4351338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2A6BF05-DBC1-4832-A350-CAB53C92F5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09900"/>
            <a:ext cx="13335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8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863C8-3CF5-401F-9815-26F0997B2C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7564" y="365125"/>
            <a:ext cx="9026236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A4732"/>
                </a:solidFill>
                <a:latin typeface="Akrobat" panose="00000600000000000000" pitchFamily="50" charset="-52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D9AC02-3579-4B5B-ACF7-A39E96FEAA2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327564" y="1825625"/>
            <a:ext cx="4352636" cy="4351338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57F0C6-4159-4D26-8058-375A489C4A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1164" y="1825625"/>
            <a:ext cx="4352636" cy="4351338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9C5266-CFBF-4124-8BAE-B5E75506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4929B0C2-501E-40DF-A137-7781A19C1370}"/>
              </a:ext>
            </a:extLst>
          </p:cNvPr>
          <p:cNvGrpSpPr/>
          <p:nvPr userDrawn="1"/>
        </p:nvGrpSpPr>
        <p:grpSpPr>
          <a:xfrm>
            <a:off x="0" y="0"/>
            <a:ext cx="1973370" cy="6858000"/>
            <a:chOff x="-83811" y="0"/>
            <a:chExt cx="1973370" cy="6858000"/>
          </a:xfrm>
        </p:grpSpPr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75776C1A-891B-47AF-99B3-46FE5E9CF4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83811" y="0"/>
              <a:ext cx="1973370" cy="6858000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3EBEA3C6-BBF1-477A-8533-BA69870F9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83811" y="3009900"/>
              <a:ext cx="1333500" cy="838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23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43C206-1672-488A-A926-EB5F2375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42594FB-2BF8-414A-B74C-33E886B2D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7564" y="365125"/>
            <a:ext cx="9026236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A4732"/>
                </a:solidFill>
                <a:latin typeface="Akrobat" panose="00000600000000000000" pitchFamily="50" charset="-52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890581C7-A994-49B4-BF96-875D5E6380E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327563" y="1825625"/>
            <a:ext cx="4359563" cy="4351338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C9A5BFFC-CAE0-400D-B93A-E82D0C5CCF8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1164" y="1825625"/>
            <a:ext cx="4352636" cy="4351338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Akrobat" panose="00000600000000000000" pitchFamily="50" charset="-52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57F18F5-D70C-47BE-91EF-79DDD6C193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09900"/>
            <a:ext cx="13335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5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122C3-B244-4C90-9E43-01FC29447B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99854" y="365125"/>
            <a:ext cx="9055533" cy="1325563"/>
          </a:xfrm>
        </p:spPr>
        <p:txBody>
          <a:bodyPr/>
          <a:lstStyle>
            <a:lvl1pPr>
              <a:defRPr sz="3600">
                <a:solidFill>
                  <a:srgbClr val="0A4732"/>
                </a:solidFill>
                <a:latin typeface="Akrobat" panose="00000600000000000000" pitchFamily="50" charset="-52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25E253-BCA7-4AA7-B9AF-0CA5798798D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99852" y="1709159"/>
            <a:ext cx="4350330" cy="814387"/>
          </a:xfrm>
        </p:spPr>
        <p:txBody>
          <a:bodyPr anchor="ctr"/>
          <a:lstStyle>
            <a:lvl1pPr marL="0" indent="0">
              <a:buNone/>
              <a:defRPr sz="2400" b="0"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FE1F50-8878-4785-9DD5-428A8DE21CF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299854" y="2551255"/>
            <a:ext cx="4350326" cy="3680115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F26FA66-FBA4-46B5-B14D-70A9AA5A678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005053" y="1704398"/>
            <a:ext cx="4350331" cy="842094"/>
          </a:xfrm>
        </p:spPr>
        <p:txBody>
          <a:bodyPr anchor="ctr"/>
          <a:lstStyle>
            <a:lvl1pPr marL="0" indent="0">
              <a:buNone/>
              <a:defRPr sz="2400" b="0"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5F32CC-6DD5-489C-9F80-458CC5376D4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005053" y="2564964"/>
            <a:ext cx="4350333" cy="3680115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6E2209-C1EC-4FC7-95D3-6C878AE31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F5C2ABE-E65B-47A1-999C-25ECFD744C0D}"/>
              </a:ext>
            </a:extLst>
          </p:cNvPr>
          <p:cNvGrpSpPr/>
          <p:nvPr userDrawn="1"/>
        </p:nvGrpSpPr>
        <p:grpSpPr>
          <a:xfrm>
            <a:off x="0" y="0"/>
            <a:ext cx="1973370" cy="6858000"/>
            <a:chOff x="-83811" y="0"/>
            <a:chExt cx="1973370" cy="6858000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8F41C659-077E-42DA-8D04-358832C4E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83811" y="0"/>
              <a:ext cx="1973370" cy="6858000"/>
            </a:xfrm>
            <a:prstGeom prst="rect">
              <a:avLst/>
            </a:prstGeom>
          </p:spPr>
        </p:pic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A64DECE7-1460-411A-B0CF-A56577D15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83811" y="3009900"/>
              <a:ext cx="1333500" cy="838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588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8E894B-01FD-4FBF-B3A9-2F016C20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krobat" panose="00000600000000000000" pitchFamily="50" charset="-52"/>
              </a:defRPr>
            </a:lvl1pPr>
          </a:lstStyle>
          <a:p>
            <a:fld id="{2220313A-6445-47B3-B639-7CF4FC39D9C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09B268C-D8C9-40AA-ACF6-BC34810367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99854" y="365125"/>
            <a:ext cx="9055533" cy="1325563"/>
          </a:xfrm>
        </p:spPr>
        <p:txBody>
          <a:bodyPr/>
          <a:lstStyle>
            <a:lvl1pPr>
              <a:defRPr sz="3600">
                <a:solidFill>
                  <a:srgbClr val="0A4732"/>
                </a:solidFill>
                <a:latin typeface="Akrobat" panose="00000600000000000000" pitchFamily="50" charset="-52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FDD141C7-7151-4DA2-85A2-3FFE73B4B1E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99852" y="1709159"/>
            <a:ext cx="4350330" cy="814387"/>
          </a:xfrm>
        </p:spPr>
        <p:txBody>
          <a:bodyPr anchor="ctr"/>
          <a:lstStyle>
            <a:lvl1pPr marL="0" indent="0">
              <a:buNone/>
              <a:defRPr sz="2400" b="0"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  <a:endParaRPr lang="ru-RU" dirty="0"/>
          </a:p>
        </p:txBody>
      </p:sp>
      <p:sp>
        <p:nvSpPr>
          <p:cNvPr id="9" name="Текст 4">
            <a:extLst>
              <a:ext uri="{FF2B5EF4-FFF2-40B4-BE49-F238E27FC236}">
                <a16:creationId xmlns:a16="http://schemas.microsoft.com/office/drawing/2014/main" id="{DE028683-1A1B-40CD-A328-368F6CEBFC0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005053" y="1704398"/>
            <a:ext cx="4350331" cy="842094"/>
          </a:xfrm>
        </p:spPr>
        <p:txBody>
          <a:bodyPr anchor="ctr"/>
          <a:lstStyle>
            <a:lvl1pPr marL="0" indent="0">
              <a:buNone/>
              <a:defRPr sz="2400" b="0"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  <a:endParaRPr lang="ru-RU" dirty="0"/>
          </a:p>
        </p:txBody>
      </p:sp>
      <p:sp>
        <p:nvSpPr>
          <p:cNvPr id="10" name="Объект 3">
            <a:extLst>
              <a:ext uri="{FF2B5EF4-FFF2-40B4-BE49-F238E27FC236}">
                <a16:creationId xmlns:a16="http://schemas.microsoft.com/office/drawing/2014/main" id="{AC7844F6-1C3D-4A26-9AF6-BC97B0E8A5A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299854" y="2551255"/>
            <a:ext cx="4350326" cy="3680115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11" name="Объект 5">
            <a:extLst>
              <a:ext uri="{FF2B5EF4-FFF2-40B4-BE49-F238E27FC236}">
                <a16:creationId xmlns:a16="http://schemas.microsoft.com/office/drawing/2014/main" id="{12318613-C0DD-48B0-94D8-F026C6D23D9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005053" y="2564964"/>
            <a:ext cx="4350333" cy="3680115"/>
          </a:xfrm>
        </p:spPr>
        <p:txBody>
          <a:bodyPr/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solidFill>
                  <a:srgbClr val="0A4732"/>
                </a:solidFill>
                <a:latin typeface="Akrobat" panose="00000600000000000000" pitchFamily="50" charset="-52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>
                <a:latin typeface="Akrobat" panose="00000600000000000000" pitchFamily="50" charset="-52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  <a:p>
            <a:pPr lvl="1"/>
            <a:r>
              <a:rPr lang="en-US" dirty="0"/>
              <a:t>Second level</a:t>
            </a:r>
            <a:endParaRPr lang="ru-RU" dirty="0"/>
          </a:p>
          <a:p>
            <a:pPr lvl="2"/>
            <a:r>
              <a:rPr lang="en-US" dirty="0"/>
              <a:t>Third level</a:t>
            </a:r>
            <a:endParaRPr lang="ru-RU" dirty="0"/>
          </a:p>
          <a:p>
            <a:pPr lvl="3"/>
            <a:r>
              <a:rPr lang="en-US" dirty="0"/>
              <a:t>Fourth level</a:t>
            </a:r>
            <a:endParaRPr lang="ru-RU" dirty="0"/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8939C2E-D89C-4997-B86A-FC7084B13D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09900"/>
            <a:ext cx="13335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3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2DE54-6B75-4E8C-9D8F-CA0B8A6E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49DBAA-8BCA-4CCC-AF9C-8BC513C36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A81478-21AD-4DBE-8E50-31013FCAE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0AD6-110D-4AE2-8E84-2CBD1EF33EA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1EAFC6-EE40-433F-931E-A9DDEB482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1C3EA5-459E-41DE-97A7-0A3ABB68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313A-6445-47B3-B639-7CF4FC39D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10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64" r:id="rId9"/>
    <p:sldLayoutId id="2147483656" r:id="rId10"/>
    <p:sldLayoutId id="2147483655" r:id="rId11"/>
    <p:sldLayoutId id="21474836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DC0F9E-6B66-4D92-9A51-D66A19D0C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2620"/>
            <a:ext cx="9144000" cy="2415380"/>
          </a:xfrm>
        </p:spPr>
        <p:txBody>
          <a:bodyPr>
            <a:normAutofit/>
          </a:bodyPr>
          <a:lstStyle/>
          <a:p>
            <a:r>
              <a:rPr lang="en-US" b="0" dirty="0"/>
              <a:t>Performance management, Team motivation</a:t>
            </a:r>
          </a:p>
          <a:p>
            <a:endParaRPr lang="en-US" sz="300" b="0" dirty="0"/>
          </a:p>
          <a:p>
            <a:r>
              <a:rPr lang="en-US" sz="2800" b="0" dirty="0"/>
              <a:t>by Julia Furmanova, CEO, LCF Law Group</a:t>
            </a:r>
          </a:p>
          <a:p>
            <a:r>
              <a:rPr lang="en-US" sz="2800" b="0" dirty="0"/>
              <a:t>PLS, 17.12.21</a:t>
            </a:r>
          </a:p>
        </p:txBody>
      </p:sp>
    </p:spTree>
    <p:extLst>
      <p:ext uri="{BB962C8B-B14F-4D97-AF65-F5344CB8AC3E}">
        <p14:creationId xmlns:p14="http://schemas.microsoft.com/office/powerpoint/2010/main" val="427759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C59BA-70D2-4F10-9A27-71F0480C8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69C8F8-9D5E-4EA6-89A7-03E37C434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64" y="1279525"/>
            <a:ext cx="3768435" cy="4351338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0AA7A5"/>
                </a:solidFill>
              </a:rPr>
              <a:t>System</a:t>
            </a:r>
          </a:p>
          <a:p>
            <a:r>
              <a:rPr lang="en-US" dirty="0"/>
              <a:t>Grades</a:t>
            </a:r>
          </a:p>
          <a:p>
            <a:pPr lvl="1"/>
            <a:r>
              <a:rPr lang="en-US" dirty="0"/>
              <a:t>Project management Matrix</a:t>
            </a:r>
          </a:p>
          <a:p>
            <a:pPr lvl="1"/>
            <a:r>
              <a:rPr lang="en-US" dirty="0"/>
              <a:t>Skills Matrix</a:t>
            </a:r>
          </a:p>
          <a:p>
            <a:pPr lvl="1"/>
            <a:r>
              <a:rPr lang="en-US" dirty="0"/>
              <a:t>Job Descriptions</a:t>
            </a:r>
          </a:p>
          <a:p>
            <a:pPr lvl="1"/>
            <a:r>
              <a:rPr lang="en-US" dirty="0"/>
              <a:t>Promotion system</a:t>
            </a:r>
          </a:p>
          <a:p>
            <a:r>
              <a:rPr lang="en-US" dirty="0"/>
              <a:t>Performance evaluation</a:t>
            </a:r>
          </a:p>
          <a:p>
            <a:endParaRPr lang="en-US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8B6BB16-3A59-4C68-86BB-3C6DB4DC2A59}"/>
              </a:ext>
            </a:extLst>
          </p:cNvPr>
          <p:cNvSpPr txBox="1">
            <a:spLocks/>
          </p:cNvSpPr>
          <p:nvPr/>
        </p:nvSpPr>
        <p:spPr>
          <a:xfrm>
            <a:off x="7348297" y="1797050"/>
            <a:ext cx="3768435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2800" kern="1200">
                <a:solidFill>
                  <a:srgbClr val="0A4732"/>
                </a:solidFill>
                <a:latin typeface="Akrobat" panose="00000600000000000000" pitchFamily="50" charset="-52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2400" kern="120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2000" kern="120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0AA7A5"/>
                </a:solidFill>
              </a:rPr>
              <a:t>Soft motivation</a:t>
            </a:r>
          </a:p>
          <a:p>
            <a:r>
              <a:rPr lang="en-US" dirty="0"/>
              <a:t>Corporate culture</a:t>
            </a:r>
          </a:p>
          <a:p>
            <a:r>
              <a:rPr lang="en-US" dirty="0"/>
              <a:t>Trainings</a:t>
            </a:r>
          </a:p>
          <a:p>
            <a:r>
              <a:rPr lang="en-US" dirty="0"/>
              <a:t>Internal communication</a:t>
            </a:r>
          </a:p>
          <a:p>
            <a:r>
              <a:rPr lang="en-US" dirty="0"/>
              <a:t>Teambuilding</a:t>
            </a:r>
          </a:p>
          <a:p>
            <a:r>
              <a:rPr lang="en-US" dirty="0"/>
              <a:t>People Care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1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C59BA-70D2-4F10-9A27-71F0480C8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management</a:t>
            </a:r>
            <a:r>
              <a:rPr lang="ru-RU" dirty="0"/>
              <a:t> </a:t>
            </a:r>
            <a:r>
              <a:rPr lang="en-US" dirty="0"/>
              <a:t>cycle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69C8F8-9D5E-4EA6-89A7-03E37C434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64" y="4015361"/>
            <a:ext cx="9433801" cy="2161601"/>
          </a:xfrm>
        </p:spPr>
        <p:txBody>
          <a:bodyPr>
            <a:normAutofit/>
          </a:bodyPr>
          <a:lstStyle/>
          <a:p>
            <a:r>
              <a:rPr lang="en-US" dirty="0"/>
              <a:t>Part of the </a:t>
            </a:r>
            <a:r>
              <a:rPr lang="en-US" dirty="0">
                <a:solidFill>
                  <a:srgbClr val="0AA7A5"/>
                </a:solidFill>
              </a:rPr>
              <a:t>Strategy </a:t>
            </a:r>
            <a:r>
              <a:rPr lang="en-US" dirty="0"/>
              <a:t>development process</a:t>
            </a:r>
          </a:p>
          <a:p>
            <a:r>
              <a:rPr lang="en-US" dirty="0">
                <a:solidFill>
                  <a:srgbClr val="0AA7A5"/>
                </a:solidFill>
              </a:rPr>
              <a:t>Promotions</a:t>
            </a:r>
            <a:r>
              <a:rPr lang="en-US" dirty="0"/>
              <a:t> – by grades and compensation</a:t>
            </a:r>
          </a:p>
          <a:p>
            <a:r>
              <a:rPr lang="en-US" dirty="0">
                <a:solidFill>
                  <a:srgbClr val="0AA7A5"/>
                </a:solidFill>
              </a:rPr>
              <a:t>Bonus</a:t>
            </a:r>
            <a:r>
              <a:rPr lang="en-US" dirty="0"/>
              <a:t> system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A25EEF3-0B6E-4B1D-B3B9-94A0A71A8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060" y="2389475"/>
            <a:ext cx="9126808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28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CC1AE-935E-4DD8-8E53-F7422A52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KPIs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E0AE56-74F7-4829-9E54-DD366506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64" y="1825625"/>
            <a:ext cx="398615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AA7A5"/>
                </a:solidFill>
              </a:rPr>
              <a:t>Areas</a:t>
            </a:r>
          </a:p>
          <a:p>
            <a:r>
              <a:rPr lang="en-US" sz="3200" dirty="0"/>
              <a:t>BD</a:t>
            </a:r>
          </a:p>
          <a:p>
            <a:r>
              <a:rPr lang="en-US" sz="3200" dirty="0"/>
              <a:t>QUALITY</a:t>
            </a:r>
          </a:p>
          <a:p>
            <a:r>
              <a:rPr lang="en-US" sz="3200" dirty="0"/>
              <a:t>HR</a:t>
            </a:r>
          </a:p>
          <a:p>
            <a:r>
              <a:rPr lang="en-US" sz="3200" dirty="0"/>
              <a:t>PR</a:t>
            </a:r>
          </a:p>
          <a:p>
            <a:r>
              <a:rPr lang="en-US" sz="3200" dirty="0"/>
              <a:t>SKILLS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0AA7A5"/>
                </a:solidFill>
              </a:rPr>
              <a:t>Reports + Sessions</a:t>
            </a:r>
            <a:endParaRPr lang="ru-RU" sz="3200" dirty="0">
              <a:solidFill>
                <a:srgbClr val="0AA7A5"/>
              </a:solidFill>
            </a:endParaRPr>
          </a:p>
          <a:p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endParaRPr lang="uk-UA" sz="32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DAC0D04A-8C76-4A43-A783-B6BC398F8782}"/>
              </a:ext>
            </a:extLst>
          </p:cNvPr>
          <p:cNvSpPr txBox="1">
            <a:spLocks/>
          </p:cNvSpPr>
          <p:nvPr/>
        </p:nvSpPr>
        <p:spPr>
          <a:xfrm>
            <a:off x="6953993" y="1825625"/>
            <a:ext cx="3986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2800" kern="1200">
                <a:solidFill>
                  <a:srgbClr val="0A4732"/>
                </a:solidFill>
                <a:latin typeface="Akrobat" panose="00000600000000000000" pitchFamily="50" charset="-52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2400" kern="120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2000" kern="120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solidFill>
                  <a:srgbClr val="0AA7A5"/>
                </a:solidFill>
              </a:rPr>
              <a:t>Sessions</a:t>
            </a:r>
          </a:p>
          <a:p>
            <a:r>
              <a:rPr lang="en-US" sz="3000" dirty="0">
                <a:solidFill>
                  <a:srgbClr val="0A4732"/>
                </a:solidFill>
              </a:rPr>
              <a:t>Personal meeting</a:t>
            </a:r>
            <a:endParaRPr lang="ru-RU" sz="3000" dirty="0">
              <a:solidFill>
                <a:srgbClr val="0A4732"/>
              </a:solidFill>
            </a:endParaRPr>
          </a:p>
          <a:p>
            <a:pPr lvl="1"/>
            <a:r>
              <a:rPr lang="en-US" sz="2600" dirty="0">
                <a:solidFill>
                  <a:srgbClr val="0A4732"/>
                </a:solidFill>
              </a:rPr>
              <a:t>Work quality</a:t>
            </a:r>
          </a:p>
          <a:p>
            <a:pPr lvl="1"/>
            <a:r>
              <a:rPr lang="en-US" sz="2600" dirty="0">
                <a:solidFill>
                  <a:srgbClr val="0A4732"/>
                </a:solidFill>
              </a:rPr>
              <a:t>Improvements, KPI</a:t>
            </a:r>
          </a:p>
          <a:p>
            <a:r>
              <a:rPr lang="en-US" sz="3000" dirty="0">
                <a:solidFill>
                  <a:srgbClr val="0A4732"/>
                </a:solidFill>
              </a:rPr>
              <a:t>Preparation - Evaluation Form</a:t>
            </a:r>
          </a:p>
          <a:p>
            <a:r>
              <a:rPr lang="en-US" sz="3000" dirty="0">
                <a:solidFill>
                  <a:srgbClr val="0A4732"/>
                </a:solidFill>
              </a:rPr>
              <a:t>Marks confirmed by practical examples</a:t>
            </a:r>
          </a:p>
          <a:p>
            <a:r>
              <a:rPr lang="en-US" sz="3200" dirty="0"/>
              <a:t>Jnt. POV</a:t>
            </a:r>
            <a:endParaRPr lang="ru-RU" sz="3000" dirty="0">
              <a:solidFill>
                <a:srgbClr val="0A4732"/>
              </a:solidFill>
            </a:endParaRPr>
          </a:p>
          <a:p>
            <a:endParaRPr lang="ru-RU" dirty="0"/>
          </a:p>
          <a:p>
            <a:pPr marL="0" indent="0">
              <a:buFont typeface="Calibri" panose="020F0502020204030204" pitchFamily="34" charset="0"/>
              <a:buNone/>
            </a:pP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165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DC0F9E-6B66-4D92-9A51-D66A19D0C9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87632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92</Words>
  <Application>Microsoft Office PowerPoint</Application>
  <PresentationFormat>Широкоэкранный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Akrobat</vt:lpstr>
      <vt:lpstr>Akrobat Bold</vt:lpstr>
      <vt:lpstr>Arial</vt:lpstr>
      <vt:lpstr>Calibri</vt:lpstr>
      <vt:lpstr>Calibri Light</vt:lpstr>
      <vt:lpstr>Тема Office</vt:lpstr>
      <vt:lpstr>Презентация PowerPoint</vt:lpstr>
      <vt:lpstr>Balance</vt:lpstr>
      <vt:lpstr>Performance management cycle</vt:lpstr>
      <vt:lpstr>KPIs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Mosunova Anastasiia</dc:creator>
  <cp:lastModifiedBy>Роман Натопта</cp:lastModifiedBy>
  <cp:revision>86</cp:revision>
  <dcterms:created xsi:type="dcterms:W3CDTF">2021-07-01T09:29:28Z</dcterms:created>
  <dcterms:modified xsi:type="dcterms:W3CDTF">2021-12-17T08:08:27Z</dcterms:modified>
</cp:coreProperties>
</file>