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5" r:id="rId3"/>
    <p:sldId id="302" r:id="rId4"/>
    <p:sldId id="271" r:id="rId5"/>
    <p:sldId id="291" r:id="rId6"/>
    <p:sldId id="295" r:id="rId7"/>
    <p:sldId id="298" r:id="rId8"/>
  </p:sldIdLst>
  <p:sldSz cx="12192000" cy="6858000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без заголовка" id="{D01DA82E-9CDF-4CE8-BBB3-FF3532307982}">
          <p14:sldIdLst>
            <p14:sldId id="258"/>
            <p14:sldId id="265"/>
            <p14:sldId id="302"/>
            <p14:sldId id="271"/>
            <p14:sldId id="291"/>
            <p14:sldId id="295"/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340"/>
    <a:srgbClr val="0059AA"/>
    <a:srgbClr val="EFE7E3"/>
    <a:srgbClr val="EDE8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0E022-D358-4A41-92B8-8BCE2C74E070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C686A-A62B-4931-8627-3517BB07233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7636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57FE-A567-463A-9BC7-1C0E8BA1E214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6EF4-3D6C-4200-B8F7-F027C708F7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993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57FE-A567-463A-9BC7-1C0E8BA1E214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6EF4-3D6C-4200-B8F7-F027C708F7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321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57FE-A567-463A-9BC7-1C0E8BA1E214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6EF4-3D6C-4200-B8F7-F027C708F7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392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57FE-A567-463A-9BC7-1C0E8BA1E214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6EF4-3D6C-4200-B8F7-F027C708F7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553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57FE-A567-463A-9BC7-1C0E8BA1E214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6EF4-3D6C-4200-B8F7-F027C708F7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456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57FE-A567-463A-9BC7-1C0E8BA1E214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6EF4-3D6C-4200-B8F7-F027C708F7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793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57FE-A567-463A-9BC7-1C0E8BA1E214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6EF4-3D6C-4200-B8F7-F027C708F7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244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57FE-A567-463A-9BC7-1C0E8BA1E214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6EF4-3D6C-4200-B8F7-F027C708F7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446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57FE-A567-463A-9BC7-1C0E8BA1E214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6EF4-3D6C-4200-B8F7-F027C708F7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867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57FE-A567-463A-9BC7-1C0E8BA1E214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6EF4-3D6C-4200-B8F7-F027C708F7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375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57FE-A567-463A-9BC7-1C0E8BA1E214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6EF4-3D6C-4200-B8F7-F027C708F7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436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8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F57FE-A567-463A-9BC7-1C0E8BA1E214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06EF4-3D6C-4200-B8F7-F027C708F7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385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eyestr.court.gov.ua/Review/8705362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hyperlink" Target="http://reyestr.court.gov.ua/Review/96977358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s://reyestr.court.gov.ua/Review/100610530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hyperlink" Target="https://reyestr.court.gov.ua/Review/100644271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3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9702" y="2159223"/>
            <a:ext cx="97762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rgbClr val="EDE8E3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Спори у сфері енергетики. </a:t>
            </a:r>
          </a:p>
          <a:p>
            <a:r>
              <a:rPr lang="uk-UA" sz="4000" dirty="0">
                <a:solidFill>
                  <a:srgbClr val="EDE8E3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Практика Верховного Суду.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59702" y="4438690"/>
            <a:ext cx="79341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b="1" i="1" dirty="0">
                <a:solidFill>
                  <a:srgbClr val="EFE7E3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Суддя Касаційного господарського суду у складі Верховного Суду – Случ Олексій Васильович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59702" y="5921462"/>
            <a:ext cx="3380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EFE7E3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місто Київ, 17 листопада 2021 року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7830368-206D-4336-8588-74CB7D713B7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152" y="116886"/>
            <a:ext cx="1463167" cy="20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52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B8B3954-17CF-4A3D-A9F3-77DEFE0CD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566416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66416" y="665359"/>
            <a:ext cx="93076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Вимога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скасування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комісії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електропередавальної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організації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визначення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обсягу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недоврахованої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електричної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енергії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її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вартості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є способом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захисту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прав та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інтересів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установленим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законом,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оскільки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таке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комісії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оформлене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протоколом з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розгляду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акта про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порушення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ПКЕЕ,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безпосередньо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впливає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права та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обов`язки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відповідного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суб`єкта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господарювання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контексті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його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відносин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електропередавальною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організацією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встановлює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обсяг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вартість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недоврахованої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електроенергії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створює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загрозу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припинення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електропостачання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відповідного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споживача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uk-UA" sz="24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B38ED10-F51C-4661-A0B9-87E70C7913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50" y="4512280"/>
            <a:ext cx="2078916" cy="199356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7830368-206D-4336-8588-74CB7D713B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" y="116886"/>
            <a:ext cx="1463167" cy="204233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D589571-750B-46CB-94A4-C9BC4B732C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0000" y="5400000"/>
            <a:ext cx="781199" cy="7811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541ECA-FA0B-4B3C-810C-1B30ED6A0327}"/>
              </a:ext>
            </a:extLst>
          </p:cNvPr>
          <p:cNvSpPr txBox="1"/>
          <p:nvPr/>
        </p:nvSpPr>
        <p:spPr>
          <a:xfrm>
            <a:off x="5733288" y="5760000"/>
            <a:ext cx="6238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i="1" dirty="0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Детальніше з текстом постанови </a:t>
            </a:r>
            <a:r>
              <a:rPr lang="ru-RU" sz="1400" b="1" i="1" dirty="0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</a:t>
            </a:r>
            <a:r>
              <a:rPr lang="uk-UA" sz="1400" b="1" i="1" dirty="0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ВС від </a:t>
            </a:r>
            <a:r>
              <a:rPr lang="uk-UA" sz="1400" b="1" i="1" dirty="0">
                <a:solidFill>
                  <a:srgbClr val="002340"/>
                </a:solidFill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1400" b="1" i="1" dirty="0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.01.2</a:t>
            </a:r>
            <a:r>
              <a:rPr lang="uk-UA" sz="1400" b="1" i="1" dirty="0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020 у справі № 910/17955/17 можна ознайомитись за посиланням </a:t>
            </a:r>
            <a:r>
              <a:rPr lang="en-US" sz="1400" b="1" i="1" u="sng" dirty="0">
                <a:solidFill>
                  <a:srgbClr val="0563C1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  <a:hlinkClick r:id="rId6"/>
              </a:rPr>
              <a:t>https://reyestr.court.gov.ua/Review/87053623</a:t>
            </a:r>
            <a:r>
              <a:rPr lang="uk-UA" sz="1400" b="1" i="1" u="sng" dirty="0">
                <a:solidFill>
                  <a:srgbClr val="0563C1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</a:rPr>
              <a:t> </a:t>
            </a:r>
            <a:endParaRPr lang="uk-UA" sz="1400" b="1" i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400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B8B3954-17CF-4A3D-A9F3-77DEFE0CD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566416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66416" y="390548"/>
            <a:ext cx="930761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endParaRPr lang="uk-UA" sz="22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/>
            <a:endParaRPr lang="uk-UA" sz="22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uk-UA" sz="22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uk-UA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укладеним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між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сторонами договором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саме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відповідач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узяв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себе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обов`язок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купувати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електроенергію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вироблену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виробником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«зеленим» тарифом, та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здійснювати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її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оплату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умов договору та Порядку</a:t>
            </a:r>
            <a:r>
              <a:rPr lang="en-US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  <a:p>
            <a:pPr algn="just"/>
            <a:endParaRPr lang="uk-UA" sz="22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/>
            <a:endParaRPr lang="en-US" sz="22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Недодержання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своїх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обов`язків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контрагентом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боржника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є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підставою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звільнення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ДП «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Гарантований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покупець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» у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цій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справі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своїх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договірних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зобов`язань</a:t>
            </a:r>
            <a:r>
              <a:rPr lang="en-US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  <a:endParaRPr lang="uk-UA" sz="24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B38ED10-F51C-4661-A0B9-87E70C7913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50" y="4512280"/>
            <a:ext cx="2078916" cy="199356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7830368-206D-4336-8588-74CB7D713B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" y="116886"/>
            <a:ext cx="1463167" cy="2042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B7BDA5-FD69-4BAF-ABC3-0C98821F353B}"/>
              </a:ext>
            </a:extLst>
          </p:cNvPr>
          <p:cNvSpPr txBox="1"/>
          <p:nvPr/>
        </p:nvSpPr>
        <p:spPr>
          <a:xfrm>
            <a:off x="5824728" y="5760000"/>
            <a:ext cx="6147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i="1" dirty="0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Детальніше з текстом постанови </a:t>
            </a:r>
            <a:r>
              <a:rPr lang="ru-RU" sz="1400" b="1" i="1" dirty="0">
                <a:solidFill>
                  <a:srgbClr val="002340"/>
                </a:solidFill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КГС</a:t>
            </a:r>
            <a:r>
              <a:rPr lang="uk-UA" sz="1400" b="1" i="1" dirty="0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ВС від </a:t>
            </a:r>
            <a:r>
              <a:rPr lang="uk-UA" sz="1400" b="1" i="1" dirty="0">
                <a:solidFill>
                  <a:srgbClr val="002340"/>
                </a:solidFill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1400" b="1" i="1" dirty="0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.05.2</a:t>
            </a:r>
            <a:r>
              <a:rPr lang="uk-UA" sz="1400" b="1" i="1" dirty="0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021 у справі № 910/11830/20 можна ознайомитись за посиланням </a:t>
            </a:r>
            <a:r>
              <a:rPr lang="en-US" sz="1400" b="1" i="1" u="sng" dirty="0">
                <a:solidFill>
                  <a:srgbClr val="0563C1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  <a:hlinkClick r:id="rId5"/>
              </a:rPr>
              <a:t>http://reyestr.court.gov.ua/Review/96977358</a:t>
            </a:r>
            <a:endParaRPr lang="uk-UA" sz="1400" b="1" i="1" u="sng" dirty="0">
              <a:solidFill>
                <a:srgbClr val="0563C1"/>
              </a:solidFill>
              <a:effectLst/>
              <a:latin typeface="Roboto Condensed Light" panose="02000000000000000000" pitchFamily="2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793F52-E0A9-4BD7-BB7D-F6F325AB1C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0000" y="5400000"/>
            <a:ext cx="781200" cy="7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418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B8B3954-17CF-4A3D-A9F3-77DEFE0CD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566416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39568" y="30260"/>
            <a:ext cx="9395116" cy="536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змістом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норми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903 ЦК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положень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п. 4 гл. 1 р. І Кодексу ГТС,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положень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гл. 2 р. VIII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цього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Кодексу,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положень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Типового договору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транспортування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природного газу, 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також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огляду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умови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укладеного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між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сторонами Договору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надання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послуг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транспортування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природного газу,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зокрема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послуги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замовленої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гарантованої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потужності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здійснюється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умовах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їх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оплатності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Водночас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повернення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вартості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наданих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послуг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транспортування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природного газу не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передбачено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відповідними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нормами Закону,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умовами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Договору, а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повернення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вартості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наданої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послуги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замовленої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гарантованої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потужності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передбачено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умовами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Договору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незалежно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того,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була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чи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була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повністю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використана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замовлена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потужність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B38ED10-F51C-4661-A0B9-87E70C7913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50" y="4512280"/>
            <a:ext cx="2078916" cy="199356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7830368-206D-4336-8588-74CB7D713B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" y="116886"/>
            <a:ext cx="1463167" cy="20423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084FCC3-E12A-4F6E-8FA5-681D28CDB3B9}"/>
              </a:ext>
            </a:extLst>
          </p:cNvPr>
          <p:cNvSpPr txBox="1"/>
          <p:nvPr/>
        </p:nvSpPr>
        <p:spPr>
          <a:xfrm>
            <a:off x="6120000" y="5760000"/>
            <a:ext cx="6130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Детальніше </a:t>
            </a:r>
            <a:r>
              <a:rPr lang="ru-RU" sz="1400" b="1" i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із</a:t>
            </a:r>
            <a:r>
              <a:rPr lang="ru-RU" sz="1400" b="1" i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текстом постанови КГС ВС </a:t>
            </a:r>
            <a:r>
              <a:rPr lang="ru-RU" sz="1400" b="1" i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1400" b="1" i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22.10.2021 у </a:t>
            </a:r>
            <a:r>
              <a:rPr lang="ru-RU" sz="1400" b="1" i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справі</a:t>
            </a:r>
            <a:r>
              <a:rPr lang="ru-RU" sz="1400" b="1" i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№ 910/1878/20 </a:t>
            </a:r>
            <a:r>
              <a:rPr lang="ru-RU" sz="1400" b="1" i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можна</a:t>
            </a:r>
            <a:r>
              <a:rPr lang="ru-RU" sz="1400" b="1" i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400" b="1" i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ознайомитися</a:t>
            </a:r>
            <a:r>
              <a:rPr lang="ru-RU" sz="1400" b="1" i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1400" b="1" i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посиланням</a:t>
            </a:r>
            <a:r>
              <a:rPr lang="ru-RU" sz="1400" b="1" i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400" b="1" i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hlinkClick r:id="rId5"/>
              </a:rPr>
              <a:t>https://reyestr.court.gov.ua/Review/100610530</a:t>
            </a:r>
            <a:r>
              <a:rPr lang="uk-UA" sz="1400" b="1" i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53A74005-49C7-480A-99F7-C1895ECC05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0000" y="5400000"/>
            <a:ext cx="781200" cy="7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814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B8B3954-17CF-4A3D-A9F3-77DEFE0CD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566416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66327" y="598903"/>
            <a:ext cx="9308682" cy="4077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sz="21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sz="21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Колегія КГС ВС дійшла до висновку, що </a:t>
            </a:r>
            <a:r>
              <a:rPr lang="uk-UA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сам по собі факт пошкодження чи зриву пломби, незалежно від обставин та можливості </a:t>
            </a:r>
            <a:r>
              <a:rPr lang="uk-UA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безоблікового</a:t>
            </a:r>
            <a:r>
              <a:rPr lang="uk-UA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споживання електроенергії, є достатньою правовою підставою для донарахування вартості необлікованої електричної енергії, </a:t>
            </a:r>
            <a:r>
              <a:rPr lang="uk-UA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 зв’язку з чим вважає за необхідне відступити від висновків КЦС ВС </a:t>
            </a:r>
            <a:r>
              <a:rPr lang="uk-UA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 необхідності встановлення обставин </a:t>
            </a:r>
            <a:r>
              <a:rPr lang="uk-UA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безоблікового</a:t>
            </a:r>
            <a:r>
              <a:rPr lang="uk-UA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споживання електроенергії для застосування положень Методики та ПКЕЕ.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B38ED10-F51C-4661-A0B9-87E70C7913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50" y="4512280"/>
            <a:ext cx="2078916" cy="199356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7830368-206D-4336-8588-74CB7D713B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" y="116886"/>
            <a:ext cx="1463167" cy="204233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6CC77AF-E0B6-4AFC-9C3C-D1AD624C986D}"/>
              </a:ext>
            </a:extLst>
          </p:cNvPr>
          <p:cNvSpPr txBox="1"/>
          <p:nvPr/>
        </p:nvSpPr>
        <p:spPr>
          <a:xfrm>
            <a:off x="9308593" y="229571"/>
            <a:ext cx="2566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Перебуває на розгляді ВП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B9070A-9121-49A5-B408-FF165F81173A}"/>
              </a:ext>
            </a:extLst>
          </p:cNvPr>
          <p:cNvSpPr txBox="1"/>
          <p:nvPr/>
        </p:nvSpPr>
        <p:spPr>
          <a:xfrm>
            <a:off x="6120000" y="5760000"/>
            <a:ext cx="6236714" cy="569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1400" b="1" i="1" dirty="0" err="1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</a:rPr>
              <a:t>Детальніше</a:t>
            </a:r>
            <a:r>
              <a:rPr lang="ru-RU" sz="1400" b="1" i="1" dirty="0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</a:rPr>
              <a:t> з текстом </a:t>
            </a:r>
            <a:r>
              <a:rPr lang="ru-RU" sz="1400" b="1" i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Times New Roman" panose="02020603050405020304" pitchFamily="18" charset="0"/>
              </a:rPr>
              <a:t>ухвали</a:t>
            </a:r>
            <a:r>
              <a:rPr lang="ru-RU" sz="1400" b="1" i="1" dirty="0">
                <a:solidFill>
                  <a:srgbClr val="002340"/>
                </a:solidFill>
                <a:latin typeface="Roboto Condensed Light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uk-UA" sz="1400" b="1" i="1" dirty="0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</a:rPr>
              <a:t> ВП ВС від </a:t>
            </a:r>
            <a:r>
              <a:rPr lang="uk-UA" sz="1400" b="1" i="1" dirty="0">
                <a:solidFill>
                  <a:srgbClr val="002340"/>
                </a:solidFill>
                <a:latin typeface="Roboto Condensed Light" panose="02000000000000000000" pitchFamily="2" charset="0"/>
                <a:ea typeface="Times New Roman" panose="02020603050405020304" pitchFamily="18" charset="0"/>
              </a:rPr>
              <a:t>02</a:t>
            </a:r>
            <a:r>
              <a:rPr lang="uk-UA" sz="1400" b="1" i="1" dirty="0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</a:rPr>
              <a:t>.11.2021 у справі № 906/513/18 можна ознайомитись за посиланням </a:t>
            </a:r>
            <a:r>
              <a:rPr lang="en-US" sz="1400" b="1" i="1" u="sng" dirty="0">
                <a:solidFill>
                  <a:srgbClr val="0563C1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</a:rPr>
              <a:t>https://reyestr.court.gov.ua/Review/101029247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B014555-E0F6-4BE2-9179-0B50F4AA23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0000" y="5400000"/>
            <a:ext cx="781200" cy="7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98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B8B3954-17CF-4A3D-A9F3-77DEFE0CD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566416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87758" y="676800"/>
            <a:ext cx="9552432" cy="3915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Справа містить виключну правову проблему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необхідності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застосовування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актів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законодавства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Європейського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Союзу у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спірних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правовідносинах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частина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одинадцята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 Закону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"Про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ринок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електричної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енергії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");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правового статусу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повідомлень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містяться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 листах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Секретаріату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Енергетичного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Співтовариства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обов`язковості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його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висновку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"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встановлення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плати за передачу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електричної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енергії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за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диспетчерське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(оперативно-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технологічне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управління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суперечить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положенням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41 Договору про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заснування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Енергетичного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Співтовариства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".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B38ED10-F51C-4661-A0B9-87E70C7913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50" y="4512280"/>
            <a:ext cx="2078916" cy="199356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7830368-206D-4336-8588-74CB7D713B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" y="116886"/>
            <a:ext cx="1463167" cy="204233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4C21619-F8FD-4E6A-88F6-97FEF0B4E560}"/>
              </a:ext>
            </a:extLst>
          </p:cNvPr>
          <p:cNvSpPr txBox="1"/>
          <p:nvPr/>
        </p:nvSpPr>
        <p:spPr>
          <a:xfrm>
            <a:off x="6120000" y="5760000"/>
            <a:ext cx="6236714" cy="561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uk-UA" sz="1400" b="1" i="1" dirty="0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Детальніше з текстом </a:t>
            </a:r>
            <a:r>
              <a:rPr lang="ru-RU" sz="1400" b="1" i="1" dirty="0" err="1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ухвали</a:t>
            </a:r>
            <a:r>
              <a:rPr lang="ru-RU" sz="1400" b="1" i="1" dirty="0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ВП ВС </a:t>
            </a:r>
            <a:r>
              <a:rPr lang="ru-RU" sz="1400" b="1" i="1" dirty="0" err="1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400" b="1" i="1" dirty="0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>
                <a:solidFill>
                  <a:srgbClr val="002340"/>
                </a:solidFill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ru-RU" sz="1400" b="1" i="1" dirty="0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.10.2021 у </a:t>
            </a:r>
            <a:r>
              <a:rPr lang="ru-RU" sz="1400" b="1" i="1" dirty="0" err="1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1400" b="1" i="1" dirty="0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u-RU" sz="1400" b="1" i="1" dirty="0">
                <a:solidFill>
                  <a:srgbClr val="002340"/>
                </a:solidFill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910/9627/20 </a:t>
            </a:r>
          </a:p>
          <a:p>
            <a:pPr>
              <a:spcAft>
                <a:spcPts val="300"/>
              </a:spcAft>
            </a:pPr>
            <a:r>
              <a:rPr lang="uk-UA" sz="1400" b="1" i="1" dirty="0">
                <a:solidFill>
                  <a:srgbClr val="002340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 ознайомитись за посиланням </a:t>
            </a:r>
            <a:r>
              <a:rPr lang="en-US" sz="1400" b="1" i="1" u="sng" dirty="0">
                <a:solidFill>
                  <a:srgbClr val="0563C1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  <a:hlinkClick r:id="rId5"/>
              </a:rPr>
              <a:t>https://reyestr.court.gov.ua/Review/100644271</a:t>
            </a:r>
            <a:r>
              <a:rPr lang="uk-UA" sz="1400" b="1" i="1" u="sng" dirty="0">
                <a:solidFill>
                  <a:srgbClr val="0563C1"/>
                </a:solidFill>
                <a:effectLst/>
                <a:latin typeface="Roboto Condensed Light" panose="02000000000000000000" pitchFamily="2" charset="0"/>
                <a:ea typeface="Times New Roman" panose="02020603050405020304" pitchFamily="18" charset="0"/>
              </a:rPr>
              <a:t> 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A9BE22F-543A-4D23-AFBA-1A383830DA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0000" y="5400000"/>
            <a:ext cx="781200" cy="7812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32368D0-641F-430D-84B3-4AA625783792}"/>
              </a:ext>
            </a:extLst>
          </p:cNvPr>
          <p:cNvSpPr txBox="1"/>
          <p:nvPr/>
        </p:nvSpPr>
        <p:spPr>
          <a:xfrm>
            <a:off x="9308593" y="229571"/>
            <a:ext cx="2566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Перебуває на розгляді ВП</a:t>
            </a:r>
          </a:p>
        </p:txBody>
      </p:sp>
    </p:spTree>
    <p:extLst>
      <p:ext uri="{BB962C8B-B14F-4D97-AF65-F5344CB8AC3E}">
        <p14:creationId xmlns:p14="http://schemas.microsoft.com/office/powerpoint/2010/main" val="164852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8540923-0321-4BE7-BED6-E6FC3DCA6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765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575</Words>
  <Application>Microsoft Office PowerPoint</Application>
  <PresentationFormat>Широкий екран</PresentationFormat>
  <Paragraphs>26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Roboto Condensed Light</vt:lpstr>
      <vt:lpstr>Times New Roman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Грузицька І.В.</dc:creator>
  <cp:lastModifiedBy>Грузицька І.В.</cp:lastModifiedBy>
  <cp:revision>250</cp:revision>
  <cp:lastPrinted>2021-11-16T18:42:36Z</cp:lastPrinted>
  <dcterms:created xsi:type="dcterms:W3CDTF">2020-10-19T11:59:47Z</dcterms:created>
  <dcterms:modified xsi:type="dcterms:W3CDTF">2021-11-17T09:48:01Z</dcterms:modified>
</cp:coreProperties>
</file>