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73" r:id="rId4"/>
    <p:sldId id="271" r:id="rId5"/>
    <p:sldId id="272" r:id="rId6"/>
    <p:sldId id="274" r:id="rId7"/>
    <p:sldId id="278" r:id="rId8"/>
    <p:sldId id="279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 snapToObjects="1">
      <p:cViewPr varScale="1">
        <p:scale>
          <a:sx n="42" d="100"/>
          <a:sy n="42" d="100"/>
        </p:scale>
        <p:origin x="51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4FFEB5-5D58-F544-8537-99AC2257EE2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9109145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9109145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9109145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9109145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9109145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olga.deineko@altelaw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AF0B-367D-8D4C-971B-9703DEA05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297" y="1049670"/>
            <a:ext cx="7626485" cy="100773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Інвестиційні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арбітражі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енергетиці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до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чого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готуватись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Україні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7E216-45CD-6641-9EE4-7C55D81A7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303131" y="2312377"/>
            <a:ext cx="7284816" cy="78307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                  </a:t>
            </a:r>
            <a:r>
              <a:rPr lang="uk-UA" sz="2000" b="1" dirty="0" smtClean="0"/>
              <a:t>17/</a:t>
            </a:r>
            <a:r>
              <a:rPr lang="ru-RU" sz="2000" b="1" dirty="0" smtClean="0"/>
              <a:t>11</a:t>
            </a:r>
            <a:r>
              <a:rPr lang="en-US" sz="2000" b="1" dirty="0" smtClean="0"/>
              <a:t>/2021</a:t>
            </a:r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1" y="147637"/>
            <a:ext cx="1804988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135270"/>
            <a:ext cx="15881271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124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en-US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											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kumimoji="0" lang="uk-UA" altLang="ru-RU" sz="1200" b="1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lang="uk-UA" altLang="ru-RU" sz="1200" b="1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kumimoji="0" lang="uk-UA" altLang="ru-RU" sz="1200" b="1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endParaRPr lang="uk-UA" altLang="ru-RU" sz="1200" b="1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24075" algn="l"/>
              </a:tabLst>
            </a:pPr>
            <a:r>
              <a:rPr kumimoji="0" lang="en-US" altLang="ru-RU" sz="12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Creative thinking at the critical times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2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Поточна ситуація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49238"/>
            <a:ext cx="10027920" cy="2475782"/>
          </a:xfrm>
        </p:spPr>
        <p:txBody>
          <a:bodyPr>
            <a:normAutofit fontScale="62500" lnSpcReduction="20000"/>
          </a:bodyPr>
          <a:lstStyle/>
          <a:p>
            <a:pPr marL="0" indent="0" algn="ctr"/>
            <a:endParaRPr lang="ru-RU" sz="2400" dirty="0" smtClean="0"/>
          </a:p>
          <a:p>
            <a:pPr marL="0" indent="0" algn="ctr"/>
            <a:endParaRPr lang="ru-RU" sz="2400" dirty="0"/>
          </a:p>
          <a:p>
            <a:pPr marL="0" indent="0" algn="ctr"/>
            <a:endParaRPr lang="ru-RU" sz="2400" dirty="0" smtClean="0"/>
          </a:p>
          <a:p>
            <a:pPr marL="0" indent="0" algn="ctr"/>
            <a:r>
              <a:rPr lang="ru-RU" sz="3800" dirty="0" err="1"/>
              <a:t>Понад</a:t>
            </a:r>
            <a:r>
              <a:rPr lang="ru-RU" sz="3800" dirty="0"/>
              <a:t> </a:t>
            </a:r>
            <a:r>
              <a:rPr lang="ru-RU" sz="6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r>
              <a:rPr lang="ru-RU" sz="3800" dirty="0"/>
              <a:t> </a:t>
            </a:r>
            <a:r>
              <a:rPr lang="en-US" sz="3800" dirty="0"/>
              <a:t>trigger notices </a:t>
            </a:r>
            <a:r>
              <a:rPr lang="uk-UA" sz="3800" dirty="0"/>
              <a:t>подано проти України.</a:t>
            </a:r>
          </a:p>
          <a:p>
            <a:pPr marL="0" indent="0" algn="ctr"/>
            <a:endParaRPr lang="uk-UA" sz="3800" dirty="0"/>
          </a:p>
          <a:p>
            <a:pPr marL="0" indent="0" algn="ctr"/>
            <a:r>
              <a:rPr lang="uk-UA" sz="6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uk-UA" sz="3800" dirty="0"/>
              <a:t> арбітражні процеси розпочато.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52905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Modus energy international </a:t>
            </a:r>
            <a:r>
              <a:rPr lang="en-US" dirty="0" err="1" smtClean="0">
                <a:solidFill>
                  <a:schemeClr val="accent2"/>
                </a:solidFill>
              </a:rPr>
              <a:t>b.v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uk-UA" dirty="0" smtClean="0">
                <a:solidFill>
                  <a:schemeClr val="accent2"/>
                </a:solidFill>
              </a:rPr>
              <a:t>До держави </a:t>
            </a:r>
            <a:r>
              <a:rPr lang="uk-UA" dirty="0" err="1" smtClean="0">
                <a:solidFill>
                  <a:schemeClr val="accent2"/>
                </a:solidFill>
              </a:rPr>
              <a:t>україна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uk-U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Підстава: </a:t>
            </a:r>
          </a:p>
          <a:p>
            <a:pPr marL="0" indent="0"/>
            <a:r>
              <a:rPr lang="uk-UA" sz="2400" dirty="0" smtClean="0"/>
              <a:t>порушення п. 1 ст. 10 та ст. 22 Договору до енергетичної Хартії </a:t>
            </a:r>
            <a:r>
              <a:rPr lang="uk-UA" sz="2400" dirty="0"/>
              <a:t> </a:t>
            </a:r>
            <a:r>
              <a:rPr lang="uk-UA" sz="2400" dirty="0" smtClean="0"/>
              <a:t>у вигляді примусової зміни «зеленого» тарифу.</a:t>
            </a:r>
          </a:p>
          <a:p>
            <a:pPr marL="0" indent="0"/>
            <a:endParaRPr lang="uk-UA" sz="2400" dirty="0"/>
          </a:p>
          <a:p>
            <a:pPr marL="0" indent="0"/>
            <a:r>
              <a:rPr lang="uk-U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Особливості: </a:t>
            </a:r>
          </a:p>
          <a:p>
            <a:pPr>
              <a:buFontTx/>
              <a:buChar char="-"/>
            </a:pPr>
            <a:r>
              <a:rPr lang="uk-UA" sz="2400" dirty="0" smtClean="0"/>
              <a:t>наявність листа НКРЕКП щодо викупу всієї електричної енергії до 2030 року за тарифом 0,1502 євро/кВт х год;</a:t>
            </a:r>
          </a:p>
          <a:p>
            <a:pPr>
              <a:buFontTx/>
              <a:buChar char="-"/>
            </a:pPr>
            <a:r>
              <a:rPr lang="uk-UA" sz="2400" dirty="0" smtClean="0"/>
              <a:t>посилання на примус до підписання ДУ до ДКП шляхом здійснення погроз про розірвання ДКП.</a:t>
            </a:r>
          </a:p>
          <a:p>
            <a:pPr>
              <a:buFontTx/>
              <a:buChar char="-"/>
            </a:pPr>
            <a:endParaRPr lang="uk-UA" sz="2400" dirty="0"/>
          </a:p>
          <a:p>
            <a:pPr marL="0" indent="0"/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93593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96A1B"/>
                </a:solidFill>
              </a:rPr>
              <a:t>Modus energy international </a:t>
            </a:r>
            <a:r>
              <a:rPr lang="en-US" dirty="0" err="1">
                <a:solidFill>
                  <a:srgbClr val="F96A1B"/>
                </a:solidFill>
              </a:rPr>
              <a:t>b.v</a:t>
            </a:r>
            <a:r>
              <a:rPr lang="en-US" dirty="0">
                <a:solidFill>
                  <a:srgbClr val="F96A1B"/>
                </a:solidFill>
              </a:rPr>
              <a:t>. </a:t>
            </a:r>
            <a:r>
              <a:rPr lang="uk-UA" dirty="0">
                <a:solidFill>
                  <a:srgbClr val="F96A1B"/>
                </a:solidFill>
              </a:rPr>
              <a:t>До держави </a:t>
            </a:r>
            <a:r>
              <a:rPr lang="uk-UA" dirty="0" err="1">
                <a:solidFill>
                  <a:srgbClr val="F96A1B"/>
                </a:solidFill>
              </a:rPr>
              <a:t>україна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50101"/>
          </a:xfrm>
        </p:spPr>
        <p:txBody>
          <a:bodyPr>
            <a:normAutofit/>
          </a:bodyPr>
          <a:lstStyle/>
          <a:p>
            <a:pPr marL="0" indent="0"/>
            <a:r>
              <a:rPr lang="uk-UA" sz="2400" dirty="0"/>
              <a:t>Орієнтовна сума позову – </a:t>
            </a:r>
            <a:r>
              <a:rPr lang="uk-UA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11,5 млн. євро:</a:t>
            </a:r>
          </a:p>
          <a:p>
            <a:pPr marL="0" indent="0"/>
            <a:endParaRPr lang="uk-UA" sz="2400" dirty="0"/>
          </a:p>
          <a:p>
            <a:pPr>
              <a:buFontTx/>
              <a:buChar char="-"/>
            </a:pPr>
            <a:r>
              <a:rPr lang="uk-UA" sz="2400" dirty="0"/>
              <a:t>Відсотки;</a:t>
            </a:r>
          </a:p>
          <a:p>
            <a:pPr>
              <a:buFontTx/>
              <a:buChar char="-"/>
            </a:pPr>
            <a:r>
              <a:rPr lang="uk-UA" sz="2400" dirty="0"/>
              <a:t>Сума збитків;</a:t>
            </a:r>
          </a:p>
          <a:p>
            <a:pPr>
              <a:buFontTx/>
              <a:buChar char="-"/>
            </a:pPr>
            <a:r>
              <a:rPr lang="uk-UA" sz="2400" dirty="0"/>
              <a:t>Витрати на трибунал;</a:t>
            </a:r>
          </a:p>
          <a:p>
            <a:pPr>
              <a:buFontTx/>
              <a:buChar char="-"/>
            </a:pPr>
            <a:r>
              <a:rPr lang="uk-UA" sz="2400" dirty="0"/>
              <a:t>Витрати на юридичного радника;</a:t>
            </a:r>
          </a:p>
          <a:p>
            <a:pPr>
              <a:buFontTx/>
              <a:buChar char="-"/>
            </a:pPr>
            <a:r>
              <a:rPr lang="uk-UA" sz="2400" dirty="0"/>
              <a:t>Інші адміністративні витрати.</a:t>
            </a: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/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263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Srew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n.v.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uk-UA" dirty="0" smtClean="0">
                <a:solidFill>
                  <a:schemeClr val="accent2"/>
                </a:solidFill>
              </a:rPr>
              <a:t>Проти України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45389"/>
            <a:ext cx="10027920" cy="4405341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400" u="sng" noProof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/>
              </a:rPr>
              <a:t>Підстава: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2400" b="1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- порушення 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BIT Belgium-Luxembourg-Ukraine 1996 </a:t>
            </a: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lvl="0" indent="0">
              <a:defRPr/>
            </a:pPr>
            <a:r>
              <a:rPr lang="uk-UA" sz="2400" u="sng" dirty="0" smtClean="0">
                <a:solidFill>
                  <a:srgbClr val="F96A1B">
                    <a:lumMod val="60000"/>
                    <a:lumOff val="40000"/>
                  </a:srgbClr>
                </a:solidFill>
              </a:rPr>
              <a:t>Особливості:</a:t>
            </a:r>
            <a:endParaRPr lang="uk-UA" sz="2400" u="sng" dirty="0">
              <a:solidFill>
                <a:srgbClr val="F96A1B">
                  <a:lumMod val="60000"/>
                  <a:lumOff val="40000"/>
                </a:srgbClr>
              </a:solidFill>
            </a:endParaRPr>
          </a:p>
          <a:p>
            <a:pPr lvl="0">
              <a:buFontTx/>
              <a:buChar char="-"/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відповідачі </a:t>
            </a:r>
            <a:r>
              <a:rPr lang="uk-UA" sz="2400" dirty="0">
                <a:solidFill>
                  <a:srgbClr val="000000"/>
                </a:solidFill>
              </a:rPr>
              <a:t>Міністерство енергетики, </a:t>
            </a:r>
            <a:r>
              <a:rPr lang="uk-UA" sz="2400" dirty="0" smtClean="0">
                <a:solidFill>
                  <a:srgbClr val="000000"/>
                </a:solidFill>
              </a:rPr>
              <a:t>Мін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uk-UA" sz="2400" dirty="0" err="1" smtClean="0">
                <a:solidFill>
                  <a:srgbClr val="000000"/>
                </a:solidFill>
              </a:rPr>
              <a:t>юст</a:t>
            </a:r>
            <a:r>
              <a:rPr lang="uk-UA" sz="2400" dirty="0">
                <a:solidFill>
                  <a:srgbClr val="000000"/>
                </a:solidFill>
              </a:rPr>
              <a:t>, МЗС </a:t>
            </a:r>
            <a:r>
              <a:rPr lang="uk-UA" sz="2400" dirty="0" smtClean="0">
                <a:solidFill>
                  <a:srgbClr val="000000"/>
                </a:solidFill>
              </a:rPr>
              <a:t>України;</a:t>
            </a:r>
          </a:p>
          <a:p>
            <a:pPr lvl="0">
              <a:buFontTx/>
              <a:buChar char="-"/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українці серед </a:t>
            </a:r>
            <a:r>
              <a:rPr lang="uk-UA" sz="2400" dirty="0" err="1" smtClean="0">
                <a:solidFill>
                  <a:srgbClr val="000000"/>
                </a:solidFill>
              </a:rPr>
              <a:t>бенефіціарів</a:t>
            </a:r>
            <a:r>
              <a:rPr lang="uk-UA" sz="2400" dirty="0" smtClean="0">
                <a:solidFill>
                  <a:srgbClr val="000000"/>
                </a:solidFill>
              </a:rPr>
              <a:t>;</a:t>
            </a:r>
          </a:p>
          <a:p>
            <a:pPr lvl="0">
              <a:buFontTx/>
              <a:buChar char="-"/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недобудованість об'єкту.</a:t>
            </a:r>
          </a:p>
          <a:p>
            <a:pPr marL="0" lvl="0" indent="0">
              <a:defRPr/>
            </a:pPr>
            <a:endParaRPr lang="uk-UA" sz="24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defRPr/>
            </a:pPr>
            <a:r>
              <a:rPr lang="uk-UA" sz="2400" u="sng" dirty="0" smtClean="0">
                <a:solidFill>
                  <a:srgbClr val="F96A1B">
                    <a:lumMod val="60000"/>
                    <a:lumOff val="40000"/>
                  </a:srgbClr>
                </a:solidFill>
              </a:rPr>
              <a:t>Орієнтовна  сума  позову:</a:t>
            </a:r>
            <a:endParaRPr lang="uk-UA" sz="2400" u="sng" dirty="0">
              <a:solidFill>
                <a:srgbClr val="F96A1B">
                  <a:lumMod val="60000"/>
                  <a:lumOff val="40000"/>
                </a:srgbClr>
              </a:solidFill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Tx/>
              <a:buChar char="-"/>
              <a:defRPr/>
            </a:pPr>
            <a:r>
              <a:rPr lang="uk-UA" sz="3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 млн євро.</a:t>
            </a:r>
            <a:endParaRPr lang="uk-UA" sz="3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/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32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Перспективи для </a:t>
            </a:r>
            <a:r>
              <a:rPr lang="uk-UA" dirty="0" err="1" smtClean="0">
                <a:solidFill>
                  <a:schemeClr val="accent2"/>
                </a:solidFill>
              </a:rPr>
              <a:t>україни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50101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  <a:defRPr/>
            </a:pPr>
            <a:r>
              <a:rPr lang="uk-UA" sz="2400" u="sng" dirty="0" smtClean="0">
                <a:solidFill>
                  <a:srgbClr val="F96A1B">
                    <a:lumMod val="60000"/>
                    <a:lumOff val="40000"/>
                  </a:srgbClr>
                </a:solidFill>
              </a:rPr>
              <a:t>«Гра в довгу»:</a:t>
            </a:r>
          </a:p>
          <a:p>
            <a:pPr marL="0" lvl="0" indent="0">
              <a:defRPr/>
            </a:pPr>
            <a:endParaRPr lang="uk-UA" sz="2400" u="sng" dirty="0">
              <a:solidFill>
                <a:srgbClr val="F96A1B">
                  <a:lumMod val="60000"/>
                  <a:lumOff val="40000"/>
                </a:srgbClr>
              </a:solidFill>
            </a:endParaRPr>
          </a:p>
          <a:p>
            <a:pPr lvl="0" algn="just">
              <a:buFontTx/>
              <a:buChar char="-"/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подані проти України арбітражні позови в сфері ВДЕ розглядаються  </a:t>
            </a:r>
          </a:p>
          <a:p>
            <a:pPr marL="0" lvl="0" indent="0" algn="just">
              <a:defRPr/>
            </a:pPr>
            <a:r>
              <a:rPr lang="uk-UA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5-6</a:t>
            </a:r>
            <a:r>
              <a:rPr lang="uk-UA" sz="2400" dirty="0" smtClean="0">
                <a:solidFill>
                  <a:srgbClr val="000000"/>
                </a:solidFill>
              </a:rPr>
              <a:t> років</a:t>
            </a:r>
            <a:r>
              <a:rPr lang="ru-RU" sz="2400" dirty="0" smtClean="0">
                <a:solidFill>
                  <a:srgbClr val="000000"/>
                </a:solidFill>
              </a:rPr>
              <a:t>;</a:t>
            </a:r>
          </a:p>
          <a:p>
            <a:pPr marL="0" lvl="0" indent="0" algn="just">
              <a:defRPr/>
            </a:pPr>
            <a:endParaRPr lang="uk-UA" sz="2400" dirty="0">
              <a:solidFill>
                <a:srgbClr val="000000"/>
              </a:solidFill>
            </a:endParaRPr>
          </a:p>
          <a:p>
            <a:pPr marL="0" lvl="0" indent="0" algn="just"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- сума витрат на юридичних радників для захисту інтересів України.</a:t>
            </a:r>
            <a:endParaRPr lang="ru-RU" sz="2400" dirty="0">
              <a:solidFill>
                <a:srgbClr val="000000"/>
              </a:solidFill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/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021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Перспективи для </a:t>
            </a:r>
            <a:r>
              <a:rPr lang="uk-UA" dirty="0" err="1" smtClean="0">
                <a:solidFill>
                  <a:schemeClr val="accent2"/>
                </a:solidFill>
              </a:rPr>
              <a:t>україни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50101"/>
          </a:xfrm>
        </p:spPr>
        <p:txBody>
          <a:bodyPr>
            <a:normAutofit/>
          </a:bodyPr>
          <a:lstStyle/>
          <a:p>
            <a:pPr marL="0" lvl="0" indent="0">
              <a:defRPr/>
            </a:pPr>
            <a:r>
              <a:rPr lang="uk-UA" sz="2400" u="sng" dirty="0" smtClean="0">
                <a:solidFill>
                  <a:srgbClr val="F96A1B">
                    <a:lumMod val="60000"/>
                    <a:lumOff val="40000"/>
                  </a:srgbClr>
                </a:solidFill>
              </a:rPr>
              <a:t>2. Доведеність завдання шкоди та її сума:</a:t>
            </a:r>
          </a:p>
          <a:p>
            <a:pPr marL="0" lvl="0" indent="0">
              <a:defRPr/>
            </a:pPr>
            <a:endParaRPr lang="uk-UA" sz="2400" u="sng" dirty="0">
              <a:solidFill>
                <a:srgbClr val="F96A1B">
                  <a:lumMod val="60000"/>
                  <a:lumOff val="40000"/>
                </a:srgbClr>
              </a:solidFill>
            </a:endParaRPr>
          </a:p>
          <a:p>
            <a:pPr lvl="0" algn="just">
              <a:buFontTx/>
              <a:buChar char="-"/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інвестори 2019-2020 рр. могли знати/знали щодо змін умов інвестування </a:t>
            </a:r>
            <a:r>
              <a:rPr lang="ru-RU" sz="2400" dirty="0" smtClean="0">
                <a:solidFill>
                  <a:srgbClr val="000000"/>
                </a:solidFill>
              </a:rPr>
              <a:t>;</a:t>
            </a:r>
          </a:p>
          <a:p>
            <a:pPr marL="0" lvl="0" indent="0" algn="just">
              <a:defRPr/>
            </a:pPr>
            <a:endParaRPr lang="uk-UA" sz="2400" dirty="0">
              <a:solidFill>
                <a:srgbClr val="000000"/>
              </a:solidFill>
            </a:endParaRPr>
          </a:p>
          <a:p>
            <a:pPr marL="0" lvl="0" indent="0" algn="just"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- неможливість визначити суму збитків у зв</a:t>
            </a:r>
            <a:r>
              <a:rPr lang="en-US" sz="2400" dirty="0" smtClean="0">
                <a:solidFill>
                  <a:srgbClr val="000000"/>
                </a:solidFill>
              </a:rPr>
              <a:t>’</a:t>
            </a:r>
            <a:r>
              <a:rPr lang="uk-UA" sz="2400" dirty="0" err="1" smtClean="0">
                <a:solidFill>
                  <a:srgbClr val="000000"/>
                </a:solidFill>
              </a:rPr>
              <a:t>язку</a:t>
            </a:r>
            <a:r>
              <a:rPr lang="uk-UA" sz="2400" dirty="0" smtClean="0">
                <a:solidFill>
                  <a:srgbClr val="000000"/>
                </a:solidFill>
              </a:rPr>
              <a:t> із особливостями генерації.</a:t>
            </a:r>
            <a:endParaRPr lang="ru-RU" sz="2400" dirty="0">
              <a:solidFill>
                <a:srgbClr val="000000"/>
              </a:solidFill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/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938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1FEAF-DF92-4306-BD56-EF011819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Перспективи для </a:t>
            </a:r>
            <a:r>
              <a:rPr lang="uk-UA" dirty="0" err="1" smtClean="0">
                <a:solidFill>
                  <a:schemeClr val="accent2"/>
                </a:solidFill>
              </a:rPr>
              <a:t>україни</a:t>
            </a:r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75EF8-F386-46F9-86EA-A0A69F67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50101"/>
          </a:xfrm>
        </p:spPr>
        <p:txBody>
          <a:bodyPr>
            <a:normAutofit/>
          </a:bodyPr>
          <a:lstStyle/>
          <a:p>
            <a:pPr marL="0" lvl="0" indent="0">
              <a:defRPr/>
            </a:pPr>
            <a:r>
              <a:rPr lang="uk-UA" sz="2400" u="sng" dirty="0">
                <a:solidFill>
                  <a:srgbClr val="F96A1B">
                    <a:lumMod val="60000"/>
                    <a:lumOff val="40000"/>
                  </a:srgbClr>
                </a:solidFill>
              </a:rPr>
              <a:t>3</a:t>
            </a:r>
            <a:r>
              <a:rPr lang="uk-UA" sz="2400" u="sng" dirty="0" smtClean="0">
                <a:solidFill>
                  <a:srgbClr val="F96A1B">
                    <a:lumMod val="60000"/>
                    <a:lumOff val="40000"/>
                  </a:srgbClr>
                </a:solidFill>
              </a:rPr>
              <a:t>. Масовість арбітражних позовів у випадку повторної зміни умов підтримки:</a:t>
            </a:r>
          </a:p>
          <a:p>
            <a:pPr marL="0" lvl="0" indent="0">
              <a:defRPr/>
            </a:pPr>
            <a:endParaRPr lang="uk-UA" sz="2400" u="sng" dirty="0">
              <a:solidFill>
                <a:srgbClr val="F96A1B">
                  <a:lumMod val="60000"/>
                  <a:lumOff val="40000"/>
                </a:srgbClr>
              </a:solidFill>
            </a:endParaRPr>
          </a:p>
          <a:p>
            <a:pPr marL="0" lvl="0" indent="0" algn="just">
              <a:defRPr/>
            </a:pPr>
            <a:r>
              <a:rPr lang="uk-UA" sz="2400" dirty="0" smtClean="0">
                <a:solidFill>
                  <a:srgbClr val="000000"/>
                </a:solidFill>
              </a:rPr>
              <a:t>Примусовий перехід на контракти на різницю для станцій понад  50 та 10 </a:t>
            </a:r>
            <a:r>
              <a:rPr lang="uk-UA" sz="2400" dirty="0" err="1" smtClean="0">
                <a:solidFill>
                  <a:srgbClr val="000000"/>
                </a:solidFill>
              </a:rPr>
              <a:t>МВт</a:t>
            </a:r>
            <a:r>
              <a:rPr lang="uk-UA" sz="2400" dirty="0">
                <a:solidFill>
                  <a:srgbClr val="000000"/>
                </a:solidFill>
              </a:rPr>
              <a:t> з </a:t>
            </a:r>
            <a:r>
              <a:rPr lang="uk-UA" sz="2400" dirty="0" smtClean="0">
                <a:solidFill>
                  <a:srgbClr val="000000"/>
                </a:solidFill>
              </a:rPr>
              <a:t>2023 та 2024 років відповідно  </a:t>
            </a:r>
            <a:r>
              <a:rPr lang="uk-UA" sz="2400" dirty="0">
                <a:solidFill>
                  <a:srgbClr val="000000"/>
                </a:solidFill>
              </a:rPr>
              <a:t>(</a:t>
            </a:r>
            <a:r>
              <a:rPr lang="uk-UA" sz="2400" dirty="0" err="1" smtClean="0">
                <a:solidFill>
                  <a:srgbClr val="000000"/>
                </a:solidFill>
              </a:rPr>
              <a:t>проєкт</a:t>
            </a:r>
            <a:r>
              <a:rPr lang="uk-UA" sz="2400" dirty="0" smtClean="0">
                <a:solidFill>
                  <a:srgbClr val="000000"/>
                </a:solidFill>
              </a:rPr>
              <a:t>  Закону </a:t>
            </a:r>
            <a:r>
              <a:rPr lang="uk-UA" sz="2400" dirty="0">
                <a:solidFill>
                  <a:srgbClr val="000000"/>
                </a:solidFill>
              </a:rPr>
              <a:t>України «Про внесення змін до деяких законів України щодо стимулювання виробництва електричної енергії з альтернативних джерел енергії на ринкових засадах</a:t>
            </a:r>
            <a:r>
              <a:rPr lang="uk-UA" sz="2400" dirty="0" smtClean="0">
                <a:solidFill>
                  <a:srgbClr val="000000"/>
                </a:solidFill>
              </a:rPr>
              <a:t>»).</a:t>
            </a:r>
            <a:endParaRPr lang="ru-RU" sz="2400" dirty="0">
              <a:solidFill>
                <a:srgbClr val="000000"/>
              </a:solidFill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>
              <a:hlinkClick r:id="rId2"/>
            </a:endParaRPr>
          </a:p>
          <a:p>
            <a:pPr marL="0" indent="0"/>
            <a:endParaRPr lang="uk-UA" dirty="0"/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396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4642076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Дякуємо за увагу!</a:t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800" b="1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Ольга Савченко</a:t>
            </a:r>
            <a:r>
              <a:rPr lang="ru-RU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Партнер ЮК «</a:t>
            </a:r>
            <a:r>
              <a:rPr lang="ru-RU" sz="1800" cap="none" dirty="0" err="1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Альтело</a:t>
            </a:r>
            <a:r>
              <a:rPr lang="ru-RU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»</a:t>
            </a:r>
            <a:r>
              <a:rPr lang="uk-UA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uk-UA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email: </a:t>
            </a:r>
            <a: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  <a:hlinkClick r:id="rId2"/>
              </a:rPr>
              <a:t>olga.deineko@altelaw.com</a:t>
            </a:r>
            <a: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тел.: </a:t>
            </a:r>
            <a: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+380674507993</a:t>
            </a:r>
            <a:br>
              <a:rPr lang="en-US" sz="1800" cap="none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9E3065-4586-401F-ADC8-05C467210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302379" y="1317978"/>
            <a:ext cx="1685622" cy="17008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4090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1121</TotalTime>
  <Words>294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   Інвестиційні арбітражі в енергетиці: до чого готуватись Україні</vt:lpstr>
      <vt:lpstr>Поточна ситуація</vt:lpstr>
      <vt:lpstr>Modus energy international b.v. До держави україна</vt:lpstr>
      <vt:lpstr>Modus energy international b.v. До держави україна</vt:lpstr>
      <vt:lpstr>Srew n.v. Проти України</vt:lpstr>
      <vt:lpstr>Перспективи для україни</vt:lpstr>
      <vt:lpstr>Перспективи для україни</vt:lpstr>
      <vt:lpstr>Перспективи для україни</vt:lpstr>
      <vt:lpstr>Дякуємо за увагу!      Ольга Савченко Партнер ЮК «Альтело» email: olga.deineko@altelaw.com тел.: +380674507993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Роман Натопта</cp:lastModifiedBy>
  <cp:revision>59</cp:revision>
  <dcterms:created xsi:type="dcterms:W3CDTF">2018-09-06T23:30:20Z</dcterms:created>
  <dcterms:modified xsi:type="dcterms:W3CDTF">2021-11-17T12:25:58Z</dcterms:modified>
</cp:coreProperties>
</file>