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4" r:id="rId2"/>
    <p:sldId id="258" r:id="rId3"/>
    <p:sldId id="265" r:id="rId4"/>
    <p:sldId id="268" r:id="rId5"/>
    <p:sldId id="279" r:id="rId6"/>
    <p:sldId id="271" r:id="rId7"/>
    <p:sldId id="272" r:id="rId8"/>
    <p:sldId id="273" r:id="rId9"/>
    <p:sldId id="274" r:id="rId10"/>
    <p:sldId id="276" r:id="rId11"/>
    <p:sldId id="262" r:id="rId12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 Black" panose="020F0502020204030204" pitchFamily="34" charset="0"/>
      <p:bold r:id="rId19"/>
      <p:italic r:id="rId20"/>
      <p:boldItalic r:id="rId21"/>
    </p:embeddedFont>
    <p:embeddedFont>
      <p:font typeface="Montserrat SemiBold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pos="7310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6" orient="horz" pos="2228" userDrawn="1">
          <p15:clr>
            <a:srgbClr val="A4A3A4"/>
          </p15:clr>
        </p15:guide>
        <p15:guide id="7" pos="1186" userDrawn="1">
          <p15:clr>
            <a:srgbClr val="A4A3A4"/>
          </p15:clr>
        </p15:guide>
        <p15:guide id="8" orient="horz" pos="3113" userDrawn="1">
          <p15:clr>
            <a:srgbClr val="A4A3A4"/>
          </p15:clr>
        </p15:guide>
        <p15:guide id="11" orient="horz" pos="4088" userDrawn="1">
          <p15:clr>
            <a:srgbClr val="A4A3A4"/>
          </p15:clr>
        </p15:guide>
        <p15:guide id="13" pos="41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560" y="176"/>
      </p:cViewPr>
      <p:guideLst>
        <p:guide orient="horz" pos="1548"/>
        <p:guide pos="415"/>
        <p:guide orient="horz" pos="414"/>
        <p:guide pos="7310"/>
        <p:guide pos="778"/>
        <p:guide orient="horz" pos="2228"/>
        <p:guide pos="1186"/>
        <p:guide orient="horz" pos="3113"/>
        <p:guide orient="horz" pos="4088"/>
        <p:guide pos="41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6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58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3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14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51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4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7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6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68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50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0B107-6B86-4356-8B41-E3CB860A74CD}" type="datetimeFigureOut">
              <a:rPr lang="ru-RU" smtClean="0"/>
              <a:t>05.10.2022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7B7A7-CCE0-4A33-8636-1B6D30B3A3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8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k@mklegalservice.com" TargetMode="External"/><Relationship Id="rId4" Type="http://schemas.openxmlformats.org/officeDocument/2006/relationships/hyperlink" Target="tel:38093317102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502" y="2405125"/>
            <a:ext cx="57948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chemeClr val="bg1"/>
                </a:solidFill>
                <a:latin typeface="Montserrat Black" panose="00000A00000000000000" pitchFamily="50" charset="-52"/>
              </a:rPr>
              <a:t>Релокація</a:t>
            </a:r>
            <a:r>
              <a:rPr lang="uk-UA" sz="2800" dirty="0">
                <a:solidFill>
                  <a:schemeClr val="bg1"/>
                </a:solidFill>
                <a:latin typeface="Montserrat Black" panose="00000A00000000000000" pitchFamily="50" charset="-52"/>
              </a:rPr>
              <a:t> ІТ-бізнесу </a:t>
            </a:r>
            <a:br>
              <a:rPr lang="uk-UA" sz="2800" dirty="0">
                <a:solidFill>
                  <a:schemeClr val="bg1"/>
                </a:solidFill>
                <a:latin typeface="Montserrat Black" panose="00000A00000000000000" pitchFamily="50" charset="-52"/>
              </a:rPr>
            </a:br>
            <a:r>
              <a:rPr lang="uk-UA" sz="2800" dirty="0">
                <a:solidFill>
                  <a:schemeClr val="bg1"/>
                </a:solidFill>
                <a:latin typeface="Montserrat Black" panose="00000A00000000000000" pitchFamily="50" charset="-52"/>
              </a:rPr>
              <a:t>в Україні та за кордоном: </a:t>
            </a:r>
            <a:r>
              <a:rPr lang="uk-UA" sz="2800" dirty="0">
                <a:solidFill>
                  <a:schemeClr val="bg1"/>
                </a:solidFill>
                <a:latin typeface="Montserrat SemiBold" panose="00000700000000000000" pitchFamily="50" charset="-52"/>
              </a:rPr>
              <a:t>нюанси правового супроводу</a:t>
            </a:r>
            <a:endParaRPr lang="ru-RU" sz="28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  <a:p>
            <a:endParaRPr lang="ru-RU" sz="3200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0251" y="5039840"/>
            <a:ext cx="49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Black" panose="00000A00000000000000" pitchFamily="50" charset="-52"/>
              </a:rPr>
              <a:t>Максим </a:t>
            </a:r>
            <a:r>
              <a:rPr lang="ru-RU" dirty="0" err="1">
                <a:solidFill>
                  <a:schemeClr val="bg1"/>
                </a:solidFill>
                <a:latin typeface="Montserrat Black" panose="00000A00000000000000" pitchFamily="50" charset="-52"/>
              </a:rPr>
              <a:t>Курочко</a:t>
            </a:r>
            <a:endParaRPr lang="en-US" dirty="0">
              <a:solidFill>
                <a:schemeClr val="bg1"/>
              </a:solidFill>
              <a:latin typeface="Montserrat Black" panose="00000A00000000000000" pitchFamily="50" charset="-52"/>
            </a:endParaRPr>
          </a:p>
          <a:p>
            <a:r>
              <a:rPr lang="ru-RU" dirty="0" err="1">
                <a:solidFill>
                  <a:schemeClr val="bg1"/>
                </a:solidFill>
                <a:latin typeface="Montserrat SemiBold" panose="00000700000000000000" pitchFamily="50" charset="-52"/>
              </a:rPr>
              <a:t>керуючий</a:t>
            </a:r>
            <a:r>
              <a:rPr lang="ru-RU" dirty="0">
                <a:solidFill>
                  <a:schemeClr val="bg1"/>
                </a:solidFill>
                <a:latin typeface="Montserrat SemiBold" panose="00000700000000000000" pitchFamily="50" charset="-52"/>
              </a:rPr>
              <a:t> партнер MK </a:t>
            </a:r>
            <a:r>
              <a:rPr lang="ru-RU" dirty="0" err="1">
                <a:solidFill>
                  <a:schemeClr val="bg1"/>
                </a:solidFill>
                <a:latin typeface="Montserrat SemiBold" panose="00000700000000000000" pitchFamily="50" charset="-52"/>
              </a:rPr>
              <a:t>Legal</a:t>
            </a:r>
            <a:r>
              <a:rPr lang="ru-RU" dirty="0">
                <a:solidFill>
                  <a:schemeClr val="bg1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Montserrat SemiBold" panose="00000700000000000000" pitchFamily="50" charset="-52"/>
              </a:rPr>
              <a:t>Service</a:t>
            </a:r>
            <a:endParaRPr lang="ru-RU" dirty="0">
              <a:solidFill>
                <a:schemeClr val="bg1"/>
              </a:solidFill>
              <a:latin typeface="Montserrat SemiBold" panose="00000700000000000000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9" y="919886"/>
            <a:ext cx="2060835" cy="8525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58813" y="657225"/>
            <a:ext cx="10945812" cy="55435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43"/>
          <a:stretch/>
        </p:blipFill>
        <p:spPr>
          <a:xfrm>
            <a:off x="6507517" y="238206"/>
            <a:ext cx="5908346" cy="66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7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11340683" cy="1325563"/>
          </a:xfrm>
        </p:spPr>
        <p:txBody>
          <a:bodyPr>
            <a:noAutofit/>
          </a:bodyPr>
          <a:lstStyle/>
          <a:p>
            <a:r>
              <a:rPr lang="uk-UA" sz="30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ІТ-бізнесу за кордон</a:t>
            </a:r>
            <a:endParaRPr lang="ru-RU" sz="30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6" y="1104642"/>
            <a:ext cx="482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Матеріально-технічна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база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3963" y="2257303"/>
            <a:ext cx="2619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Фінансові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питання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Орендні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питання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Логістичні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питання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3246" y="2257303"/>
            <a:ext cx="33922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Розміщення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обладнання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b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</a:b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Сертифікація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продуктів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та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сервісів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за кордоном</a:t>
            </a: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Транскордонна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передача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даних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89" y="4317491"/>
            <a:ext cx="581371" cy="5813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0" y="3382028"/>
            <a:ext cx="581444" cy="5814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70" y="2172679"/>
            <a:ext cx="581444" cy="581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920" y="3239415"/>
            <a:ext cx="581444" cy="5814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0" y="2195357"/>
            <a:ext cx="536088" cy="5360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0" y="4451715"/>
            <a:ext cx="596989" cy="596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36" y="5891123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0399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223052" y="1131887"/>
            <a:ext cx="5766622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</a:rPr>
              <a:t>MK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Legal</a:t>
            </a:r>
            <a:r>
              <a:rPr lang="ru-RU" sz="3200" dirty="0">
                <a:solidFill>
                  <a:srgbClr val="0C1F3A"/>
                </a:solidFill>
                <a:latin typeface="Montserrat Black" panose="00000A00000000000000" pitchFamily="50" charset="-52"/>
              </a:rPr>
              <a:t> </a:t>
            </a:r>
            <a:r>
              <a:rPr lang="ru-RU" sz="32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Service</a:t>
            </a:r>
            <a:r>
              <a:rPr lang="ru-RU" sz="3200" dirty="0">
                <a:solidFill>
                  <a:srgbClr val="0C1F3A"/>
                </a:solidFill>
                <a:latin typeface="Montserrat Black" panose="00000A00000000000000" pitchFamily="50" charset="-52"/>
              </a:rPr>
              <a:t> —</a:t>
            </a:r>
            <a:br>
              <a:rPr lang="ru-RU" sz="3200" dirty="0">
                <a:solidFill>
                  <a:srgbClr val="0C1F3A"/>
                </a:solidFill>
                <a:latin typeface="Montserrat Black" panose="00000A00000000000000" pitchFamily="50" charset="-52"/>
              </a:rPr>
            </a:br>
            <a:br>
              <a:rPr lang="ru-RU" sz="3200" dirty="0">
                <a:solidFill>
                  <a:srgbClr val="0C1F3A"/>
                </a:solidFill>
                <a:latin typeface="Montserrat Black" panose="00000A00000000000000" pitchFamily="50" charset="-52"/>
              </a:rPr>
            </a:br>
            <a:r>
              <a:rPr lang="ru-RU" sz="3200" b="1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головний</a:t>
            </a:r>
            <a:r>
              <a:rPr lang="ru-RU" sz="3200" b="1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партнер </a:t>
            </a:r>
            <a:r>
              <a:rPr lang="ru-RU" sz="3200" b="1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Вашого</a:t>
            </a:r>
            <a:r>
              <a:rPr lang="ru-RU" sz="3200" b="1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3200" b="1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бізнесу</a:t>
            </a:r>
            <a:endParaRPr lang="ru-RU" sz="2000" b="1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186" r="46599"/>
          <a:stretch/>
        </p:blipFill>
        <p:spPr>
          <a:xfrm>
            <a:off x="20727" y="3233356"/>
            <a:ext cx="11605216" cy="26861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06534" y="3719464"/>
            <a:ext cx="3666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03022, м.</a:t>
            </a:r>
            <a:r>
              <a:rPr lang="en-GB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Київ</a:t>
            </a:r>
            <a:r>
              <a:rPr lang="ru-RU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,</a:t>
            </a:r>
          </a:p>
          <a:p>
            <a:r>
              <a:rPr lang="ru-RU" b="1" i="0" dirty="0" err="1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вул</a:t>
            </a:r>
            <a:r>
              <a:rPr lang="ru-RU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.</a:t>
            </a:r>
            <a:r>
              <a:rPr lang="en-GB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Васильківська</a:t>
            </a:r>
            <a:r>
              <a:rPr lang="ru-RU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, буд.</a:t>
            </a:r>
            <a:r>
              <a:rPr lang="en-GB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b="1" i="0" dirty="0">
                <a:solidFill>
                  <a:schemeClr val="bg1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37В</a:t>
            </a:r>
            <a:endParaRPr lang="ru-RU" b="1" dirty="0">
              <a:solidFill>
                <a:schemeClr val="bg1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06534" y="4633656"/>
            <a:ext cx="219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  <a:hlinkClick r:id="rId4"/>
              </a:rPr>
              <a:t>+380 93 317 10 20</a:t>
            </a:r>
            <a:endParaRPr lang="ru-RU" b="1" dirty="0">
              <a:solidFill>
                <a:schemeClr val="bg1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06534" y="5203865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dirty="0">
                <a:solidFill>
                  <a:srgbClr val="0F81A3"/>
                </a:solidFill>
                <a:effectLst/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  <a:hlinkClick r:id="rId5"/>
              </a:rPr>
              <a:t>mk@mklegalservice.com</a:t>
            </a:r>
            <a:endParaRPr lang="ru-RU" dirty="0"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7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" y="0"/>
            <a:ext cx="7459578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6672429" cy="1325563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в межах України</a:t>
            </a:r>
            <a:endParaRPr lang="ru-RU" sz="32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8" y="1621411"/>
            <a:ext cx="341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На </a:t>
            </a:r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кінець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вересня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518" y="2456474"/>
            <a:ext cx="1624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1846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0681" y="2551982"/>
            <a:ext cx="21002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заявок</a:t>
            </a:r>
            <a:endParaRPr lang="en-US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зареєстровано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26046" y="3648283"/>
            <a:ext cx="1335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745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1247" y="3743791"/>
            <a:ext cx="3643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підприємств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уже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переїхали</a:t>
            </a:r>
            <a:endParaRPr lang="en-US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більш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безпечні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регіони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8106" y="4753684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558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0681" y="4849192"/>
            <a:ext cx="363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компаній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відновили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роботу</a:t>
            </a:r>
            <a:endParaRPr lang="en-US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на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нових</a:t>
            </a:r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місцях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14" y="0"/>
            <a:ext cx="55824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236" y="5891123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519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" y="0"/>
            <a:ext cx="7751762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6672429" cy="1325563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в межах України</a:t>
            </a:r>
            <a:endParaRPr lang="ru-RU" sz="32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8" y="1621411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Звідки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749" y="2205135"/>
            <a:ext cx="1162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193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0681" y="2300643"/>
            <a:ext cx="154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Харківська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8217" y="3129677"/>
            <a:ext cx="123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180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1247" y="3225185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Київська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215612" y="4054219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27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0681" y="4149727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Дніпропетровська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2788" y="4978761"/>
            <a:ext cx="928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26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0681" y="5074269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Запорізька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14" y="0"/>
            <a:ext cx="5582412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3236" y="5891123"/>
            <a:ext cx="587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37657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319710"/>
            <a:ext cx="9370982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8" y="386750"/>
            <a:ext cx="5950534" cy="1325563"/>
          </a:xfrm>
        </p:spPr>
        <p:txBody>
          <a:bodyPr>
            <a:noAutofit/>
          </a:bodyPr>
          <a:lstStyle/>
          <a:p>
            <a:r>
              <a:rPr lang="uk-UA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в межах України</a:t>
            </a:r>
            <a:endParaRPr lang="ru-RU" sz="32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8" y="162141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Куди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8106" y="2456474"/>
            <a:ext cx="1430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25%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97098" y="2551982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Львівська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54286" y="3648283"/>
            <a:ext cx="1334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16%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7098" y="3743791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Закарпатська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06572" y="4753684"/>
            <a:ext cx="1181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11%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7098" y="4849192"/>
            <a:ext cx="1757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Чернівецька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7877" y="2456474"/>
            <a:ext cx="1114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8%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2285" y="2551982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Тернопільська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005128" y="4753684"/>
            <a:ext cx="10871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7%</a:t>
            </a:r>
            <a:endParaRPr lang="ru-RU" sz="4800" dirty="0">
              <a:latin typeface="Montserrat SemiBold" panose="00000700000000000000" pitchFamily="50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2285" y="4849192"/>
            <a:ext cx="251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Івано-Франківська</a:t>
            </a:r>
            <a:endParaRPr lang="ru-RU" dirty="0">
              <a:solidFill>
                <a:srgbClr val="0C1F3A"/>
              </a:solidFill>
              <a:latin typeface="Montserrat SemiBold" panose="00000700000000000000" pitchFamily="50" charset="-52"/>
              <a:ea typeface="Roboto" pitchFamily="2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область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176" y="386750"/>
            <a:ext cx="3565525" cy="2379442"/>
          </a:xfrm>
          <a:prstGeom prst="rect">
            <a:avLst/>
          </a:prstGeom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/>
          <p:cNvSpPr/>
          <p:nvPr/>
        </p:nvSpPr>
        <p:spPr>
          <a:xfrm>
            <a:off x="8318818" y="1124045"/>
            <a:ext cx="247588" cy="247588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933458" y="1358082"/>
            <a:ext cx="152400" cy="152400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714771" y="741329"/>
            <a:ext cx="122811" cy="122811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9248171" y="1150445"/>
            <a:ext cx="122811" cy="122811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8003571" y="1536759"/>
            <a:ext cx="99029" cy="99029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8318818" y="743874"/>
            <a:ext cx="99029" cy="99029"/>
          </a:xfrm>
          <a:prstGeom prst="ellipse">
            <a:avLst/>
          </a:prstGeom>
          <a:solidFill>
            <a:srgbClr val="0C1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33236" y="5891123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333442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-13062"/>
            <a:ext cx="11604624" cy="549361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2" b="5038"/>
          <a:stretch/>
        </p:blipFill>
        <p:spPr>
          <a:xfrm>
            <a:off x="0" y="2457451"/>
            <a:ext cx="12217838" cy="402172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3236" y="5891123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 Black" panose="00000A00000000000000" pitchFamily="50" charset="-52"/>
              </a:rPr>
              <a:t>05</a:t>
            </a: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658813" y="147773"/>
            <a:ext cx="10945812" cy="186798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«А-а-а...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зрозумів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нарешті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. Ось як у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Хаймарсі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знімати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обмеження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на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дальність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польоту</a:t>
            </a:r>
            <a:r>
              <a:rPr lang="ru-RU" sz="32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!»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2051" y="1637578"/>
            <a:ext cx="432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Мобілізований</a:t>
            </a:r>
            <a:r>
              <a:rPr lang="ru-RU" b="1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ІТ-</a:t>
            </a:r>
            <a:r>
              <a:rPr lang="ru-RU" b="1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шник</a:t>
            </a:r>
            <a:r>
              <a:rPr lang="ru-RU" b="1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Михайло,</a:t>
            </a:r>
          </a:p>
          <a:p>
            <a:r>
              <a:rPr lang="ru-RU" b="1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08:00 ранку, 09 </a:t>
            </a:r>
            <a:r>
              <a:rPr lang="ru-RU" b="1" dirty="0" err="1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серпня</a:t>
            </a:r>
            <a:r>
              <a:rPr lang="ru-RU" b="1" dirty="0">
                <a:solidFill>
                  <a:srgbClr val="0C1F3A"/>
                </a:solidFill>
                <a:latin typeface="Montserrat SemiBold" panose="00000700000000000000" pitchFamily="50" charset="-52"/>
                <a:ea typeface="Roboto" pitchFamily="2" charset="0"/>
                <a:cs typeface="Arial" panose="020B0604020202020204" pitchFamily="34" charset="0"/>
              </a:rPr>
              <a:t> 2022 р.</a:t>
            </a:r>
            <a:endParaRPr lang="ru-RU" dirty="0">
              <a:latin typeface="Montserrat SemiBold" panose="00000700000000000000" pitchFamily="50" charset="-52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72" y="3174275"/>
            <a:ext cx="1502228" cy="15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11340683" cy="1325563"/>
          </a:xfrm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Дослідження асоціації ІТ </a:t>
            </a:r>
            <a:r>
              <a:rPr lang="en-US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Ukraine </a:t>
            </a:r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влітку 2022 р:</a:t>
            </a:r>
            <a:endParaRPr lang="ru-RU" sz="30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5" y="1285323"/>
            <a:ext cx="9255208" cy="5204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236" y="5891123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123846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11340683" cy="1325563"/>
          </a:xfrm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Процес </a:t>
            </a:r>
            <a:r>
              <a:rPr lang="uk-UA" sz="30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релокації</a:t>
            </a:r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: головні аспекти</a:t>
            </a:r>
            <a:endParaRPr lang="ru-RU" sz="30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6" y="1104642"/>
            <a:ext cx="4092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Досвід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en-US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MK Legal Service</a:t>
            </a:r>
            <a:endParaRPr lang="ru-RU" sz="24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3705" y="1765846"/>
            <a:ext cx="8127546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Орендні</a:t>
            </a:r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питання</a:t>
            </a:r>
            <a:endParaRPr lang="ru-RU" sz="24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Оцініть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обсяги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приміщень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і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перевірте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умови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b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</a:b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та строки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договорів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оренди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sz="16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Технічні</a:t>
            </a:r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питання</a:t>
            </a:r>
            <a:endParaRPr lang="ru-RU" sz="24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Перевірте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пропускну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здатність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мереж на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локації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b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</a:b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для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повноцінної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роботи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підприємства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</a:p>
          <a:p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Логістичні</a:t>
            </a:r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питання</a:t>
            </a:r>
            <a:endParaRPr lang="ru-RU" sz="24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Проведіть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інвентаризацію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та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складіть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перелік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усього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майна для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перевезення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</a:p>
          <a:p>
            <a:endParaRPr lang="ru-RU" sz="16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Кадрові</a:t>
            </a:r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питання</a:t>
            </a:r>
            <a:endParaRPr lang="ru-RU" sz="2400" dirty="0">
              <a:solidFill>
                <a:srgbClr val="0C1F3A"/>
              </a:solidFill>
              <a:latin typeface="Montserrat Black" panose="00000A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Перевезіть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основний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кістяк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команди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,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які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сформують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робочу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групу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та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запустять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перші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процеси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, і не забудьте про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переоформлення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ФОПів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9" y="1872175"/>
            <a:ext cx="736234" cy="7362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9" y="2923876"/>
            <a:ext cx="833995" cy="833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23" y="5133160"/>
            <a:ext cx="925207" cy="9252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38" y="4028518"/>
            <a:ext cx="908976" cy="908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3236" y="5891123"/>
            <a:ext cx="59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597039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11340683" cy="1325563"/>
          </a:xfrm>
        </p:spPr>
        <p:txBody>
          <a:bodyPr>
            <a:noAutofit/>
          </a:bodyPr>
          <a:lstStyle/>
          <a:p>
            <a:r>
              <a:rPr lang="uk-UA" sz="30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ІТ-бізнесу за кордон</a:t>
            </a:r>
            <a:endParaRPr lang="ru-RU" sz="30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6" y="1104642"/>
            <a:ext cx="647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Створення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суб’єкту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24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господарювання</a:t>
            </a:r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6102" y="2028616"/>
            <a:ext cx="98885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Закордонна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філія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чи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представництво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VS 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Нова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компанія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Вибір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форми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оподаткування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(аналоги ТОВ, аналоги ФОП)</a:t>
            </a: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Jednoosobowa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działalność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gospodarcza</a:t>
            </a:r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VS </a:t>
            </a:r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Spółka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z </a:t>
            </a:r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ograniczoną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en-US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odpowiedzialnością</a:t>
            </a:r>
            <a:r>
              <a:rPr lang="en-US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.</a:t>
            </a:r>
            <a:endParaRPr lang="ru-RU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endParaRPr lang="ru-RU" sz="1600" dirty="0"/>
          </a:p>
          <a:p>
            <a:endParaRPr lang="en-US" sz="1600" b="1" dirty="0">
              <a:solidFill>
                <a:srgbClr val="0C1F3A"/>
              </a:solidFill>
              <a:latin typeface="Montserrat SemiBold" panose="00000700000000000000" pitchFamily="2" charset="-52"/>
            </a:endParaRPr>
          </a:p>
          <a:p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Спеціальні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економічні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зони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в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Польщі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з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пільговим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оподаткуванням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</a:p>
          <a:p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(14 СЕЗ, у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яких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звільнення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від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певних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податків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може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тривати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від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 10 до 15 </a:t>
            </a:r>
            <a:r>
              <a:rPr lang="ru-RU" sz="1600" b="1" dirty="0" err="1">
                <a:solidFill>
                  <a:srgbClr val="0C1F3A"/>
                </a:solidFill>
                <a:latin typeface="Montserrat SemiBold" panose="00000700000000000000" pitchFamily="2" charset="-52"/>
              </a:rPr>
              <a:t>років</a:t>
            </a:r>
            <a:r>
              <a:rPr lang="ru-RU" sz="1600" b="1" dirty="0">
                <a:solidFill>
                  <a:srgbClr val="0C1F3A"/>
                </a:solidFill>
                <a:latin typeface="Montserrat SemiBold" panose="00000700000000000000" pitchFamily="2" charset="-52"/>
              </a:rPr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899" y="657225"/>
            <a:ext cx="2940500" cy="831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373" y="1104643"/>
            <a:ext cx="2242052" cy="2233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" y="2664999"/>
            <a:ext cx="467985" cy="467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" y="4992465"/>
            <a:ext cx="467985" cy="467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1" y="1871109"/>
            <a:ext cx="467985" cy="4679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0" y="4055489"/>
            <a:ext cx="447367" cy="4473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56299" y="3374540"/>
            <a:ext cx="288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C1F3A"/>
                </a:solidFill>
                <a:latin typeface="Montserrat Black" panose="00000A00000000000000" pitchFamily="50" charset="-52"/>
              </a:rPr>
              <a:t>На </a:t>
            </a:r>
            <a:r>
              <a:rPr lang="ru-RU" b="1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прикладі</a:t>
            </a:r>
            <a:r>
              <a:rPr lang="ru-RU" b="1" dirty="0">
                <a:solidFill>
                  <a:srgbClr val="0C1F3A"/>
                </a:solidFill>
                <a:latin typeface="Montserrat Black" panose="00000A00000000000000" pitchFamily="50" charset="-52"/>
              </a:rPr>
              <a:t> </a:t>
            </a:r>
            <a:r>
              <a:rPr lang="ru-RU" b="1" dirty="0" err="1">
                <a:solidFill>
                  <a:srgbClr val="0C1F3A"/>
                </a:solidFill>
                <a:latin typeface="Montserrat Black" panose="00000A00000000000000" pitchFamily="50" charset="-52"/>
              </a:rPr>
              <a:t>Польщі</a:t>
            </a:r>
            <a:r>
              <a:rPr lang="ru-RU" b="1" dirty="0">
                <a:solidFill>
                  <a:srgbClr val="0C1F3A"/>
                </a:solidFill>
                <a:latin typeface="Montserrat Black" panose="00000A00000000000000" pitchFamily="50" charset="-52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236" y="5891123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00557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/>
          <a:stretch/>
        </p:blipFill>
        <p:spPr>
          <a:xfrm>
            <a:off x="0" y="0"/>
            <a:ext cx="12212726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11604624" cy="64897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latin typeface="Montserrat Black" panose="00000A00000000000000" pitchFamily="50" charset="-52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6517" y="178204"/>
            <a:ext cx="11340683" cy="1325563"/>
          </a:xfrm>
        </p:spPr>
        <p:txBody>
          <a:bodyPr>
            <a:noAutofit/>
          </a:bodyPr>
          <a:lstStyle/>
          <a:p>
            <a:r>
              <a:rPr lang="uk-UA" sz="3000" b="1" dirty="0" err="1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Релокація</a:t>
            </a:r>
            <a:r>
              <a:rPr lang="uk-UA" sz="3000" b="1" dirty="0">
                <a:solidFill>
                  <a:srgbClr val="0C1F3A"/>
                </a:solidFill>
                <a:latin typeface="Montserrat Black" panose="00000A00000000000000" pitchFamily="50" charset="-52"/>
                <a:ea typeface="Roboto" pitchFamily="2" charset="0"/>
                <a:cs typeface="Arial" panose="020B0604020202020204" pitchFamily="34" charset="0"/>
              </a:rPr>
              <a:t> ІТ-бізнесу за кордон</a:t>
            </a:r>
            <a:endParaRPr lang="ru-RU" sz="3000" b="1" dirty="0">
              <a:solidFill>
                <a:srgbClr val="0C1F3A"/>
              </a:solidFill>
              <a:latin typeface="Montserrat Black" panose="00000A00000000000000" pitchFamily="50" charset="-52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516" y="1104642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Команда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3637" y="2103368"/>
            <a:ext cx="55799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Питання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виїзду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військовозобов’язаних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чоловіків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за кордон</a:t>
            </a:r>
          </a:p>
          <a:p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</a:p>
          <a:p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Організація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віддаленої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роботи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Зберігання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даних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, </a:t>
            </a:r>
            <a:r>
              <a:rPr lang="en-US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GPDR</a:t>
            </a:r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ru-RU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endParaRPr lang="en-US" sz="1600" dirty="0">
              <a:solidFill>
                <a:srgbClr val="0C1F3A"/>
              </a:solidFill>
              <a:latin typeface="Montserrat SemiBold" panose="00000700000000000000" pitchFamily="50" charset="-52"/>
            </a:endParaRPr>
          </a:p>
          <a:p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Возз’єднання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сімей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працівників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,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які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</a:t>
            </a:r>
            <a:r>
              <a:rPr lang="ru-RU" sz="1600" dirty="0" err="1">
                <a:solidFill>
                  <a:srgbClr val="0C1F3A"/>
                </a:solidFill>
                <a:latin typeface="Montserrat SemiBold" panose="00000700000000000000" pitchFamily="50" charset="-52"/>
              </a:rPr>
              <a:t>виїхали</a:t>
            </a:r>
            <a:r>
              <a:rPr lang="ru-RU" sz="1600" dirty="0">
                <a:solidFill>
                  <a:srgbClr val="0C1F3A"/>
                </a:solidFill>
                <a:latin typeface="Montserrat SemiBold" panose="00000700000000000000" pitchFamily="50" charset="-52"/>
              </a:rPr>
              <a:t> за кордон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315" y="0"/>
            <a:ext cx="55824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4" y="2038487"/>
            <a:ext cx="569922" cy="569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4" y="3814822"/>
            <a:ext cx="569922" cy="569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4" y="4592774"/>
            <a:ext cx="569922" cy="569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4" y="2937030"/>
            <a:ext cx="569922" cy="5699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236" y="5891123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C1F3A"/>
                </a:solidFill>
                <a:latin typeface="Montserrat Black" panose="00000A00000000000000" pitchFamily="50" charset="-52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3751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351</Words>
  <Application>Microsoft Macintosh PowerPoint</Application>
  <PresentationFormat>Широкоэкранный</PresentationFormat>
  <Paragraphs>125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Montserrat SemiBold</vt:lpstr>
      <vt:lpstr>Calibri</vt:lpstr>
      <vt:lpstr>Arial</vt:lpstr>
      <vt:lpstr>Montserrat Black</vt:lpstr>
      <vt:lpstr>Calibri Light</vt:lpstr>
      <vt:lpstr>Office Theme</vt:lpstr>
      <vt:lpstr>Презентация PowerPoint</vt:lpstr>
      <vt:lpstr>Релокація в межах України</vt:lpstr>
      <vt:lpstr>Релокація в межах України</vt:lpstr>
      <vt:lpstr>Релокація в межах України</vt:lpstr>
      <vt:lpstr>«А-а-а...зрозумів нарешті. Ось як у Хаймарсі знімати обмеження на дальність польоту!»</vt:lpstr>
      <vt:lpstr>Дослідження асоціації ІТ Ukraine влітку 2022 р:</vt:lpstr>
      <vt:lpstr>Процес релокації: головні аспекти</vt:lpstr>
      <vt:lpstr>Релокація ІТ-бізнесу за кордон</vt:lpstr>
      <vt:lpstr>Релокація ІТ-бізнесу за кордон</vt:lpstr>
      <vt:lpstr>Релокація ІТ-бізнесу за кордон</vt:lpstr>
      <vt:lpstr>MK Legal Service —  головний партнер Вашого бізнесу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Пользователь</dc:creator>
  <cp:lastModifiedBy>Maksym Kurochko</cp:lastModifiedBy>
  <cp:revision>49</cp:revision>
  <dcterms:created xsi:type="dcterms:W3CDTF">2020-09-07T15:27:06Z</dcterms:created>
  <dcterms:modified xsi:type="dcterms:W3CDTF">2022-10-04T22:42:10Z</dcterms:modified>
</cp:coreProperties>
</file>