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app.xml" ContentType="application/vnd.openxmlformats-officedocument.extended-properties+xml"/>
</Types>
</file>

<file path=_rels/.rels>&#65279;<?xml version="1.0" encoding="UTF-8" standalone="yes"?>
<Relationships xmlns="http://schemas.openxmlformats.org/package/2006/relationships">
  <Relationship Id="rId3" Type="http://schemas.openxmlformats.org/officeDocument/2006/relationships/extended-properties" Target="docProps/app.xml" />
  <Relationship Id="rId1" Type="http://schemas.openxmlformats.org/officeDocument/2006/relationships/officeDocument" Target="ppt/presentation.xml" />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77" r:id="rId4"/>
  </p:sldMasterIdLst>
  <p:notesMasterIdLst>
    <p:notesMasterId r:id="rId23"/>
  </p:notesMasterIdLst>
  <p:handoutMasterIdLst>
    <p:handoutMasterId r:id="rId24"/>
  </p:handoutMasterIdLst>
  <p:sldIdLst>
    <p:sldId id="1110" r:id="rId5"/>
    <p:sldId id="1154" r:id="rId6"/>
    <p:sldId id="1135" r:id="rId7"/>
    <p:sldId id="1137" r:id="rId8"/>
    <p:sldId id="1138" r:id="rId9"/>
    <p:sldId id="1145" r:id="rId10"/>
    <p:sldId id="1148" r:id="rId11"/>
    <p:sldId id="1150" r:id="rId12"/>
    <p:sldId id="1141" r:id="rId13"/>
    <p:sldId id="1142" r:id="rId14"/>
    <p:sldId id="1129" r:id="rId15"/>
    <p:sldId id="1155" r:id="rId16"/>
    <p:sldId id="1156" r:id="rId17"/>
    <p:sldId id="1157" r:id="rId18"/>
    <p:sldId id="1153" r:id="rId19"/>
    <p:sldId id="1152" r:id="rId20"/>
    <p:sldId id="1131" r:id="rId21"/>
    <p:sldId id="1125" r:id="rId22"/>
  </p:sldIdLst>
  <p:sldSz cx="13439775" cy="7559675"/>
  <p:notesSz cx="6797675" cy="9926638"/>
  <p:custDataLst>
    <p:tags r:id="rId25"/>
  </p:custDataLst>
  <p:defaultTextStyle>
    <a:defPPr>
      <a:defRPr lang="en-US"/>
    </a:defPPr>
    <a:lvl1pPr marL="0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995478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43" userDrawn="1">
          <p15:clr>
            <a:srgbClr val="A4A3A4"/>
          </p15:clr>
        </p15:guide>
        <p15:guide id="2" pos="219" userDrawn="1">
          <p15:clr>
            <a:srgbClr val="A4A3A4"/>
          </p15:clr>
        </p15:guide>
        <p15:guide id="5" pos="4278" userDrawn="1">
          <p15:clr>
            <a:srgbClr val="A4A3A4"/>
          </p15:clr>
        </p15:guide>
        <p15:guide id="6" pos="8043" userDrawn="1">
          <p15:clr>
            <a:srgbClr val="A4A3A4"/>
          </p15:clr>
        </p15:guide>
        <p15:guide id="7" pos="4232" userDrawn="1">
          <p15:clr>
            <a:srgbClr val="A4A3A4"/>
          </p15:clr>
        </p15:guide>
        <p15:guide id="8" orient="horz" pos="58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ilina Yuliya" initials="SY" lastIdx="1" clrIdx="0">
    <p:extLst>
      <p:ext uri="{19B8F6BF-5375-455C-9EA6-DF929625EA0E}">
        <p15:presenceInfo xmlns:p15="http://schemas.microsoft.com/office/powerpoint/2012/main" userId="S-1-5-21-2366370871-3915562376-38366309-50833" providerId="AD"/>
      </p:ext>
    </p:extLst>
  </p:cmAuthor>
  <p:cmAuthor id="2" name="Moiseenko Anastasiya" initials="MA" lastIdx="12" clrIdx="1">
    <p:extLst>
      <p:ext uri="{19B8F6BF-5375-455C-9EA6-DF929625EA0E}">
        <p15:presenceInfo xmlns:p15="http://schemas.microsoft.com/office/powerpoint/2012/main" userId="S-1-5-21-2366370871-3915562376-38366309-131830" providerId="AD"/>
      </p:ext>
    </p:extLst>
  </p:cmAuthor>
  <p:cmAuthor id="3" name="Bogush Oleg" initials="BO" lastIdx="11" clrIdx="2">
    <p:extLst>
      <p:ext uri="{19B8F6BF-5375-455C-9EA6-DF929625EA0E}">
        <p15:presenceInfo xmlns:p15="http://schemas.microsoft.com/office/powerpoint/2012/main" userId="S-1-5-21-2366370871-3915562376-38366309-319282" providerId="AD"/>
      </p:ext>
    </p:extLst>
  </p:cmAuthor>
  <p:cmAuthor id="4" name="Borisenko Evgeniya" initials="BE" lastIdx="14" clrIdx="3">
    <p:extLst>
      <p:ext uri="{19B8F6BF-5375-455C-9EA6-DF929625EA0E}">
        <p15:presenceInfo xmlns:p15="http://schemas.microsoft.com/office/powerpoint/2012/main" userId="S-1-5-21-2366370871-3915562376-38366309-512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CB6"/>
    <a:srgbClr val="F2F2F2"/>
    <a:srgbClr val="FFE500"/>
    <a:srgbClr val="E0E0E0"/>
    <a:srgbClr val="7AB800"/>
    <a:srgbClr val="E0E1DD"/>
    <a:srgbClr val="8B8D8E"/>
    <a:srgbClr val="B2B4B3"/>
    <a:srgbClr val="000000"/>
    <a:srgbClr val="FE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98" autoAdjust="0"/>
    <p:restoredTop sz="95356" autoAdjust="0"/>
  </p:normalViewPr>
  <p:slideViewPr>
    <p:cSldViewPr snapToGrid="0">
      <p:cViewPr varScale="1">
        <p:scale>
          <a:sx n="71" d="100"/>
          <a:sy n="71" d="100"/>
        </p:scale>
        <p:origin x="72" y="204"/>
      </p:cViewPr>
      <p:guideLst>
        <p:guide orient="horz" pos="1043"/>
        <p:guide pos="219"/>
        <p:guide pos="4278"/>
        <p:guide pos="8043"/>
        <p:guide pos="4232"/>
        <p:guide orient="horz" pos="5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7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7AFDA-191E-4A47-97A7-61F53F026BC0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22D56-FF5B-408F-8F33-815186913F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21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5659" cy="498057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1"/>
            <a:ext cx="2945659" cy="498057"/>
          </a:xfrm>
          <a:prstGeom prst="rect">
            <a:avLst/>
          </a:prstGeom>
        </p:spPr>
        <p:txBody>
          <a:bodyPr vert="horz" lIns="91421" tIns="45711" rIns="91421" bIns="45711" rtlCol="0"/>
          <a:lstStyle>
            <a:lvl1pPr algn="r">
              <a:defRPr sz="1200"/>
            </a:lvl1pPr>
          </a:lstStyle>
          <a:p>
            <a:fld id="{12F201A4-C2C6-4566-9E32-F1F384CF1EE9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1" tIns="45711" rIns="91421" bIns="45711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7"/>
            <a:ext cx="5438140" cy="3908614"/>
          </a:xfrm>
          <a:prstGeom prst="rect">
            <a:avLst/>
          </a:prstGeom>
        </p:spPr>
        <p:txBody>
          <a:bodyPr vert="horz" lIns="91421" tIns="45711" rIns="91421" bIns="4571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28585"/>
            <a:ext cx="2945659" cy="498056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28585"/>
            <a:ext cx="2945659" cy="498056"/>
          </a:xfrm>
          <a:prstGeom prst="rect">
            <a:avLst/>
          </a:prstGeom>
        </p:spPr>
        <p:txBody>
          <a:bodyPr vert="horz" lIns="91421" tIns="45711" rIns="91421" bIns="45711" rtlCol="0" anchor="b"/>
          <a:lstStyle>
            <a:lvl1pPr algn="r">
              <a:defRPr sz="1200"/>
            </a:lvl1pPr>
          </a:lstStyle>
          <a:p>
            <a:fld id="{D4FCB278-02CA-48D9-8768-59684A047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9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995478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CB278-02CA-48D9-8768-59684A0470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2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CB278-02CA-48D9-8768-59684A0470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6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CB278-02CA-48D9-8768-59684A0470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70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FCB278-02CA-48D9-8768-59684A0470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272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2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1.jp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k object 16"/>
          <p:cNvSpPr/>
          <p:nvPr userDrawn="1"/>
        </p:nvSpPr>
        <p:spPr>
          <a:xfrm>
            <a:off x="-238" y="-317"/>
            <a:ext cx="13440014" cy="7559992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64"/>
          </a:p>
        </p:txBody>
      </p:sp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96" y="1588"/>
          <a:ext cx="199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517" name="think-cell Slide" r:id="rId6" imgW="360" imgH="360" progId="TCLayout.ActiveDocument.1">
                  <p:embed/>
                </p:oleObj>
              </mc:Choice>
              <mc:Fallback>
                <p:oleObj name="think-cell Slide" r:id="rId6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96" y="1588"/>
                        <a:ext cx="199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995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704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88" name="Прямоугольник 87"/>
          <p:cNvSpPr/>
          <p:nvPr userDrawn="1"/>
        </p:nvSpPr>
        <p:spPr>
          <a:xfrm>
            <a:off x="456856" y="1"/>
            <a:ext cx="757645" cy="5007428"/>
          </a:xfrm>
          <a:prstGeom prst="rect">
            <a:avLst/>
          </a:prstGeom>
          <a:solidFill>
            <a:srgbClr val="FED1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24747" y="2626579"/>
            <a:ext cx="7995378" cy="123099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8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uk-UA" dirty="0" smtClean="0"/>
              <a:t>Назва презентації</a:t>
            </a:r>
            <a:endParaRPr lang="ru-RU" dirty="0"/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722748" y="4410534"/>
            <a:ext cx="5511731" cy="449955"/>
            <a:chOff x="722748" y="4410534"/>
            <a:chExt cx="5511731" cy="449955"/>
          </a:xfrm>
        </p:grpSpPr>
        <p:grpSp>
          <p:nvGrpSpPr>
            <p:cNvPr id="38" name="Группа 37"/>
            <p:cNvGrpSpPr/>
            <p:nvPr userDrawn="1"/>
          </p:nvGrpSpPr>
          <p:grpSpPr>
            <a:xfrm>
              <a:off x="722748" y="4410740"/>
              <a:ext cx="4339906" cy="449749"/>
              <a:chOff x="722748" y="4410740"/>
              <a:chExt cx="4339906" cy="449749"/>
            </a:xfrm>
          </p:grpSpPr>
          <p:sp>
            <p:nvSpPr>
              <p:cNvPr id="39" name="bk object 21"/>
              <p:cNvSpPr/>
              <p:nvPr userDrawn="1"/>
            </p:nvSpPr>
            <p:spPr>
              <a:xfrm>
                <a:off x="5019471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42786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786" y="60477"/>
                    </a:lnTo>
                    <a:lnTo>
                      <a:pt x="42786" y="49415"/>
                    </a:lnTo>
                    <a:lnTo>
                      <a:pt x="30251" y="49415"/>
                    </a:lnTo>
                    <a:lnTo>
                      <a:pt x="22789" y="47904"/>
                    </a:lnTo>
                    <a:lnTo>
                      <a:pt x="16689" y="43788"/>
                    </a:lnTo>
                    <a:lnTo>
                      <a:pt x="12572" y="37687"/>
                    </a:lnTo>
                    <a:lnTo>
                      <a:pt x="11061" y="30226"/>
                    </a:lnTo>
                    <a:lnTo>
                      <a:pt x="12572" y="22768"/>
                    </a:lnTo>
                    <a:lnTo>
                      <a:pt x="16689" y="16676"/>
                    </a:lnTo>
                    <a:lnTo>
                      <a:pt x="22789" y="12568"/>
                    </a:lnTo>
                    <a:lnTo>
                      <a:pt x="30251" y="11061"/>
                    </a:lnTo>
                    <a:lnTo>
                      <a:pt x="42786" y="11061"/>
                    </a:lnTo>
                    <a:lnTo>
                      <a:pt x="42786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bk object 22"/>
              <p:cNvSpPr/>
              <p:nvPr userDrawn="1"/>
            </p:nvSpPr>
            <p:spPr>
              <a:xfrm>
                <a:off x="4628873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42786" y="0"/>
                    </a:moveTo>
                    <a:lnTo>
                      <a:pt x="30251" y="0"/>
                    </a:lnTo>
                    <a:lnTo>
                      <a:pt x="18479" y="2377"/>
                    </a:lnTo>
                    <a:lnTo>
                      <a:pt x="8863" y="8859"/>
                    </a:lnTo>
                    <a:lnTo>
                      <a:pt x="2378" y="18468"/>
                    </a:lnTo>
                    <a:lnTo>
                      <a:pt x="0" y="30226"/>
                    </a:lnTo>
                    <a:lnTo>
                      <a:pt x="2378" y="41987"/>
                    </a:lnTo>
                    <a:lnTo>
                      <a:pt x="8863" y="51604"/>
                    </a:lnTo>
                    <a:lnTo>
                      <a:pt x="18479" y="58095"/>
                    </a:lnTo>
                    <a:lnTo>
                      <a:pt x="30251" y="60477"/>
                    </a:lnTo>
                    <a:lnTo>
                      <a:pt x="42786" y="60477"/>
                    </a:lnTo>
                    <a:lnTo>
                      <a:pt x="42786" y="49415"/>
                    </a:lnTo>
                    <a:lnTo>
                      <a:pt x="30251" y="49415"/>
                    </a:lnTo>
                    <a:lnTo>
                      <a:pt x="22777" y="47904"/>
                    </a:lnTo>
                    <a:lnTo>
                      <a:pt x="16673" y="43788"/>
                    </a:lnTo>
                    <a:lnTo>
                      <a:pt x="12558" y="37687"/>
                    </a:lnTo>
                    <a:lnTo>
                      <a:pt x="11048" y="30226"/>
                    </a:lnTo>
                    <a:lnTo>
                      <a:pt x="12558" y="22768"/>
                    </a:lnTo>
                    <a:lnTo>
                      <a:pt x="16673" y="16676"/>
                    </a:lnTo>
                    <a:lnTo>
                      <a:pt x="22777" y="12568"/>
                    </a:lnTo>
                    <a:lnTo>
                      <a:pt x="30251" y="11061"/>
                    </a:lnTo>
                    <a:lnTo>
                      <a:pt x="42786" y="11061"/>
                    </a:lnTo>
                    <a:lnTo>
                      <a:pt x="42786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bk object 23"/>
              <p:cNvSpPr/>
              <p:nvPr userDrawn="1"/>
            </p:nvSpPr>
            <p:spPr>
              <a:xfrm>
                <a:off x="4238241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42811" y="0"/>
                    </a:moveTo>
                    <a:lnTo>
                      <a:pt x="30276" y="0"/>
                    </a:lnTo>
                    <a:lnTo>
                      <a:pt x="18500" y="2377"/>
                    </a:lnTo>
                    <a:lnTo>
                      <a:pt x="8875" y="8859"/>
                    </a:lnTo>
                    <a:lnTo>
                      <a:pt x="2382" y="18468"/>
                    </a:lnTo>
                    <a:lnTo>
                      <a:pt x="0" y="30226"/>
                    </a:lnTo>
                    <a:lnTo>
                      <a:pt x="2382" y="41987"/>
                    </a:lnTo>
                    <a:lnTo>
                      <a:pt x="8875" y="51604"/>
                    </a:lnTo>
                    <a:lnTo>
                      <a:pt x="18500" y="58095"/>
                    </a:lnTo>
                    <a:lnTo>
                      <a:pt x="30276" y="60477"/>
                    </a:lnTo>
                    <a:lnTo>
                      <a:pt x="42811" y="60477"/>
                    </a:lnTo>
                    <a:lnTo>
                      <a:pt x="42811" y="49415"/>
                    </a:lnTo>
                    <a:lnTo>
                      <a:pt x="30276" y="49415"/>
                    </a:lnTo>
                    <a:lnTo>
                      <a:pt x="22802" y="47904"/>
                    </a:lnTo>
                    <a:lnTo>
                      <a:pt x="16698" y="43788"/>
                    </a:lnTo>
                    <a:lnTo>
                      <a:pt x="12583" y="37687"/>
                    </a:lnTo>
                    <a:lnTo>
                      <a:pt x="11074" y="30226"/>
                    </a:lnTo>
                    <a:lnTo>
                      <a:pt x="12583" y="22768"/>
                    </a:lnTo>
                    <a:lnTo>
                      <a:pt x="16698" y="16676"/>
                    </a:lnTo>
                    <a:lnTo>
                      <a:pt x="22802" y="12568"/>
                    </a:lnTo>
                    <a:lnTo>
                      <a:pt x="30276" y="11061"/>
                    </a:lnTo>
                    <a:lnTo>
                      <a:pt x="42811" y="11061"/>
                    </a:lnTo>
                    <a:lnTo>
                      <a:pt x="42811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bk object 24"/>
              <p:cNvSpPr/>
              <p:nvPr userDrawn="1"/>
            </p:nvSpPr>
            <p:spPr>
              <a:xfrm>
                <a:off x="3847636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42811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811" y="60477"/>
                    </a:lnTo>
                    <a:lnTo>
                      <a:pt x="42811" y="49415"/>
                    </a:lnTo>
                    <a:lnTo>
                      <a:pt x="30251" y="49415"/>
                    </a:lnTo>
                    <a:lnTo>
                      <a:pt x="22789" y="47904"/>
                    </a:lnTo>
                    <a:lnTo>
                      <a:pt x="16689" y="43788"/>
                    </a:lnTo>
                    <a:lnTo>
                      <a:pt x="12572" y="37687"/>
                    </a:lnTo>
                    <a:lnTo>
                      <a:pt x="11061" y="30226"/>
                    </a:lnTo>
                    <a:lnTo>
                      <a:pt x="12572" y="22768"/>
                    </a:lnTo>
                    <a:lnTo>
                      <a:pt x="16689" y="16676"/>
                    </a:lnTo>
                    <a:lnTo>
                      <a:pt x="22789" y="12568"/>
                    </a:lnTo>
                    <a:lnTo>
                      <a:pt x="30251" y="11061"/>
                    </a:lnTo>
                    <a:lnTo>
                      <a:pt x="42811" y="11061"/>
                    </a:lnTo>
                    <a:lnTo>
                      <a:pt x="42811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bk object 25"/>
              <p:cNvSpPr/>
              <p:nvPr userDrawn="1"/>
            </p:nvSpPr>
            <p:spPr>
              <a:xfrm>
                <a:off x="3457023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42824" y="0"/>
                    </a:moveTo>
                    <a:lnTo>
                      <a:pt x="30264" y="0"/>
                    </a:lnTo>
                    <a:lnTo>
                      <a:pt x="18500" y="2377"/>
                    </a:lnTo>
                    <a:lnTo>
                      <a:pt x="8878" y="8859"/>
                    </a:lnTo>
                    <a:lnTo>
                      <a:pt x="2383" y="18468"/>
                    </a:lnTo>
                    <a:lnTo>
                      <a:pt x="0" y="30226"/>
                    </a:lnTo>
                    <a:lnTo>
                      <a:pt x="2383" y="41987"/>
                    </a:lnTo>
                    <a:lnTo>
                      <a:pt x="8878" y="51604"/>
                    </a:lnTo>
                    <a:lnTo>
                      <a:pt x="18500" y="58095"/>
                    </a:lnTo>
                    <a:lnTo>
                      <a:pt x="30264" y="60477"/>
                    </a:lnTo>
                    <a:lnTo>
                      <a:pt x="42824" y="60477"/>
                    </a:lnTo>
                    <a:lnTo>
                      <a:pt x="42824" y="49415"/>
                    </a:lnTo>
                    <a:lnTo>
                      <a:pt x="30264" y="49415"/>
                    </a:lnTo>
                    <a:lnTo>
                      <a:pt x="22802" y="47904"/>
                    </a:lnTo>
                    <a:lnTo>
                      <a:pt x="16702" y="43788"/>
                    </a:lnTo>
                    <a:lnTo>
                      <a:pt x="12585" y="37687"/>
                    </a:lnTo>
                    <a:lnTo>
                      <a:pt x="11074" y="30226"/>
                    </a:lnTo>
                    <a:lnTo>
                      <a:pt x="12585" y="22768"/>
                    </a:lnTo>
                    <a:lnTo>
                      <a:pt x="16702" y="16676"/>
                    </a:lnTo>
                    <a:lnTo>
                      <a:pt x="22802" y="12568"/>
                    </a:lnTo>
                    <a:lnTo>
                      <a:pt x="30264" y="11061"/>
                    </a:lnTo>
                    <a:lnTo>
                      <a:pt x="42824" y="11061"/>
                    </a:lnTo>
                    <a:lnTo>
                      <a:pt x="4282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bk object 26"/>
              <p:cNvSpPr/>
              <p:nvPr userDrawn="1"/>
            </p:nvSpPr>
            <p:spPr>
              <a:xfrm>
                <a:off x="3066431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42786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786" y="60477"/>
                    </a:lnTo>
                    <a:lnTo>
                      <a:pt x="42786" y="49415"/>
                    </a:lnTo>
                    <a:lnTo>
                      <a:pt x="30251" y="49415"/>
                    </a:lnTo>
                    <a:lnTo>
                      <a:pt x="22777" y="47904"/>
                    </a:lnTo>
                    <a:lnTo>
                      <a:pt x="16673" y="43788"/>
                    </a:lnTo>
                    <a:lnTo>
                      <a:pt x="12558" y="37687"/>
                    </a:lnTo>
                    <a:lnTo>
                      <a:pt x="11048" y="30226"/>
                    </a:lnTo>
                    <a:lnTo>
                      <a:pt x="12558" y="22768"/>
                    </a:lnTo>
                    <a:lnTo>
                      <a:pt x="16673" y="16676"/>
                    </a:lnTo>
                    <a:lnTo>
                      <a:pt x="22777" y="12568"/>
                    </a:lnTo>
                    <a:lnTo>
                      <a:pt x="30251" y="11061"/>
                    </a:lnTo>
                    <a:lnTo>
                      <a:pt x="42786" y="11061"/>
                    </a:lnTo>
                    <a:lnTo>
                      <a:pt x="42786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bk object 27"/>
              <p:cNvSpPr/>
              <p:nvPr userDrawn="1"/>
            </p:nvSpPr>
            <p:spPr>
              <a:xfrm>
                <a:off x="2675826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42786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786" y="60477"/>
                    </a:lnTo>
                    <a:lnTo>
                      <a:pt x="42786" y="49415"/>
                    </a:lnTo>
                    <a:lnTo>
                      <a:pt x="30251" y="49415"/>
                    </a:lnTo>
                    <a:lnTo>
                      <a:pt x="22777" y="47904"/>
                    </a:lnTo>
                    <a:lnTo>
                      <a:pt x="16673" y="43788"/>
                    </a:lnTo>
                    <a:lnTo>
                      <a:pt x="12558" y="37687"/>
                    </a:lnTo>
                    <a:lnTo>
                      <a:pt x="11048" y="30226"/>
                    </a:lnTo>
                    <a:lnTo>
                      <a:pt x="12558" y="22768"/>
                    </a:lnTo>
                    <a:lnTo>
                      <a:pt x="16673" y="16676"/>
                    </a:lnTo>
                    <a:lnTo>
                      <a:pt x="22777" y="12568"/>
                    </a:lnTo>
                    <a:lnTo>
                      <a:pt x="30251" y="11061"/>
                    </a:lnTo>
                    <a:lnTo>
                      <a:pt x="42786" y="11061"/>
                    </a:lnTo>
                    <a:lnTo>
                      <a:pt x="42786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bk object 28"/>
              <p:cNvSpPr/>
              <p:nvPr userDrawn="1"/>
            </p:nvSpPr>
            <p:spPr>
              <a:xfrm>
                <a:off x="2285194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42811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811" y="60477"/>
                    </a:lnTo>
                    <a:lnTo>
                      <a:pt x="42811" y="49415"/>
                    </a:lnTo>
                    <a:lnTo>
                      <a:pt x="30251" y="49415"/>
                    </a:lnTo>
                    <a:lnTo>
                      <a:pt x="22789" y="47904"/>
                    </a:lnTo>
                    <a:lnTo>
                      <a:pt x="16689" y="43788"/>
                    </a:lnTo>
                    <a:lnTo>
                      <a:pt x="12572" y="37687"/>
                    </a:lnTo>
                    <a:lnTo>
                      <a:pt x="11061" y="30226"/>
                    </a:lnTo>
                    <a:lnTo>
                      <a:pt x="12572" y="22768"/>
                    </a:lnTo>
                    <a:lnTo>
                      <a:pt x="16689" y="16676"/>
                    </a:lnTo>
                    <a:lnTo>
                      <a:pt x="22789" y="12568"/>
                    </a:lnTo>
                    <a:lnTo>
                      <a:pt x="30251" y="11061"/>
                    </a:lnTo>
                    <a:lnTo>
                      <a:pt x="42811" y="11061"/>
                    </a:lnTo>
                    <a:lnTo>
                      <a:pt x="42811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bk object 29"/>
              <p:cNvSpPr/>
              <p:nvPr userDrawn="1"/>
            </p:nvSpPr>
            <p:spPr>
              <a:xfrm>
                <a:off x="1894589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42786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786" y="60477"/>
                    </a:lnTo>
                    <a:lnTo>
                      <a:pt x="42786" y="49415"/>
                    </a:lnTo>
                    <a:lnTo>
                      <a:pt x="30251" y="49415"/>
                    </a:lnTo>
                    <a:lnTo>
                      <a:pt x="22795" y="47904"/>
                    </a:lnTo>
                    <a:lnTo>
                      <a:pt x="16694" y="43788"/>
                    </a:lnTo>
                    <a:lnTo>
                      <a:pt x="12574" y="37687"/>
                    </a:lnTo>
                    <a:lnTo>
                      <a:pt x="11061" y="30226"/>
                    </a:lnTo>
                    <a:lnTo>
                      <a:pt x="12574" y="22768"/>
                    </a:lnTo>
                    <a:lnTo>
                      <a:pt x="16694" y="16676"/>
                    </a:lnTo>
                    <a:lnTo>
                      <a:pt x="22795" y="12568"/>
                    </a:lnTo>
                    <a:lnTo>
                      <a:pt x="30251" y="11061"/>
                    </a:lnTo>
                    <a:lnTo>
                      <a:pt x="42786" y="11061"/>
                    </a:lnTo>
                    <a:lnTo>
                      <a:pt x="42786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bk object 30"/>
              <p:cNvSpPr/>
              <p:nvPr userDrawn="1"/>
            </p:nvSpPr>
            <p:spPr>
              <a:xfrm>
                <a:off x="1503991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42786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786" y="60477"/>
                    </a:lnTo>
                    <a:lnTo>
                      <a:pt x="42786" y="49415"/>
                    </a:lnTo>
                    <a:lnTo>
                      <a:pt x="30251" y="49415"/>
                    </a:lnTo>
                    <a:lnTo>
                      <a:pt x="22777" y="47904"/>
                    </a:lnTo>
                    <a:lnTo>
                      <a:pt x="16673" y="43788"/>
                    </a:lnTo>
                    <a:lnTo>
                      <a:pt x="12558" y="37687"/>
                    </a:lnTo>
                    <a:lnTo>
                      <a:pt x="11048" y="30226"/>
                    </a:lnTo>
                    <a:lnTo>
                      <a:pt x="12558" y="22768"/>
                    </a:lnTo>
                    <a:lnTo>
                      <a:pt x="16673" y="16676"/>
                    </a:lnTo>
                    <a:lnTo>
                      <a:pt x="22777" y="12568"/>
                    </a:lnTo>
                    <a:lnTo>
                      <a:pt x="30251" y="11061"/>
                    </a:lnTo>
                    <a:lnTo>
                      <a:pt x="42786" y="11061"/>
                    </a:lnTo>
                    <a:lnTo>
                      <a:pt x="42786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bk object 31"/>
              <p:cNvSpPr/>
              <p:nvPr userDrawn="1"/>
            </p:nvSpPr>
            <p:spPr>
              <a:xfrm>
                <a:off x="1113384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42786" y="0"/>
                    </a:moveTo>
                    <a:lnTo>
                      <a:pt x="30251" y="0"/>
                    </a:lnTo>
                    <a:lnTo>
                      <a:pt x="18489" y="2377"/>
                    </a:lnTo>
                    <a:lnTo>
                      <a:pt x="8872" y="8859"/>
                    </a:lnTo>
                    <a:lnTo>
                      <a:pt x="2381" y="18468"/>
                    </a:lnTo>
                    <a:lnTo>
                      <a:pt x="0" y="30226"/>
                    </a:lnTo>
                    <a:lnTo>
                      <a:pt x="2381" y="41987"/>
                    </a:lnTo>
                    <a:lnTo>
                      <a:pt x="8872" y="51604"/>
                    </a:lnTo>
                    <a:lnTo>
                      <a:pt x="18489" y="58095"/>
                    </a:lnTo>
                    <a:lnTo>
                      <a:pt x="30251" y="60477"/>
                    </a:lnTo>
                    <a:lnTo>
                      <a:pt x="42786" y="60477"/>
                    </a:lnTo>
                    <a:lnTo>
                      <a:pt x="42786" y="49415"/>
                    </a:lnTo>
                    <a:lnTo>
                      <a:pt x="30251" y="49415"/>
                    </a:lnTo>
                    <a:lnTo>
                      <a:pt x="22779" y="47904"/>
                    </a:lnTo>
                    <a:lnTo>
                      <a:pt x="16679" y="43788"/>
                    </a:lnTo>
                    <a:lnTo>
                      <a:pt x="12568" y="37687"/>
                    </a:lnTo>
                    <a:lnTo>
                      <a:pt x="11061" y="30226"/>
                    </a:lnTo>
                    <a:lnTo>
                      <a:pt x="12568" y="22768"/>
                    </a:lnTo>
                    <a:lnTo>
                      <a:pt x="16679" y="16676"/>
                    </a:lnTo>
                    <a:lnTo>
                      <a:pt x="22779" y="12568"/>
                    </a:lnTo>
                    <a:lnTo>
                      <a:pt x="30251" y="11061"/>
                    </a:lnTo>
                    <a:lnTo>
                      <a:pt x="42786" y="11061"/>
                    </a:lnTo>
                    <a:lnTo>
                      <a:pt x="42786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bk object 32"/>
              <p:cNvSpPr/>
              <p:nvPr userDrawn="1"/>
            </p:nvSpPr>
            <p:spPr>
              <a:xfrm>
                <a:off x="722748" y="4410740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42824" y="0"/>
                    </a:moveTo>
                    <a:lnTo>
                      <a:pt x="30264" y="0"/>
                    </a:lnTo>
                    <a:lnTo>
                      <a:pt x="18505" y="2377"/>
                    </a:lnTo>
                    <a:lnTo>
                      <a:pt x="8883" y="8859"/>
                    </a:lnTo>
                    <a:lnTo>
                      <a:pt x="2385" y="18468"/>
                    </a:lnTo>
                    <a:lnTo>
                      <a:pt x="0" y="30226"/>
                    </a:lnTo>
                    <a:lnTo>
                      <a:pt x="2385" y="41987"/>
                    </a:lnTo>
                    <a:lnTo>
                      <a:pt x="8883" y="51604"/>
                    </a:lnTo>
                    <a:lnTo>
                      <a:pt x="18505" y="58095"/>
                    </a:lnTo>
                    <a:lnTo>
                      <a:pt x="30264" y="60477"/>
                    </a:lnTo>
                    <a:lnTo>
                      <a:pt x="42824" y="60477"/>
                    </a:lnTo>
                    <a:lnTo>
                      <a:pt x="42824" y="49415"/>
                    </a:lnTo>
                    <a:lnTo>
                      <a:pt x="30264" y="49415"/>
                    </a:lnTo>
                    <a:lnTo>
                      <a:pt x="22802" y="47904"/>
                    </a:lnTo>
                    <a:lnTo>
                      <a:pt x="16702" y="43788"/>
                    </a:lnTo>
                    <a:lnTo>
                      <a:pt x="12585" y="37687"/>
                    </a:lnTo>
                    <a:lnTo>
                      <a:pt x="11074" y="30226"/>
                    </a:lnTo>
                    <a:lnTo>
                      <a:pt x="12585" y="22768"/>
                    </a:lnTo>
                    <a:lnTo>
                      <a:pt x="16702" y="16676"/>
                    </a:lnTo>
                    <a:lnTo>
                      <a:pt x="22802" y="12568"/>
                    </a:lnTo>
                    <a:lnTo>
                      <a:pt x="30264" y="11061"/>
                    </a:lnTo>
                    <a:lnTo>
                      <a:pt x="42824" y="11061"/>
                    </a:lnTo>
                    <a:lnTo>
                      <a:pt x="4282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bk object 33"/>
              <p:cNvSpPr/>
              <p:nvPr userDrawn="1"/>
            </p:nvSpPr>
            <p:spPr>
              <a:xfrm>
                <a:off x="722749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12560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60" y="11061"/>
                    </a:lnTo>
                    <a:lnTo>
                      <a:pt x="20019" y="12572"/>
                    </a:lnTo>
                    <a:lnTo>
                      <a:pt x="26115" y="16689"/>
                    </a:lnTo>
                    <a:lnTo>
                      <a:pt x="30228" y="22789"/>
                    </a:lnTo>
                    <a:lnTo>
                      <a:pt x="31737" y="30251"/>
                    </a:lnTo>
                    <a:lnTo>
                      <a:pt x="30228" y="37708"/>
                    </a:lnTo>
                    <a:lnTo>
                      <a:pt x="26115" y="43800"/>
                    </a:lnTo>
                    <a:lnTo>
                      <a:pt x="20019" y="47908"/>
                    </a:lnTo>
                    <a:lnTo>
                      <a:pt x="12560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60" y="60477"/>
                    </a:lnTo>
                    <a:lnTo>
                      <a:pt x="24323" y="58099"/>
                    </a:lnTo>
                    <a:lnTo>
                      <a:pt x="33945" y="51617"/>
                    </a:lnTo>
                    <a:lnTo>
                      <a:pt x="40440" y="42009"/>
                    </a:lnTo>
                    <a:lnTo>
                      <a:pt x="42824" y="30251"/>
                    </a:lnTo>
                    <a:lnTo>
                      <a:pt x="40440" y="18489"/>
                    </a:lnTo>
                    <a:lnTo>
                      <a:pt x="33945" y="8872"/>
                    </a:lnTo>
                    <a:lnTo>
                      <a:pt x="24323" y="2381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bk object 34"/>
              <p:cNvSpPr/>
              <p:nvPr userDrawn="1"/>
            </p:nvSpPr>
            <p:spPr>
              <a:xfrm>
                <a:off x="1113387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19996" y="12572"/>
                    </a:lnTo>
                    <a:lnTo>
                      <a:pt x="26096" y="16689"/>
                    </a:lnTo>
                    <a:lnTo>
                      <a:pt x="30213" y="22789"/>
                    </a:lnTo>
                    <a:lnTo>
                      <a:pt x="31724" y="30251"/>
                    </a:lnTo>
                    <a:lnTo>
                      <a:pt x="30213" y="37708"/>
                    </a:lnTo>
                    <a:lnTo>
                      <a:pt x="26096" y="43800"/>
                    </a:lnTo>
                    <a:lnTo>
                      <a:pt x="19996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296" y="58099"/>
                    </a:lnTo>
                    <a:lnTo>
                      <a:pt x="33913" y="51617"/>
                    </a:lnTo>
                    <a:lnTo>
                      <a:pt x="40404" y="42009"/>
                    </a:lnTo>
                    <a:lnTo>
                      <a:pt x="42786" y="30251"/>
                    </a:lnTo>
                    <a:lnTo>
                      <a:pt x="40404" y="18489"/>
                    </a:lnTo>
                    <a:lnTo>
                      <a:pt x="33913" y="8872"/>
                    </a:lnTo>
                    <a:lnTo>
                      <a:pt x="24296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bk object 35"/>
              <p:cNvSpPr/>
              <p:nvPr userDrawn="1"/>
            </p:nvSpPr>
            <p:spPr>
              <a:xfrm>
                <a:off x="1503992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20001" y="12572"/>
                    </a:lnTo>
                    <a:lnTo>
                      <a:pt x="26101" y="16689"/>
                    </a:lnTo>
                    <a:lnTo>
                      <a:pt x="30215" y="22789"/>
                    </a:lnTo>
                    <a:lnTo>
                      <a:pt x="31724" y="30251"/>
                    </a:lnTo>
                    <a:lnTo>
                      <a:pt x="30215" y="37708"/>
                    </a:lnTo>
                    <a:lnTo>
                      <a:pt x="26101" y="43800"/>
                    </a:lnTo>
                    <a:lnTo>
                      <a:pt x="20001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307" y="58099"/>
                    </a:lnTo>
                    <a:lnTo>
                      <a:pt x="33923" y="51617"/>
                    </a:lnTo>
                    <a:lnTo>
                      <a:pt x="40408" y="42009"/>
                    </a:lnTo>
                    <a:lnTo>
                      <a:pt x="42786" y="30251"/>
                    </a:lnTo>
                    <a:lnTo>
                      <a:pt x="40408" y="18489"/>
                    </a:lnTo>
                    <a:lnTo>
                      <a:pt x="33923" y="8872"/>
                    </a:lnTo>
                    <a:lnTo>
                      <a:pt x="24307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bk object 36"/>
              <p:cNvSpPr/>
              <p:nvPr userDrawn="1"/>
            </p:nvSpPr>
            <p:spPr>
              <a:xfrm>
                <a:off x="1894592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20007" y="12572"/>
                    </a:lnTo>
                    <a:lnTo>
                      <a:pt x="26106" y="16689"/>
                    </a:lnTo>
                    <a:lnTo>
                      <a:pt x="30217" y="22789"/>
                    </a:lnTo>
                    <a:lnTo>
                      <a:pt x="31724" y="30251"/>
                    </a:lnTo>
                    <a:lnTo>
                      <a:pt x="30217" y="37708"/>
                    </a:lnTo>
                    <a:lnTo>
                      <a:pt x="26106" y="43800"/>
                    </a:lnTo>
                    <a:lnTo>
                      <a:pt x="20007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307" y="58099"/>
                    </a:lnTo>
                    <a:lnTo>
                      <a:pt x="33923" y="51617"/>
                    </a:lnTo>
                    <a:lnTo>
                      <a:pt x="40408" y="42009"/>
                    </a:lnTo>
                    <a:lnTo>
                      <a:pt x="42786" y="30251"/>
                    </a:lnTo>
                    <a:lnTo>
                      <a:pt x="40408" y="18489"/>
                    </a:lnTo>
                    <a:lnTo>
                      <a:pt x="33923" y="8872"/>
                    </a:lnTo>
                    <a:lnTo>
                      <a:pt x="24307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bk object 37"/>
              <p:cNvSpPr/>
              <p:nvPr userDrawn="1"/>
            </p:nvSpPr>
            <p:spPr>
              <a:xfrm>
                <a:off x="2285197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20001" y="12572"/>
                    </a:lnTo>
                    <a:lnTo>
                      <a:pt x="26101" y="16689"/>
                    </a:lnTo>
                    <a:lnTo>
                      <a:pt x="30215" y="22789"/>
                    </a:lnTo>
                    <a:lnTo>
                      <a:pt x="31724" y="30251"/>
                    </a:lnTo>
                    <a:lnTo>
                      <a:pt x="30215" y="37708"/>
                    </a:lnTo>
                    <a:lnTo>
                      <a:pt x="26101" y="43800"/>
                    </a:lnTo>
                    <a:lnTo>
                      <a:pt x="20001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311" y="58099"/>
                    </a:lnTo>
                    <a:lnTo>
                      <a:pt x="33935" y="51617"/>
                    </a:lnTo>
                    <a:lnTo>
                      <a:pt x="40429" y="42009"/>
                    </a:lnTo>
                    <a:lnTo>
                      <a:pt x="42811" y="30251"/>
                    </a:lnTo>
                    <a:lnTo>
                      <a:pt x="40429" y="18489"/>
                    </a:lnTo>
                    <a:lnTo>
                      <a:pt x="33935" y="8872"/>
                    </a:lnTo>
                    <a:lnTo>
                      <a:pt x="24311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bk object 38"/>
              <p:cNvSpPr/>
              <p:nvPr userDrawn="1"/>
            </p:nvSpPr>
            <p:spPr>
              <a:xfrm>
                <a:off x="2675802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12560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60" y="11061"/>
                    </a:lnTo>
                    <a:lnTo>
                      <a:pt x="20021" y="12572"/>
                    </a:lnTo>
                    <a:lnTo>
                      <a:pt x="26122" y="16689"/>
                    </a:lnTo>
                    <a:lnTo>
                      <a:pt x="30239" y="22789"/>
                    </a:lnTo>
                    <a:lnTo>
                      <a:pt x="31750" y="30251"/>
                    </a:lnTo>
                    <a:lnTo>
                      <a:pt x="30239" y="37708"/>
                    </a:lnTo>
                    <a:lnTo>
                      <a:pt x="26122" y="43800"/>
                    </a:lnTo>
                    <a:lnTo>
                      <a:pt x="20021" y="47908"/>
                    </a:lnTo>
                    <a:lnTo>
                      <a:pt x="12560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60" y="60477"/>
                    </a:lnTo>
                    <a:lnTo>
                      <a:pt x="24321" y="58099"/>
                    </a:lnTo>
                    <a:lnTo>
                      <a:pt x="33939" y="51617"/>
                    </a:lnTo>
                    <a:lnTo>
                      <a:pt x="40429" y="42009"/>
                    </a:lnTo>
                    <a:lnTo>
                      <a:pt x="42811" y="30251"/>
                    </a:lnTo>
                    <a:lnTo>
                      <a:pt x="40429" y="18489"/>
                    </a:lnTo>
                    <a:lnTo>
                      <a:pt x="33939" y="8872"/>
                    </a:lnTo>
                    <a:lnTo>
                      <a:pt x="24321" y="2381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bk object 39"/>
              <p:cNvSpPr/>
              <p:nvPr userDrawn="1"/>
            </p:nvSpPr>
            <p:spPr>
              <a:xfrm>
                <a:off x="3066427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80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19996" y="12572"/>
                    </a:lnTo>
                    <a:lnTo>
                      <a:pt x="26096" y="16689"/>
                    </a:lnTo>
                    <a:lnTo>
                      <a:pt x="30213" y="22789"/>
                    </a:lnTo>
                    <a:lnTo>
                      <a:pt x="31724" y="30251"/>
                    </a:lnTo>
                    <a:lnTo>
                      <a:pt x="30213" y="37708"/>
                    </a:lnTo>
                    <a:lnTo>
                      <a:pt x="26096" y="43800"/>
                    </a:lnTo>
                    <a:lnTo>
                      <a:pt x="19996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296" y="58099"/>
                    </a:lnTo>
                    <a:lnTo>
                      <a:pt x="33913" y="51617"/>
                    </a:lnTo>
                    <a:lnTo>
                      <a:pt x="40404" y="42009"/>
                    </a:lnTo>
                    <a:lnTo>
                      <a:pt x="42786" y="30251"/>
                    </a:lnTo>
                    <a:lnTo>
                      <a:pt x="40404" y="18489"/>
                    </a:lnTo>
                    <a:lnTo>
                      <a:pt x="33913" y="8872"/>
                    </a:lnTo>
                    <a:lnTo>
                      <a:pt x="24296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bk object 40"/>
              <p:cNvSpPr/>
              <p:nvPr userDrawn="1"/>
            </p:nvSpPr>
            <p:spPr>
              <a:xfrm>
                <a:off x="3457032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20007" y="12572"/>
                    </a:lnTo>
                    <a:lnTo>
                      <a:pt x="26106" y="16689"/>
                    </a:lnTo>
                    <a:lnTo>
                      <a:pt x="30217" y="22789"/>
                    </a:lnTo>
                    <a:lnTo>
                      <a:pt x="31724" y="30251"/>
                    </a:lnTo>
                    <a:lnTo>
                      <a:pt x="30217" y="37708"/>
                    </a:lnTo>
                    <a:lnTo>
                      <a:pt x="26106" y="43800"/>
                    </a:lnTo>
                    <a:lnTo>
                      <a:pt x="20007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307" y="58099"/>
                    </a:lnTo>
                    <a:lnTo>
                      <a:pt x="33923" y="51617"/>
                    </a:lnTo>
                    <a:lnTo>
                      <a:pt x="40408" y="42009"/>
                    </a:lnTo>
                    <a:lnTo>
                      <a:pt x="42786" y="30251"/>
                    </a:lnTo>
                    <a:lnTo>
                      <a:pt x="40408" y="18489"/>
                    </a:lnTo>
                    <a:lnTo>
                      <a:pt x="33923" y="8872"/>
                    </a:lnTo>
                    <a:lnTo>
                      <a:pt x="24307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bk object 41"/>
              <p:cNvSpPr/>
              <p:nvPr userDrawn="1"/>
            </p:nvSpPr>
            <p:spPr>
              <a:xfrm>
                <a:off x="3847639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20001" y="12572"/>
                    </a:lnTo>
                    <a:lnTo>
                      <a:pt x="26101" y="16689"/>
                    </a:lnTo>
                    <a:lnTo>
                      <a:pt x="30215" y="22789"/>
                    </a:lnTo>
                    <a:lnTo>
                      <a:pt x="31724" y="30251"/>
                    </a:lnTo>
                    <a:lnTo>
                      <a:pt x="30215" y="37708"/>
                    </a:lnTo>
                    <a:lnTo>
                      <a:pt x="26101" y="43800"/>
                    </a:lnTo>
                    <a:lnTo>
                      <a:pt x="20001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307" y="58099"/>
                    </a:lnTo>
                    <a:lnTo>
                      <a:pt x="33923" y="51617"/>
                    </a:lnTo>
                    <a:lnTo>
                      <a:pt x="40408" y="42009"/>
                    </a:lnTo>
                    <a:lnTo>
                      <a:pt x="42786" y="30251"/>
                    </a:lnTo>
                    <a:lnTo>
                      <a:pt x="40408" y="18489"/>
                    </a:lnTo>
                    <a:lnTo>
                      <a:pt x="33923" y="8872"/>
                    </a:lnTo>
                    <a:lnTo>
                      <a:pt x="24307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bk object 42"/>
              <p:cNvSpPr/>
              <p:nvPr userDrawn="1"/>
            </p:nvSpPr>
            <p:spPr>
              <a:xfrm>
                <a:off x="4238244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12560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60" y="11061"/>
                    </a:lnTo>
                    <a:lnTo>
                      <a:pt x="20021" y="12572"/>
                    </a:lnTo>
                    <a:lnTo>
                      <a:pt x="26122" y="16689"/>
                    </a:lnTo>
                    <a:lnTo>
                      <a:pt x="30239" y="22789"/>
                    </a:lnTo>
                    <a:lnTo>
                      <a:pt x="31749" y="30251"/>
                    </a:lnTo>
                    <a:lnTo>
                      <a:pt x="30239" y="37708"/>
                    </a:lnTo>
                    <a:lnTo>
                      <a:pt x="26122" y="43800"/>
                    </a:lnTo>
                    <a:lnTo>
                      <a:pt x="20021" y="47908"/>
                    </a:lnTo>
                    <a:lnTo>
                      <a:pt x="12560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60" y="60477"/>
                    </a:lnTo>
                    <a:lnTo>
                      <a:pt x="24316" y="58099"/>
                    </a:lnTo>
                    <a:lnTo>
                      <a:pt x="33934" y="51617"/>
                    </a:lnTo>
                    <a:lnTo>
                      <a:pt x="40428" y="42009"/>
                    </a:lnTo>
                    <a:lnTo>
                      <a:pt x="42811" y="30251"/>
                    </a:lnTo>
                    <a:lnTo>
                      <a:pt x="40428" y="18489"/>
                    </a:lnTo>
                    <a:lnTo>
                      <a:pt x="33934" y="8872"/>
                    </a:lnTo>
                    <a:lnTo>
                      <a:pt x="24316" y="2381"/>
                    </a:lnTo>
                    <a:lnTo>
                      <a:pt x="12560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bk object 43"/>
              <p:cNvSpPr/>
              <p:nvPr userDrawn="1"/>
            </p:nvSpPr>
            <p:spPr>
              <a:xfrm>
                <a:off x="4628868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19996" y="12572"/>
                    </a:lnTo>
                    <a:lnTo>
                      <a:pt x="26096" y="16689"/>
                    </a:lnTo>
                    <a:lnTo>
                      <a:pt x="30213" y="22789"/>
                    </a:lnTo>
                    <a:lnTo>
                      <a:pt x="31724" y="30251"/>
                    </a:lnTo>
                    <a:lnTo>
                      <a:pt x="30213" y="37708"/>
                    </a:lnTo>
                    <a:lnTo>
                      <a:pt x="26096" y="43800"/>
                    </a:lnTo>
                    <a:lnTo>
                      <a:pt x="19996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296" y="58099"/>
                    </a:lnTo>
                    <a:lnTo>
                      <a:pt x="33913" y="51617"/>
                    </a:lnTo>
                    <a:lnTo>
                      <a:pt x="40404" y="42009"/>
                    </a:lnTo>
                    <a:lnTo>
                      <a:pt x="42786" y="30251"/>
                    </a:lnTo>
                    <a:lnTo>
                      <a:pt x="40404" y="18489"/>
                    </a:lnTo>
                    <a:lnTo>
                      <a:pt x="33913" y="8872"/>
                    </a:lnTo>
                    <a:lnTo>
                      <a:pt x="24296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bk object 44"/>
              <p:cNvSpPr/>
              <p:nvPr userDrawn="1"/>
            </p:nvSpPr>
            <p:spPr>
              <a:xfrm>
                <a:off x="5019474" y="4799529"/>
                <a:ext cx="43180" cy="60960"/>
              </a:xfrm>
              <a:custGeom>
                <a:avLst/>
                <a:gdLst/>
                <a:ahLst/>
                <a:cxnLst/>
                <a:rect l="l" t="t" r="r" b="b"/>
                <a:pathLst>
                  <a:path w="43179" h="60960">
                    <a:moveTo>
                      <a:pt x="12534" y="0"/>
                    </a:moveTo>
                    <a:lnTo>
                      <a:pt x="0" y="0"/>
                    </a:lnTo>
                    <a:lnTo>
                      <a:pt x="0" y="11061"/>
                    </a:lnTo>
                    <a:lnTo>
                      <a:pt x="12534" y="11061"/>
                    </a:lnTo>
                    <a:lnTo>
                      <a:pt x="20001" y="12572"/>
                    </a:lnTo>
                    <a:lnTo>
                      <a:pt x="26101" y="16689"/>
                    </a:lnTo>
                    <a:lnTo>
                      <a:pt x="30215" y="22789"/>
                    </a:lnTo>
                    <a:lnTo>
                      <a:pt x="31724" y="30251"/>
                    </a:lnTo>
                    <a:lnTo>
                      <a:pt x="30215" y="37708"/>
                    </a:lnTo>
                    <a:lnTo>
                      <a:pt x="26101" y="43800"/>
                    </a:lnTo>
                    <a:lnTo>
                      <a:pt x="20001" y="47908"/>
                    </a:lnTo>
                    <a:lnTo>
                      <a:pt x="12534" y="49415"/>
                    </a:lnTo>
                    <a:lnTo>
                      <a:pt x="0" y="49415"/>
                    </a:lnTo>
                    <a:lnTo>
                      <a:pt x="0" y="60477"/>
                    </a:lnTo>
                    <a:lnTo>
                      <a:pt x="12534" y="60477"/>
                    </a:lnTo>
                    <a:lnTo>
                      <a:pt x="24296" y="58099"/>
                    </a:lnTo>
                    <a:lnTo>
                      <a:pt x="33913" y="51617"/>
                    </a:lnTo>
                    <a:lnTo>
                      <a:pt x="40404" y="42009"/>
                    </a:lnTo>
                    <a:lnTo>
                      <a:pt x="42786" y="30251"/>
                    </a:lnTo>
                    <a:lnTo>
                      <a:pt x="40404" y="18489"/>
                    </a:lnTo>
                    <a:lnTo>
                      <a:pt x="33913" y="8872"/>
                    </a:lnTo>
                    <a:lnTo>
                      <a:pt x="24296" y="2381"/>
                    </a:lnTo>
                    <a:lnTo>
                      <a:pt x="12534" y="0"/>
                    </a:lnTo>
                    <a:close/>
                  </a:path>
                </a:pathLst>
              </a:custGeom>
              <a:solidFill>
                <a:srgbClr val="91939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3" name="bk object 21"/>
            <p:cNvSpPr/>
            <p:nvPr userDrawn="1"/>
          </p:nvSpPr>
          <p:spPr>
            <a:xfrm>
              <a:off x="5019471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786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89" y="47904"/>
                  </a:lnTo>
                  <a:lnTo>
                    <a:pt x="16689" y="43788"/>
                  </a:lnTo>
                  <a:lnTo>
                    <a:pt x="12572" y="37687"/>
                  </a:lnTo>
                  <a:lnTo>
                    <a:pt x="11061" y="30226"/>
                  </a:lnTo>
                  <a:lnTo>
                    <a:pt x="12572" y="22768"/>
                  </a:lnTo>
                  <a:lnTo>
                    <a:pt x="16689" y="16676"/>
                  </a:lnTo>
                  <a:lnTo>
                    <a:pt x="22789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bk object 22"/>
            <p:cNvSpPr/>
            <p:nvPr userDrawn="1"/>
          </p:nvSpPr>
          <p:spPr>
            <a:xfrm>
              <a:off x="4628873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786" y="0"/>
                  </a:moveTo>
                  <a:lnTo>
                    <a:pt x="30251" y="0"/>
                  </a:lnTo>
                  <a:lnTo>
                    <a:pt x="18479" y="2377"/>
                  </a:lnTo>
                  <a:lnTo>
                    <a:pt x="8863" y="8859"/>
                  </a:lnTo>
                  <a:lnTo>
                    <a:pt x="2378" y="18468"/>
                  </a:lnTo>
                  <a:lnTo>
                    <a:pt x="0" y="30226"/>
                  </a:lnTo>
                  <a:lnTo>
                    <a:pt x="2378" y="41987"/>
                  </a:lnTo>
                  <a:lnTo>
                    <a:pt x="8863" y="51604"/>
                  </a:lnTo>
                  <a:lnTo>
                    <a:pt x="1847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77" y="47904"/>
                  </a:lnTo>
                  <a:lnTo>
                    <a:pt x="16673" y="43788"/>
                  </a:lnTo>
                  <a:lnTo>
                    <a:pt x="12558" y="37687"/>
                  </a:lnTo>
                  <a:lnTo>
                    <a:pt x="11048" y="30226"/>
                  </a:lnTo>
                  <a:lnTo>
                    <a:pt x="12558" y="22768"/>
                  </a:lnTo>
                  <a:lnTo>
                    <a:pt x="16673" y="16676"/>
                  </a:lnTo>
                  <a:lnTo>
                    <a:pt x="22777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bk object 23"/>
            <p:cNvSpPr/>
            <p:nvPr userDrawn="1"/>
          </p:nvSpPr>
          <p:spPr>
            <a:xfrm>
              <a:off x="4238241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811" y="0"/>
                  </a:moveTo>
                  <a:lnTo>
                    <a:pt x="30276" y="0"/>
                  </a:lnTo>
                  <a:lnTo>
                    <a:pt x="18500" y="2377"/>
                  </a:lnTo>
                  <a:lnTo>
                    <a:pt x="8875" y="8859"/>
                  </a:lnTo>
                  <a:lnTo>
                    <a:pt x="2382" y="18468"/>
                  </a:lnTo>
                  <a:lnTo>
                    <a:pt x="0" y="30226"/>
                  </a:lnTo>
                  <a:lnTo>
                    <a:pt x="2382" y="41987"/>
                  </a:lnTo>
                  <a:lnTo>
                    <a:pt x="8875" y="51604"/>
                  </a:lnTo>
                  <a:lnTo>
                    <a:pt x="18500" y="58095"/>
                  </a:lnTo>
                  <a:lnTo>
                    <a:pt x="30276" y="60477"/>
                  </a:lnTo>
                  <a:lnTo>
                    <a:pt x="42811" y="60477"/>
                  </a:lnTo>
                  <a:lnTo>
                    <a:pt x="42811" y="49415"/>
                  </a:lnTo>
                  <a:lnTo>
                    <a:pt x="30276" y="49415"/>
                  </a:lnTo>
                  <a:lnTo>
                    <a:pt x="22802" y="47904"/>
                  </a:lnTo>
                  <a:lnTo>
                    <a:pt x="16698" y="43788"/>
                  </a:lnTo>
                  <a:lnTo>
                    <a:pt x="12583" y="37687"/>
                  </a:lnTo>
                  <a:lnTo>
                    <a:pt x="11074" y="30226"/>
                  </a:lnTo>
                  <a:lnTo>
                    <a:pt x="12583" y="22768"/>
                  </a:lnTo>
                  <a:lnTo>
                    <a:pt x="16698" y="16676"/>
                  </a:lnTo>
                  <a:lnTo>
                    <a:pt x="22802" y="12568"/>
                  </a:lnTo>
                  <a:lnTo>
                    <a:pt x="30276" y="11061"/>
                  </a:lnTo>
                  <a:lnTo>
                    <a:pt x="42811" y="11061"/>
                  </a:lnTo>
                  <a:lnTo>
                    <a:pt x="42811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bk object 24"/>
            <p:cNvSpPr/>
            <p:nvPr userDrawn="1"/>
          </p:nvSpPr>
          <p:spPr>
            <a:xfrm>
              <a:off x="3847636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811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811" y="60477"/>
                  </a:lnTo>
                  <a:lnTo>
                    <a:pt x="42811" y="49415"/>
                  </a:lnTo>
                  <a:lnTo>
                    <a:pt x="30251" y="49415"/>
                  </a:lnTo>
                  <a:lnTo>
                    <a:pt x="22789" y="47904"/>
                  </a:lnTo>
                  <a:lnTo>
                    <a:pt x="16689" y="43788"/>
                  </a:lnTo>
                  <a:lnTo>
                    <a:pt x="12572" y="37687"/>
                  </a:lnTo>
                  <a:lnTo>
                    <a:pt x="11061" y="30226"/>
                  </a:lnTo>
                  <a:lnTo>
                    <a:pt x="12572" y="22768"/>
                  </a:lnTo>
                  <a:lnTo>
                    <a:pt x="16689" y="16676"/>
                  </a:lnTo>
                  <a:lnTo>
                    <a:pt x="22789" y="12568"/>
                  </a:lnTo>
                  <a:lnTo>
                    <a:pt x="30251" y="11061"/>
                  </a:lnTo>
                  <a:lnTo>
                    <a:pt x="42811" y="11061"/>
                  </a:lnTo>
                  <a:lnTo>
                    <a:pt x="42811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bk object 25"/>
            <p:cNvSpPr/>
            <p:nvPr userDrawn="1"/>
          </p:nvSpPr>
          <p:spPr>
            <a:xfrm>
              <a:off x="3457023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824" y="0"/>
                  </a:moveTo>
                  <a:lnTo>
                    <a:pt x="30264" y="0"/>
                  </a:lnTo>
                  <a:lnTo>
                    <a:pt x="18500" y="2377"/>
                  </a:lnTo>
                  <a:lnTo>
                    <a:pt x="8878" y="8859"/>
                  </a:lnTo>
                  <a:lnTo>
                    <a:pt x="2383" y="18468"/>
                  </a:lnTo>
                  <a:lnTo>
                    <a:pt x="0" y="30226"/>
                  </a:lnTo>
                  <a:lnTo>
                    <a:pt x="2383" y="41987"/>
                  </a:lnTo>
                  <a:lnTo>
                    <a:pt x="8878" y="51604"/>
                  </a:lnTo>
                  <a:lnTo>
                    <a:pt x="18500" y="58095"/>
                  </a:lnTo>
                  <a:lnTo>
                    <a:pt x="30264" y="60477"/>
                  </a:lnTo>
                  <a:lnTo>
                    <a:pt x="42824" y="60477"/>
                  </a:lnTo>
                  <a:lnTo>
                    <a:pt x="42824" y="49415"/>
                  </a:lnTo>
                  <a:lnTo>
                    <a:pt x="30264" y="49415"/>
                  </a:lnTo>
                  <a:lnTo>
                    <a:pt x="22802" y="47904"/>
                  </a:lnTo>
                  <a:lnTo>
                    <a:pt x="16702" y="43788"/>
                  </a:lnTo>
                  <a:lnTo>
                    <a:pt x="12585" y="37687"/>
                  </a:lnTo>
                  <a:lnTo>
                    <a:pt x="11074" y="30226"/>
                  </a:lnTo>
                  <a:lnTo>
                    <a:pt x="12585" y="22768"/>
                  </a:lnTo>
                  <a:lnTo>
                    <a:pt x="16702" y="16676"/>
                  </a:lnTo>
                  <a:lnTo>
                    <a:pt x="22802" y="12568"/>
                  </a:lnTo>
                  <a:lnTo>
                    <a:pt x="30264" y="11061"/>
                  </a:lnTo>
                  <a:lnTo>
                    <a:pt x="42824" y="11061"/>
                  </a:lnTo>
                  <a:lnTo>
                    <a:pt x="4282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bk object 26"/>
            <p:cNvSpPr/>
            <p:nvPr userDrawn="1"/>
          </p:nvSpPr>
          <p:spPr>
            <a:xfrm>
              <a:off x="3066431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42786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77" y="47904"/>
                  </a:lnTo>
                  <a:lnTo>
                    <a:pt x="16673" y="43788"/>
                  </a:lnTo>
                  <a:lnTo>
                    <a:pt x="12558" y="37687"/>
                  </a:lnTo>
                  <a:lnTo>
                    <a:pt x="11048" y="30226"/>
                  </a:lnTo>
                  <a:lnTo>
                    <a:pt x="12558" y="22768"/>
                  </a:lnTo>
                  <a:lnTo>
                    <a:pt x="16673" y="16676"/>
                  </a:lnTo>
                  <a:lnTo>
                    <a:pt x="22777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bk object 27"/>
            <p:cNvSpPr/>
            <p:nvPr userDrawn="1"/>
          </p:nvSpPr>
          <p:spPr>
            <a:xfrm>
              <a:off x="2675826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42786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77" y="47904"/>
                  </a:lnTo>
                  <a:lnTo>
                    <a:pt x="16673" y="43788"/>
                  </a:lnTo>
                  <a:lnTo>
                    <a:pt x="12558" y="37687"/>
                  </a:lnTo>
                  <a:lnTo>
                    <a:pt x="11048" y="30226"/>
                  </a:lnTo>
                  <a:lnTo>
                    <a:pt x="12558" y="22768"/>
                  </a:lnTo>
                  <a:lnTo>
                    <a:pt x="16673" y="16676"/>
                  </a:lnTo>
                  <a:lnTo>
                    <a:pt x="22777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bk object 28"/>
            <p:cNvSpPr/>
            <p:nvPr userDrawn="1"/>
          </p:nvSpPr>
          <p:spPr>
            <a:xfrm>
              <a:off x="2285194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42811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811" y="60477"/>
                  </a:lnTo>
                  <a:lnTo>
                    <a:pt x="42811" y="49415"/>
                  </a:lnTo>
                  <a:lnTo>
                    <a:pt x="30251" y="49415"/>
                  </a:lnTo>
                  <a:lnTo>
                    <a:pt x="22789" y="47904"/>
                  </a:lnTo>
                  <a:lnTo>
                    <a:pt x="16689" y="43788"/>
                  </a:lnTo>
                  <a:lnTo>
                    <a:pt x="12572" y="37687"/>
                  </a:lnTo>
                  <a:lnTo>
                    <a:pt x="11061" y="30226"/>
                  </a:lnTo>
                  <a:lnTo>
                    <a:pt x="12572" y="22768"/>
                  </a:lnTo>
                  <a:lnTo>
                    <a:pt x="16689" y="16676"/>
                  </a:lnTo>
                  <a:lnTo>
                    <a:pt x="22789" y="12568"/>
                  </a:lnTo>
                  <a:lnTo>
                    <a:pt x="30251" y="11061"/>
                  </a:lnTo>
                  <a:lnTo>
                    <a:pt x="42811" y="11061"/>
                  </a:lnTo>
                  <a:lnTo>
                    <a:pt x="42811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bk object 29"/>
            <p:cNvSpPr/>
            <p:nvPr userDrawn="1"/>
          </p:nvSpPr>
          <p:spPr>
            <a:xfrm>
              <a:off x="1894589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42786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95" y="47904"/>
                  </a:lnTo>
                  <a:lnTo>
                    <a:pt x="16694" y="43788"/>
                  </a:lnTo>
                  <a:lnTo>
                    <a:pt x="12574" y="37687"/>
                  </a:lnTo>
                  <a:lnTo>
                    <a:pt x="11061" y="30226"/>
                  </a:lnTo>
                  <a:lnTo>
                    <a:pt x="12574" y="22768"/>
                  </a:lnTo>
                  <a:lnTo>
                    <a:pt x="16694" y="16676"/>
                  </a:lnTo>
                  <a:lnTo>
                    <a:pt x="22795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bk object 30"/>
            <p:cNvSpPr/>
            <p:nvPr userDrawn="1"/>
          </p:nvSpPr>
          <p:spPr>
            <a:xfrm>
              <a:off x="1503991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42786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77" y="47904"/>
                  </a:lnTo>
                  <a:lnTo>
                    <a:pt x="16673" y="43788"/>
                  </a:lnTo>
                  <a:lnTo>
                    <a:pt x="12558" y="37687"/>
                  </a:lnTo>
                  <a:lnTo>
                    <a:pt x="11048" y="30226"/>
                  </a:lnTo>
                  <a:lnTo>
                    <a:pt x="12558" y="22768"/>
                  </a:lnTo>
                  <a:lnTo>
                    <a:pt x="16673" y="16676"/>
                  </a:lnTo>
                  <a:lnTo>
                    <a:pt x="22777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bk object 31"/>
            <p:cNvSpPr/>
            <p:nvPr userDrawn="1"/>
          </p:nvSpPr>
          <p:spPr>
            <a:xfrm>
              <a:off x="1113384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42786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79" y="47904"/>
                  </a:lnTo>
                  <a:lnTo>
                    <a:pt x="16679" y="43788"/>
                  </a:lnTo>
                  <a:lnTo>
                    <a:pt x="12568" y="37687"/>
                  </a:lnTo>
                  <a:lnTo>
                    <a:pt x="11061" y="30226"/>
                  </a:lnTo>
                  <a:lnTo>
                    <a:pt x="12568" y="22768"/>
                  </a:lnTo>
                  <a:lnTo>
                    <a:pt x="16679" y="16676"/>
                  </a:lnTo>
                  <a:lnTo>
                    <a:pt x="22779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bk object 32"/>
            <p:cNvSpPr/>
            <p:nvPr userDrawn="1"/>
          </p:nvSpPr>
          <p:spPr>
            <a:xfrm>
              <a:off x="722748" y="4410740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824" y="0"/>
                  </a:moveTo>
                  <a:lnTo>
                    <a:pt x="30264" y="0"/>
                  </a:lnTo>
                  <a:lnTo>
                    <a:pt x="18505" y="2377"/>
                  </a:lnTo>
                  <a:lnTo>
                    <a:pt x="8883" y="8859"/>
                  </a:lnTo>
                  <a:lnTo>
                    <a:pt x="2385" y="18468"/>
                  </a:lnTo>
                  <a:lnTo>
                    <a:pt x="0" y="30226"/>
                  </a:lnTo>
                  <a:lnTo>
                    <a:pt x="2385" y="41987"/>
                  </a:lnTo>
                  <a:lnTo>
                    <a:pt x="8883" y="51604"/>
                  </a:lnTo>
                  <a:lnTo>
                    <a:pt x="18505" y="58095"/>
                  </a:lnTo>
                  <a:lnTo>
                    <a:pt x="30264" y="60477"/>
                  </a:lnTo>
                  <a:lnTo>
                    <a:pt x="42824" y="60477"/>
                  </a:lnTo>
                  <a:lnTo>
                    <a:pt x="42824" y="49415"/>
                  </a:lnTo>
                  <a:lnTo>
                    <a:pt x="30264" y="49415"/>
                  </a:lnTo>
                  <a:lnTo>
                    <a:pt x="22802" y="47904"/>
                  </a:lnTo>
                  <a:lnTo>
                    <a:pt x="16702" y="43788"/>
                  </a:lnTo>
                  <a:lnTo>
                    <a:pt x="12585" y="37687"/>
                  </a:lnTo>
                  <a:lnTo>
                    <a:pt x="11074" y="30226"/>
                  </a:lnTo>
                  <a:lnTo>
                    <a:pt x="12585" y="22768"/>
                  </a:lnTo>
                  <a:lnTo>
                    <a:pt x="16702" y="16676"/>
                  </a:lnTo>
                  <a:lnTo>
                    <a:pt x="22802" y="12568"/>
                  </a:lnTo>
                  <a:lnTo>
                    <a:pt x="30264" y="11061"/>
                  </a:lnTo>
                  <a:lnTo>
                    <a:pt x="42824" y="11061"/>
                  </a:lnTo>
                  <a:lnTo>
                    <a:pt x="4282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bk object 33"/>
            <p:cNvSpPr/>
            <p:nvPr userDrawn="1"/>
          </p:nvSpPr>
          <p:spPr>
            <a:xfrm>
              <a:off x="722749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60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60" y="11061"/>
                  </a:lnTo>
                  <a:lnTo>
                    <a:pt x="20019" y="12572"/>
                  </a:lnTo>
                  <a:lnTo>
                    <a:pt x="26115" y="16689"/>
                  </a:lnTo>
                  <a:lnTo>
                    <a:pt x="30228" y="22789"/>
                  </a:lnTo>
                  <a:lnTo>
                    <a:pt x="31737" y="30251"/>
                  </a:lnTo>
                  <a:lnTo>
                    <a:pt x="30228" y="37708"/>
                  </a:lnTo>
                  <a:lnTo>
                    <a:pt x="26115" y="43800"/>
                  </a:lnTo>
                  <a:lnTo>
                    <a:pt x="20019" y="47908"/>
                  </a:lnTo>
                  <a:lnTo>
                    <a:pt x="12560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60" y="60477"/>
                  </a:lnTo>
                  <a:lnTo>
                    <a:pt x="24323" y="58099"/>
                  </a:lnTo>
                  <a:lnTo>
                    <a:pt x="33945" y="51617"/>
                  </a:lnTo>
                  <a:lnTo>
                    <a:pt x="40440" y="42009"/>
                  </a:lnTo>
                  <a:lnTo>
                    <a:pt x="42824" y="30251"/>
                  </a:lnTo>
                  <a:lnTo>
                    <a:pt x="40440" y="18489"/>
                  </a:lnTo>
                  <a:lnTo>
                    <a:pt x="33945" y="8872"/>
                  </a:lnTo>
                  <a:lnTo>
                    <a:pt x="24323" y="2381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bk object 34"/>
            <p:cNvSpPr/>
            <p:nvPr userDrawn="1"/>
          </p:nvSpPr>
          <p:spPr>
            <a:xfrm>
              <a:off x="1113387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19996" y="12572"/>
                  </a:lnTo>
                  <a:lnTo>
                    <a:pt x="26096" y="16689"/>
                  </a:lnTo>
                  <a:lnTo>
                    <a:pt x="30213" y="22789"/>
                  </a:lnTo>
                  <a:lnTo>
                    <a:pt x="31724" y="30251"/>
                  </a:lnTo>
                  <a:lnTo>
                    <a:pt x="30213" y="37708"/>
                  </a:lnTo>
                  <a:lnTo>
                    <a:pt x="26096" y="43800"/>
                  </a:lnTo>
                  <a:lnTo>
                    <a:pt x="19996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296" y="58099"/>
                  </a:lnTo>
                  <a:lnTo>
                    <a:pt x="33913" y="51617"/>
                  </a:lnTo>
                  <a:lnTo>
                    <a:pt x="40404" y="42009"/>
                  </a:lnTo>
                  <a:lnTo>
                    <a:pt x="42786" y="30251"/>
                  </a:lnTo>
                  <a:lnTo>
                    <a:pt x="40404" y="18489"/>
                  </a:lnTo>
                  <a:lnTo>
                    <a:pt x="33913" y="8872"/>
                  </a:lnTo>
                  <a:lnTo>
                    <a:pt x="24296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bk object 35"/>
            <p:cNvSpPr/>
            <p:nvPr userDrawn="1"/>
          </p:nvSpPr>
          <p:spPr>
            <a:xfrm>
              <a:off x="1503992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20001" y="12572"/>
                  </a:lnTo>
                  <a:lnTo>
                    <a:pt x="26101" y="16689"/>
                  </a:lnTo>
                  <a:lnTo>
                    <a:pt x="30215" y="22789"/>
                  </a:lnTo>
                  <a:lnTo>
                    <a:pt x="31724" y="30251"/>
                  </a:lnTo>
                  <a:lnTo>
                    <a:pt x="30215" y="37708"/>
                  </a:lnTo>
                  <a:lnTo>
                    <a:pt x="26101" y="43800"/>
                  </a:lnTo>
                  <a:lnTo>
                    <a:pt x="20001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307" y="58099"/>
                  </a:lnTo>
                  <a:lnTo>
                    <a:pt x="33923" y="51617"/>
                  </a:lnTo>
                  <a:lnTo>
                    <a:pt x="40408" y="42009"/>
                  </a:lnTo>
                  <a:lnTo>
                    <a:pt x="42786" y="30251"/>
                  </a:lnTo>
                  <a:lnTo>
                    <a:pt x="40408" y="18489"/>
                  </a:lnTo>
                  <a:lnTo>
                    <a:pt x="33923" y="8872"/>
                  </a:lnTo>
                  <a:lnTo>
                    <a:pt x="24307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bk object 36"/>
            <p:cNvSpPr/>
            <p:nvPr userDrawn="1"/>
          </p:nvSpPr>
          <p:spPr>
            <a:xfrm>
              <a:off x="1894592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20007" y="12572"/>
                  </a:lnTo>
                  <a:lnTo>
                    <a:pt x="26106" y="16689"/>
                  </a:lnTo>
                  <a:lnTo>
                    <a:pt x="30217" y="22789"/>
                  </a:lnTo>
                  <a:lnTo>
                    <a:pt x="31724" y="30251"/>
                  </a:lnTo>
                  <a:lnTo>
                    <a:pt x="30217" y="37708"/>
                  </a:lnTo>
                  <a:lnTo>
                    <a:pt x="26106" y="43800"/>
                  </a:lnTo>
                  <a:lnTo>
                    <a:pt x="20007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307" y="58099"/>
                  </a:lnTo>
                  <a:lnTo>
                    <a:pt x="33923" y="51617"/>
                  </a:lnTo>
                  <a:lnTo>
                    <a:pt x="40408" y="42009"/>
                  </a:lnTo>
                  <a:lnTo>
                    <a:pt x="42786" y="30251"/>
                  </a:lnTo>
                  <a:lnTo>
                    <a:pt x="40408" y="18489"/>
                  </a:lnTo>
                  <a:lnTo>
                    <a:pt x="33923" y="8872"/>
                  </a:lnTo>
                  <a:lnTo>
                    <a:pt x="24307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bk object 37"/>
            <p:cNvSpPr/>
            <p:nvPr userDrawn="1"/>
          </p:nvSpPr>
          <p:spPr>
            <a:xfrm>
              <a:off x="2285197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20001" y="12572"/>
                  </a:lnTo>
                  <a:lnTo>
                    <a:pt x="26101" y="16689"/>
                  </a:lnTo>
                  <a:lnTo>
                    <a:pt x="30215" y="22789"/>
                  </a:lnTo>
                  <a:lnTo>
                    <a:pt x="31724" y="30251"/>
                  </a:lnTo>
                  <a:lnTo>
                    <a:pt x="30215" y="37708"/>
                  </a:lnTo>
                  <a:lnTo>
                    <a:pt x="26101" y="43800"/>
                  </a:lnTo>
                  <a:lnTo>
                    <a:pt x="20001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311" y="58099"/>
                  </a:lnTo>
                  <a:lnTo>
                    <a:pt x="33935" y="51617"/>
                  </a:lnTo>
                  <a:lnTo>
                    <a:pt x="40429" y="42009"/>
                  </a:lnTo>
                  <a:lnTo>
                    <a:pt x="42811" y="30251"/>
                  </a:lnTo>
                  <a:lnTo>
                    <a:pt x="40429" y="18489"/>
                  </a:lnTo>
                  <a:lnTo>
                    <a:pt x="33935" y="8872"/>
                  </a:lnTo>
                  <a:lnTo>
                    <a:pt x="24311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bk object 38"/>
            <p:cNvSpPr/>
            <p:nvPr userDrawn="1"/>
          </p:nvSpPr>
          <p:spPr>
            <a:xfrm>
              <a:off x="2675802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12560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60" y="11061"/>
                  </a:lnTo>
                  <a:lnTo>
                    <a:pt x="20021" y="12572"/>
                  </a:lnTo>
                  <a:lnTo>
                    <a:pt x="26122" y="16689"/>
                  </a:lnTo>
                  <a:lnTo>
                    <a:pt x="30239" y="22789"/>
                  </a:lnTo>
                  <a:lnTo>
                    <a:pt x="31750" y="30251"/>
                  </a:lnTo>
                  <a:lnTo>
                    <a:pt x="30239" y="37708"/>
                  </a:lnTo>
                  <a:lnTo>
                    <a:pt x="26122" y="43800"/>
                  </a:lnTo>
                  <a:lnTo>
                    <a:pt x="20021" y="47908"/>
                  </a:lnTo>
                  <a:lnTo>
                    <a:pt x="12560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60" y="60477"/>
                  </a:lnTo>
                  <a:lnTo>
                    <a:pt x="24321" y="58099"/>
                  </a:lnTo>
                  <a:lnTo>
                    <a:pt x="33939" y="51617"/>
                  </a:lnTo>
                  <a:lnTo>
                    <a:pt x="40429" y="42009"/>
                  </a:lnTo>
                  <a:lnTo>
                    <a:pt x="42811" y="30251"/>
                  </a:lnTo>
                  <a:lnTo>
                    <a:pt x="40429" y="18489"/>
                  </a:lnTo>
                  <a:lnTo>
                    <a:pt x="33939" y="8872"/>
                  </a:lnTo>
                  <a:lnTo>
                    <a:pt x="24321" y="2381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bk object 39"/>
            <p:cNvSpPr/>
            <p:nvPr userDrawn="1"/>
          </p:nvSpPr>
          <p:spPr>
            <a:xfrm>
              <a:off x="3066427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80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19996" y="12572"/>
                  </a:lnTo>
                  <a:lnTo>
                    <a:pt x="26096" y="16689"/>
                  </a:lnTo>
                  <a:lnTo>
                    <a:pt x="30213" y="22789"/>
                  </a:lnTo>
                  <a:lnTo>
                    <a:pt x="31724" y="30251"/>
                  </a:lnTo>
                  <a:lnTo>
                    <a:pt x="30213" y="37708"/>
                  </a:lnTo>
                  <a:lnTo>
                    <a:pt x="26096" y="43800"/>
                  </a:lnTo>
                  <a:lnTo>
                    <a:pt x="19996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296" y="58099"/>
                  </a:lnTo>
                  <a:lnTo>
                    <a:pt x="33913" y="51617"/>
                  </a:lnTo>
                  <a:lnTo>
                    <a:pt x="40404" y="42009"/>
                  </a:lnTo>
                  <a:lnTo>
                    <a:pt x="42786" y="30251"/>
                  </a:lnTo>
                  <a:lnTo>
                    <a:pt x="40404" y="18489"/>
                  </a:lnTo>
                  <a:lnTo>
                    <a:pt x="33913" y="8872"/>
                  </a:lnTo>
                  <a:lnTo>
                    <a:pt x="24296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bk object 40"/>
            <p:cNvSpPr/>
            <p:nvPr userDrawn="1"/>
          </p:nvSpPr>
          <p:spPr>
            <a:xfrm>
              <a:off x="3457032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20007" y="12572"/>
                  </a:lnTo>
                  <a:lnTo>
                    <a:pt x="26106" y="16689"/>
                  </a:lnTo>
                  <a:lnTo>
                    <a:pt x="30217" y="22789"/>
                  </a:lnTo>
                  <a:lnTo>
                    <a:pt x="31724" y="30251"/>
                  </a:lnTo>
                  <a:lnTo>
                    <a:pt x="30217" y="37708"/>
                  </a:lnTo>
                  <a:lnTo>
                    <a:pt x="26106" y="43800"/>
                  </a:lnTo>
                  <a:lnTo>
                    <a:pt x="20007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307" y="58099"/>
                  </a:lnTo>
                  <a:lnTo>
                    <a:pt x="33923" y="51617"/>
                  </a:lnTo>
                  <a:lnTo>
                    <a:pt x="40408" y="42009"/>
                  </a:lnTo>
                  <a:lnTo>
                    <a:pt x="42786" y="30251"/>
                  </a:lnTo>
                  <a:lnTo>
                    <a:pt x="40408" y="18489"/>
                  </a:lnTo>
                  <a:lnTo>
                    <a:pt x="33923" y="8872"/>
                  </a:lnTo>
                  <a:lnTo>
                    <a:pt x="24307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bk object 41"/>
            <p:cNvSpPr/>
            <p:nvPr userDrawn="1"/>
          </p:nvSpPr>
          <p:spPr>
            <a:xfrm>
              <a:off x="3847639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20001" y="12572"/>
                  </a:lnTo>
                  <a:lnTo>
                    <a:pt x="26101" y="16689"/>
                  </a:lnTo>
                  <a:lnTo>
                    <a:pt x="30215" y="22789"/>
                  </a:lnTo>
                  <a:lnTo>
                    <a:pt x="31724" y="30251"/>
                  </a:lnTo>
                  <a:lnTo>
                    <a:pt x="30215" y="37708"/>
                  </a:lnTo>
                  <a:lnTo>
                    <a:pt x="26101" y="43800"/>
                  </a:lnTo>
                  <a:lnTo>
                    <a:pt x="20001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307" y="58099"/>
                  </a:lnTo>
                  <a:lnTo>
                    <a:pt x="33923" y="51617"/>
                  </a:lnTo>
                  <a:lnTo>
                    <a:pt x="40408" y="42009"/>
                  </a:lnTo>
                  <a:lnTo>
                    <a:pt x="42786" y="30251"/>
                  </a:lnTo>
                  <a:lnTo>
                    <a:pt x="40408" y="18489"/>
                  </a:lnTo>
                  <a:lnTo>
                    <a:pt x="33923" y="8872"/>
                  </a:lnTo>
                  <a:lnTo>
                    <a:pt x="24307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bk object 42"/>
            <p:cNvSpPr/>
            <p:nvPr userDrawn="1"/>
          </p:nvSpPr>
          <p:spPr>
            <a:xfrm>
              <a:off x="4238244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60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60" y="11061"/>
                  </a:lnTo>
                  <a:lnTo>
                    <a:pt x="20021" y="12572"/>
                  </a:lnTo>
                  <a:lnTo>
                    <a:pt x="26122" y="16689"/>
                  </a:lnTo>
                  <a:lnTo>
                    <a:pt x="30239" y="22789"/>
                  </a:lnTo>
                  <a:lnTo>
                    <a:pt x="31749" y="30251"/>
                  </a:lnTo>
                  <a:lnTo>
                    <a:pt x="30239" y="37708"/>
                  </a:lnTo>
                  <a:lnTo>
                    <a:pt x="26122" y="43800"/>
                  </a:lnTo>
                  <a:lnTo>
                    <a:pt x="20021" y="47908"/>
                  </a:lnTo>
                  <a:lnTo>
                    <a:pt x="12560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60" y="60477"/>
                  </a:lnTo>
                  <a:lnTo>
                    <a:pt x="24316" y="58099"/>
                  </a:lnTo>
                  <a:lnTo>
                    <a:pt x="33934" y="51617"/>
                  </a:lnTo>
                  <a:lnTo>
                    <a:pt x="40428" y="42009"/>
                  </a:lnTo>
                  <a:lnTo>
                    <a:pt x="42811" y="30251"/>
                  </a:lnTo>
                  <a:lnTo>
                    <a:pt x="40428" y="18489"/>
                  </a:lnTo>
                  <a:lnTo>
                    <a:pt x="33934" y="8872"/>
                  </a:lnTo>
                  <a:lnTo>
                    <a:pt x="24316" y="2381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bk object 43"/>
            <p:cNvSpPr/>
            <p:nvPr userDrawn="1"/>
          </p:nvSpPr>
          <p:spPr>
            <a:xfrm>
              <a:off x="4628868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19996" y="12572"/>
                  </a:lnTo>
                  <a:lnTo>
                    <a:pt x="26096" y="16689"/>
                  </a:lnTo>
                  <a:lnTo>
                    <a:pt x="30213" y="22789"/>
                  </a:lnTo>
                  <a:lnTo>
                    <a:pt x="31724" y="30251"/>
                  </a:lnTo>
                  <a:lnTo>
                    <a:pt x="30213" y="37708"/>
                  </a:lnTo>
                  <a:lnTo>
                    <a:pt x="26096" y="43800"/>
                  </a:lnTo>
                  <a:lnTo>
                    <a:pt x="19996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296" y="58099"/>
                  </a:lnTo>
                  <a:lnTo>
                    <a:pt x="33913" y="51617"/>
                  </a:lnTo>
                  <a:lnTo>
                    <a:pt x="40404" y="42009"/>
                  </a:lnTo>
                  <a:lnTo>
                    <a:pt x="42786" y="30251"/>
                  </a:lnTo>
                  <a:lnTo>
                    <a:pt x="40404" y="18489"/>
                  </a:lnTo>
                  <a:lnTo>
                    <a:pt x="33913" y="8872"/>
                  </a:lnTo>
                  <a:lnTo>
                    <a:pt x="24296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bk object 44"/>
            <p:cNvSpPr/>
            <p:nvPr userDrawn="1"/>
          </p:nvSpPr>
          <p:spPr>
            <a:xfrm>
              <a:off x="5019474" y="4799529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20001" y="12572"/>
                  </a:lnTo>
                  <a:lnTo>
                    <a:pt x="26101" y="16689"/>
                  </a:lnTo>
                  <a:lnTo>
                    <a:pt x="30215" y="22789"/>
                  </a:lnTo>
                  <a:lnTo>
                    <a:pt x="31724" y="30251"/>
                  </a:lnTo>
                  <a:lnTo>
                    <a:pt x="30215" y="37708"/>
                  </a:lnTo>
                  <a:lnTo>
                    <a:pt x="26101" y="43800"/>
                  </a:lnTo>
                  <a:lnTo>
                    <a:pt x="20001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296" y="58099"/>
                  </a:lnTo>
                  <a:lnTo>
                    <a:pt x="33913" y="51617"/>
                  </a:lnTo>
                  <a:lnTo>
                    <a:pt x="40404" y="42009"/>
                  </a:lnTo>
                  <a:lnTo>
                    <a:pt x="42786" y="30251"/>
                  </a:lnTo>
                  <a:lnTo>
                    <a:pt x="40404" y="18489"/>
                  </a:lnTo>
                  <a:lnTo>
                    <a:pt x="33913" y="8872"/>
                  </a:lnTo>
                  <a:lnTo>
                    <a:pt x="24296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bk object 21"/>
            <p:cNvSpPr/>
            <p:nvPr userDrawn="1"/>
          </p:nvSpPr>
          <p:spPr>
            <a:xfrm>
              <a:off x="6191296" y="4410534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786" y="0"/>
                  </a:moveTo>
                  <a:lnTo>
                    <a:pt x="30251" y="0"/>
                  </a:lnTo>
                  <a:lnTo>
                    <a:pt x="18489" y="2377"/>
                  </a:lnTo>
                  <a:lnTo>
                    <a:pt x="8872" y="8859"/>
                  </a:lnTo>
                  <a:lnTo>
                    <a:pt x="2381" y="18468"/>
                  </a:lnTo>
                  <a:lnTo>
                    <a:pt x="0" y="30226"/>
                  </a:lnTo>
                  <a:lnTo>
                    <a:pt x="2381" y="41987"/>
                  </a:lnTo>
                  <a:lnTo>
                    <a:pt x="8872" y="51604"/>
                  </a:lnTo>
                  <a:lnTo>
                    <a:pt x="1848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89" y="47904"/>
                  </a:lnTo>
                  <a:lnTo>
                    <a:pt x="16689" y="43788"/>
                  </a:lnTo>
                  <a:lnTo>
                    <a:pt x="12572" y="37687"/>
                  </a:lnTo>
                  <a:lnTo>
                    <a:pt x="11061" y="30226"/>
                  </a:lnTo>
                  <a:lnTo>
                    <a:pt x="12572" y="22768"/>
                  </a:lnTo>
                  <a:lnTo>
                    <a:pt x="16689" y="16676"/>
                  </a:lnTo>
                  <a:lnTo>
                    <a:pt x="22789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bk object 22"/>
            <p:cNvSpPr/>
            <p:nvPr userDrawn="1"/>
          </p:nvSpPr>
          <p:spPr>
            <a:xfrm>
              <a:off x="5800698" y="4410534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786" y="0"/>
                  </a:moveTo>
                  <a:lnTo>
                    <a:pt x="30251" y="0"/>
                  </a:lnTo>
                  <a:lnTo>
                    <a:pt x="18479" y="2377"/>
                  </a:lnTo>
                  <a:lnTo>
                    <a:pt x="8863" y="8859"/>
                  </a:lnTo>
                  <a:lnTo>
                    <a:pt x="2378" y="18468"/>
                  </a:lnTo>
                  <a:lnTo>
                    <a:pt x="0" y="30226"/>
                  </a:lnTo>
                  <a:lnTo>
                    <a:pt x="2378" y="41987"/>
                  </a:lnTo>
                  <a:lnTo>
                    <a:pt x="8863" y="51604"/>
                  </a:lnTo>
                  <a:lnTo>
                    <a:pt x="18479" y="58095"/>
                  </a:lnTo>
                  <a:lnTo>
                    <a:pt x="30251" y="60477"/>
                  </a:lnTo>
                  <a:lnTo>
                    <a:pt x="42786" y="60477"/>
                  </a:lnTo>
                  <a:lnTo>
                    <a:pt x="42786" y="49415"/>
                  </a:lnTo>
                  <a:lnTo>
                    <a:pt x="30251" y="49415"/>
                  </a:lnTo>
                  <a:lnTo>
                    <a:pt x="22777" y="47904"/>
                  </a:lnTo>
                  <a:lnTo>
                    <a:pt x="16673" y="43788"/>
                  </a:lnTo>
                  <a:lnTo>
                    <a:pt x="12558" y="37687"/>
                  </a:lnTo>
                  <a:lnTo>
                    <a:pt x="11048" y="30226"/>
                  </a:lnTo>
                  <a:lnTo>
                    <a:pt x="12558" y="22768"/>
                  </a:lnTo>
                  <a:lnTo>
                    <a:pt x="16673" y="16676"/>
                  </a:lnTo>
                  <a:lnTo>
                    <a:pt x="22777" y="12568"/>
                  </a:lnTo>
                  <a:lnTo>
                    <a:pt x="30251" y="11061"/>
                  </a:lnTo>
                  <a:lnTo>
                    <a:pt x="42786" y="11061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bk object 23"/>
            <p:cNvSpPr/>
            <p:nvPr userDrawn="1"/>
          </p:nvSpPr>
          <p:spPr>
            <a:xfrm>
              <a:off x="5410066" y="4410534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42811" y="0"/>
                  </a:moveTo>
                  <a:lnTo>
                    <a:pt x="30276" y="0"/>
                  </a:lnTo>
                  <a:lnTo>
                    <a:pt x="18500" y="2377"/>
                  </a:lnTo>
                  <a:lnTo>
                    <a:pt x="8875" y="8859"/>
                  </a:lnTo>
                  <a:lnTo>
                    <a:pt x="2382" y="18468"/>
                  </a:lnTo>
                  <a:lnTo>
                    <a:pt x="0" y="30226"/>
                  </a:lnTo>
                  <a:lnTo>
                    <a:pt x="2382" y="41987"/>
                  </a:lnTo>
                  <a:lnTo>
                    <a:pt x="8875" y="51604"/>
                  </a:lnTo>
                  <a:lnTo>
                    <a:pt x="18500" y="58095"/>
                  </a:lnTo>
                  <a:lnTo>
                    <a:pt x="30276" y="60477"/>
                  </a:lnTo>
                  <a:lnTo>
                    <a:pt x="42811" y="60477"/>
                  </a:lnTo>
                  <a:lnTo>
                    <a:pt x="42811" y="49415"/>
                  </a:lnTo>
                  <a:lnTo>
                    <a:pt x="30276" y="49415"/>
                  </a:lnTo>
                  <a:lnTo>
                    <a:pt x="22802" y="47904"/>
                  </a:lnTo>
                  <a:lnTo>
                    <a:pt x="16698" y="43788"/>
                  </a:lnTo>
                  <a:lnTo>
                    <a:pt x="12583" y="37687"/>
                  </a:lnTo>
                  <a:lnTo>
                    <a:pt x="11074" y="30226"/>
                  </a:lnTo>
                  <a:lnTo>
                    <a:pt x="12583" y="22768"/>
                  </a:lnTo>
                  <a:lnTo>
                    <a:pt x="16698" y="16676"/>
                  </a:lnTo>
                  <a:lnTo>
                    <a:pt x="22802" y="12568"/>
                  </a:lnTo>
                  <a:lnTo>
                    <a:pt x="30276" y="11061"/>
                  </a:lnTo>
                  <a:lnTo>
                    <a:pt x="42811" y="11061"/>
                  </a:lnTo>
                  <a:lnTo>
                    <a:pt x="42811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bk object 42"/>
            <p:cNvSpPr/>
            <p:nvPr userDrawn="1"/>
          </p:nvSpPr>
          <p:spPr>
            <a:xfrm>
              <a:off x="5410069" y="4799323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60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60" y="11061"/>
                  </a:lnTo>
                  <a:lnTo>
                    <a:pt x="20021" y="12572"/>
                  </a:lnTo>
                  <a:lnTo>
                    <a:pt x="26122" y="16689"/>
                  </a:lnTo>
                  <a:lnTo>
                    <a:pt x="30239" y="22789"/>
                  </a:lnTo>
                  <a:lnTo>
                    <a:pt x="31749" y="30251"/>
                  </a:lnTo>
                  <a:lnTo>
                    <a:pt x="30239" y="37708"/>
                  </a:lnTo>
                  <a:lnTo>
                    <a:pt x="26122" y="43800"/>
                  </a:lnTo>
                  <a:lnTo>
                    <a:pt x="20021" y="47908"/>
                  </a:lnTo>
                  <a:lnTo>
                    <a:pt x="12560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60" y="60477"/>
                  </a:lnTo>
                  <a:lnTo>
                    <a:pt x="24316" y="58099"/>
                  </a:lnTo>
                  <a:lnTo>
                    <a:pt x="33934" y="51617"/>
                  </a:lnTo>
                  <a:lnTo>
                    <a:pt x="40428" y="42009"/>
                  </a:lnTo>
                  <a:lnTo>
                    <a:pt x="42811" y="30251"/>
                  </a:lnTo>
                  <a:lnTo>
                    <a:pt x="40428" y="18489"/>
                  </a:lnTo>
                  <a:lnTo>
                    <a:pt x="33934" y="8872"/>
                  </a:lnTo>
                  <a:lnTo>
                    <a:pt x="24316" y="2381"/>
                  </a:lnTo>
                  <a:lnTo>
                    <a:pt x="12560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bk object 43"/>
            <p:cNvSpPr/>
            <p:nvPr userDrawn="1"/>
          </p:nvSpPr>
          <p:spPr>
            <a:xfrm>
              <a:off x="5800693" y="4799323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19996" y="12572"/>
                  </a:lnTo>
                  <a:lnTo>
                    <a:pt x="26096" y="16689"/>
                  </a:lnTo>
                  <a:lnTo>
                    <a:pt x="30213" y="22789"/>
                  </a:lnTo>
                  <a:lnTo>
                    <a:pt x="31724" y="30251"/>
                  </a:lnTo>
                  <a:lnTo>
                    <a:pt x="30213" y="37708"/>
                  </a:lnTo>
                  <a:lnTo>
                    <a:pt x="26096" y="43800"/>
                  </a:lnTo>
                  <a:lnTo>
                    <a:pt x="19996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296" y="58099"/>
                  </a:lnTo>
                  <a:lnTo>
                    <a:pt x="33913" y="51617"/>
                  </a:lnTo>
                  <a:lnTo>
                    <a:pt x="40404" y="42009"/>
                  </a:lnTo>
                  <a:lnTo>
                    <a:pt x="42786" y="30251"/>
                  </a:lnTo>
                  <a:lnTo>
                    <a:pt x="40404" y="18489"/>
                  </a:lnTo>
                  <a:lnTo>
                    <a:pt x="33913" y="8872"/>
                  </a:lnTo>
                  <a:lnTo>
                    <a:pt x="24296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bk object 44"/>
            <p:cNvSpPr/>
            <p:nvPr userDrawn="1"/>
          </p:nvSpPr>
          <p:spPr>
            <a:xfrm>
              <a:off x="6191299" y="4799323"/>
              <a:ext cx="43180" cy="60960"/>
            </a:xfrm>
            <a:custGeom>
              <a:avLst/>
              <a:gdLst/>
              <a:ahLst/>
              <a:cxnLst/>
              <a:rect l="l" t="t" r="r" b="b"/>
              <a:pathLst>
                <a:path w="43179" h="60960">
                  <a:moveTo>
                    <a:pt x="12534" y="0"/>
                  </a:moveTo>
                  <a:lnTo>
                    <a:pt x="0" y="0"/>
                  </a:lnTo>
                  <a:lnTo>
                    <a:pt x="0" y="11061"/>
                  </a:lnTo>
                  <a:lnTo>
                    <a:pt x="12534" y="11061"/>
                  </a:lnTo>
                  <a:lnTo>
                    <a:pt x="20001" y="12572"/>
                  </a:lnTo>
                  <a:lnTo>
                    <a:pt x="26101" y="16689"/>
                  </a:lnTo>
                  <a:lnTo>
                    <a:pt x="30215" y="22789"/>
                  </a:lnTo>
                  <a:lnTo>
                    <a:pt x="31724" y="30251"/>
                  </a:lnTo>
                  <a:lnTo>
                    <a:pt x="30215" y="37708"/>
                  </a:lnTo>
                  <a:lnTo>
                    <a:pt x="26101" y="43800"/>
                  </a:lnTo>
                  <a:lnTo>
                    <a:pt x="20001" y="47908"/>
                  </a:lnTo>
                  <a:lnTo>
                    <a:pt x="12534" y="49415"/>
                  </a:lnTo>
                  <a:lnTo>
                    <a:pt x="0" y="49415"/>
                  </a:lnTo>
                  <a:lnTo>
                    <a:pt x="0" y="60477"/>
                  </a:lnTo>
                  <a:lnTo>
                    <a:pt x="12534" y="60477"/>
                  </a:lnTo>
                  <a:lnTo>
                    <a:pt x="24296" y="58099"/>
                  </a:lnTo>
                  <a:lnTo>
                    <a:pt x="33913" y="51617"/>
                  </a:lnTo>
                  <a:lnTo>
                    <a:pt x="40404" y="42009"/>
                  </a:lnTo>
                  <a:lnTo>
                    <a:pt x="42786" y="30251"/>
                  </a:lnTo>
                  <a:lnTo>
                    <a:pt x="40404" y="18489"/>
                  </a:lnTo>
                  <a:lnTo>
                    <a:pt x="33913" y="8872"/>
                  </a:lnTo>
                  <a:lnTo>
                    <a:pt x="24296" y="2381"/>
                  </a:lnTo>
                  <a:lnTo>
                    <a:pt x="12534" y="0"/>
                  </a:lnTo>
                  <a:close/>
                </a:path>
              </a:pathLst>
            </a:custGeom>
            <a:solidFill>
              <a:srgbClr val="91939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631441" y="3875681"/>
            <a:ext cx="7988684" cy="373156"/>
          </a:xfrm>
          <a:prstGeom prst="rect">
            <a:avLst/>
          </a:prstGeom>
        </p:spPr>
        <p:txBody>
          <a:bodyPr/>
          <a:lstStyle>
            <a:lvl1pPr marL="0" marR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uk-UA" dirty="0" smtClean="0"/>
              <a:t>Підзаголовок слайда</a:t>
            </a:r>
            <a:endParaRPr lang="ru-RU" dirty="0" smtClean="0"/>
          </a:p>
        </p:txBody>
      </p:sp>
      <p:sp>
        <p:nvSpPr>
          <p:cNvPr id="91" name="Date Placeholder 3"/>
          <p:cNvSpPr txBox="1">
            <a:spLocks/>
          </p:cNvSpPr>
          <p:nvPr userDrawn="1"/>
        </p:nvSpPr>
        <p:spPr>
          <a:xfrm>
            <a:off x="347897" y="5126808"/>
            <a:ext cx="1082552" cy="208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uk-UA" sz="1000" noProof="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8" name="Рисунок 117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t="661"/>
          <a:stretch/>
        </p:blipFill>
        <p:spPr>
          <a:xfrm>
            <a:off x="10642595" y="6482079"/>
            <a:ext cx="1965507" cy="10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28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96" y="1588"/>
          <a:ext cx="1996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564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96" y="1588"/>
                        <a:ext cx="1996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995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704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6" name="Прямоугольник 35"/>
          <p:cNvSpPr/>
          <p:nvPr userDrawn="1"/>
        </p:nvSpPr>
        <p:spPr>
          <a:xfrm>
            <a:off x="618308" y="-1501"/>
            <a:ext cx="56605" cy="3979817"/>
          </a:xfrm>
          <a:prstGeom prst="rect">
            <a:avLst/>
          </a:prstGeom>
          <a:solidFill>
            <a:srgbClr val="FED1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775" y="6917892"/>
            <a:ext cx="935877" cy="3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25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9"/>
          <p:cNvSpPr>
            <a:spLocks noGrp="1"/>
          </p:cNvSpPr>
          <p:nvPr>
            <p:ph type="title" hasCustomPrompt="1"/>
          </p:nvPr>
        </p:nvSpPr>
        <p:spPr>
          <a:xfrm>
            <a:off x="562552" y="441550"/>
            <a:ext cx="11053044" cy="41514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 b="1" baseline="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uk-UA" dirty="0" smtClean="0"/>
              <a:t>Заголовок слайда</a:t>
            </a:r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52696" y="952186"/>
            <a:ext cx="12411865" cy="5830641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0000"/>
                </a:solidFill>
                <a:latin typeface="+mn-lt"/>
              </a:defRPr>
            </a:lvl1pPr>
            <a:lvl2pPr>
              <a:defRPr sz="2000">
                <a:solidFill>
                  <a:srgbClr val="000000"/>
                </a:solidFill>
                <a:latin typeface="+mn-lt"/>
              </a:defRPr>
            </a:lvl2pPr>
            <a:lvl3pPr>
              <a:defRPr sz="1600">
                <a:solidFill>
                  <a:srgbClr val="000000"/>
                </a:solidFill>
                <a:latin typeface="+mn-lt"/>
              </a:defRPr>
            </a:lvl3pPr>
            <a:lvl4pPr>
              <a:defRPr sz="1400">
                <a:solidFill>
                  <a:srgbClr val="000000"/>
                </a:solidFill>
                <a:latin typeface="+mn-lt"/>
              </a:defRPr>
            </a:lvl4pPr>
            <a:lvl5pPr>
              <a:defRPr sz="1200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06486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" t="16246" r="17639" b="12140"/>
          <a:stretch/>
        </p:blipFill>
        <p:spPr>
          <a:xfrm>
            <a:off x="-29028" y="-29029"/>
            <a:ext cx="13469258" cy="75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678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3985" y="402483"/>
            <a:ext cx="11591806" cy="146118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23985" y="7006699"/>
            <a:ext cx="3023949" cy="402483"/>
          </a:xfrm>
          <a:prstGeom prst="rect">
            <a:avLst/>
          </a:prstGeom>
        </p:spPr>
        <p:txBody>
          <a:bodyPr/>
          <a:lstStyle/>
          <a:p>
            <a:fld id="{EBC75648-0FE6-440C-B700-2B38143E612E}" type="datetimeFigureOut">
              <a:rPr lang="ru-RU" smtClean="0"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451926" y="7006699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91841" y="7006699"/>
            <a:ext cx="3023949" cy="402483"/>
          </a:xfrm>
          <a:prstGeom prst="rect">
            <a:avLst/>
          </a:prstGeom>
        </p:spPr>
        <p:txBody>
          <a:bodyPr/>
          <a:lstStyle/>
          <a:p>
            <a:fld id="{7842FACE-49D5-4992-A0AF-C04A792A56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3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2473609" y="7163300"/>
            <a:ext cx="450764" cy="3631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D2AB4A33-C29B-46DB-B7DE-3F7E22048103}" type="slidenum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z="176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 txBox="1">
            <a:spLocks/>
          </p:cNvSpPr>
          <p:nvPr userDrawn="1"/>
        </p:nvSpPr>
        <p:spPr>
          <a:xfrm>
            <a:off x="707137" y="441550"/>
            <a:ext cx="10649824" cy="4151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68" dirty="0"/>
          </a:p>
        </p:txBody>
      </p:sp>
      <p:sp>
        <p:nvSpPr>
          <p:cNvPr id="49" name="Прямоугольник 48"/>
          <p:cNvSpPr/>
          <p:nvPr userDrawn="1"/>
        </p:nvSpPr>
        <p:spPr>
          <a:xfrm>
            <a:off x="465909" y="1"/>
            <a:ext cx="757645" cy="888274"/>
          </a:xfrm>
          <a:prstGeom prst="rect">
            <a:avLst/>
          </a:prstGeom>
          <a:solidFill>
            <a:srgbClr val="FED1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657" y="480878"/>
            <a:ext cx="935877" cy="318774"/>
          </a:xfrm>
          <a:prstGeom prst="rect">
            <a:avLst/>
          </a:prstGeom>
        </p:spPr>
      </p:pic>
      <p:grpSp>
        <p:nvGrpSpPr>
          <p:cNvPr id="58" name="Группа 57"/>
          <p:cNvGrpSpPr/>
          <p:nvPr userDrawn="1"/>
        </p:nvGrpSpPr>
        <p:grpSpPr>
          <a:xfrm>
            <a:off x="10092512" y="6976271"/>
            <a:ext cx="3166616" cy="200338"/>
            <a:chOff x="10092512" y="6976271"/>
            <a:chExt cx="3166616" cy="200338"/>
          </a:xfrm>
        </p:grpSpPr>
        <p:grpSp>
          <p:nvGrpSpPr>
            <p:cNvPr id="30" name="Группа 29"/>
            <p:cNvGrpSpPr/>
            <p:nvPr userDrawn="1"/>
          </p:nvGrpSpPr>
          <p:grpSpPr>
            <a:xfrm>
              <a:off x="10947495" y="6976271"/>
              <a:ext cx="2311633" cy="200338"/>
              <a:chOff x="8189998" y="6976271"/>
              <a:chExt cx="2311633" cy="200338"/>
            </a:xfrm>
          </p:grpSpPr>
          <p:sp>
            <p:nvSpPr>
              <p:cNvPr id="31" name="object 4"/>
              <p:cNvSpPr/>
              <p:nvPr userDrawn="1"/>
            </p:nvSpPr>
            <p:spPr>
              <a:xfrm>
                <a:off x="8190002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44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78" y="7721"/>
                    </a:lnTo>
                    <a:lnTo>
                      <a:pt x="23152" y="13741"/>
                    </a:lnTo>
                    <a:lnTo>
                      <a:pt x="23152" y="28511"/>
                    </a:lnTo>
                    <a:lnTo>
                      <a:pt x="16878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44" y="42227"/>
                    </a:lnTo>
                    <a:lnTo>
                      <a:pt x="17730" y="40567"/>
                    </a:lnTo>
                    <a:lnTo>
                      <a:pt x="24747" y="36041"/>
                    </a:lnTo>
                    <a:lnTo>
                      <a:pt x="29480" y="29331"/>
                    </a:lnTo>
                    <a:lnTo>
                      <a:pt x="31216" y="21120"/>
                    </a:lnTo>
                    <a:lnTo>
                      <a:pt x="29480" y="12906"/>
                    </a:lnTo>
                    <a:lnTo>
                      <a:pt x="24747" y="6192"/>
                    </a:lnTo>
                    <a:lnTo>
                      <a:pt x="17730" y="1662"/>
                    </a:lnTo>
                    <a:lnTo>
                      <a:pt x="9144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5"/>
              <p:cNvSpPr/>
              <p:nvPr userDrawn="1"/>
            </p:nvSpPr>
            <p:spPr>
              <a:xfrm>
                <a:off x="8474982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44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78" y="7721"/>
                    </a:lnTo>
                    <a:lnTo>
                      <a:pt x="23152" y="13741"/>
                    </a:lnTo>
                    <a:lnTo>
                      <a:pt x="23152" y="28511"/>
                    </a:lnTo>
                    <a:lnTo>
                      <a:pt x="16878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44" y="42227"/>
                    </a:lnTo>
                    <a:lnTo>
                      <a:pt x="17732" y="40567"/>
                    </a:lnTo>
                    <a:lnTo>
                      <a:pt x="24753" y="36041"/>
                    </a:lnTo>
                    <a:lnTo>
                      <a:pt x="29491" y="29331"/>
                    </a:lnTo>
                    <a:lnTo>
                      <a:pt x="31229" y="21120"/>
                    </a:lnTo>
                    <a:lnTo>
                      <a:pt x="29491" y="12906"/>
                    </a:lnTo>
                    <a:lnTo>
                      <a:pt x="24753" y="6192"/>
                    </a:lnTo>
                    <a:lnTo>
                      <a:pt x="17732" y="1662"/>
                    </a:lnTo>
                    <a:lnTo>
                      <a:pt x="9144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6"/>
              <p:cNvSpPr/>
              <p:nvPr userDrawn="1"/>
            </p:nvSpPr>
            <p:spPr>
              <a:xfrm>
                <a:off x="8759956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69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78" y="7721"/>
                    </a:lnTo>
                    <a:lnTo>
                      <a:pt x="23177" y="13741"/>
                    </a:lnTo>
                    <a:lnTo>
                      <a:pt x="23177" y="28511"/>
                    </a:lnTo>
                    <a:lnTo>
                      <a:pt x="16878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69" y="42227"/>
                    </a:lnTo>
                    <a:lnTo>
                      <a:pt x="17751" y="40567"/>
                    </a:lnTo>
                    <a:lnTo>
                      <a:pt x="24768" y="36041"/>
                    </a:lnTo>
                    <a:lnTo>
                      <a:pt x="29504" y="29331"/>
                    </a:lnTo>
                    <a:lnTo>
                      <a:pt x="31241" y="21120"/>
                    </a:lnTo>
                    <a:lnTo>
                      <a:pt x="29504" y="12906"/>
                    </a:lnTo>
                    <a:lnTo>
                      <a:pt x="24768" y="6192"/>
                    </a:lnTo>
                    <a:lnTo>
                      <a:pt x="17751" y="1662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7"/>
              <p:cNvSpPr/>
              <p:nvPr userDrawn="1"/>
            </p:nvSpPr>
            <p:spPr>
              <a:xfrm>
                <a:off x="9044957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44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65" y="7721"/>
                    </a:lnTo>
                    <a:lnTo>
                      <a:pt x="23152" y="13741"/>
                    </a:lnTo>
                    <a:lnTo>
                      <a:pt x="23152" y="28511"/>
                    </a:lnTo>
                    <a:lnTo>
                      <a:pt x="16865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44" y="42227"/>
                    </a:lnTo>
                    <a:lnTo>
                      <a:pt x="17725" y="40567"/>
                    </a:lnTo>
                    <a:lnTo>
                      <a:pt x="24742" y="36041"/>
                    </a:lnTo>
                    <a:lnTo>
                      <a:pt x="29478" y="29331"/>
                    </a:lnTo>
                    <a:lnTo>
                      <a:pt x="31216" y="21120"/>
                    </a:lnTo>
                    <a:lnTo>
                      <a:pt x="29478" y="12906"/>
                    </a:lnTo>
                    <a:lnTo>
                      <a:pt x="24742" y="6192"/>
                    </a:lnTo>
                    <a:lnTo>
                      <a:pt x="17725" y="1662"/>
                    </a:lnTo>
                    <a:lnTo>
                      <a:pt x="9144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8"/>
              <p:cNvSpPr/>
              <p:nvPr userDrawn="1"/>
            </p:nvSpPr>
            <p:spPr>
              <a:xfrm>
                <a:off x="9329938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44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78" y="7721"/>
                    </a:lnTo>
                    <a:lnTo>
                      <a:pt x="23152" y="13741"/>
                    </a:lnTo>
                    <a:lnTo>
                      <a:pt x="23152" y="28511"/>
                    </a:lnTo>
                    <a:lnTo>
                      <a:pt x="16878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44" y="42227"/>
                    </a:lnTo>
                    <a:lnTo>
                      <a:pt x="17730" y="40567"/>
                    </a:lnTo>
                    <a:lnTo>
                      <a:pt x="24747" y="36041"/>
                    </a:lnTo>
                    <a:lnTo>
                      <a:pt x="29480" y="29331"/>
                    </a:lnTo>
                    <a:lnTo>
                      <a:pt x="31216" y="21120"/>
                    </a:lnTo>
                    <a:lnTo>
                      <a:pt x="29480" y="12906"/>
                    </a:lnTo>
                    <a:lnTo>
                      <a:pt x="24747" y="6192"/>
                    </a:lnTo>
                    <a:lnTo>
                      <a:pt x="17730" y="1662"/>
                    </a:lnTo>
                    <a:lnTo>
                      <a:pt x="9144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9"/>
              <p:cNvSpPr/>
              <p:nvPr userDrawn="1"/>
            </p:nvSpPr>
            <p:spPr>
              <a:xfrm>
                <a:off x="9614926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44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65" y="7721"/>
                    </a:lnTo>
                    <a:lnTo>
                      <a:pt x="23152" y="13741"/>
                    </a:lnTo>
                    <a:lnTo>
                      <a:pt x="23152" y="28511"/>
                    </a:lnTo>
                    <a:lnTo>
                      <a:pt x="16865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44" y="42227"/>
                    </a:lnTo>
                    <a:lnTo>
                      <a:pt x="17730" y="40567"/>
                    </a:lnTo>
                    <a:lnTo>
                      <a:pt x="24747" y="36041"/>
                    </a:lnTo>
                    <a:lnTo>
                      <a:pt x="29480" y="29331"/>
                    </a:lnTo>
                    <a:lnTo>
                      <a:pt x="31216" y="21120"/>
                    </a:lnTo>
                    <a:lnTo>
                      <a:pt x="29480" y="12906"/>
                    </a:lnTo>
                    <a:lnTo>
                      <a:pt x="24747" y="6192"/>
                    </a:lnTo>
                    <a:lnTo>
                      <a:pt x="17730" y="1662"/>
                    </a:lnTo>
                    <a:lnTo>
                      <a:pt x="9144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0"/>
              <p:cNvSpPr/>
              <p:nvPr userDrawn="1"/>
            </p:nvSpPr>
            <p:spPr>
              <a:xfrm>
                <a:off x="9899900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69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78" y="7721"/>
                    </a:lnTo>
                    <a:lnTo>
                      <a:pt x="23177" y="13741"/>
                    </a:lnTo>
                    <a:lnTo>
                      <a:pt x="23177" y="28511"/>
                    </a:lnTo>
                    <a:lnTo>
                      <a:pt x="16878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69" y="42227"/>
                    </a:lnTo>
                    <a:lnTo>
                      <a:pt x="17751" y="40567"/>
                    </a:lnTo>
                    <a:lnTo>
                      <a:pt x="24768" y="36041"/>
                    </a:lnTo>
                    <a:lnTo>
                      <a:pt x="29504" y="29331"/>
                    </a:lnTo>
                    <a:lnTo>
                      <a:pt x="31241" y="21120"/>
                    </a:lnTo>
                    <a:lnTo>
                      <a:pt x="29504" y="12906"/>
                    </a:lnTo>
                    <a:lnTo>
                      <a:pt x="24768" y="6192"/>
                    </a:lnTo>
                    <a:lnTo>
                      <a:pt x="17751" y="1662"/>
                    </a:lnTo>
                    <a:lnTo>
                      <a:pt x="9169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1"/>
              <p:cNvSpPr/>
              <p:nvPr userDrawn="1"/>
            </p:nvSpPr>
            <p:spPr>
              <a:xfrm>
                <a:off x="10184900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44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52" y="7721"/>
                    </a:lnTo>
                    <a:lnTo>
                      <a:pt x="23152" y="13741"/>
                    </a:lnTo>
                    <a:lnTo>
                      <a:pt x="23152" y="28511"/>
                    </a:lnTo>
                    <a:lnTo>
                      <a:pt x="16852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44" y="42227"/>
                    </a:lnTo>
                    <a:lnTo>
                      <a:pt x="17725" y="40567"/>
                    </a:lnTo>
                    <a:lnTo>
                      <a:pt x="24742" y="36041"/>
                    </a:lnTo>
                    <a:lnTo>
                      <a:pt x="29478" y="29331"/>
                    </a:lnTo>
                    <a:lnTo>
                      <a:pt x="31216" y="21120"/>
                    </a:lnTo>
                    <a:lnTo>
                      <a:pt x="29478" y="12906"/>
                    </a:lnTo>
                    <a:lnTo>
                      <a:pt x="24742" y="6192"/>
                    </a:lnTo>
                    <a:lnTo>
                      <a:pt x="17725" y="1662"/>
                    </a:lnTo>
                    <a:lnTo>
                      <a:pt x="9144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12"/>
              <p:cNvSpPr/>
              <p:nvPr userDrawn="1"/>
            </p:nvSpPr>
            <p:spPr>
              <a:xfrm>
                <a:off x="10469881" y="6976271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9144" y="0"/>
                    </a:moveTo>
                    <a:lnTo>
                      <a:pt x="0" y="0"/>
                    </a:lnTo>
                    <a:lnTo>
                      <a:pt x="0" y="7721"/>
                    </a:lnTo>
                    <a:lnTo>
                      <a:pt x="16878" y="7721"/>
                    </a:lnTo>
                    <a:lnTo>
                      <a:pt x="23152" y="13741"/>
                    </a:lnTo>
                    <a:lnTo>
                      <a:pt x="23152" y="28511"/>
                    </a:lnTo>
                    <a:lnTo>
                      <a:pt x="16878" y="34505"/>
                    </a:lnTo>
                    <a:lnTo>
                      <a:pt x="0" y="34505"/>
                    </a:lnTo>
                    <a:lnTo>
                      <a:pt x="0" y="42227"/>
                    </a:lnTo>
                    <a:lnTo>
                      <a:pt x="9144" y="42227"/>
                    </a:lnTo>
                    <a:lnTo>
                      <a:pt x="17725" y="40567"/>
                    </a:lnTo>
                    <a:lnTo>
                      <a:pt x="24742" y="36041"/>
                    </a:lnTo>
                    <a:lnTo>
                      <a:pt x="29478" y="29331"/>
                    </a:lnTo>
                    <a:lnTo>
                      <a:pt x="31216" y="21120"/>
                    </a:lnTo>
                    <a:lnTo>
                      <a:pt x="29478" y="12906"/>
                    </a:lnTo>
                    <a:lnTo>
                      <a:pt x="24742" y="6192"/>
                    </a:lnTo>
                    <a:lnTo>
                      <a:pt x="17725" y="1662"/>
                    </a:lnTo>
                    <a:lnTo>
                      <a:pt x="9144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13"/>
              <p:cNvSpPr/>
              <p:nvPr userDrawn="1"/>
            </p:nvSpPr>
            <p:spPr>
              <a:xfrm>
                <a:off x="10469878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16" y="0"/>
                    </a:moveTo>
                    <a:lnTo>
                      <a:pt x="22072" y="0"/>
                    </a:lnTo>
                    <a:lnTo>
                      <a:pt x="13490" y="1660"/>
                    </a:lnTo>
                    <a:lnTo>
                      <a:pt x="6473" y="6186"/>
                    </a:lnTo>
                    <a:lnTo>
                      <a:pt x="1737" y="12896"/>
                    </a:lnTo>
                    <a:lnTo>
                      <a:pt x="0" y="21107"/>
                    </a:lnTo>
                    <a:lnTo>
                      <a:pt x="1737" y="29320"/>
                    </a:lnTo>
                    <a:lnTo>
                      <a:pt x="6473" y="36034"/>
                    </a:lnTo>
                    <a:lnTo>
                      <a:pt x="13490" y="40565"/>
                    </a:lnTo>
                    <a:lnTo>
                      <a:pt x="22072" y="42227"/>
                    </a:lnTo>
                    <a:lnTo>
                      <a:pt x="31216" y="42227"/>
                    </a:lnTo>
                    <a:lnTo>
                      <a:pt x="31216" y="34505"/>
                    </a:lnTo>
                    <a:lnTo>
                      <a:pt x="14350" y="34505"/>
                    </a:lnTo>
                    <a:lnTo>
                      <a:pt x="8077" y="28486"/>
                    </a:lnTo>
                    <a:lnTo>
                      <a:pt x="8077" y="13715"/>
                    </a:lnTo>
                    <a:lnTo>
                      <a:pt x="14350" y="7721"/>
                    </a:lnTo>
                    <a:lnTo>
                      <a:pt x="31216" y="7721"/>
                    </a:lnTo>
                    <a:lnTo>
                      <a:pt x="31216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14"/>
              <p:cNvSpPr/>
              <p:nvPr userDrawn="1"/>
            </p:nvSpPr>
            <p:spPr>
              <a:xfrm>
                <a:off x="10184903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16" y="0"/>
                    </a:moveTo>
                    <a:lnTo>
                      <a:pt x="22072" y="0"/>
                    </a:lnTo>
                    <a:lnTo>
                      <a:pt x="13480" y="1660"/>
                    </a:lnTo>
                    <a:lnTo>
                      <a:pt x="6464" y="6186"/>
                    </a:lnTo>
                    <a:lnTo>
                      <a:pt x="1734" y="12896"/>
                    </a:lnTo>
                    <a:lnTo>
                      <a:pt x="0" y="21107"/>
                    </a:lnTo>
                    <a:lnTo>
                      <a:pt x="1734" y="29320"/>
                    </a:lnTo>
                    <a:lnTo>
                      <a:pt x="6464" y="36034"/>
                    </a:lnTo>
                    <a:lnTo>
                      <a:pt x="13480" y="40565"/>
                    </a:lnTo>
                    <a:lnTo>
                      <a:pt x="22072" y="42227"/>
                    </a:lnTo>
                    <a:lnTo>
                      <a:pt x="31216" y="42227"/>
                    </a:lnTo>
                    <a:lnTo>
                      <a:pt x="31216" y="34505"/>
                    </a:lnTo>
                    <a:lnTo>
                      <a:pt x="14325" y="34505"/>
                    </a:lnTo>
                    <a:lnTo>
                      <a:pt x="8064" y="28486"/>
                    </a:lnTo>
                    <a:lnTo>
                      <a:pt x="8064" y="13715"/>
                    </a:lnTo>
                    <a:lnTo>
                      <a:pt x="14325" y="7721"/>
                    </a:lnTo>
                    <a:lnTo>
                      <a:pt x="31216" y="7721"/>
                    </a:lnTo>
                    <a:lnTo>
                      <a:pt x="31216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15"/>
              <p:cNvSpPr/>
              <p:nvPr userDrawn="1"/>
            </p:nvSpPr>
            <p:spPr>
              <a:xfrm>
                <a:off x="9899910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29" y="0"/>
                    </a:moveTo>
                    <a:lnTo>
                      <a:pt x="22072" y="0"/>
                    </a:lnTo>
                    <a:lnTo>
                      <a:pt x="13485" y="1660"/>
                    </a:lnTo>
                    <a:lnTo>
                      <a:pt x="6469" y="6186"/>
                    </a:lnTo>
                    <a:lnTo>
                      <a:pt x="1736" y="12896"/>
                    </a:lnTo>
                    <a:lnTo>
                      <a:pt x="0" y="21107"/>
                    </a:lnTo>
                    <a:lnTo>
                      <a:pt x="1736" y="29320"/>
                    </a:lnTo>
                    <a:lnTo>
                      <a:pt x="6469" y="36034"/>
                    </a:lnTo>
                    <a:lnTo>
                      <a:pt x="13485" y="40565"/>
                    </a:lnTo>
                    <a:lnTo>
                      <a:pt x="22072" y="42227"/>
                    </a:lnTo>
                    <a:lnTo>
                      <a:pt x="31229" y="42227"/>
                    </a:lnTo>
                    <a:lnTo>
                      <a:pt x="31229" y="34505"/>
                    </a:lnTo>
                    <a:lnTo>
                      <a:pt x="14350" y="34505"/>
                    </a:lnTo>
                    <a:lnTo>
                      <a:pt x="8077" y="28486"/>
                    </a:lnTo>
                    <a:lnTo>
                      <a:pt x="8077" y="13715"/>
                    </a:lnTo>
                    <a:lnTo>
                      <a:pt x="14350" y="7721"/>
                    </a:lnTo>
                    <a:lnTo>
                      <a:pt x="31229" y="7721"/>
                    </a:lnTo>
                    <a:lnTo>
                      <a:pt x="31229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16"/>
              <p:cNvSpPr/>
              <p:nvPr userDrawn="1"/>
            </p:nvSpPr>
            <p:spPr>
              <a:xfrm>
                <a:off x="9614923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29" y="0"/>
                    </a:moveTo>
                    <a:lnTo>
                      <a:pt x="22059" y="0"/>
                    </a:lnTo>
                    <a:lnTo>
                      <a:pt x="13485" y="1660"/>
                    </a:lnTo>
                    <a:lnTo>
                      <a:pt x="6472" y="6186"/>
                    </a:lnTo>
                    <a:lnTo>
                      <a:pt x="1737" y="12896"/>
                    </a:lnTo>
                    <a:lnTo>
                      <a:pt x="0" y="21107"/>
                    </a:lnTo>
                    <a:lnTo>
                      <a:pt x="1737" y="29320"/>
                    </a:lnTo>
                    <a:lnTo>
                      <a:pt x="6472" y="36034"/>
                    </a:lnTo>
                    <a:lnTo>
                      <a:pt x="13485" y="40565"/>
                    </a:lnTo>
                    <a:lnTo>
                      <a:pt x="22059" y="42227"/>
                    </a:lnTo>
                    <a:lnTo>
                      <a:pt x="31229" y="42227"/>
                    </a:lnTo>
                    <a:lnTo>
                      <a:pt x="31229" y="34505"/>
                    </a:lnTo>
                    <a:lnTo>
                      <a:pt x="14350" y="34505"/>
                    </a:lnTo>
                    <a:lnTo>
                      <a:pt x="8064" y="28486"/>
                    </a:lnTo>
                    <a:lnTo>
                      <a:pt x="8064" y="13715"/>
                    </a:lnTo>
                    <a:lnTo>
                      <a:pt x="14350" y="7721"/>
                    </a:lnTo>
                    <a:lnTo>
                      <a:pt x="31229" y="7721"/>
                    </a:lnTo>
                    <a:lnTo>
                      <a:pt x="31229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17"/>
              <p:cNvSpPr/>
              <p:nvPr userDrawn="1"/>
            </p:nvSpPr>
            <p:spPr>
              <a:xfrm>
                <a:off x="9329935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42" y="0"/>
                    </a:moveTo>
                    <a:lnTo>
                      <a:pt x="22072" y="0"/>
                    </a:lnTo>
                    <a:lnTo>
                      <a:pt x="13490" y="1660"/>
                    </a:lnTo>
                    <a:lnTo>
                      <a:pt x="6473" y="6186"/>
                    </a:lnTo>
                    <a:lnTo>
                      <a:pt x="1737" y="12896"/>
                    </a:lnTo>
                    <a:lnTo>
                      <a:pt x="0" y="21107"/>
                    </a:lnTo>
                    <a:lnTo>
                      <a:pt x="1737" y="29320"/>
                    </a:lnTo>
                    <a:lnTo>
                      <a:pt x="6473" y="36034"/>
                    </a:lnTo>
                    <a:lnTo>
                      <a:pt x="13490" y="40565"/>
                    </a:lnTo>
                    <a:lnTo>
                      <a:pt x="22072" y="42227"/>
                    </a:lnTo>
                    <a:lnTo>
                      <a:pt x="31242" y="42227"/>
                    </a:lnTo>
                    <a:lnTo>
                      <a:pt x="31242" y="34505"/>
                    </a:lnTo>
                    <a:lnTo>
                      <a:pt x="14351" y="34505"/>
                    </a:lnTo>
                    <a:lnTo>
                      <a:pt x="8077" y="28486"/>
                    </a:lnTo>
                    <a:lnTo>
                      <a:pt x="8077" y="13715"/>
                    </a:lnTo>
                    <a:lnTo>
                      <a:pt x="14351" y="7721"/>
                    </a:lnTo>
                    <a:lnTo>
                      <a:pt x="31242" y="7721"/>
                    </a:lnTo>
                    <a:lnTo>
                      <a:pt x="31242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18"/>
              <p:cNvSpPr/>
              <p:nvPr userDrawn="1"/>
            </p:nvSpPr>
            <p:spPr>
              <a:xfrm>
                <a:off x="9044961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16" y="0"/>
                    </a:moveTo>
                    <a:lnTo>
                      <a:pt x="22072" y="0"/>
                    </a:lnTo>
                    <a:lnTo>
                      <a:pt x="13490" y="1660"/>
                    </a:lnTo>
                    <a:lnTo>
                      <a:pt x="6473" y="6186"/>
                    </a:lnTo>
                    <a:lnTo>
                      <a:pt x="1737" y="12896"/>
                    </a:lnTo>
                    <a:lnTo>
                      <a:pt x="0" y="21107"/>
                    </a:lnTo>
                    <a:lnTo>
                      <a:pt x="1737" y="29320"/>
                    </a:lnTo>
                    <a:lnTo>
                      <a:pt x="6473" y="36034"/>
                    </a:lnTo>
                    <a:lnTo>
                      <a:pt x="13490" y="40565"/>
                    </a:lnTo>
                    <a:lnTo>
                      <a:pt x="22072" y="42227"/>
                    </a:lnTo>
                    <a:lnTo>
                      <a:pt x="31216" y="42227"/>
                    </a:lnTo>
                    <a:lnTo>
                      <a:pt x="31216" y="34505"/>
                    </a:lnTo>
                    <a:lnTo>
                      <a:pt x="14338" y="34505"/>
                    </a:lnTo>
                    <a:lnTo>
                      <a:pt x="8064" y="28486"/>
                    </a:lnTo>
                    <a:lnTo>
                      <a:pt x="8064" y="13715"/>
                    </a:lnTo>
                    <a:lnTo>
                      <a:pt x="14338" y="7721"/>
                    </a:lnTo>
                    <a:lnTo>
                      <a:pt x="31216" y="7721"/>
                    </a:lnTo>
                    <a:lnTo>
                      <a:pt x="31216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19"/>
              <p:cNvSpPr/>
              <p:nvPr userDrawn="1"/>
            </p:nvSpPr>
            <p:spPr>
              <a:xfrm>
                <a:off x="8759980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16" y="0"/>
                    </a:moveTo>
                    <a:lnTo>
                      <a:pt x="22059" y="0"/>
                    </a:lnTo>
                    <a:lnTo>
                      <a:pt x="13485" y="1660"/>
                    </a:lnTo>
                    <a:lnTo>
                      <a:pt x="6472" y="6186"/>
                    </a:lnTo>
                    <a:lnTo>
                      <a:pt x="1737" y="12896"/>
                    </a:lnTo>
                    <a:lnTo>
                      <a:pt x="0" y="21107"/>
                    </a:lnTo>
                    <a:lnTo>
                      <a:pt x="1737" y="29320"/>
                    </a:lnTo>
                    <a:lnTo>
                      <a:pt x="6472" y="36034"/>
                    </a:lnTo>
                    <a:lnTo>
                      <a:pt x="13485" y="40565"/>
                    </a:lnTo>
                    <a:lnTo>
                      <a:pt x="22059" y="42227"/>
                    </a:lnTo>
                    <a:lnTo>
                      <a:pt x="31216" y="42227"/>
                    </a:lnTo>
                    <a:lnTo>
                      <a:pt x="31216" y="34505"/>
                    </a:lnTo>
                    <a:lnTo>
                      <a:pt x="14338" y="34505"/>
                    </a:lnTo>
                    <a:lnTo>
                      <a:pt x="8064" y="28486"/>
                    </a:lnTo>
                    <a:lnTo>
                      <a:pt x="8064" y="13715"/>
                    </a:lnTo>
                    <a:lnTo>
                      <a:pt x="14338" y="7721"/>
                    </a:lnTo>
                    <a:lnTo>
                      <a:pt x="31216" y="7721"/>
                    </a:lnTo>
                    <a:lnTo>
                      <a:pt x="31216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20"/>
              <p:cNvSpPr/>
              <p:nvPr userDrawn="1"/>
            </p:nvSpPr>
            <p:spPr>
              <a:xfrm>
                <a:off x="8474980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29" y="0"/>
                    </a:moveTo>
                    <a:lnTo>
                      <a:pt x="22072" y="0"/>
                    </a:lnTo>
                    <a:lnTo>
                      <a:pt x="13490" y="1660"/>
                    </a:lnTo>
                    <a:lnTo>
                      <a:pt x="6473" y="6186"/>
                    </a:lnTo>
                    <a:lnTo>
                      <a:pt x="1737" y="12896"/>
                    </a:lnTo>
                    <a:lnTo>
                      <a:pt x="0" y="21107"/>
                    </a:lnTo>
                    <a:lnTo>
                      <a:pt x="1737" y="29320"/>
                    </a:lnTo>
                    <a:lnTo>
                      <a:pt x="6473" y="36034"/>
                    </a:lnTo>
                    <a:lnTo>
                      <a:pt x="13490" y="40565"/>
                    </a:lnTo>
                    <a:lnTo>
                      <a:pt x="22072" y="42227"/>
                    </a:lnTo>
                    <a:lnTo>
                      <a:pt x="31229" y="42227"/>
                    </a:lnTo>
                    <a:lnTo>
                      <a:pt x="31229" y="34505"/>
                    </a:lnTo>
                    <a:lnTo>
                      <a:pt x="14350" y="34505"/>
                    </a:lnTo>
                    <a:lnTo>
                      <a:pt x="8064" y="28486"/>
                    </a:lnTo>
                    <a:lnTo>
                      <a:pt x="8064" y="13715"/>
                    </a:lnTo>
                    <a:lnTo>
                      <a:pt x="14350" y="7721"/>
                    </a:lnTo>
                    <a:lnTo>
                      <a:pt x="31229" y="7721"/>
                    </a:lnTo>
                    <a:lnTo>
                      <a:pt x="31229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21"/>
              <p:cNvSpPr/>
              <p:nvPr userDrawn="1"/>
            </p:nvSpPr>
            <p:spPr>
              <a:xfrm>
                <a:off x="8189998" y="7134064"/>
                <a:ext cx="3175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31750" h="42545">
                    <a:moveTo>
                      <a:pt x="31216" y="0"/>
                    </a:moveTo>
                    <a:lnTo>
                      <a:pt x="22072" y="0"/>
                    </a:lnTo>
                    <a:lnTo>
                      <a:pt x="13490" y="1660"/>
                    </a:lnTo>
                    <a:lnTo>
                      <a:pt x="6473" y="6186"/>
                    </a:lnTo>
                    <a:lnTo>
                      <a:pt x="1737" y="12896"/>
                    </a:lnTo>
                    <a:lnTo>
                      <a:pt x="0" y="21107"/>
                    </a:lnTo>
                    <a:lnTo>
                      <a:pt x="1737" y="29320"/>
                    </a:lnTo>
                    <a:lnTo>
                      <a:pt x="6473" y="36034"/>
                    </a:lnTo>
                    <a:lnTo>
                      <a:pt x="13490" y="40565"/>
                    </a:lnTo>
                    <a:lnTo>
                      <a:pt x="22072" y="42227"/>
                    </a:lnTo>
                    <a:lnTo>
                      <a:pt x="31216" y="42227"/>
                    </a:lnTo>
                    <a:lnTo>
                      <a:pt x="31216" y="34505"/>
                    </a:lnTo>
                    <a:lnTo>
                      <a:pt x="14350" y="34505"/>
                    </a:lnTo>
                    <a:lnTo>
                      <a:pt x="8064" y="28486"/>
                    </a:lnTo>
                    <a:lnTo>
                      <a:pt x="8064" y="13715"/>
                    </a:lnTo>
                    <a:lnTo>
                      <a:pt x="14350" y="7721"/>
                    </a:lnTo>
                    <a:lnTo>
                      <a:pt x="31216" y="7721"/>
                    </a:lnTo>
                    <a:lnTo>
                      <a:pt x="31216" y="0"/>
                    </a:lnTo>
                    <a:close/>
                  </a:path>
                </a:pathLst>
              </a:custGeom>
              <a:solidFill>
                <a:srgbClr val="9B9B9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2" name="object 4"/>
            <p:cNvSpPr/>
            <p:nvPr userDrawn="1"/>
          </p:nvSpPr>
          <p:spPr>
            <a:xfrm>
              <a:off x="10092516" y="6976271"/>
              <a:ext cx="31750" cy="42545"/>
            </a:xfrm>
            <a:custGeom>
              <a:avLst/>
              <a:gdLst/>
              <a:ahLst/>
              <a:cxnLst/>
              <a:rect l="l" t="t" r="r" b="b"/>
              <a:pathLst>
                <a:path w="31750" h="42545">
                  <a:moveTo>
                    <a:pt x="9144" y="0"/>
                  </a:moveTo>
                  <a:lnTo>
                    <a:pt x="0" y="0"/>
                  </a:lnTo>
                  <a:lnTo>
                    <a:pt x="0" y="7721"/>
                  </a:lnTo>
                  <a:lnTo>
                    <a:pt x="16878" y="7721"/>
                  </a:lnTo>
                  <a:lnTo>
                    <a:pt x="23152" y="13741"/>
                  </a:lnTo>
                  <a:lnTo>
                    <a:pt x="23152" y="28511"/>
                  </a:lnTo>
                  <a:lnTo>
                    <a:pt x="16878" y="34505"/>
                  </a:lnTo>
                  <a:lnTo>
                    <a:pt x="0" y="34505"/>
                  </a:lnTo>
                  <a:lnTo>
                    <a:pt x="0" y="42227"/>
                  </a:lnTo>
                  <a:lnTo>
                    <a:pt x="9144" y="42227"/>
                  </a:lnTo>
                  <a:lnTo>
                    <a:pt x="17730" y="40567"/>
                  </a:lnTo>
                  <a:lnTo>
                    <a:pt x="24747" y="36041"/>
                  </a:lnTo>
                  <a:lnTo>
                    <a:pt x="29480" y="29331"/>
                  </a:lnTo>
                  <a:lnTo>
                    <a:pt x="31216" y="21120"/>
                  </a:lnTo>
                  <a:lnTo>
                    <a:pt x="29480" y="12906"/>
                  </a:lnTo>
                  <a:lnTo>
                    <a:pt x="24747" y="6192"/>
                  </a:lnTo>
                  <a:lnTo>
                    <a:pt x="17730" y="166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B9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"/>
            <p:cNvSpPr/>
            <p:nvPr userDrawn="1"/>
          </p:nvSpPr>
          <p:spPr>
            <a:xfrm>
              <a:off x="10377496" y="6976271"/>
              <a:ext cx="31750" cy="42545"/>
            </a:xfrm>
            <a:custGeom>
              <a:avLst/>
              <a:gdLst/>
              <a:ahLst/>
              <a:cxnLst/>
              <a:rect l="l" t="t" r="r" b="b"/>
              <a:pathLst>
                <a:path w="31750" h="42545">
                  <a:moveTo>
                    <a:pt x="9144" y="0"/>
                  </a:moveTo>
                  <a:lnTo>
                    <a:pt x="0" y="0"/>
                  </a:lnTo>
                  <a:lnTo>
                    <a:pt x="0" y="7721"/>
                  </a:lnTo>
                  <a:lnTo>
                    <a:pt x="16878" y="7721"/>
                  </a:lnTo>
                  <a:lnTo>
                    <a:pt x="23152" y="13741"/>
                  </a:lnTo>
                  <a:lnTo>
                    <a:pt x="23152" y="28511"/>
                  </a:lnTo>
                  <a:lnTo>
                    <a:pt x="16878" y="34505"/>
                  </a:lnTo>
                  <a:lnTo>
                    <a:pt x="0" y="34505"/>
                  </a:lnTo>
                  <a:lnTo>
                    <a:pt x="0" y="42227"/>
                  </a:lnTo>
                  <a:lnTo>
                    <a:pt x="9144" y="42227"/>
                  </a:lnTo>
                  <a:lnTo>
                    <a:pt x="17732" y="40567"/>
                  </a:lnTo>
                  <a:lnTo>
                    <a:pt x="24753" y="36041"/>
                  </a:lnTo>
                  <a:lnTo>
                    <a:pt x="29491" y="29331"/>
                  </a:lnTo>
                  <a:lnTo>
                    <a:pt x="31229" y="21120"/>
                  </a:lnTo>
                  <a:lnTo>
                    <a:pt x="29491" y="12906"/>
                  </a:lnTo>
                  <a:lnTo>
                    <a:pt x="24753" y="6192"/>
                  </a:lnTo>
                  <a:lnTo>
                    <a:pt x="17732" y="1662"/>
                  </a:lnTo>
                  <a:lnTo>
                    <a:pt x="9144" y="0"/>
                  </a:lnTo>
                  <a:close/>
                </a:path>
              </a:pathLst>
            </a:custGeom>
            <a:solidFill>
              <a:srgbClr val="9B9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6"/>
            <p:cNvSpPr/>
            <p:nvPr userDrawn="1"/>
          </p:nvSpPr>
          <p:spPr>
            <a:xfrm>
              <a:off x="10662470" y="6976271"/>
              <a:ext cx="31750" cy="42545"/>
            </a:xfrm>
            <a:custGeom>
              <a:avLst/>
              <a:gdLst/>
              <a:ahLst/>
              <a:cxnLst/>
              <a:rect l="l" t="t" r="r" b="b"/>
              <a:pathLst>
                <a:path w="31750" h="42545">
                  <a:moveTo>
                    <a:pt x="9169" y="0"/>
                  </a:moveTo>
                  <a:lnTo>
                    <a:pt x="0" y="0"/>
                  </a:lnTo>
                  <a:lnTo>
                    <a:pt x="0" y="7721"/>
                  </a:lnTo>
                  <a:lnTo>
                    <a:pt x="16878" y="7721"/>
                  </a:lnTo>
                  <a:lnTo>
                    <a:pt x="23177" y="13741"/>
                  </a:lnTo>
                  <a:lnTo>
                    <a:pt x="23177" y="28511"/>
                  </a:lnTo>
                  <a:lnTo>
                    <a:pt x="16878" y="34505"/>
                  </a:lnTo>
                  <a:lnTo>
                    <a:pt x="0" y="34505"/>
                  </a:lnTo>
                  <a:lnTo>
                    <a:pt x="0" y="42227"/>
                  </a:lnTo>
                  <a:lnTo>
                    <a:pt x="9169" y="42227"/>
                  </a:lnTo>
                  <a:lnTo>
                    <a:pt x="17751" y="40567"/>
                  </a:lnTo>
                  <a:lnTo>
                    <a:pt x="24768" y="36041"/>
                  </a:lnTo>
                  <a:lnTo>
                    <a:pt x="29504" y="29331"/>
                  </a:lnTo>
                  <a:lnTo>
                    <a:pt x="31241" y="21120"/>
                  </a:lnTo>
                  <a:lnTo>
                    <a:pt x="29504" y="12906"/>
                  </a:lnTo>
                  <a:lnTo>
                    <a:pt x="24768" y="6192"/>
                  </a:lnTo>
                  <a:lnTo>
                    <a:pt x="17751" y="1662"/>
                  </a:lnTo>
                  <a:lnTo>
                    <a:pt x="9169" y="0"/>
                  </a:lnTo>
                  <a:close/>
                </a:path>
              </a:pathLst>
            </a:custGeom>
            <a:solidFill>
              <a:srgbClr val="9B9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19"/>
            <p:cNvSpPr/>
            <p:nvPr userDrawn="1"/>
          </p:nvSpPr>
          <p:spPr>
            <a:xfrm>
              <a:off x="10662494" y="7134064"/>
              <a:ext cx="31750" cy="42545"/>
            </a:xfrm>
            <a:custGeom>
              <a:avLst/>
              <a:gdLst/>
              <a:ahLst/>
              <a:cxnLst/>
              <a:rect l="l" t="t" r="r" b="b"/>
              <a:pathLst>
                <a:path w="31750" h="42545">
                  <a:moveTo>
                    <a:pt x="31216" y="0"/>
                  </a:moveTo>
                  <a:lnTo>
                    <a:pt x="22059" y="0"/>
                  </a:lnTo>
                  <a:lnTo>
                    <a:pt x="13485" y="1660"/>
                  </a:lnTo>
                  <a:lnTo>
                    <a:pt x="6472" y="6186"/>
                  </a:lnTo>
                  <a:lnTo>
                    <a:pt x="1737" y="12896"/>
                  </a:lnTo>
                  <a:lnTo>
                    <a:pt x="0" y="21107"/>
                  </a:lnTo>
                  <a:lnTo>
                    <a:pt x="1737" y="29320"/>
                  </a:lnTo>
                  <a:lnTo>
                    <a:pt x="6472" y="36034"/>
                  </a:lnTo>
                  <a:lnTo>
                    <a:pt x="13485" y="40565"/>
                  </a:lnTo>
                  <a:lnTo>
                    <a:pt x="22059" y="42227"/>
                  </a:lnTo>
                  <a:lnTo>
                    <a:pt x="31216" y="42227"/>
                  </a:lnTo>
                  <a:lnTo>
                    <a:pt x="31216" y="34505"/>
                  </a:lnTo>
                  <a:lnTo>
                    <a:pt x="14338" y="34505"/>
                  </a:lnTo>
                  <a:lnTo>
                    <a:pt x="8064" y="28486"/>
                  </a:lnTo>
                  <a:lnTo>
                    <a:pt x="8064" y="13715"/>
                  </a:lnTo>
                  <a:lnTo>
                    <a:pt x="14338" y="7721"/>
                  </a:lnTo>
                  <a:lnTo>
                    <a:pt x="31216" y="7721"/>
                  </a:lnTo>
                  <a:lnTo>
                    <a:pt x="31216" y="0"/>
                  </a:lnTo>
                  <a:close/>
                </a:path>
              </a:pathLst>
            </a:custGeom>
            <a:solidFill>
              <a:srgbClr val="9B9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20"/>
            <p:cNvSpPr/>
            <p:nvPr userDrawn="1"/>
          </p:nvSpPr>
          <p:spPr>
            <a:xfrm>
              <a:off x="10377494" y="7134064"/>
              <a:ext cx="31750" cy="42545"/>
            </a:xfrm>
            <a:custGeom>
              <a:avLst/>
              <a:gdLst/>
              <a:ahLst/>
              <a:cxnLst/>
              <a:rect l="l" t="t" r="r" b="b"/>
              <a:pathLst>
                <a:path w="31750" h="42545">
                  <a:moveTo>
                    <a:pt x="31229" y="0"/>
                  </a:moveTo>
                  <a:lnTo>
                    <a:pt x="22072" y="0"/>
                  </a:lnTo>
                  <a:lnTo>
                    <a:pt x="13490" y="1660"/>
                  </a:lnTo>
                  <a:lnTo>
                    <a:pt x="6473" y="6186"/>
                  </a:lnTo>
                  <a:lnTo>
                    <a:pt x="1737" y="12896"/>
                  </a:lnTo>
                  <a:lnTo>
                    <a:pt x="0" y="21107"/>
                  </a:lnTo>
                  <a:lnTo>
                    <a:pt x="1737" y="29320"/>
                  </a:lnTo>
                  <a:lnTo>
                    <a:pt x="6473" y="36034"/>
                  </a:lnTo>
                  <a:lnTo>
                    <a:pt x="13490" y="40565"/>
                  </a:lnTo>
                  <a:lnTo>
                    <a:pt x="22072" y="42227"/>
                  </a:lnTo>
                  <a:lnTo>
                    <a:pt x="31229" y="42227"/>
                  </a:lnTo>
                  <a:lnTo>
                    <a:pt x="31229" y="34505"/>
                  </a:lnTo>
                  <a:lnTo>
                    <a:pt x="14350" y="34505"/>
                  </a:lnTo>
                  <a:lnTo>
                    <a:pt x="8064" y="28486"/>
                  </a:lnTo>
                  <a:lnTo>
                    <a:pt x="8064" y="13715"/>
                  </a:lnTo>
                  <a:lnTo>
                    <a:pt x="14350" y="7721"/>
                  </a:lnTo>
                  <a:lnTo>
                    <a:pt x="31229" y="7721"/>
                  </a:lnTo>
                  <a:lnTo>
                    <a:pt x="31229" y="0"/>
                  </a:lnTo>
                  <a:close/>
                </a:path>
              </a:pathLst>
            </a:custGeom>
            <a:solidFill>
              <a:srgbClr val="9B9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21"/>
            <p:cNvSpPr/>
            <p:nvPr userDrawn="1"/>
          </p:nvSpPr>
          <p:spPr>
            <a:xfrm>
              <a:off x="10092512" y="7134064"/>
              <a:ext cx="31750" cy="42545"/>
            </a:xfrm>
            <a:custGeom>
              <a:avLst/>
              <a:gdLst/>
              <a:ahLst/>
              <a:cxnLst/>
              <a:rect l="l" t="t" r="r" b="b"/>
              <a:pathLst>
                <a:path w="31750" h="42545">
                  <a:moveTo>
                    <a:pt x="31216" y="0"/>
                  </a:moveTo>
                  <a:lnTo>
                    <a:pt x="22072" y="0"/>
                  </a:lnTo>
                  <a:lnTo>
                    <a:pt x="13490" y="1660"/>
                  </a:lnTo>
                  <a:lnTo>
                    <a:pt x="6473" y="6186"/>
                  </a:lnTo>
                  <a:lnTo>
                    <a:pt x="1737" y="12896"/>
                  </a:lnTo>
                  <a:lnTo>
                    <a:pt x="0" y="21107"/>
                  </a:lnTo>
                  <a:lnTo>
                    <a:pt x="1737" y="29320"/>
                  </a:lnTo>
                  <a:lnTo>
                    <a:pt x="6473" y="36034"/>
                  </a:lnTo>
                  <a:lnTo>
                    <a:pt x="13490" y="40565"/>
                  </a:lnTo>
                  <a:lnTo>
                    <a:pt x="22072" y="42227"/>
                  </a:lnTo>
                  <a:lnTo>
                    <a:pt x="31216" y="42227"/>
                  </a:lnTo>
                  <a:lnTo>
                    <a:pt x="31216" y="34505"/>
                  </a:lnTo>
                  <a:lnTo>
                    <a:pt x="14350" y="34505"/>
                  </a:lnTo>
                  <a:lnTo>
                    <a:pt x="8064" y="28486"/>
                  </a:lnTo>
                  <a:lnTo>
                    <a:pt x="8064" y="13715"/>
                  </a:lnTo>
                  <a:lnTo>
                    <a:pt x="14350" y="7721"/>
                  </a:lnTo>
                  <a:lnTo>
                    <a:pt x="31216" y="7721"/>
                  </a:lnTo>
                  <a:lnTo>
                    <a:pt x="31216" y="0"/>
                  </a:lnTo>
                  <a:close/>
                </a:path>
              </a:pathLst>
            </a:custGeom>
            <a:solidFill>
              <a:srgbClr val="9B9B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60083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9" r:id="rId1"/>
    <p:sldLayoutId id="2147484292" r:id="rId2"/>
    <p:sldLayoutId id="2147484293" r:id="rId3"/>
    <p:sldLayoutId id="2147484295" r:id="rId4"/>
    <p:sldLayoutId id="2147484296" r:id="rId5"/>
  </p:sldLayoutIdLst>
  <p:hf hd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746" y="2626579"/>
            <a:ext cx="8868877" cy="1230996"/>
          </a:xfrm>
        </p:spPr>
        <p:txBody>
          <a:bodyPr/>
          <a:lstStyle/>
          <a:p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uk-UA" dirty="0"/>
              <a:t>еко-успіху українського бізнесу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000000"/>
                </a:solidFill>
                <a:latin typeface="Calibri Light" panose="020F0302020204030204"/>
              </a:rPr>
              <a:t>або Вторинне - насамперед!</a:t>
            </a:r>
            <a:endParaRPr lang="ru-RU" dirty="0"/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624746" y="6250286"/>
            <a:ext cx="8707144" cy="373156"/>
          </a:xfrm>
          <a:prstGeom prst="rect">
            <a:avLst/>
          </a:prstGeom>
        </p:spPr>
        <p:txBody>
          <a:bodyPr/>
          <a:lstStyle>
            <a:lvl1pPr marL="0" marR="0" indent="0" algn="l" defTabSz="1007943" rtl="0" eaLnBrk="1" fontAlgn="auto" latinLnBrk="0" hangingPunct="1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Форум екології та </a:t>
            </a:r>
            <a:r>
              <a:rPr lang="ru-RU" dirty="0" err="1" smtClean="0"/>
              <a:t>сталого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endParaRPr lang="ru-RU" dirty="0" smtClean="0"/>
          </a:p>
          <a:p>
            <a:r>
              <a:rPr lang="uk-UA" sz="1800" dirty="0" smtClean="0"/>
              <a:t>10 листопада 2021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19400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uk-UA" dirty="0" smtClean="0"/>
              <a:t>ВИКОРИСТАННЯ </a:t>
            </a:r>
            <a:r>
              <a:rPr lang="uk-UA" dirty="0"/>
              <a:t>ВТОРИННИХ МАТЕРІАЛІВ, ЧЕХІЯ: </a:t>
            </a:r>
            <a:r>
              <a:rPr lang="uk-UA" dirty="0" smtClean="0"/>
              <a:t>ВУГІЛЬНА ЗОЛА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963" y="2625463"/>
            <a:ext cx="4989883" cy="36752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18866" y="1352906"/>
            <a:ext cx="5308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/>
              <a:t>Використання двох видів вугільної золи (різних типів котлів), формування насипу</a:t>
            </a:r>
            <a:endParaRPr lang="uk-UA" sz="1600" dirty="0">
              <a:solidFill>
                <a:srgbClr val="185ABC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381" y="2625463"/>
            <a:ext cx="4983751" cy="36752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48381" y="1599127"/>
            <a:ext cx="53089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/>
              <a:t>Ущільнення </a:t>
            </a:r>
            <a:r>
              <a:rPr lang="uk-UA" sz="1600" dirty="0" err="1" smtClean="0"/>
              <a:t>грунту</a:t>
            </a:r>
            <a:r>
              <a:rPr lang="uk-UA" sz="1600" dirty="0" smtClean="0"/>
              <a:t> вугільною золою</a:t>
            </a:r>
            <a:endParaRPr lang="uk-UA" sz="1600" dirty="0">
              <a:solidFill>
                <a:srgbClr val="185AB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0193" y="6954450"/>
            <a:ext cx="12562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Druhotné</a:t>
            </a:r>
            <a:r>
              <a:rPr lang="en-US" sz="1200" dirty="0" smtClean="0"/>
              <a:t> </a:t>
            </a:r>
            <a:r>
              <a:rPr lang="en-US" sz="1200" dirty="0" err="1" smtClean="0"/>
              <a:t>suroviny</a:t>
            </a:r>
            <a:r>
              <a:rPr lang="uk-UA" sz="1200" dirty="0" smtClean="0"/>
              <a:t> </a:t>
            </a:r>
            <a:r>
              <a:rPr lang="en-US" sz="1200" dirty="0" smtClean="0"/>
              <a:t>v </a:t>
            </a:r>
            <a:r>
              <a:rPr lang="en-US" sz="1200" dirty="0" err="1" smtClean="0"/>
              <a:t>dopravním</a:t>
            </a:r>
            <a:r>
              <a:rPr lang="uk-UA" sz="1200" dirty="0" smtClean="0"/>
              <a:t> </a:t>
            </a:r>
            <a:r>
              <a:rPr lang="en-US" sz="1200" dirty="0" err="1" smtClean="0"/>
              <a:t>stavitelství</a:t>
            </a:r>
            <a:r>
              <a:rPr lang="uk-UA" sz="1200" dirty="0" smtClean="0"/>
              <a:t>/ </a:t>
            </a:r>
            <a:r>
              <a:rPr lang="en-US" sz="1200" dirty="0" smtClean="0"/>
              <a:t>Secondary materials</a:t>
            </a:r>
            <a:r>
              <a:rPr lang="uk-UA" sz="1200" dirty="0" smtClean="0"/>
              <a:t> </a:t>
            </a:r>
            <a:r>
              <a:rPr lang="en-US" sz="1200" dirty="0" smtClean="0"/>
              <a:t>in highway engineerin</a:t>
            </a:r>
            <a:r>
              <a:rPr lang="en-US" sz="1200" dirty="0"/>
              <a:t>g</a:t>
            </a:r>
            <a:r>
              <a:rPr lang="uk-UA" sz="1200" dirty="0" smtClean="0"/>
              <a:t>,</a:t>
            </a:r>
            <a:r>
              <a:rPr lang="en-US" sz="1200" dirty="0" smtClean="0"/>
              <a:t> </a:t>
            </a:r>
            <a:r>
              <a:rPr lang="en-US" sz="1200" dirty="0" err="1" smtClean="0"/>
              <a:t>RNDr</a:t>
            </a:r>
            <a:r>
              <a:rPr lang="en-US" sz="1200" dirty="0"/>
              <a:t>. František Kresta, Ph.D.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01602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8550" y="1028983"/>
            <a:ext cx="8335304" cy="589045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51562" y="400606"/>
            <a:ext cx="11273467" cy="415146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600" b="1" dirty="0" smtClean="0"/>
              <a:t>ВИКОРИСТАННЯ ВТОРИННИХ МАТЕРІАЛІВ ТА ВИКИДИ, ДОСВІД ПОЛЬЩІ</a:t>
            </a:r>
            <a:endParaRPr lang="ru-RU" sz="2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72253" y="1028983"/>
            <a:ext cx="5431809" cy="813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3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ПІЛОТНА ДІЛЯНКА ДОРОГИ ІЗ ЗАСТОСУВАННЯ ЗОЛИ ДТЕК БУРШТИНСЬКОЇ ТЕС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7368" y="1139691"/>
            <a:ext cx="6004689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8977" lvl="1" algn="just">
              <a:lnSpc>
                <a:spcPct val="115000"/>
              </a:lnSpc>
            </a:pPr>
            <a:r>
              <a:rPr lang="uk-UA" sz="1600" b="1" dirty="0">
                <a:ea typeface="Times New Roman" panose="02020603050405020304" pitchFamily="18" charset="0"/>
              </a:rPr>
              <a:t>На під’їзній автомобільній дорозі до </a:t>
            </a:r>
            <a:r>
              <a:rPr lang="uk-UA" sz="1600" b="1" dirty="0" smtClean="0">
                <a:ea typeface="Times New Roman" panose="02020603050405020304" pitchFamily="18" charset="0"/>
              </a:rPr>
              <a:t>ДТЕК </a:t>
            </a:r>
            <a:r>
              <a:rPr lang="uk-UA" sz="1600" b="1" dirty="0" err="1">
                <a:ea typeface="Times New Roman" panose="02020603050405020304" pitchFamily="18" charset="0"/>
              </a:rPr>
              <a:t>Бурштинської</a:t>
            </a:r>
            <a:r>
              <a:rPr lang="uk-UA" sz="1600" b="1" dirty="0">
                <a:ea typeface="Times New Roman" panose="02020603050405020304" pitchFamily="18" charset="0"/>
              </a:rPr>
              <a:t> ТЕС виконується ремонт із застосуванням сухої та вологої золи ТЕС </a:t>
            </a:r>
            <a:r>
              <a:rPr lang="uk-UA" sz="1600" b="1" dirty="0" smtClean="0">
                <a:ea typeface="Times New Roman" panose="02020603050405020304" pitchFamily="18" charset="0"/>
              </a:rPr>
              <a:t>та відповідно</a:t>
            </a:r>
            <a:r>
              <a:rPr lang="uk-UA" sz="1600" b="1" dirty="0"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endParaRPr lang="uk-UA" sz="1600" dirty="0">
              <a:ea typeface="Times New Roman" panose="02020603050405020304" pitchFamily="18" charset="0"/>
            </a:endParaRPr>
          </a:p>
          <a:p>
            <a:pPr marL="377979" indent="-377979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uk-UA" sz="1600" dirty="0">
                <a:ea typeface="Times New Roman" panose="02020603050405020304" pitchFamily="18" charset="0"/>
              </a:rPr>
              <a:t>Конструкція 1/ 1-ий пусковий комплекс: «Поточний ремонт під’їзної автомобільної дороги №1 на ділянці від автомобільної дороги Н-09 до каплиці» (довжина дороги – 228,0 м, середня ширина дороги – 7,0м);</a:t>
            </a:r>
          </a:p>
          <a:p>
            <a:pPr marL="377979" indent="-377979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endParaRPr lang="ru-RU" sz="1600" dirty="0">
              <a:ea typeface="Times New Roman" panose="02020603050405020304" pitchFamily="18" charset="0"/>
            </a:endParaRPr>
          </a:p>
          <a:p>
            <a:pPr marL="377979" indent="-377979" algn="just">
              <a:lnSpc>
                <a:spcPct val="115000"/>
              </a:lnSpc>
              <a:buFont typeface="Times New Roman" panose="02020603050405020304" pitchFamily="18" charset="0"/>
              <a:buChar char="-"/>
            </a:pPr>
            <a:r>
              <a:rPr lang="uk-UA" sz="1600" dirty="0">
                <a:ea typeface="Times New Roman" panose="02020603050405020304" pitchFamily="18" charset="0"/>
              </a:rPr>
              <a:t>Конструкція 2/ 2-ий пусковий комплекс: «Поточний ремонт під’їзної автомобільної дороги №1 на ділянці від каплиці до прохідної 1-го блоку» (довжина дороги – 700,0 м, середня ширина дороги – 7,0м);</a:t>
            </a:r>
            <a:endParaRPr lang="ru-RU" sz="1600" dirty="0"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52" y="4023380"/>
            <a:ext cx="6014518" cy="33195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72729" y="1167918"/>
            <a:ext cx="56854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В </a:t>
            </a:r>
            <a:r>
              <a:rPr lang="uk-UA" sz="1600" b="1" dirty="0"/>
              <a:t>результаті будівництва пілотної ділянки буде підтверджено доцільність </a:t>
            </a:r>
            <a:r>
              <a:rPr lang="uk-UA" sz="1600" b="1" dirty="0" smtClean="0"/>
              <a:t>застосування альтернативних традиційним матеріалам</a:t>
            </a:r>
            <a:endParaRPr lang="en-US" sz="1600" b="1" dirty="0" smtClean="0"/>
          </a:p>
          <a:p>
            <a:endParaRPr lang="uk-UA" sz="1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151" y="3026362"/>
            <a:ext cx="1644743" cy="12335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8848" y="2577522"/>
            <a:ext cx="2707524" cy="215739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047341" y="2654177"/>
            <a:ext cx="67183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8989" indent="-188989">
              <a:buFont typeface="Arial" panose="020B0604020202020204" pitchFamily="34" charset="0"/>
              <a:buChar char="•"/>
            </a:pPr>
            <a:r>
              <a:rPr lang="uk-UA" sz="1600" dirty="0"/>
              <a:t>сухої </a:t>
            </a:r>
            <a:r>
              <a:rPr lang="uk-UA" sz="1600" dirty="0" smtClean="0"/>
              <a:t>золи</a:t>
            </a:r>
            <a:endParaRPr lang="uk-UA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042954" y="4888032"/>
            <a:ext cx="16115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замість </a:t>
            </a:r>
            <a:r>
              <a:rPr lang="uk-UA" sz="1600" dirty="0"/>
              <a:t>піску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710025" y="2729324"/>
            <a:ext cx="29250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1600" dirty="0">
                <a:solidFill>
                  <a:srgbClr val="1F1F1F"/>
                </a:solidFill>
              </a:rPr>
              <a:t>замість мінерального порошку </a:t>
            </a:r>
            <a:endParaRPr lang="en-US" sz="1600" dirty="0">
              <a:solidFill>
                <a:srgbClr val="1F1F1F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4209" y="5049837"/>
            <a:ext cx="1879553" cy="187955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122151" y="5078447"/>
            <a:ext cx="16126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вологої золи </a:t>
            </a:r>
            <a:endParaRPr lang="ru-RU" sz="18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3202" y="5301733"/>
            <a:ext cx="1897782" cy="142150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958034" y="2289911"/>
            <a:ext cx="19729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ea typeface="Times New Roman" panose="02020603050405020304" pitchFamily="18" charset="0"/>
              </a:rPr>
              <a:t>у </a:t>
            </a:r>
            <a:r>
              <a:rPr lang="uk-UA" sz="1800" b="1" dirty="0">
                <a:ea typeface="Times New Roman" panose="02020603050405020304" pitchFamily="18" charset="0"/>
              </a:rPr>
              <a:t>асфальтобетоні</a:t>
            </a:r>
            <a:r>
              <a:rPr lang="uk-UA" sz="2000" b="1" dirty="0"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972729" y="4714133"/>
            <a:ext cx="2819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800" b="1" dirty="0">
                <a:ea typeface="Times New Roman" panose="02020603050405020304" pitchFamily="18" charset="0"/>
              </a:rPr>
              <a:t>щебенево-піщаній суміші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420627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58" y="1125261"/>
            <a:ext cx="3582696" cy="4367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63" y="1125261"/>
            <a:ext cx="5065694" cy="28494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525" y="4099499"/>
            <a:ext cx="4338775" cy="3244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278" y="3742674"/>
            <a:ext cx="4792380" cy="35860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66482" y="404427"/>
            <a:ext cx="107902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ЦИРКУЛЯРНА ЕКОНОМІКА В ДІЇ</a:t>
            </a:r>
            <a:endParaRPr lang="ru-RU" sz="2600" b="1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75655" y="1125261"/>
            <a:ext cx="3528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</a:rPr>
              <a:t>Цього тижня завершуються роботи по влаштуванню асфальтобетонного покриття </a:t>
            </a:r>
            <a:r>
              <a:rPr lang="uk-UA" sz="1600" dirty="0" smtClean="0">
                <a:latin typeface="Times New Roman" panose="02020603050405020304" pitchFamily="18" charset="0"/>
              </a:rPr>
              <a:t>ділянки</a:t>
            </a:r>
            <a:endParaRPr lang="en-US" sz="1600" dirty="0">
              <a:latin typeface="Times New Roman" panose="02020603050405020304" pitchFamily="18" charset="0"/>
            </a:endParaRPr>
          </a:p>
          <a:p>
            <a:endParaRPr lang="uk-UA" sz="1600" dirty="0">
              <a:latin typeface="Times New Roman" panose="02020603050405020304" pitchFamily="18" charset="0"/>
            </a:endParaRPr>
          </a:p>
          <a:p>
            <a:r>
              <a:rPr lang="uk-UA" sz="1600" dirty="0" err="1" smtClean="0">
                <a:latin typeface="Times New Roman" panose="02020603050405020304" pitchFamily="18" charset="0"/>
              </a:rPr>
              <a:t>ДерждорНДІ</a:t>
            </a:r>
            <a:r>
              <a:rPr lang="uk-UA" sz="1600" dirty="0" smtClean="0">
                <a:latin typeface="Times New Roman" panose="02020603050405020304" pitchFamily="18" charset="0"/>
              </a:rPr>
              <a:t> </a:t>
            </a:r>
            <a:r>
              <a:rPr lang="uk-UA" sz="1600" dirty="0">
                <a:latin typeface="Times New Roman" panose="02020603050405020304" pitchFamily="18" charset="0"/>
              </a:rPr>
              <a:t>ім. Шульгіна дослідить керни щодо дотримання технології та забезпечення необхідних характеристик збудованої дороги. </a:t>
            </a:r>
            <a:endParaRPr lang="uk-UA" sz="16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9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088" y="441550"/>
            <a:ext cx="10851508" cy="415146"/>
          </a:xfrm>
        </p:spPr>
        <p:txBody>
          <a:bodyPr/>
          <a:lstStyle/>
          <a:p>
            <a:r>
              <a:rPr lang="uk-UA" dirty="0" smtClean="0"/>
              <a:t>СПЕРШУ ВТОРИННЕ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80" y="1752770"/>
            <a:ext cx="5998228" cy="5830641"/>
          </a:xfrm>
        </p:spPr>
        <p:txBody>
          <a:bodyPr/>
          <a:lstStyle/>
          <a:p>
            <a:pPr marL="0" indent="0">
              <a:buNone/>
            </a:pPr>
            <a:r>
              <a:rPr lang="uk-UA" sz="1600" b="1" dirty="0" smtClean="0"/>
              <a:t>ОСНОВНІ ЦІЛІ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600" dirty="0" smtClean="0"/>
              <a:t>збільшення використання вторинних</a:t>
            </a:r>
            <a:r>
              <a:rPr lang="en-US" sz="1600" dirty="0" smtClean="0"/>
              <a:t> </a:t>
            </a:r>
            <a:r>
              <a:rPr lang="uk-UA" sz="1600" dirty="0" smtClean="0"/>
              <a:t>та перероблених матеріалів у будівництві,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600" dirty="0" smtClean="0"/>
              <a:t>зменшення кількості будівельних відходів, що потрапляють на звалище,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uk-UA" sz="1600" dirty="0" smtClean="0"/>
              <a:t>зменшення використання</a:t>
            </a:r>
            <a:r>
              <a:rPr lang="en-US" sz="1600" dirty="0" smtClean="0"/>
              <a:t> </a:t>
            </a:r>
            <a:r>
              <a:rPr lang="uk-UA" sz="1600" dirty="0" smtClean="0"/>
              <a:t>первинних заповнювачів</a:t>
            </a:r>
            <a:endParaRPr lang="en-US" sz="1600" dirty="0" smtClean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r>
              <a:rPr lang="uk-UA" sz="1600" b="1" dirty="0" smtClean="0"/>
              <a:t>МАТЕРІАЛИ, ЯКІ ЗАСТОСОВУЮТЬСЯ НА ПРАКТИЦІ У ЯКОСТІ ВТОРИННОЇ СИРОВИНИ ДЛЯ ЗЕМЛЯНИХ І ДОРОЖНІХ РОБІТ</a:t>
            </a:r>
            <a:endParaRPr lang="uk-UA" sz="1600" b="1" dirty="0" smtClean="0">
              <a:solidFill>
                <a:srgbClr val="185ABC"/>
              </a:solidFill>
            </a:endParaRPr>
          </a:p>
          <a:p>
            <a:pPr>
              <a:buFontTx/>
              <a:buChar char="-"/>
            </a:pPr>
            <a:r>
              <a:rPr lang="uk-UA" sz="1600" dirty="0" smtClean="0"/>
              <a:t>відновлені наповнювачі (відходи будівництва)</a:t>
            </a:r>
          </a:p>
          <a:p>
            <a:pPr>
              <a:buFontTx/>
              <a:buChar char="-"/>
            </a:pPr>
            <a:r>
              <a:rPr lang="uk-UA" sz="1600" dirty="0" smtClean="0"/>
              <a:t>побічні продукти металургії </a:t>
            </a:r>
          </a:p>
          <a:p>
            <a:pPr>
              <a:buFontTx/>
              <a:buChar char="-"/>
            </a:pPr>
            <a:r>
              <a:rPr lang="uk-UA" sz="1600" dirty="0" smtClean="0"/>
              <a:t>гірська порода з відвалів шахт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uk-UA" sz="1600" dirty="0" smtClean="0"/>
              <a:t>побічні продукти спалювання вугілля</a:t>
            </a:r>
            <a:endParaRPr lang="ru-RU" sz="1600" dirty="0" smtClean="0"/>
          </a:p>
          <a:p>
            <a:pPr>
              <a:buFontTx/>
              <a:buChar char="-"/>
            </a:pPr>
            <a:r>
              <a:rPr lang="uk-UA" sz="1600" dirty="0" smtClean="0"/>
              <a:t>інші нестандартні матеріали (стоси шин, ПЕТ-пляшки)</a:t>
            </a:r>
            <a:endParaRPr lang="ru-RU" sz="1600" dirty="0" smtClean="0"/>
          </a:p>
          <a:p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3640" y="6512904"/>
            <a:ext cx="570898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07943">
              <a:lnSpc>
                <a:spcPct val="90000"/>
              </a:lnSpc>
            </a:pPr>
            <a:r>
              <a:rPr lang="uk-UA" sz="1600" i="1" dirty="0"/>
              <a:t>Спектр доступних </a:t>
            </a:r>
            <a:r>
              <a:rPr lang="uk-UA" sz="1600" i="1" dirty="0" smtClean="0"/>
              <a:t>вторинних/перероблених </a:t>
            </a:r>
            <a:r>
              <a:rPr lang="uk-UA" sz="1600" i="1" dirty="0"/>
              <a:t>матеріалів буде розширюватися в </a:t>
            </a:r>
            <a:r>
              <a:rPr lang="uk-UA" sz="1600" i="1" dirty="0" smtClean="0"/>
              <a:t>майбутньому</a:t>
            </a:r>
            <a:endParaRPr lang="uk-UA" sz="1600" i="1" dirty="0"/>
          </a:p>
        </p:txBody>
      </p:sp>
      <p:pic>
        <p:nvPicPr>
          <p:cNvPr id="5" name="Рисунок 4"/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532" y="3509903"/>
            <a:ext cx="2284262" cy="1473919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652" y="1752770"/>
            <a:ext cx="2284262" cy="147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6711" y="3496274"/>
            <a:ext cx="2284262" cy="147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 preferRelativeResize="0"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532" y="5361918"/>
            <a:ext cx="2284262" cy="1473919"/>
          </a:xfrm>
          <a:prstGeom prst="rect">
            <a:avLst/>
          </a:prstGeom>
        </p:spPr>
      </p:pic>
      <p:pic>
        <p:nvPicPr>
          <p:cNvPr id="9" name="Рисунок 8"/>
          <p:cNvPicPr preferRelativeResize="0"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6711" y="1752770"/>
            <a:ext cx="2284262" cy="14739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555"/>
          <a:stretch/>
        </p:blipFill>
        <p:spPr>
          <a:xfrm>
            <a:off x="9767857" y="5254426"/>
            <a:ext cx="2283144" cy="158141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93640" y="1217794"/>
            <a:ext cx="10665763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07943">
              <a:lnSpc>
                <a:spcPct val="90000"/>
              </a:lnSpc>
              <a:spcBef>
                <a:spcPts val="1102"/>
              </a:spcBef>
            </a:pPr>
            <a:r>
              <a:rPr lang="uk-UA" sz="1600" b="1" dirty="0">
                <a:solidFill>
                  <a:srgbClr val="000000"/>
                </a:solidFill>
              </a:rPr>
              <a:t>Урядова політика багатьох країн заохочує використання відновлених матеріалів, де це можливо</a:t>
            </a:r>
          </a:p>
        </p:txBody>
      </p:sp>
    </p:spTree>
    <p:extLst>
      <p:ext uri="{BB962C8B-B14F-4D97-AF65-F5344CB8AC3E}">
        <p14:creationId xmlns:p14="http://schemas.microsoft.com/office/powerpoint/2010/main" val="18154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933189" y="1167518"/>
            <a:ext cx="5806499" cy="54191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uk-UA" dirty="0" smtClean="0"/>
              <a:t>ПРО КРУГОВУ ЕКОНОМІКУ (НІМЕЧЧИНА)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1647" y="935038"/>
            <a:ext cx="5827594" cy="5830641"/>
          </a:xfrm>
        </p:spPr>
        <p:txBody>
          <a:bodyPr/>
          <a:lstStyle/>
          <a:p>
            <a:pPr marL="0" lvl="0" indent="0" algn="just">
              <a:buNone/>
            </a:pPr>
            <a:endParaRPr lang="uk-UA" sz="1400" dirty="0"/>
          </a:p>
          <a:p>
            <a:pPr marL="0" lvl="0" indent="0" algn="just">
              <a:buNone/>
            </a:pPr>
            <a:r>
              <a:rPr lang="uk-UA" sz="1400" dirty="0" smtClean="0"/>
              <a:t>Нещодавно в Німеччині зроблено зміни до Акту про кругову економіку (</a:t>
            </a:r>
            <a:r>
              <a:rPr lang="uk-UA" sz="1400" dirty="0" err="1" smtClean="0"/>
              <a:t>Kreislaufwirtschaftsgesetz</a:t>
            </a:r>
            <a:r>
              <a:rPr lang="uk-UA" sz="1400" dirty="0" smtClean="0"/>
              <a:t>) з метою впровадження:</a:t>
            </a:r>
          </a:p>
          <a:p>
            <a:pPr marL="0" lvl="0" indent="0" algn="just">
              <a:buNone/>
            </a:pPr>
            <a:endParaRPr lang="ru-RU" sz="1400" dirty="0" smtClean="0"/>
          </a:p>
          <a:p>
            <a:pPr marL="0" lvl="0" indent="0" algn="just">
              <a:buNone/>
            </a:pPr>
            <a:endParaRPr lang="uk-UA" sz="1400" b="1" dirty="0" smtClean="0"/>
          </a:p>
          <a:p>
            <a:pPr marL="0" lvl="0" indent="0" algn="just">
              <a:buNone/>
            </a:pPr>
            <a:endParaRPr lang="uk-UA" sz="1400" b="1" dirty="0"/>
          </a:p>
          <a:p>
            <a:pPr marL="0" indent="0" algn="just">
              <a:buNone/>
            </a:pPr>
            <a:endParaRPr lang="uk-UA" sz="1200" dirty="0" smtClean="0"/>
          </a:p>
          <a:p>
            <a:pPr marL="0" lvl="0" indent="0" algn="just">
              <a:buNone/>
            </a:pPr>
            <a:endParaRPr lang="uk-UA" sz="1200" dirty="0"/>
          </a:p>
          <a:p>
            <a:pPr marL="0" lvl="0" indent="0" algn="just">
              <a:buNone/>
            </a:pPr>
            <a:endParaRPr lang="uk-UA" sz="1200" dirty="0" smtClean="0"/>
          </a:p>
          <a:p>
            <a:pPr marL="0" lvl="0" indent="0" algn="just">
              <a:buNone/>
            </a:pPr>
            <a:endParaRPr lang="uk-UA" sz="1200" dirty="0" smtClean="0"/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01552" y="1429365"/>
            <a:ext cx="4959091" cy="4895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007943">
              <a:lnSpc>
                <a:spcPct val="90000"/>
              </a:lnSpc>
              <a:spcBef>
                <a:spcPts val="1102"/>
              </a:spcBef>
            </a:pPr>
            <a:r>
              <a:rPr lang="uk-UA" sz="1400" b="1" dirty="0" smtClean="0">
                <a:solidFill>
                  <a:srgbClr val="000000"/>
                </a:solidFill>
              </a:rPr>
              <a:t>ЗОБОВ'ЯЗАННЯ ДЕРЖАВНОГО СЕКТОРУ ЗГІДНО АКТУ ПРО КРУГОВУ ЕКОНОМІКУ* </a:t>
            </a:r>
          </a:p>
          <a:p>
            <a:pPr lvl="0" algn="just" defTabSz="1007943">
              <a:lnSpc>
                <a:spcPct val="90000"/>
              </a:lnSpc>
              <a:spcBef>
                <a:spcPts val="1102"/>
              </a:spcBef>
            </a:pPr>
            <a:r>
              <a:rPr lang="uk-UA" sz="1400" i="1" dirty="0" smtClean="0">
                <a:solidFill>
                  <a:srgbClr val="000000"/>
                </a:solidFill>
              </a:rPr>
              <a:t>при </a:t>
            </a:r>
            <a:r>
              <a:rPr lang="uk-UA" sz="1400" i="1" dirty="0">
                <a:solidFill>
                  <a:srgbClr val="000000"/>
                </a:solidFill>
              </a:rPr>
              <a:t>проектуванні робочих процесів, при закупівлі або використанні матеріалів та споживчих товарів, у будівельних проектах та інших контрактах, без обґрунтування юридичних претензій третіх сторін </a:t>
            </a:r>
            <a:r>
              <a:rPr lang="uk-UA" sz="1400" b="1" i="1" dirty="0">
                <a:solidFill>
                  <a:srgbClr val="000000"/>
                </a:solidFill>
              </a:rPr>
              <a:t>віддати перевагу продукції, яка:</a:t>
            </a:r>
          </a:p>
          <a:p>
            <a:pPr marL="251986" lvl="0" indent="-251986" algn="just" defTabSz="1007943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виготовлен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4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sz="14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ресурсо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-, </a:t>
            </a:r>
            <a:r>
              <a:rPr lang="uk-UA" sz="14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енерго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-, водо – </a:t>
            </a:r>
            <a:r>
              <a:rPr lang="uk-UA" sz="1400" i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зберігаючих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процесах, з низьким рівнем забруднюючих речовин або з низьким вмістом відходів</a:t>
            </a: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1986" lvl="0" indent="-251986" algn="just" defTabSz="1007943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виготовлена 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шляхом підготовки до повторного використання або шляхом переробки відходів, зокрема з використанням вторинної або відновлюваної сировини</a:t>
            </a: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1986" lvl="0" indent="-251986" algn="just" defTabSz="1007943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характеризується 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довговічністю, простотою ремонту, багаторазовим використанням та здатністю до переробки</a:t>
            </a: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1986" lvl="0" indent="-251986" algn="just" defTabSz="1007943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uk-UA" sz="1400" i="1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призводить </a:t>
            </a:r>
            <a:r>
              <a:rPr lang="uk-UA" sz="1400" i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до меншої кількості чи менш забруднюючих відходів, ніж інші продукти, або є більш придатними для екологічного управління відходами</a:t>
            </a:r>
            <a:endParaRPr lang="ru-RU" sz="14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2552" y="6897478"/>
            <a:ext cx="637063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07943">
              <a:lnSpc>
                <a:spcPct val="90000"/>
              </a:lnSpc>
              <a:spcBef>
                <a:spcPts val="1102"/>
              </a:spcBef>
            </a:pPr>
            <a:r>
              <a:rPr lang="uk-UA" sz="1200" dirty="0" smtClean="0">
                <a:solidFill>
                  <a:srgbClr val="000000"/>
                </a:solidFill>
              </a:rPr>
              <a:t>Використано неофіційний переклад </a:t>
            </a:r>
            <a:r>
              <a:rPr lang="uk-UA" sz="1200" dirty="0">
                <a:solidFill>
                  <a:srgbClr val="000000"/>
                </a:solidFill>
              </a:rPr>
              <a:t>частин прес-релізу федерального агентства та переглянутого акту для інформації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2686879"/>
            <a:ext cx="1724025" cy="26574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00128" y="2853898"/>
            <a:ext cx="2677341" cy="2930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007943">
              <a:lnSpc>
                <a:spcPct val="90000"/>
              </a:lnSpc>
              <a:spcBef>
                <a:spcPts val="1102"/>
              </a:spcBef>
            </a:pPr>
            <a:r>
              <a:rPr lang="ru-RU" sz="1400" dirty="0" smtClean="0">
                <a:solidFill>
                  <a:srgbClr val="000000"/>
                </a:solidFill>
              </a:rPr>
              <a:t>АКТ ПРО КРУГОВУ ЕКОНОМІКУ МАЄ СПРИЯТИ:</a:t>
            </a:r>
          </a:p>
          <a:p>
            <a:pPr marL="285750" lvl="0" indent="-285750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r>
              <a:rPr lang="ru-RU" sz="1400" dirty="0" err="1" smtClean="0">
                <a:solidFill>
                  <a:srgbClr val="000000"/>
                </a:solidFill>
              </a:rPr>
              <a:t>збереженню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природних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</a:rPr>
              <a:t>ресурсів</a:t>
            </a:r>
            <a:endParaRPr lang="ru-RU" sz="1400" dirty="0" smtClean="0">
              <a:solidFill>
                <a:srgbClr val="000000"/>
              </a:solidFill>
            </a:endParaRPr>
          </a:p>
          <a:p>
            <a:pPr marL="285750" lvl="0" indent="-285750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</a:rPr>
              <a:t>забезпеченню</a:t>
            </a:r>
            <a:r>
              <a:rPr lang="ru-RU" sz="1400" dirty="0" smtClean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екологічного</a:t>
            </a:r>
            <a:r>
              <a:rPr lang="ru-RU" sz="1400" dirty="0">
                <a:solidFill>
                  <a:srgbClr val="000000"/>
                </a:solidFill>
              </a:rPr>
              <a:t> </a:t>
            </a:r>
            <a:r>
              <a:rPr lang="ru-RU" sz="1400" dirty="0" err="1">
                <a:solidFill>
                  <a:srgbClr val="000000"/>
                </a:solidFill>
              </a:rPr>
              <a:t>поводження</a:t>
            </a:r>
            <a:r>
              <a:rPr lang="ru-RU" sz="1400" dirty="0">
                <a:solidFill>
                  <a:srgbClr val="000000"/>
                </a:solidFill>
              </a:rPr>
              <a:t> з </a:t>
            </a:r>
            <a:r>
              <a:rPr lang="ru-RU" sz="1400" dirty="0" err="1" smtClean="0">
                <a:solidFill>
                  <a:srgbClr val="000000"/>
                </a:solidFill>
              </a:rPr>
              <a:t>відходами</a:t>
            </a:r>
            <a:endParaRPr lang="ru-RU" sz="1400" dirty="0" smtClean="0">
              <a:solidFill>
                <a:srgbClr val="000000"/>
              </a:solidFill>
            </a:endParaRPr>
          </a:p>
          <a:p>
            <a:pPr marL="285750" lvl="0" indent="-285750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endParaRPr lang="uk-UA" sz="1400" dirty="0">
              <a:solidFill>
                <a:srgbClr val="000000"/>
              </a:solidFill>
            </a:endParaRPr>
          </a:p>
          <a:p>
            <a:pPr algn="just" defTabSz="1007943">
              <a:lnSpc>
                <a:spcPct val="90000"/>
              </a:lnSpc>
              <a:spcBef>
                <a:spcPts val="1102"/>
              </a:spcBef>
            </a:pPr>
            <a:r>
              <a:rPr lang="uk-UA" sz="1400" dirty="0">
                <a:solidFill>
                  <a:srgbClr val="1F1F1F"/>
                </a:solidFill>
              </a:rPr>
              <a:t>Окрім цього, будуть змінені вимоги до державних </a:t>
            </a:r>
            <a:r>
              <a:rPr lang="uk-UA" sz="1400" dirty="0" err="1">
                <a:solidFill>
                  <a:srgbClr val="1F1F1F"/>
                </a:solidFill>
              </a:rPr>
              <a:t>закупівель</a:t>
            </a:r>
            <a:endParaRPr lang="en-US" sz="1400" dirty="0">
              <a:solidFill>
                <a:srgbClr val="1F1F1F"/>
              </a:solidFill>
            </a:endParaRPr>
          </a:p>
          <a:p>
            <a:pPr marL="285750" lvl="0" indent="-285750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endParaRPr lang="uk-UA" sz="1400" dirty="0">
              <a:solidFill>
                <a:srgbClr val="0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83676" y="6989725"/>
            <a:ext cx="5737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dirty="0" smtClean="0">
                <a:solidFill>
                  <a:srgbClr val="1F1F1F"/>
                </a:solidFill>
              </a:rPr>
              <a:t>*Параграф 45</a:t>
            </a:r>
            <a:r>
              <a:rPr lang="ru-RU" sz="1200" dirty="0"/>
              <a:t> </a:t>
            </a:r>
            <a:r>
              <a:rPr lang="en-GB" sz="1200" dirty="0"/>
              <a:t>A</a:t>
            </a:r>
            <a:r>
              <a:rPr lang="uk-UA" sz="1200" dirty="0" err="1"/>
              <a:t>кту</a:t>
            </a:r>
            <a:r>
              <a:rPr lang="uk-UA" sz="1200" dirty="0"/>
              <a:t> </a:t>
            </a:r>
            <a:r>
              <a:rPr lang="ru-RU" sz="1200" dirty="0"/>
              <a:t>про </a:t>
            </a:r>
            <a:r>
              <a:rPr lang="ru-RU" sz="1200" dirty="0" err="1"/>
              <a:t>кругову</a:t>
            </a:r>
            <a:r>
              <a:rPr lang="ru-RU" sz="1200" dirty="0"/>
              <a:t> </a:t>
            </a:r>
            <a:r>
              <a:rPr lang="ru-RU" sz="1200" dirty="0" err="1"/>
              <a:t>економіку</a:t>
            </a:r>
            <a:r>
              <a:rPr lang="ru-RU" sz="1200" dirty="0"/>
              <a:t> (</a:t>
            </a:r>
            <a:r>
              <a:rPr lang="en-US" sz="1200" dirty="0" err="1"/>
              <a:t>Kreislaufwirtschaftsgesetz</a:t>
            </a:r>
            <a:r>
              <a:rPr lang="en-US" sz="1200" dirty="0" smtClean="0"/>
              <a:t>)</a:t>
            </a:r>
            <a:r>
              <a:rPr lang="uk-UA" sz="1200" dirty="0">
                <a:solidFill>
                  <a:srgbClr val="000000"/>
                </a:solidFill>
              </a:rPr>
              <a:t> від 09.10.2020 </a:t>
            </a:r>
          </a:p>
          <a:p>
            <a:pPr lvl="0"/>
            <a:r>
              <a:rPr lang="ru-RU" sz="1200" dirty="0" smtClean="0"/>
              <a:t> </a:t>
            </a:r>
            <a:endParaRPr lang="en-US" sz="1200" dirty="0">
              <a:solidFill>
                <a:srgbClr val="1F1F1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2697" y="2379544"/>
            <a:ext cx="5602443" cy="34938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1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uk-UA" dirty="0" smtClean="0"/>
              <a:t>НАЦІОНАЛЬНА </a:t>
            </a:r>
            <a:r>
              <a:rPr lang="uk-UA" dirty="0"/>
              <a:t>ЕКОНОМІЧНА </a:t>
            </a:r>
            <a:r>
              <a:rPr lang="uk-UA" dirty="0" smtClean="0"/>
              <a:t>СТРАТЕГІЯ ТА  РІШЕННЯ РНБО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462" y="1346136"/>
            <a:ext cx="5630715" cy="717125"/>
          </a:xfrm>
        </p:spPr>
        <p:txBody>
          <a:bodyPr numCol="1"/>
          <a:lstStyle/>
          <a:p>
            <a:pPr marL="0" indent="0">
              <a:buNone/>
            </a:pPr>
            <a:r>
              <a:rPr lang="uk-UA" sz="1600" b="1" dirty="0"/>
              <a:t>НАЦІОНАЛЬНА ЕКОНОМІЧНА СТРАТЕГІЯ </a:t>
            </a:r>
            <a:r>
              <a:rPr lang="uk-UA" sz="1600" b="1" dirty="0" smtClean="0"/>
              <a:t>на </a:t>
            </a:r>
            <a:r>
              <a:rPr lang="uk-UA" sz="1600" b="1" dirty="0"/>
              <a:t>період до 2030 </a:t>
            </a:r>
            <a:r>
              <a:rPr lang="uk-UA" sz="1400" dirty="0" smtClean="0"/>
              <a:t>ЗАТВЕРДЖЕНО </a:t>
            </a:r>
            <a:r>
              <a:rPr lang="uk-UA" sz="1400" dirty="0"/>
              <a:t>3 березня 2021 р. № 179</a:t>
            </a:r>
            <a:endParaRPr lang="ru-RU" sz="1400" dirty="0"/>
          </a:p>
          <a:p>
            <a:pPr marL="0" indent="0">
              <a:buNone/>
            </a:pPr>
            <a:endParaRPr lang="ru-RU" sz="14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919648"/>
              </p:ext>
            </p:extLst>
          </p:nvPr>
        </p:nvGraphicFramePr>
        <p:xfrm>
          <a:off x="744775" y="2063262"/>
          <a:ext cx="5586087" cy="4540250"/>
        </p:xfrm>
        <a:graphic>
          <a:graphicData uri="http://schemas.openxmlformats.org/drawingml/2006/table">
            <a:tbl>
              <a:tblPr bandRow="1">
                <a:tableStyleId>{69012ECD-51FC-41F1-AA8D-1B2483CD663E}</a:tableStyleId>
              </a:tblPr>
              <a:tblGrid>
                <a:gridCol w="5586087"/>
              </a:tblGrid>
              <a:tr h="4540250">
                <a:tc>
                  <a:txBody>
                    <a:bodyPr/>
                    <a:lstStyle/>
                    <a:p>
                      <a:pPr marL="0" marR="0" lvl="0" indent="0" algn="just" defTabSz="1007943" rtl="0" eaLnBrk="1" fontAlgn="auto" latinLnBrk="0" hangingPunct="1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latin typeface="+mn-lt"/>
                        </a:rPr>
                        <a:t>Стимулювання розвитку циркулярної економіки</a:t>
                      </a:r>
                      <a:endParaRPr lang="ru-RU" sz="1600" b="1" dirty="0" smtClean="0">
                        <a:latin typeface="+mn-lt"/>
                      </a:endParaRPr>
                    </a:p>
                    <a:p>
                      <a:pPr marL="285750" indent="-285750" algn="just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400" b="1" dirty="0" smtClean="0">
                          <a:effectLst/>
                          <a:latin typeface="+mn-lt"/>
                        </a:rPr>
                        <a:t>створення </a:t>
                      </a:r>
                      <a:r>
                        <a:rPr lang="uk-UA" sz="1400" b="1" dirty="0">
                          <a:effectLst/>
                          <a:latin typeface="+mn-lt"/>
                        </a:rPr>
                        <a:t>прозорих і конкурентних ринків вторинної сировини </a:t>
                      </a:r>
                      <a:r>
                        <a:rPr lang="uk-UA" sz="1400" dirty="0">
                          <a:effectLst/>
                          <a:latin typeface="+mn-lt"/>
                        </a:rPr>
                        <a:t>шляхом удосконалення та гармонізації законодавства України з відповідним законодавством та нормами і правилами ЄС </a:t>
                      </a:r>
                      <a:endParaRPr lang="ru-RU" sz="1300" dirty="0">
                        <a:effectLst/>
                        <a:latin typeface="+mn-lt"/>
                      </a:endParaRPr>
                    </a:p>
                    <a:p>
                      <a:pPr marL="285750" indent="-285750" algn="just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400" b="1" dirty="0" smtClean="0">
                          <a:effectLst/>
                          <a:latin typeface="+mn-lt"/>
                        </a:rPr>
                        <a:t>формування </a:t>
                      </a:r>
                      <a:r>
                        <a:rPr lang="uk-UA" sz="1400" b="1" dirty="0">
                          <a:effectLst/>
                          <a:latin typeface="+mn-lt"/>
                        </a:rPr>
                        <a:t>політики циркулярної економіки </a:t>
                      </a:r>
                      <a:endParaRPr lang="ru-RU" sz="1300" b="1" dirty="0">
                        <a:effectLst/>
                        <a:latin typeface="+mn-lt"/>
                      </a:endParaRPr>
                    </a:p>
                    <a:p>
                      <a:pPr marL="285750" indent="-285750" algn="just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400" dirty="0" smtClean="0">
                          <a:effectLst/>
                          <a:latin typeface="+mn-lt"/>
                        </a:rPr>
                        <a:t>впровадження </a:t>
                      </a:r>
                      <a:r>
                        <a:rPr lang="uk-UA" sz="1400" dirty="0">
                          <a:effectLst/>
                          <a:latin typeface="+mn-lt"/>
                        </a:rPr>
                        <a:t>комплексу заходів щодо комерційного освоєння промислових відвалів </a:t>
                      </a:r>
                      <a:endParaRPr lang="uk-UA" sz="1400" dirty="0" smtClean="0">
                        <a:effectLst/>
                        <a:latin typeface="+mn-lt"/>
                      </a:endParaRPr>
                    </a:p>
                    <a:p>
                      <a:pPr marL="285750" indent="-285750" algn="just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endParaRPr lang="uk-UA" sz="900" b="1" dirty="0" smtClean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1007943" rtl="0" eaLnBrk="1" fontAlgn="auto" latinLnBrk="0" hangingPunct="1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uk-UA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Підвищення </a:t>
                      </a:r>
                      <a:r>
                        <a:rPr lang="uk-UA" sz="16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ресурсоефективності</a:t>
                      </a:r>
                      <a:endParaRPr lang="uk-UA" sz="16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just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400" b="1" dirty="0" smtClean="0">
                          <a:effectLst/>
                          <a:latin typeface="+mn-lt"/>
                        </a:rPr>
                        <a:t>підвищення рівня поінформ</a:t>
                      </a:r>
                      <a:r>
                        <a:rPr lang="uk-UA" sz="1400" b="0" dirty="0" smtClean="0">
                          <a:effectLst/>
                          <a:latin typeface="+mn-lt"/>
                        </a:rPr>
                        <a:t>ованості про впровадження </a:t>
                      </a:r>
                      <a:r>
                        <a:rPr lang="uk-UA" sz="1400" b="0" dirty="0" err="1" smtClean="0">
                          <a:effectLst/>
                          <a:latin typeface="+mn-lt"/>
                        </a:rPr>
                        <a:t>ресурсоефективних</a:t>
                      </a:r>
                      <a:r>
                        <a:rPr lang="uk-UA" sz="1400" b="0" dirty="0" smtClean="0">
                          <a:effectLst/>
                          <a:latin typeface="+mn-lt"/>
                        </a:rPr>
                        <a:t> технологій </a:t>
                      </a:r>
                      <a:endParaRPr lang="ru-RU" sz="1400" b="0" dirty="0" smtClean="0">
                        <a:effectLst/>
                        <a:latin typeface="+mn-lt"/>
                      </a:endParaRPr>
                    </a:p>
                    <a:p>
                      <a:pPr marL="285750" marR="0" lvl="0" indent="-285750" algn="just" defTabSz="1007943" rtl="0" eaLnBrk="1" fontAlgn="auto" latinLnBrk="0" hangingPunct="1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uk-UA" sz="1400" b="1" dirty="0" smtClean="0">
                          <a:effectLst/>
                          <a:latin typeface="+mn-lt"/>
                        </a:rPr>
                        <a:t>залучення грантів і кредитів </a:t>
                      </a:r>
                      <a:r>
                        <a:rPr lang="uk-UA" sz="1400" b="0" dirty="0" smtClean="0">
                          <a:effectLst/>
                          <a:latin typeface="+mn-lt"/>
                        </a:rPr>
                        <a:t>для ресурсозберігаючих та енергозберігаючих технологій </a:t>
                      </a:r>
                    </a:p>
                    <a:p>
                      <a:pPr marL="285750" indent="-285750" algn="just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400" b="0" dirty="0" smtClean="0">
                          <a:effectLst/>
                          <a:latin typeface="+mn-lt"/>
                        </a:rPr>
                        <a:t>розвиток сталих публічних </a:t>
                      </a:r>
                      <a:r>
                        <a:rPr lang="uk-UA" sz="1400" b="0" dirty="0" err="1" smtClean="0">
                          <a:effectLst/>
                          <a:latin typeface="+mn-lt"/>
                        </a:rPr>
                        <a:t>закупівель</a:t>
                      </a:r>
                      <a:r>
                        <a:rPr lang="uk-UA" sz="1400" b="0" dirty="0" smtClean="0">
                          <a:effectLst/>
                          <a:latin typeface="+mn-lt"/>
                        </a:rPr>
                        <a:t> шляхом підвищення рівня поінформованості учасників ринку та методологічної підтримки </a:t>
                      </a:r>
                      <a:r>
                        <a:rPr lang="uk-UA" sz="1400" b="1" dirty="0" smtClean="0">
                          <a:effectLst/>
                          <a:latin typeface="+mn-lt"/>
                        </a:rPr>
                        <a:t>щодо застосування критеріїв сталості </a:t>
                      </a:r>
                      <a:endParaRPr lang="ru-RU" sz="1400" b="1" dirty="0" smtClean="0">
                        <a:effectLst/>
                        <a:latin typeface="+mn-lt"/>
                      </a:endParaRPr>
                    </a:p>
                    <a:p>
                      <a:pPr marL="285750" indent="-285750" algn="just">
                        <a:lnSpc>
                          <a:spcPct val="9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uk-UA" sz="1400" dirty="0" smtClean="0">
                          <a:effectLst/>
                          <a:latin typeface="+mn-lt"/>
                        </a:rPr>
                        <a:t>впровадження системи </a:t>
                      </a:r>
                      <a:r>
                        <a:rPr lang="uk-UA" sz="1400" b="1" dirty="0" smtClean="0">
                          <a:effectLst/>
                          <a:latin typeface="+mn-lt"/>
                        </a:rPr>
                        <a:t>податкових стимулів </a:t>
                      </a:r>
                      <a:r>
                        <a:rPr lang="uk-UA" sz="1400" dirty="0" smtClean="0">
                          <a:effectLst/>
                          <a:latin typeface="+mn-lt"/>
                        </a:rPr>
                        <a:t>для </a:t>
                      </a:r>
                      <a:r>
                        <a:rPr lang="uk-UA" sz="1400" dirty="0" err="1" smtClean="0">
                          <a:effectLst/>
                          <a:latin typeface="+mn-lt"/>
                        </a:rPr>
                        <a:t>екомодернізації</a:t>
                      </a:r>
                      <a:r>
                        <a:rPr lang="uk-UA" sz="1400" dirty="0" smtClean="0">
                          <a:effectLst/>
                          <a:latin typeface="+mn-lt"/>
                        </a:rPr>
                        <a:t> </a:t>
                      </a:r>
                      <a:endParaRPr lang="ru-RU" sz="14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321673"/>
              </p:ext>
            </p:extLst>
          </p:nvPr>
        </p:nvGraphicFramePr>
        <p:xfrm>
          <a:off x="6906277" y="2063261"/>
          <a:ext cx="5685772" cy="4540251"/>
        </p:xfrm>
        <a:graphic>
          <a:graphicData uri="http://schemas.openxmlformats.org/drawingml/2006/table">
            <a:tbl>
              <a:tblPr bandRow="1">
                <a:tableStyleId>{69012ECD-51FC-41F1-AA8D-1B2483CD663E}</a:tableStyleId>
              </a:tblPr>
              <a:tblGrid>
                <a:gridCol w="5685772"/>
              </a:tblGrid>
              <a:tr h="4540251"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ru-RU" sz="1600" b="0" dirty="0" smtClean="0"/>
                        <a:t>ПРО ВИКЛИКИ І ЗАГРОЗИ НАЦІОНАЛЬНІЙ БЕЗПЕЦІ УКРАЇНИ В ЕКОЛОГІЧНІЙ СФЕРІ ТА ПЕРШОЧЕРГОВІ ЗАХОДИ ЩОДО ЇХ НЕЙТРАЛІЗАЦІЇ</a:t>
                      </a:r>
                    </a:p>
                    <a:p>
                      <a:pPr marL="0" lvl="0" indent="0">
                        <a:buNone/>
                      </a:pPr>
                      <a:endParaRPr lang="ru-RU" sz="1600" b="0" dirty="0" smtClean="0"/>
                    </a:p>
                    <a:p>
                      <a:pPr marL="285750" lvl="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uk-UA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а) забезпечити супроводження у Верховній Раді України </a:t>
                      </a: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ПЗУ "Про управління відходами" (№ 2207-1-д);</a:t>
                      </a:r>
                    </a:p>
                    <a:p>
                      <a:pPr marL="285750" lvl="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uk-UA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в) </a:t>
                      </a:r>
                      <a:r>
                        <a:rPr lang="uk-UA" sz="1400" kern="1200" noProof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внести</a:t>
                      </a:r>
                      <a:r>
                        <a:rPr lang="uk-UA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 шестимісячний строк після набрання чинності Закону "Про управління відходами" на розгляд Верховної Ради України ЗПУ про:</a:t>
                      </a:r>
                    </a:p>
                    <a:p>
                      <a:pPr marL="285750" lvl="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uk-UA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відходи видобувної промисловості;</a:t>
                      </a:r>
                    </a:p>
                    <a:p>
                      <a:pPr marL="285750" lvl="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uk-UA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г) опрацювати у тримісячний строк питання щодо </a:t>
                      </a: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запровадження та використання економічних інструментів для стимулювання </a:t>
                      </a:r>
                      <a:r>
                        <a:rPr lang="uk-UA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створення об’єктів інфраструктури з оброблення відходів;</a:t>
                      </a:r>
                    </a:p>
                    <a:p>
                      <a:pPr marL="285750" lvl="0" indent="-285750" algn="just">
                        <a:spcBef>
                          <a:spcPts val="600"/>
                        </a:spcBef>
                        <a:buFont typeface="Wingdings" panose="05000000000000000000" pitchFamily="2" charset="2"/>
                        <a:buChar char="§"/>
                      </a:pPr>
                      <a:r>
                        <a:rPr lang="uk-UA" sz="1400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ґ) вжити у 2021 році заходів щодо </a:t>
                      </a:r>
                      <a:r>
                        <a:rPr lang="uk-UA" sz="1400" b="1" kern="1200" noProof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утворення інформаційного центру для збирання, оброблення, аналізу та поширення інформації про управління відходами</a:t>
                      </a:r>
                      <a:endParaRPr lang="ru-RU" sz="13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906277" y="1346136"/>
            <a:ext cx="57515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07943"/>
            <a:r>
              <a:rPr lang="ru-RU" sz="1600" b="1" dirty="0">
                <a:solidFill>
                  <a:srgbClr val="1F1F1F"/>
                </a:solidFill>
              </a:rPr>
              <a:t>РІШЕННЯ РАДИ НАЦІОНАЛЬНОЇ БЕЗПЕКИ І ОБОРОНИ УКРАЇНИ </a:t>
            </a:r>
            <a:endParaRPr lang="ru-RU" sz="1600" b="1" dirty="0" smtClean="0">
              <a:solidFill>
                <a:srgbClr val="1F1F1F"/>
              </a:solidFill>
            </a:endParaRPr>
          </a:p>
          <a:p>
            <a:pPr lvl="0" defTabSz="1007943"/>
            <a:r>
              <a:rPr lang="ru-RU" sz="1400" dirty="0" smtClean="0">
                <a:solidFill>
                  <a:srgbClr val="1F1F1F"/>
                </a:solidFill>
              </a:rPr>
              <a:t>23.03.2021</a:t>
            </a:r>
            <a:endParaRPr lang="ru-RU" sz="1400" dirty="0">
              <a:solidFill>
                <a:srgbClr val="1F1F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856" y="441550"/>
            <a:ext cx="10758740" cy="415146"/>
          </a:xfrm>
        </p:spPr>
        <p:txBody>
          <a:bodyPr/>
          <a:lstStyle/>
          <a:p>
            <a:r>
              <a:rPr lang="uk-UA" dirty="0" smtClean="0"/>
              <a:t>ЩО ДАЛІ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552" y="1250582"/>
            <a:ext cx="5825801" cy="2033517"/>
          </a:xfrm>
        </p:spPr>
        <p:txBody>
          <a:bodyPr/>
          <a:lstStyle/>
          <a:p>
            <a:pPr marL="0" indent="0" algn="just">
              <a:buNone/>
            </a:pPr>
            <a:r>
              <a:rPr lang="uk-UA" sz="1800" b="1" dirty="0" smtClean="0">
                <a:solidFill>
                  <a:schemeClr val="accent4">
                    <a:lumMod val="50000"/>
                  </a:schemeClr>
                </a:solidFill>
              </a:rPr>
              <a:t>ІЗ ЗАТВЕРДЖЕНОГО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1600" dirty="0" smtClean="0"/>
              <a:t>Розробити Державну політику циркулярної економіки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1600" dirty="0" smtClean="0"/>
              <a:t>Впровадити економічні стимули для </a:t>
            </a:r>
            <a:r>
              <a:rPr lang="uk-UA" sz="1600" dirty="0"/>
              <a:t>з</a:t>
            </a:r>
            <a:r>
              <a:rPr lang="uk-UA" sz="1600" dirty="0" smtClean="0"/>
              <a:t>аохочення </a:t>
            </a:r>
            <a:r>
              <a:rPr lang="uk-UA" sz="1600" dirty="0"/>
              <a:t>впровадження нових </a:t>
            </a:r>
            <a:r>
              <a:rPr lang="uk-UA" sz="1600" dirty="0" smtClean="0"/>
              <a:t>технологій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1600" dirty="0" smtClean="0"/>
              <a:t>Впровадити сталі публічні закупівлі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uk-UA" sz="1600" dirty="0" smtClean="0"/>
              <a:t>Забезпечити впровадження необхідної  регуляторної бази</a:t>
            </a:r>
            <a:endParaRPr lang="en-US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6856" y="3712525"/>
            <a:ext cx="5531497" cy="3235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1007943">
              <a:lnSpc>
                <a:spcPct val="90000"/>
              </a:lnSpc>
              <a:spcBef>
                <a:spcPts val="1102"/>
              </a:spcBef>
            </a:pPr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</a:rPr>
              <a:t>… </a:t>
            </a:r>
            <a:r>
              <a:rPr lang="uk-UA" sz="1600" b="1" dirty="0" smtClean="0">
                <a:solidFill>
                  <a:schemeClr val="accent4">
                    <a:lumMod val="50000"/>
                  </a:schemeClr>
                </a:solidFill>
              </a:rPr>
              <a:t>А ТАКОЖ</a:t>
            </a:r>
          </a:p>
          <a:p>
            <a:pPr marL="251986" indent="-251986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r>
              <a:rPr lang="uk-UA" sz="1600" b="1" dirty="0" smtClean="0"/>
              <a:t>Поширювати </a:t>
            </a:r>
            <a:r>
              <a:rPr lang="uk-UA" sz="1600" b="1" dirty="0"/>
              <a:t>обізнаність </a:t>
            </a:r>
            <a:r>
              <a:rPr lang="uk-UA" sz="1600" dirty="0"/>
              <a:t>про можливості зменшення відходів, </a:t>
            </a:r>
            <a:r>
              <a:rPr lang="uk-UA" sz="1600" dirty="0" smtClean="0"/>
              <a:t>переваги та ефекти від </a:t>
            </a:r>
            <a:r>
              <a:rPr lang="uk-UA" sz="1600" dirty="0"/>
              <a:t>їх </a:t>
            </a:r>
            <a:r>
              <a:rPr lang="uk-UA" sz="1600" dirty="0" smtClean="0"/>
              <a:t>корисного застосування</a:t>
            </a:r>
          </a:p>
          <a:p>
            <a:pPr marL="251986" indent="-251986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r>
              <a:rPr lang="uk-UA" sz="1600" b="1" dirty="0" smtClean="0"/>
              <a:t>Залучити</a:t>
            </a:r>
            <a:r>
              <a:rPr lang="uk-UA" sz="1600" dirty="0" smtClean="0"/>
              <a:t> </a:t>
            </a:r>
            <a:r>
              <a:rPr lang="uk-UA" sz="1600" b="1" dirty="0" smtClean="0"/>
              <a:t>до вирішення питання застосування відходів вищі навчальні заклади </a:t>
            </a:r>
            <a:r>
              <a:rPr lang="uk-UA" sz="1600" b="1" dirty="0"/>
              <a:t>і </a:t>
            </a:r>
            <a:r>
              <a:rPr lang="uk-UA" sz="1600" b="1" dirty="0" smtClean="0"/>
              <a:t>наукові інститути </a:t>
            </a:r>
            <a:r>
              <a:rPr lang="uk-UA" sz="1600" dirty="0" smtClean="0"/>
              <a:t>з метою </a:t>
            </a:r>
            <a:r>
              <a:rPr lang="uk-UA" sz="1600" dirty="0"/>
              <a:t>виконання досліджень і розробки </a:t>
            </a:r>
            <a:r>
              <a:rPr lang="uk-UA" sz="1600" dirty="0" err="1"/>
              <a:t>екодизайну</a:t>
            </a:r>
            <a:r>
              <a:rPr lang="uk-UA" sz="1600" dirty="0"/>
              <a:t> товарів, пошуку економічно вигідних можливостей застосування вторинної </a:t>
            </a:r>
            <a:r>
              <a:rPr lang="uk-UA" sz="1600" dirty="0" smtClean="0"/>
              <a:t>сировини</a:t>
            </a:r>
          </a:p>
          <a:p>
            <a:pPr marL="251986" indent="-251986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r>
              <a:rPr lang="uk-UA" sz="1600" dirty="0" err="1"/>
              <a:t>Пріоритезувати</a:t>
            </a:r>
            <a:r>
              <a:rPr lang="uk-UA" sz="1600" dirty="0"/>
              <a:t> використання </a:t>
            </a:r>
            <a:r>
              <a:rPr lang="uk-UA" sz="1600" b="1" dirty="0"/>
              <a:t>вторинної сировини</a:t>
            </a:r>
          </a:p>
          <a:p>
            <a:pPr algn="just" defTabSz="1007943">
              <a:lnSpc>
                <a:spcPct val="90000"/>
              </a:lnSpc>
              <a:spcBef>
                <a:spcPts val="1102"/>
              </a:spcBef>
            </a:pPr>
            <a:endParaRPr lang="uk-UA" sz="1600" dirty="0" smtClean="0"/>
          </a:p>
          <a:p>
            <a:pPr marL="251986" lvl="0" indent="-251986" algn="just" defTabSz="1007943">
              <a:lnSpc>
                <a:spcPct val="90000"/>
              </a:lnSpc>
              <a:spcBef>
                <a:spcPts val="1102"/>
              </a:spcBef>
              <a:buFont typeface="Wingdings" panose="05000000000000000000" pitchFamily="2" charset="2"/>
              <a:buChar char="§"/>
            </a:pPr>
            <a:endParaRPr lang="uk-UA" sz="1600" b="1" dirty="0">
              <a:solidFill>
                <a:srgbClr val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2552" y="1119116"/>
            <a:ext cx="5976034" cy="230048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56890" y="2306472"/>
            <a:ext cx="3493827" cy="2906973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r>
              <a:rPr lang="en-US" sz="13800" dirty="0" smtClean="0">
                <a:solidFill>
                  <a:schemeClr val="accent4">
                    <a:lumMod val="75000"/>
                  </a:schemeClr>
                </a:solidFill>
                <a:latin typeface="Bahnschrift Light SemiCondensed" panose="020B0502040204020203" pitchFamily="34" charset="0"/>
              </a:rPr>
              <a:t>Let’s just do it</a:t>
            </a:r>
            <a:endParaRPr lang="ru-RU" sz="11500" dirty="0">
              <a:solidFill>
                <a:schemeClr val="accent4">
                  <a:lumMod val="75000"/>
                </a:schemeClr>
              </a:solidFill>
              <a:latin typeface="Bahnschrift Light SemiCondensed" panose="020B0502040204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406" y="2811345"/>
            <a:ext cx="1888793" cy="189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8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0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8362" y="1356797"/>
            <a:ext cx="5958234" cy="39241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50000"/>
              </a:lnSpc>
              <a:buAutoNum type="arabicPeriod"/>
            </a:pPr>
            <a:r>
              <a:rPr lang="uk-UA" sz="2000" dirty="0" smtClean="0"/>
              <a:t>«Циркулярна економіка»  - про що мова?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uk-UA" sz="2000" dirty="0"/>
              <a:t>Ц</a:t>
            </a:r>
            <a:r>
              <a:rPr lang="uk-UA" sz="2000" dirty="0" smtClean="0"/>
              <a:t>ікаві кейси сусідів</a:t>
            </a:r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uk-UA" sz="2000" dirty="0" smtClean="0"/>
              <a:t>Досвід </a:t>
            </a:r>
            <a:r>
              <a:rPr lang="uk-UA" sz="2000" dirty="0" smtClean="0"/>
              <a:t>ДТЕК</a:t>
            </a:r>
            <a:r>
              <a:rPr lang="en-US" sz="2000" dirty="0"/>
              <a:t> </a:t>
            </a:r>
            <a:endParaRPr lang="uk-UA" sz="2000" dirty="0" smtClean="0"/>
          </a:p>
          <a:p>
            <a:pPr marL="342900" indent="-342900">
              <a:lnSpc>
                <a:spcPct val="250000"/>
              </a:lnSpc>
              <a:buAutoNum type="arabicPeriod"/>
            </a:pPr>
            <a:r>
              <a:rPr lang="uk-UA" sz="2000" dirty="0" smtClean="0"/>
              <a:t>Як сприяти впровадженню еко-успішних ініціатив</a:t>
            </a:r>
            <a:endParaRPr lang="uk-UA" sz="2000" dirty="0" smtClean="0"/>
          </a:p>
          <a:p>
            <a:pPr marL="342900" indent="-342900">
              <a:lnSpc>
                <a:spcPct val="250000"/>
              </a:lnSpc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221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600" dirty="0" smtClean="0"/>
              <a:t>  </a:t>
            </a:r>
            <a:r>
              <a:rPr lang="uk-UA" sz="2600" dirty="0" smtClean="0"/>
              <a:t>КОЛИ СПРАВИ ЙДУТЬ ВІД ПОГАНОГО ДО ГІРШОГО</a:t>
            </a: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011" y="1999462"/>
            <a:ext cx="5568159" cy="85990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uk-UA" sz="2000" b="1" dirty="0" smtClean="0"/>
              <a:t>Сьогодні світ «круговий» лише на </a:t>
            </a:r>
            <a:r>
              <a:rPr lang="en-US" sz="2000" b="1" dirty="0" smtClean="0"/>
              <a:t> 8.6%</a:t>
            </a:r>
          </a:p>
          <a:p>
            <a:pPr marL="0" indent="0">
              <a:buNone/>
            </a:pPr>
            <a:r>
              <a:rPr lang="uk-UA" sz="2000" b="1" dirty="0">
                <a:solidFill>
                  <a:srgbClr val="263238"/>
                </a:solidFill>
              </a:rPr>
              <a:t>Лише 2 роки тому цей показник становив </a:t>
            </a:r>
            <a:r>
              <a:rPr lang="en-US" sz="2000" b="1" dirty="0">
                <a:solidFill>
                  <a:srgbClr val="263238"/>
                </a:solidFill>
              </a:rPr>
              <a:t> 9.1% </a:t>
            </a:r>
            <a:endParaRPr lang="uk-UA" sz="2000" b="1" dirty="0">
              <a:solidFill>
                <a:srgbClr val="263238"/>
              </a:solidFill>
            </a:endParaRP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695" y="971229"/>
            <a:ext cx="4591088" cy="62592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3026" y="5494650"/>
            <a:ext cx="6205274" cy="1489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007943">
              <a:lnSpc>
                <a:spcPct val="90000"/>
              </a:lnSpc>
              <a:spcBef>
                <a:spcPts val="1102"/>
              </a:spcBef>
            </a:pPr>
            <a:r>
              <a:rPr lang="en-US" sz="1200" dirty="0">
                <a:solidFill>
                  <a:schemeClr val="bg2"/>
                </a:solidFill>
              </a:rPr>
              <a:t>https://</a:t>
            </a:r>
            <a:r>
              <a:rPr lang="en-US" sz="1200" dirty="0" smtClean="0">
                <a:solidFill>
                  <a:schemeClr val="bg2"/>
                </a:solidFill>
              </a:rPr>
              <a:t>www.circularity-gap.world/2020</a:t>
            </a:r>
            <a:endParaRPr lang="uk-UA" sz="1200" dirty="0" smtClean="0">
              <a:solidFill>
                <a:schemeClr val="bg2"/>
              </a:solidFill>
            </a:endParaRPr>
          </a:p>
          <a:p>
            <a:pPr lvl="0" algn="just" defTabSz="1007943">
              <a:lnSpc>
                <a:spcPct val="90000"/>
              </a:lnSpc>
              <a:spcBef>
                <a:spcPts val="1102"/>
              </a:spcBef>
            </a:pPr>
            <a:endParaRPr lang="uk-UA" sz="1200" dirty="0" smtClean="0">
              <a:solidFill>
                <a:schemeClr val="bg2"/>
              </a:solidFill>
            </a:endParaRPr>
          </a:p>
          <a:p>
            <a:pPr algn="just"/>
            <a:r>
              <a:rPr lang="en-US" sz="1200" dirty="0" smtClean="0"/>
              <a:t>This</a:t>
            </a:r>
            <a:r>
              <a:rPr lang="uk-UA" sz="1200" dirty="0" smtClean="0"/>
              <a:t> </a:t>
            </a:r>
            <a:r>
              <a:rPr lang="en-US" sz="1200" dirty="0" smtClean="0"/>
              <a:t>report </a:t>
            </a:r>
            <a:r>
              <a:rPr lang="en-US" sz="1200" dirty="0"/>
              <a:t>is published as part of the Platform for Accelerating </a:t>
            </a:r>
            <a:r>
              <a:rPr lang="en-US" sz="1200" dirty="0" smtClean="0"/>
              <a:t>the</a:t>
            </a:r>
            <a:r>
              <a:rPr lang="uk-UA" sz="1200" dirty="0" smtClean="0"/>
              <a:t> </a:t>
            </a:r>
            <a:r>
              <a:rPr lang="en-US" sz="1200" dirty="0" smtClean="0"/>
              <a:t>Circular </a:t>
            </a:r>
            <a:r>
              <a:rPr lang="en-US" sz="1200" dirty="0"/>
              <a:t>Economy (PACE). PACE is a public-private </a:t>
            </a:r>
            <a:r>
              <a:rPr lang="en-US" sz="1200" dirty="0" smtClean="0"/>
              <a:t>collaboration</a:t>
            </a:r>
            <a:r>
              <a:rPr lang="uk-UA" sz="1200" dirty="0" smtClean="0"/>
              <a:t> </a:t>
            </a:r>
            <a:r>
              <a:rPr lang="en-US" sz="1200" dirty="0" smtClean="0"/>
              <a:t>mechanism </a:t>
            </a:r>
            <a:r>
              <a:rPr lang="en-US" sz="1200" dirty="0"/>
              <a:t>and project accelerator dedicated to bringing </a:t>
            </a:r>
            <a:r>
              <a:rPr lang="en-US" sz="1200" dirty="0" smtClean="0"/>
              <a:t>about</a:t>
            </a:r>
            <a:r>
              <a:rPr lang="uk-UA" sz="1200" dirty="0" smtClean="0"/>
              <a:t> </a:t>
            </a:r>
            <a:r>
              <a:rPr lang="en-US" sz="1200" dirty="0" smtClean="0"/>
              <a:t>the </a:t>
            </a:r>
            <a:r>
              <a:rPr lang="en-US" sz="1200" dirty="0"/>
              <a:t>circular economy at speed and scale. It brings together </a:t>
            </a:r>
            <a:r>
              <a:rPr lang="en-US" sz="1200" dirty="0" smtClean="0"/>
              <a:t>a</a:t>
            </a:r>
            <a:r>
              <a:rPr lang="uk-UA" sz="1200" dirty="0" smtClean="0"/>
              <a:t> </a:t>
            </a:r>
            <a:r>
              <a:rPr lang="en-US" sz="1200" dirty="0" smtClean="0"/>
              <a:t>coalition </a:t>
            </a:r>
            <a:r>
              <a:rPr lang="en-US" sz="1200" dirty="0"/>
              <a:t>of more than 70 leaders and is co chaired by the </a:t>
            </a:r>
            <a:r>
              <a:rPr lang="en-US" sz="1200" dirty="0" smtClean="0"/>
              <a:t>heads</a:t>
            </a:r>
            <a:r>
              <a:rPr lang="uk-UA" sz="1200" dirty="0" smtClean="0"/>
              <a:t> </a:t>
            </a:r>
            <a:r>
              <a:rPr lang="en-US" sz="1200" dirty="0" smtClean="0"/>
              <a:t>of </a:t>
            </a:r>
            <a:r>
              <a:rPr lang="en-US" sz="1200" dirty="0"/>
              <a:t>Royal Philips and the Global Environment Facility. It was</a:t>
            </a:r>
          </a:p>
          <a:p>
            <a:pPr algn="just"/>
            <a:r>
              <a:rPr lang="en-US" sz="1200" dirty="0"/>
              <a:t>initiated at the World Economic Forum and is currently hosted </a:t>
            </a:r>
            <a:r>
              <a:rPr lang="en-US" sz="1200" dirty="0" smtClean="0"/>
              <a:t>by</a:t>
            </a:r>
            <a:r>
              <a:rPr lang="uk-UA" sz="1200" dirty="0" smtClean="0"/>
              <a:t> </a:t>
            </a:r>
            <a:r>
              <a:rPr lang="en-US" sz="1200" dirty="0" smtClean="0"/>
              <a:t>the </a:t>
            </a:r>
            <a:r>
              <a:rPr lang="en-US" sz="1200" dirty="0"/>
              <a:t>World Resources Institute.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9808" y="3030290"/>
            <a:ext cx="527526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uk-UA" sz="1400" b="1" dirty="0" smtClean="0">
              <a:solidFill>
                <a:srgbClr val="263238"/>
              </a:solidFill>
            </a:endParaRPr>
          </a:p>
          <a:p>
            <a:pPr>
              <a:lnSpc>
                <a:spcPct val="150000"/>
              </a:lnSpc>
            </a:pPr>
            <a:r>
              <a:rPr lang="uk-UA" sz="1600" b="1" dirty="0" smtClean="0">
                <a:solidFill>
                  <a:srgbClr val="263238"/>
                </a:solidFill>
              </a:rPr>
              <a:t>Тренди: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rgbClr val="263238"/>
                </a:solidFill>
              </a:rPr>
              <a:t>Високий рівень видобування </a:t>
            </a:r>
            <a:r>
              <a:rPr lang="en-US" sz="1600" dirty="0" smtClean="0">
                <a:solidFill>
                  <a:srgbClr val="263238"/>
                </a:solidFill>
              </a:rPr>
              <a:t> </a:t>
            </a:r>
            <a:r>
              <a:rPr lang="uk-UA" sz="1600" dirty="0" smtClean="0">
                <a:solidFill>
                  <a:srgbClr val="263238"/>
                </a:solidFill>
              </a:rPr>
              <a:t>та споживання ресурсів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rgbClr val="263238"/>
                </a:solidFill>
              </a:rPr>
              <a:t>Зростаючий (але повільно) рівень повторного використання та переробки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151298" y="1322384"/>
            <a:ext cx="3567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 dirty="0" smtClean="0">
                <a:solidFill>
                  <a:srgbClr val="263238"/>
                </a:solidFill>
              </a:rPr>
              <a:t>We are all developing countries now</a:t>
            </a:r>
            <a:endParaRPr lang="ru-RU" sz="1800" i="1" dirty="0"/>
          </a:p>
        </p:txBody>
      </p:sp>
    </p:spTree>
    <p:extLst>
      <p:ext uri="{BB962C8B-B14F-4D97-AF65-F5344CB8AC3E}">
        <p14:creationId xmlns:p14="http://schemas.microsoft.com/office/powerpoint/2010/main" val="151857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34" b="16987"/>
          <a:stretch/>
        </p:blipFill>
        <p:spPr>
          <a:xfrm>
            <a:off x="7337208" y="1218469"/>
            <a:ext cx="5193483" cy="52574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36794" y="1070940"/>
            <a:ext cx="6119606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i="1" dirty="0" smtClean="0">
                <a:solidFill>
                  <a:srgbClr val="1F1F1F"/>
                </a:solidFill>
              </a:rPr>
              <a:t>Включає 176 країн та в</a:t>
            </a:r>
            <a:r>
              <a:rPr lang="uk-UA" sz="1400" b="1" i="1" dirty="0" smtClean="0">
                <a:solidFill>
                  <a:srgbClr val="000000"/>
                </a:solidFill>
              </a:rPr>
              <a:t>раховує </a:t>
            </a:r>
          </a:p>
          <a:p>
            <a:endParaRPr lang="en-US" sz="1400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1400" b="1" dirty="0" smtClean="0"/>
              <a:t>екологічний слід  </a:t>
            </a:r>
            <a:r>
              <a:rPr lang="uk-UA" sz="1400" b="1" dirty="0"/>
              <a:t>к</a:t>
            </a:r>
            <a:r>
              <a:rPr lang="uk-UA" sz="1400" b="1" dirty="0" smtClean="0"/>
              <a:t>раїни </a:t>
            </a:r>
            <a:r>
              <a:rPr lang="uk-UA" sz="1400" dirty="0" smtClean="0"/>
              <a:t>–  в глобальних гектарах </a:t>
            </a:r>
            <a:r>
              <a:rPr lang="uk-UA" sz="1400" dirty="0"/>
              <a:t>споживання </a:t>
            </a:r>
            <a:r>
              <a:rPr lang="uk-UA" sz="1400" dirty="0" smtClean="0"/>
              <a:t>ресурсів на людину відповідно до спроможності Землі</a:t>
            </a:r>
          </a:p>
          <a:p>
            <a:pPr lvl="1"/>
            <a:r>
              <a:rPr lang="uk-UA" sz="1400" dirty="0" smtClean="0"/>
              <a:t>(відображено розміром кулі, чим вона менше, </a:t>
            </a:r>
            <a:r>
              <a:rPr lang="uk-UA" sz="1400" dirty="0"/>
              <a:t>тим </a:t>
            </a:r>
            <a:r>
              <a:rPr lang="uk-UA" sz="1400" dirty="0" smtClean="0"/>
              <a:t>краще)</a:t>
            </a:r>
          </a:p>
          <a:p>
            <a:pPr lvl="1"/>
            <a:endParaRPr lang="uk-UA" sz="1400" dirty="0" smtClean="0"/>
          </a:p>
          <a:p>
            <a:pPr lvl="1"/>
            <a:r>
              <a:rPr lang="uk-UA" sz="1600" dirty="0" smtClean="0"/>
              <a:t>1/найменша: в межах 1-ї планети</a:t>
            </a:r>
          </a:p>
          <a:p>
            <a:pPr lvl="1"/>
            <a:r>
              <a:rPr lang="uk-UA" sz="1600" dirty="0" smtClean="0"/>
              <a:t>2/середня: </a:t>
            </a:r>
            <a:r>
              <a:rPr lang="uk-UA" sz="1600" dirty="0"/>
              <a:t>в</a:t>
            </a:r>
            <a:r>
              <a:rPr lang="uk-UA" sz="1600" dirty="0" smtClean="0"/>
              <a:t> </a:t>
            </a:r>
            <a:r>
              <a:rPr lang="uk-UA" sz="1600" dirty="0"/>
              <a:t>межах </a:t>
            </a:r>
            <a:r>
              <a:rPr lang="uk-UA" sz="1600" dirty="0" smtClean="0"/>
              <a:t>2-х планет</a:t>
            </a:r>
            <a:endParaRPr lang="uk-UA" sz="1600" dirty="0"/>
          </a:p>
          <a:p>
            <a:pPr lvl="1"/>
            <a:r>
              <a:rPr lang="uk-UA" sz="1600" dirty="0" smtClean="0"/>
              <a:t>3/велика: більше 2-х планет</a:t>
            </a:r>
          </a:p>
          <a:p>
            <a:endParaRPr lang="ru-RU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 err="1" smtClean="0">
                <a:solidFill>
                  <a:srgbClr val="000000"/>
                </a:solidFill>
              </a:rPr>
              <a:t>соціальні</a:t>
            </a:r>
            <a:r>
              <a:rPr lang="ru-RU" sz="1400" b="1" dirty="0" smtClean="0">
                <a:solidFill>
                  <a:srgbClr val="000000"/>
                </a:solidFill>
              </a:rPr>
              <a:t> показники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– </a:t>
            </a:r>
            <a:r>
              <a:rPr lang="uk-UA" sz="1400" dirty="0" smtClean="0">
                <a:solidFill>
                  <a:srgbClr val="000000"/>
                </a:solidFill>
              </a:rPr>
              <a:t>вимірюється як індекс розвитку людства* (чим вище, тим краще)</a:t>
            </a:r>
            <a:endParaRPr lang="ru-RU" sz="1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63191" y="3909256"/>
            <a:ext cx="238436" cy="19050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63191" y="4237378"/>
            <a:ext cx="238436" cy="19050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63191" y="4527400"/>
            <a:ext cx="238436" cy="1905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537167" y="3708137"/>
            <a:ext cx="3174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dirty="0" smtClean="0"/>
              <a:t>0 - 0,649</a:t>
            </a:r>
          </a:p>
          <a:p>
            <a:pPr>
              <a:lnSpc>
                <a:spcPct val="150000"/>
              </a:lnSpc>
            </a:pPr>
            <a:r>
              <a:rPr lang="uk-UA" sz="1600" dirty="0" smtClean="0"/>
              <a:t>0,65 - 0,79</a:t>
            </a:r>
          </a:p>
          <a:p>
            <a:pPr>
              <a:lnSpc>
                <a:spcPct val="150000"/>
              </a:lnSpc>
            </a:pPr>
            <a:r>
              <a:rPr lang="uk-UA" sz="1600" dirty="0" smtClean="0"/>
              <a:t>0,8 -1 </a:t>
            </a:r>
            <a:endParaRPr lang="ru-RU" sz="1600" dirty="0"/>
          </a:p>
        </p:txBody>
      </p:sp>
      <p:sp>
        <p:nvSpPr>
          <p:cNvPr id="10" name="Овал 9"/>
          <p:cNvSpPr/>
          <p:nvPr/>
        </p:nvSpPr>
        <p:spPr>
          <a:xfrm>
            <a:off x="9028692" y="2836139"/>
            <a:ext cx="194872" cy="202368"/>
          </a:xfrm>
          <a:prstGeom prst="ellipse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320101" y="2612236"/>
            <a:ext cx="2709980" cy="293949"/>
          </a:xfrm>
          <a:prstGeom prst="ellips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54855" y="4171312"/>
            <a:ext cx="2542715" cy="284532"/>
          </a:xfrm>
          <a:prstGeom prst="ellipse">
            <a:avLst/>
          </a:pr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9305" y="7201443"/>
            <a:ext cx="267663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007943">
              <a:lnSpc>
                <a:spcPct val="90000"/>
              </a:lnSpc>
              <a:spcBef>
                <a:spcPts val="1102"/>
              </a:spcBef>
            </a:pPr>
            <a:r>
              <a:rPr lang="en-US" sz="1200" dirty="0">
                <a:solidFill>
                  <a:srgbClr val="000000"/>
                </a:solidFill>
              </a:rPr>
              <a:t>https://www.circularity-gap.world/2020</a:t>
            </a:r>
            <a:endParaRPr lang="ru-RU" sz="1200" dirty="0">
              <a:solidFill>
                <a:srgbClr val="000000"/>
              </a:solidFill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155141" y="2836139"/>
            <a:ext cx="4736196" cy="70574"/>
          </a:xfrm>
          <a:prstGeom prst="straightConnector1">
            <a:avLst/>
          </a:prstGeom>
          <a:ln w="3175"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3" idx="6"/>
          </p:cNvCxnSpPr>
          <p:nvPr/>
        </p:nvCxnSpPr>
        <p:spPr>
          <a:xfrm flipV="1">
            <a:off x="3397570" y="2987871"/>
            <a:ext cx="5621880" cy="1325707"/>
          </a:xfrm>
          <a:prstGeom prst="straightConnector1">
            <a:avLst/>
          </a:prstGeom>
          <a:ln w="3175">
            <a:solidFill>
              <a:schemeClr val="accent3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755569" y="439226"/>
            <a:ext cx="867718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600" b="1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ВІДСТАНЬ ДО </a:t>
            </a:r>
            <a:r>
              <a:rPr lang="ru-RU" sz="26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БЕЗПЕЧНОГО І СПРАВЕДЛИВОГО ПРОСТОРУ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46208" y="6712495"/>
            <a:ext cx="11754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200" dirty="0" smtClean="0">
                <a:solidFill>
                  <a:srgbClr val="3C4043"/>
                </a:solidFill>
              </a:rPr>
              <a:t>*</a:t>
            </a:r>
            <a:r>
              <a:rPr lang="uk-UA" sz="1200" dirty="0" err="1" smtClean="0">
                <a:solidFill>
                  <a:srgbClr val="3C4043"/>
                </a:solidFill>
              </a:rPr>
              <a:t>Human</a:t>
            </a:r>
            <a:r>
              <a:rPr lang="uk-UA" sz="1200" dirty="0" smtClean="0">
                <a:solidFill>
                  <a:srgbClr val="3C4043"/>
                </a:solidFill>
              </a:rPr>
              <a:t> </a:t>
            </a:r>
            <a:r>
              <a:rPr lang="uk-UA" sz="1200" dirty="0" err="1">
                <a:solidFill>
                  <a:srgbClr val="3C4043"/>
                </a:solidFill>
              </a:rPr>
              <a:t>Development</a:t>
            </a:r>
            <a:r>
              <a:rPr lang="uk-UA" sz="1200" dirty="0">
                <a:solidFill>
                  <a:srgbClr val="3C4043"/>
                </a:solidFill>
              </a:rPr>
              <a:t> </a:t>
            </a:r>
            <a:r>
              <a:rPr lang="uk-UA" sz="1200" dirty="0" err="1">
                <a:solidFill>
                  <a:srgbClr val="3C4043"/>
                </a:solidFill>
              </a:rPr>
              <a:t>Index</a:t>
            </a:r>
            <a:r>
              <a:rPr lang="uk-UA" sz="1200" dirty="0">
                <a:solidFill>
                  <a:srgbClr val="3C4043"/>
                </a:solidFill>
              </a:rPr>
              <a:t>, </a:t>
            </a:r>
            <a:r>
              <a:rPr lang="uk-UA" sz="1200" dirty="0" smtClean="0">
                <a:solidFill>
                  <a:srgbClr val="3C4043"/>
                </a:solidFill>
              </a:rPr>
              <a:t>HDI </a:t>
            </a:r>
            <a:r>
              <a:rPr lang="uk-UA" sz="1200" dirty="0">
                <a:solidFill>
                  <a:srgbClr val="3C4043"/>
                </a:solidFill>
              </a:rPr>
              <a:t>— інтегральний показник, що розраховується щорічно для міждержавного порівняння і вимірювання рівня життя, грамотності, освіченості і довголіття, як основних характеристик людського потенціалу досліджуваної території</a:t>
            </a:r>
            <a:endParaRPr lang="ru-RU" sz="12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15504" y="5061361"/>
            <a:ext cx="5917095" cy="144207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</a:rPr>
              <a:t>Кругова економіка забезпечує системний підхід до досягнення безпечного та справедливого простору </a:t>
            </a:r>
            <a:endParaRPr kumimoji="0" lang="en-US" altLang="ru-RU" sz="1600" b="1" i="0" u="none" strike="noStrike" cap="none" normalizeH="0" baseline="0" dirty="0" smtClean="0">
              <a:ln>
                <a:noFill/>
              </a:ln>
              <a:solidFill>
                <a:srgbClr val="202124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6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</a:rPr>
              <a:t>Проектуючи </a:t>
            </a:r>
            <a:r>
              <a:rPr lang="uk-UA" altLang="ru-RU" sz="1600" dirty="0" smtClean="0">
                <a:solidFill>
                  <a:srgbClr val="202124"/>
                </a:solidFill>
              </a:rPr>
              <a:t>товари без утворення відходів</a:t>
            </a:r>
            <a:r>
              <a:rPr kumimoji="0" lang="uk-UA" altLang="ru-RU" sz="16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</a:rPr>
              <a:t>, зберігаючи продукти та матеріали у використанні якомога довше, а також відновлюючи природні системи, ми забезпечимо потреби людей, не переступаючи межі планети.</a:t>
            </a:r>
            <a:r>
              <a:rPr kumimoji="0" lang="uk-UA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264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3"/>
          <a:stretch/>
        </p:blipFill>
        <p:spPr>
          <a:xfrm>
            <a:off x="1034220" y="1021750"/>
            <a:ext cx="9614333" cy="6087987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296536" y="305170"/>
            <a:ext cx="10757971" cy="415146"/>
          </a:xfrm>
          <a:prstGeom prst="rect">
            <a:avLst/>
          </a:prstGeom>
        </p:spPr>
        <p:txBody>
          <a:bodyPr/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6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4510" y="473778"/>
            <a:ext cx="3508306" cy="28623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2213" y="2050624"/>
            <a:ext cx="2892789" cy="1282862"/>
          </a:xfrm>
          <a:prstGeom prst="rect">
            <a:avLst/>
          </a:prstGeom>
        </p:spPr>
      </p:pic>
      <p:sp>
        <p:nvSpPr>
          <p:cNvPr id="20" name="Развернутая стрелка 19"/>
          <p:cNvSpPr/>
          <p:nvPr/>
        </p:nvSpPr>
        <p:spPr>
          <a:xfrm rot="10800000">
            <a:off x="1541720" y="5351515"/>
            <a:ext cx="8931349" cy="1712875"/>
          </a:xfrm>
          <a:prstGeom prst="uturnArrow">
            <a:avLst>
              <a:gd name="adj1" fmla="val 4251"/>
              <a:gd name="adj2" fmla="val 5284"/>
              <a:gd name="adj3" fmla="val 24144"/>
              <a:gd name="adj4" fmla="val 43750"/>
              <a:gd name="adj5" fmla="val 6858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Дуга 20"/>
          <p:cNvSpPr/>
          <p:nvPr/>
        </p:nvSpPr>
        <p:spPr>
          <a:xfrm rot="240000">
            <a:off x="8330069" y="4874504"/>
            <a:ext cx="2105247" cy="922797"/>
          </a:xfrm>
          <a:prstGeom prst="arc">
            <a:avLst>
              <a:gd name="adj1" fmla="val 12935446"/>
              <a:gd name="adj2" fmla="val 0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387155" y="4579985"/>
            <a:ext cx="1640995" cy="616689"/>
          </a:xfrm>
          <a:prstGeom prst="rect">
            <a:avLst/>
          </a:prstGeom>
          <a:pattFill prst="wdUpDiag">
            <a:fgClr>
              <a:srgbClr val="F2F2F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7340000">
            <a:off x="1594940" y="5606024"/>
            <a:ext cx="1574163" cy="1405860"/>
          </a:xfrm>
          <a:prstGeom prst="arc">
            <a:avLst>
              <a:gd name="adj1" fmla="val 12935446"/>
              <a:gd name="adj2" fmla="val 21478805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 rot="5820000">
            <a:off x="2440105" y="5416002"/>
            <a:ext cx="215848" cy="287241"/>
          </a:xfrm>
          <a:prstGeom prst="triangle">
            <a:avLst>
              <a:gd name="adj" fmla="val 341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 rot="6540000">
            <a:off x="9879091" y="4861097"/>
            <a:ext cx="215848" cy="287241"/>
          </a:xfrm>
          <a:prstGeom prst="triangle">
            <a:avLst>
              <a:gd name="adj" fmla="val 3411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282064" y="3639673"/>
            <a:ext cx="1729100" cy="171184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0288408" y="3607414"/>
            <a:ext cx="29203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 smtClean="0">
                <a:ea typeface="Calibri" panose="020F0502020204030204" pitchFamily="34" charset="0"/>
              </a:rPr>
              <a:t>Значна частина втрачених на сьогодні промислових відходів може слугувати сировиною для інших галузей</a:t>
            </a:r>
            <a:endParaRPr lang="ru-RU" sz="1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uk-UA" dirty="0" smtClean="0"/>
              <a:t>СПОЖИВАННЯ </a:t>
            </a:r>
            <a:r>
              <a:rPr lang="uk-UA" dirty="0"/>
              <a:t>МАТЕРІАЛІВ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3014" y="441550"/>
            <a:ext cx="10182581" cy="415146"/>
          </a:xfrm>
        </p:spPr>
        <p:txBody>
          <a:bodyPr/>
          <a:lstStyle/>
          <a:p>
            <a:r>
              <a:rPr lang="uk-UA" dirty="0" smtClean="0"/>
              <a:t>ВИКЛИК </a:t>
            </a:r>
            <a:r>
              <a:rPr lang="uk-UA" sz="2600" dirty="0" smtClean="0"/>
              <a:t>ПЕРЕСТАТИ БУТИ ЛІНІЙНИМИ</a:t>
            </a:r>
            <a:endParaRPr lang="ru-RU" sz="2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9071" y="2023618"/>
            <a:ext cx="5575149" cy="22101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z="1600" dirty="0" smtClean="0"/>
              <a:t>Складність </a:t>
            </a:r>
            <a:r>
              <a:rPr lang="uk-UA" sz="1600" dirty="0"/>
              <a:t>контролю життєвих </a:t>
            </a:r>
            <a:r>
              <a:rPr lang="uk-UA" sz="1600" dirty="0" smtClean="0"/>
              <a:t>циклів </a:t>
            </a:r>
            <a:endParaRPr lang="en-US" sz="1600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z="1600" dirty="0" smtClean="0"/>
              <a:t>Необхідність </a:t>
            </a:r>
            <a:r>
              <a:rPr lang="uk-UA" sz="1600" dirty="0"/>
              <a:t>зробити стійкими пов'язані </a:t>
            </a:r>
            <a:r>
              <a:rPr lang="uk-UA" sz="1600" dirty="0" smtClean="0"/>
              <a:t>галузі</a:t>
            </a:r>
            <a:r>
              <a:rPr lang="en-US" sz="1600" dirty="0" smtClean="0"/>
              <a:t> </a:t>
            </a:r>
            <a:r>
              <a:rPr lang="uk-UA" sz="1600" dirty="0" smtClean="0"/>
              <a:t> </a:t>
            </a:r>
            <a:endParaRPr lang="en-US" sz="1600" i="1" dirty="0" smtClean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z="1600" dirty="0" smtClean="0"/>
              <a:t>Контроль </a:t>
            </a:r>
            <a:r>
              <a:rPr lang="uk-UA" sz="1600" dirty="0"/>
              <a:t>якості кінцевого товару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z="1600" dirty="0" smtClean="0"/>
              <a:t>Дотримання </a:t>
            </a:r>
            <a:r>
              <a:rPr lang="uk-UA" sz="1600" dirty="0"/>
              <a:t>питань </a:t>
            </a:r>
            <a:r>
              <a:rPr lang="uk-UA" sz="1600" dirty="0" smtClean="0"/>
              <a:t>охорони довкілля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uk-UA" sz="1600" dirty="0" smtClean="0"/>
              <a:t>Необхідність врахування економічного та соціального факторів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664" y="1190271"/>
            <a:ext cx="6437232" cy="51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10193" y="519892"/>
            <a:ext cx="11053044" cy="415146"/>
          </a:xfrm>
          <a:prstGeom prst="rect">
            <a:avLst/>
          </a:prstGeom>
        </p:spPr>
        <p:txBody>
          <a:bodyPr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dirty="0" smtClean="0"/>
              <a:t>ВИКОРИСТАННЯ ВТОРИННИХ БУДІВЕЛЬНИХ МАТЕРІАЛІВ, </a:t>
            </a:r>
            <a:r>
              <a:rPr lang="uk-UA" dirty="0"/>
              <a:t>ЧЕХІЯ</a:t>
            </a:r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844" y="3002508"/>
            <a:ext cx="4618465" cy="316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5075" y="3002508"/>
            <a:ext cx="4708477" cy="31625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10193" y="6954450"/>
            <a:ext cx="12562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Druhotné</a:t>
            </a:r>
            <a:r>
              <a:rPr lang="en-US" sz="1200" dirty="0" smtClean="0"/>
              <a:t> </a:t>
            </a:r>
            <a:r>
              <a:rPr lang="en-US" sz="1200" dirty="0" err="1" smtClean="0"/>
              <a:t>suroviny</a:t>
            </a:r>
            <a:r>
              <a:rPr lang="uk-UA" sz="1200" dirty="0" smtClean="0"/>
              <a:t> </a:t>
            </a:r>
            <a:r>
              <a:rPr lang="en-US" sz="1200" dirty="0" smtClean="0"/>
              <a:t>v </a:t>
            </a:r>
            <a:r>
              <a:rPr lang="en-US" sz="1200" dirty="0" err="1" smtClean="0"/>
              <a:t>dopravním</a:t>
            </a:r>
            <a:r>
              <a:rPr lang="uk-UA" sz="1200" dirty="0" smtClean="0"/>
              <a:t> </a:t>
            </a:r>
            <a:r>
              <a:rPr lang="en-US" sz="1200" dirty="0" err="1" smtClean="0"/>
              <a:t>stavitelství</a:t>
            </a:r>
            <a:r>
              <a:rPr lang="uk-UA" sz="1200" dirty="0" smtClean="0"/>
              <a:t>/ </a:t>
            </a:r>
            <a:r>
              <a:rPr lang="en-US" sz="1200" dirty="0" smtClean="0"/>
              <a:t>Secondary materials</a:t>
            </a:r>
            <a:r>
              <a:rPr lang="uk-UA" sz="1200" dirty="0" smtClean="0"/>
              <a:t> </a:t>
            </a:r>
            <a:r>
              <a:rPr lang="en-US" sz="1200" dirty="0" smtClean="0"/>
              <a:t>in highway engineerin</a:t>
            </a:r>
            <a:r>
              <a:rPr lang="en-US" sz="1200" dirty="0"/>
              <a:t>g</a:t>
            </a:r>
            <a:r>
              <a:rPr lang="uk-UA" sz="1200" dirty="0" smtClean="0"/>
              <a:t>,</a:t>
            </a:r>
            <a:r>
              <a:rPr lang="en-US" sz="1200" dirty="0" smtClean="0"/>
              <a:t> </a:t>
            </a:r>
            <a:r>
              <a:rPr lang="en-US" sz="1200" dirty="0" err="1" smtClean="0"/>
              <a:t>RNDr</a:t>
            </a:r>
            <a:r>
              <a:rPr lang="en-US" sz="1200" dirty="0"/>
              <a:t>. František Kresta, Ph.D.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27223" y="1553274"/>
            <a:ext cx="4973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rgbClr val="202124"/>
                </a:solidFill>
              </a:rPr>
              <a:t>Відновлення </a:t>
            </a:r>
            <a:r>
              <a:rPr lang="uk-UA" sz="1600" dirty="0" smtClean="0">
                <a:solidFill>
                  <a:srgbClr val="202124"/>
                </a:solidFill>
              </a:rPr>
              <a:t>основи за допомогою переробленого гравію </a:t>
            </a:r>
            <a:r>
              <a:rPr lang="uk-UA" sz="1600" dirty="0" smtClean="0"/>
              <a:t>без зняття </a:t>
            </a:r>
            <a:r>
              <a:rPr lang="uk-UA" sz="1600" dirty="0">
                <a:solidFill>
                  <a:srgbClr val="202124"/>
                </a:solidFill>
              </a:rPr>
              <a:t>залізничної </a:t>
            </a:r>
            <a:r>
              <a:rPr lang="uk-UA" sz="1600" dirty="0" smtClean="0">
                <a:solidFill>
                  <a:srgbClr val="202124"/>
                </a:solidFill>
              </a:rPr>
              <a:t>колії</a:t>
            </a:r>
            <a:r>
              <a:rPr lang="uk-UA" sz="1600" dirty="0" smtClean="0"/>
              <a:t> </a:t>
            </a:r>
            <a:r>
              <a:rPr lang="uk-UA" sz="1600" dirty="0" smtClean="0">
                <a:solidFill>
                  <a:srgbClr val="202124"/>
                </a:solidFill>
              </a:rPr>
              <a:t>з </a:t>
            </a:r>
            <a:r>
              <a:rPr lang="uk-UA" sz="1600" dirty="0">
                <a:solidFill>
                  <a:srgbClr val="202124"/>
                </a:solidFill>
              </a:rPr>
              <a:t>використанням </a:t>
            </a:r>
            <a:r>
              <a:rPr lang="uk-UA" sz="1600" dirty="0" smtClean="0">
                <a:solidFill>
                  <a:srgbClr val="202124"/>
                </a:solidFill>
              </a:rPr>
              <a:t>AHM800 (відрізок залізничного шляху </a:t>
            </a:r>
            <a:r>
              <a:rPr lang="en-US" sz="1600" dirty="0" err="1"/>
              <a:t>Tlumačov</a:t>
            </a:r>
            <a:r>
              <a:rPr lang="en-US" sz="1600" dirty="0"/>
              <a:t>- Hulin </a:t>
            </a:r>
            <a:r>
              <a:rPr lang="uk-UA" sz="1600" dirty="0" smtClean="0">
                <a:solidFill>
                  <a:srgbClr val="202124"/>
                </a:solidFill>
              </a:rPr>
              <a:t>,</a:t>
            </a:r>
            <a:r>
              <a:rPr lang="uk-UA" sz="1600" dirty="0" smtClean="0"/>
              <a:t>09/2000)</a:t>
            </a:r>
            <a:endParaRPr lang="uk-UA" sz="1600" dirty="0">
              <a:solidFill>
                <a:srgbClr val="185AB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991510" y="1526940"/>
            <a:ext cx="504581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uk-UA" sz="1600" dirty="0"/>
              <a:t>Відновлення </a:t>
            </a:r>
            <a:r>
              <a:rPr lang="uk-UA" sz="1600" dirty="0" smtClean="0"/>
              <a:t>основи</a:t>
            </a:r>
            <a:r>
              <a:rPr lang="uk-UA" sz="1600" dirty="0">
                <a:solidFill>
                  <a:srgbClr val="202124"/>
                </a:solidFill>
              </a:rPr>
              <a:t> за допомогою </a:t>
            </a:r>
            <a:r>
              <a:rPr lang="uk-UA" sz="1600" dirty="0" smtClean="0">
                <a:solidFill>
                  <a:srgbClr val="202124"/>
                </a:solidFill>
              </a:rPr>
              <a:t>переробленого </a:t>
            </a:r>
            <a:r>
              <a:rPr lang="uk-UA" sz="1600" dirty="0">
                <a:solidFill>
                  <a:srgbClr val="202124"/>
                </a:solidFill>
              </a:rPr>
              <a:t>гравію</a:t>
            </a:r>
            <a:r>
              <a:rPr lang="uk-UA" sz="1600" dirty="0" smtClean="0"/>
              <a:t> без </a:t>
            </a:r>
            <a:r>
              <a:rPr lang="uk-UA" sz="1600" dirty="0"/>
              <a:t>зняття </a:t>
            </a:r>
            <a:r>
              <a:rPr lang="uk-UA" sz="1600" dirty="0">
                <a:solidFill>
                  <a:srgbClr val="202124"/>
                </a:solidFill>
              </a:rPr>
              <a:t>залізничної </a:t>
            </a:r>
            <a:r>
              <a:rPr lang="uk-UA" sz="1600" dirty="0" smtClean="0">
                <a:solidFill>
                  <a:srgbClr val="202124"/>
                </a:solidFill>
              </a:rPr>
              <a:t>колії</a:t>
            </a:r>
            <a:r>
              <a:rPr lang="uk-UA" sz="1600" dirty="0" smtClean="0"/>
              <a:t> </a:t>
            </a:r>
            <a:r>
              <a:rPr lang="uk-UA" sz="1600" dirty="0"/>
              <a:t>з використанням </a:t>
            </a:r>
            <a:r>
              <a:rPr lang="en-US" sz="1600" dirty="0" smtClean="0"/>
              <a:t>RPM2002</a:t>
            </a:r>
            <a:r>
              <a:rPr lang="uk-UA" sz="1600" dirty="0" smtClean="0"/>
              <a:t> </a:t>
            </a:r>
            <a:r>
              <a:rPr lang="en-US" sz="1600" dirty="0" smtClean="0"/>
              <a:t>(</a:t>
            </a:r>
            <a:r>
              <a:rPr lang="uk-UA" sz="1600" dirty="0"/>
              <a:t>відрізок залізничного шляху </a:t>
            </a:r>
            <a:r>
              <a:rPr lang="en-US" sz="1600" dirty="0" err="1"/>
              <a:t>Grygov</a:t>
            </a:r>
            <a:r>
              <a:rPr lang="en-US" sz="1600" dirty="0"/>
              <a:t> – </a:t>
            </a:r>
            <a:r>
              <a:rPr lang="en-US" sz="1600" dirty="0" err="1"/>
              <a:t>Brodek</a:t>
            </a:r>
            <a:r>
              <a:rPr lang="ru-RU" sz="1600" dirty="0"/>
              <a:t>, 09/2005)</a:t>
            </a:r>
          </a:p>
        </p:txBody>
      </p:sp>
    </p:spTree>
    <p:extLst>
      <p:ext uri="{BB962C8B-B14F-4D97-AF65-F5344CB8AC3E}">
        <p14:creationId xmlns:p14="http://schemas.microsoft.com/office/powerpoint/2010/main" val="39683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uk-UA" dirty="0" smtClean="0"/>
              <a:t>ВИКОРИСТАННЯ </a:t>
            </a:r>
            <a:r>
              <a:rPr lang="uk-UA" dirty="0"/>
              <a:t>ВТОРИННИХ </a:t>
            </a:r>
            <a:r>
              <a:rPr lang="uk-UA" dirty="0" smtClean="0"/>
              <a:t>МАТЕРІАЛІВ, ЧЕХІЯ: ЗНОШЕНІ ШИНИ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95" y="1282890"/>
            <a:ext cx="1592518" cy="1223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909" y="2809567"/>
            <a:ext cx="3098043" cy="36101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947909" y="1540744"/>
            <a:ext cx="35863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Використання старих шин згідно з </a:t>
            </a:r>
            <a:r>
              <a:rPr lang="uk-UA" sz="1600" dirty="0" smtClean="0"/>
              <a:t>регламентом </a:t>
            </a:r>
            <a:r>
              <a:rPr lang="uk-UA" sz="1600" dirty="0">
                <a:solidFill>
                  <a:srgbClr val="1F1F1F"/>
                </a:solidFill>
              </a:rPr>
              <a:t>PAS108</a:t>
            </a:r>
            <a:endParaRPr lang="uk-UA" sz="1600" dirty="0">
              <a:solidFill>
                <a:srgbClr val="20212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46293" y="1543195"/>
            <a:ext cx="51793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Використання блоків старих шин </a:t>
            </a:r>
            <a:r>
              <a:rPr lang="uk-UA" sz="1600" dirty="0">
                <a:solidFill>
                  <a:srgbClr val="1F1F1F"/>
                </a:solidFill>
              </a:rPr>
              <a:t>на набережній автостради А421 </a:t>
            </a:r>
            <a:r>
              <a:rPr lang="uk-UA" sz="1600" dirty="0" smtClean="0"/>
              <a:t>для стабілізація </a:t>
            </a:r>
            <a:r>
              <a:rPr lang="uk-UA" sz="1600" dirty="0"/>
              <a:t>схилів після зсувів (</a:t>
            </a:r>
            <a:r>
              <a:rPr lang="en-US" sz="1600" dirty="0"/>
              <a:t>Kidd - McNeill </a:t>
            </a:r>
            <a:r>
              <a:rPr lang="en-US" sz="1600" dirty="0" smtClean="0"/>
              <a:t>– </a:t>
            </a:r>
            <a:r>
              <a:rPr lang="en-US" sz="1600" dirty="0" err="1" smtClean="0"/>
              <a:t>Beales</a:t>
            </a:r>
            <a:r>
              <a:rPr lang="uk-UA" sz="1600" dirty="0" smtClean="0"/>
              <a:t> </a:t>
            </a:r>
            <a:r>
              <a:rPr lang="en-US" sz="1600" dirty="0" smtClean="0"/>
              <a:t>2010</a:t>
            </a:r>
            <a:r>
              <a:rPr lang="uk-UA" sz="1600" dirty="0"/>
              <a:t>)</a:t>
            </a:r>
            <a:endParaRPr lang="en-US" sz="1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829" y="2815072"/>
            <a:ext cx="4888032" cy="36046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10193" y="6954450"/>
            <a:ext cx="12562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Druhotné</a:t>
            </a:r>
            <a:r>
              <a:rPr lang="en-US" sz="1200" dirty="0" smtClean="0"/>
              <a:t> </a:t>
            </a:r>
            <a:r>
              <a:rPr lang="en-US" sz="1200" dirty="0" err="1" smtClean="0"/>
              <a:t>suroviny</a:t>
            </a:r>
            <a:r>
              <a:rPr lang="uk-UA" sz="1200" dirty="0" smtClean="0"/>
              <a:t> </a:t>
            </a:r>
            <a:r>
              <a:rPr lang="en-US" sz="1200" dirty="0" smtClean="0"/>
              <a:t>v </a:t>
            </a:r>
            <a:r>
              <a:rPr lang="en-US" sz="1200" dirty="0" err="1" smtClean="0"/>
              <a:t>dopravním</a:t>
            </a:r>
            <a:r>
              <a:rPr lang="uk-UA" sz="1200" dirty="0" smtClean="0"/>
              <a:t> </a:t>
            </a:r>
            <a:r>
              <a:rPr lang="en-US" sz="1200" dirty="0" err="1" smtClean="0"/>
              <a:t>stavitelství</a:t>
            </a:r>
            <a:r>
              <a:rPr lang="uk-UA" sz="1200" dirty="0" smtClean="0"/>
              <a:t>/ </a:t>
            </a:r>
            <a:r>
              <a:rPr lang="en-US" sz="1200" dirty="0" smtClean="0"/>
              <a:t>Secondary materials</a:t>
            </a:r>
            <a:r>
              <a:rPr lang="uk-UA" sz="1200" dirty="0" smtClean="0"/>
              <a:t> </a:t>
            </a:r>
            <a:r>
              <a:rPr lang="en-US" sz="1200" dirty="0" smtClean="0"/>
              <a:t>in highway engineerin</a:t>
            </a:r>
            <a:r>
              <a:rPr lang="en-US" sz="1200" dirty="0"/>
              <a:t>g</a:t>
            </a:r>
            <a:r>
              <a:rPr lang="uk-UA" sz="1200" dirty="0" smtClean="0"/>
              <a:t>,</a:t>
            </a:r>
            <a:r>
              <a:rPr lang="en-US" sz="1200" dirty="0" smtClean="0"/>
              <a:t> </a:t>
            </a:r>
            <a:r>
              <a:rPr lang="en-US" sz="1200" dirty="0" err="1" smtClean="0"/>
              <a:t>RNDr</a:t>
            </a:r>
            <a:r>
              <a:rPr lang="en-US" sz="1200" dirty="0"/>
              <a:t>. František Kresta, Ph.D.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2349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uk-UA" dirty="0" smtClean="0"/>
              <a:t>ВИКОРИСТАННЯ ВТОРИННИХ МАТЕРІАЛІВ, ЧЕХІЯ: ГІРСЬКА ПОРОДА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775" y="2641690"/>
            <a:ext cx="4703990" cy="349180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8866" y="1372489"/>
            <a:ext cx="51588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/>
              <a:t>Терикон </a:t>
            </a:r>
            <a:r>
              <a:rPr lang="uk-UA" sz="1600" dirty="0" err="1"/>
              <a:t>Паскова</a:t>
            </a:r>
            <a:r>
              <a:rPr lang="uk-UA" sz="1600" dirty="0"/>
              <a:t> </a:t>
            </a:r>
            <a:r>
              <a:rPr lang="uk-UA" sz="1600" dirty="0" smtClean="0"/>
              <a:t>– </a:t>
            </a:r>
            <a:r>
              <a:rPr lang="uk-UA" sz="1600" b="1" dirty="0" smtClean="0"/>
              <a:t>важливе джерело запасів вугільної породи</a:t>
            </a:r>
            <a:r>
              <a:rPr lang="uk-UA" sz="1600" dirty="0" smtClean="0"/>
              <a:t> </a:t>
            </a:r>
            <a:r>
              <a:rPr lang="uk-UA" sz="1600" dirty="0">
                <a:solidFill>
                  <a:srgbClr val="202124"/>
                </a:solidFill>
              </a:rPr>
              <a:t>для обнесення насипом автостради </a:t>
            </a:r>
            <a:r>
              <a:rPr lang="uk-UA" sz="1600" dirty="0" smtClean="0">
                <a:solidFill>
                  <a:srgbClr val="202124"/>
                </a:solidFill>
              </a:rPr>
              <a:t>D47, у якому накопичено більш 14</a:t>
            </a:r>
            <a:r>
              <a:rPr lang="en-US" sz="1600" dirty="0" smtClean="0">
                <a:solidFill>
                  <a:srgbClr val="202124"/>
                </a:solidFill>
              </a:rPr>
              <a:t> </a:t>
            </a:r>
            <a:r>
              <a:rPr lang="uk-UA" sz="1600" dirty="0" smtClean="0"/>
              <a:t>млн</a:t>
            </a:r>
            <a:r>
              <a:rPr lang="uk-UA" sz="1600" dirty="0"/>
              <a:t>. </a:t>
            </a:r>
            <a:r>
              <a:rPr lang="uk-UA" sz="1600" dirty="0" err="1"/>
              <a:t>тонн</a:t>
            </a:r>
            <a:r>
              <a:rPr lang="uk-UA" sz="1600" dirty="0"/>
              <a:t> </a:t>
            </a:r>
            <a:r>
              <a:rPr lang="uk-UA" sz="1600" dirty="0">
                <a:solidFill>
                  <a:srgbClr val="202124"/>
                </a:solidFill>
              </a:rPr>
              <a:t>запасів </a:t>
            </a:r>
            <a:r>
              <a:rPr lang="uk-UA" sz="1600" dirty="0" smtClean="0"/>
              <a:t>цього матеріалу</a:t>
            </a:r>
            <a:endParaRPr lang="uk-UA" sz="1600" dirty="0">
              <a:solidFill>
                <a:srgbClr val="185AB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933063" y="1352906"/>
            <a:ext cx="51324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b="1" dirty="0"/>
              <a:t>Горіла вугільна </a:t>
            </a:r>
            <a:r>
              <a:rPr lang="uk-UA" sz="1600" b="1" dirty="0" smtClean="0"/>
              <a:t>порода, </a:t>
            </a:r>
            <a:r>
              <a:rPr lang="uk-UA" sz="1600" b="1" dirty="0"/>
              <a:t>підготовлена для використання  </a:t>
            </a:r>
            <a:r>
              <a:rPr lang="uk-UA" sz="1600" dirty="0"/>
              <a:t>у насипі в межах будівельного </a:t>
            </a:r>
            <a:r>
              <a:rPr lang="uk-UA" sz="1600" dirty="0" smtClean="0"/>
              <a:t>майданчику </a:t>
            </a:r>
            <a:r>
              <a:rPr lang="uk-UA" sz="1600" dirty="0"/>
              <a:t>«Автомагістраль </a:t>
            </a:r>
            <a:r>
              <a:rPr lang="uk-UA" sz="1600" dirty="0" smtClean="0"/>
              <a:t>I/56 </a:t>
            </a:r>
            <a:r>
              <a:rPr lang="uk-UA" sz="1600" dirty="0" err="1"/>
              <a:t>Острава</a:t>
            </a:r>
            <a:r>
              <a:rPr lang="uk-UA" sz="1600" dirty="0"/>
              <a:t>, продовжена </a:t>
            </a:r>
            <a:r>
              <a:rPr lang="uk-UA" sz="1600" dirty="0" smtClean="0"/>
              <a:t>Містечка</a:t>
            </a:r>
            <a:r>
              <a:rPr lang="uk-UA" sz="1600" dirty="0"/>
              <a:t>»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110" y="3316406"/>
            <a:ext cx="5226375" cy="281709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10193" y="6954450"/>
            <a:ext cx="125626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Druhotné</a:t>
            </a:r>
            <a:r>
              <a:rPr lang="en-US" sz="1200" dirty="0" smtClean="0"/>
              <a:t> </a:t>
            </a:r>
            <a:r>
              <a:rPr lang="en-US" sz="1200" dirty="0" err="1" smtClean="0"/>
              <a:t>suroviny</a:t>
            </a:r>
            <a:r>
              <a:rPr lang="uk-UA" sz="1200" dirty="0" smtClean="0"/>
              <a:t> </a:t>
            </a:r>
            <a:r>
              <a:rPr lang="en-US" sz="1200" dirty="0" smtClean="0"/>
              <a:t>v </a:t>
            </a:r>
            <a:r>
              <a:rPr lang="en-US" sz="1200" dirty="0" err="1" smtClean="0"/>
              <a:t>dopravním</a:t>
            </a:r>
            <a:r>
              <a:rPr lang="uk-UA" sz="1200" dirty="0" smtClean="0"/>
              <a:t> </a:t>
            </a:r>
            <a:r>
              <a:rPr lang="en-US" sz="1200" dirty="0" err="1" smtClean="0"/>
              <a:t>stavitelství</a:t>
            </a:r>
            <a:r>
              <a:rPr lang="uk-UA" sz="1200" dirty="0" smtClean="0"/>
              <a:t>/ </a:t>
            </a:r>
            <a:r>
              <a:rPr lang="en-US" sz="1200" dirty="0" smtClean="0"/>
              <a:t>Secondary materials</a:t>
            </a:r>
            <a:r>
              <a:rPr lang="uk-UA" sz="1200" dirty="0" smtClean="0"/>
              <a:t> </a:t>
            </a:r>
            <a:r>
              <a:rPr lang="en-US" sz="1200" dirty="0" smtClean="0"/>
              <a:t>in highway engineerin</a:t>
            </a:r>
            <a:r>
              <a:rPr lang="en-US" sz="1200" dirty="0"/>
              <a:t>g</a:t>
            </a:r>
            <a:r>
              <a:rPr lang="uk-UA" sz="1200" dirty="0" smtClean="0"/>
              <a:t>,</a:t>
            </a:r>
            <a:r>
              <a:rPr lang="en-US" sz="1200" dirty="0" smtClean="0"/>
              <a:t> </a:t>
            </a:r>
            <a:r>
              <a:rPr lang="en-US" sz="1200" dirty="0" err="1" smtClean="0"/>
              <a:t>RNDr</a:t>
            </a:r>
            <a:r>
              <a:rPr lang="en-US" sz="1200" dirty="0"/>
              <a:t>. František Kresta, Ph.D.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92855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NAME" val="C:\Users\Chinnu Lukose\Desktop\WIP\Advisory Council 28 Feb 2018 pre-final_260219.pptx"/>
  <p:tag name="MTBTACCENT" val="Text2ColorBoldText"/>
  <p:tag name="THINKCELLPRESENTATIONDONOTDELETE" val="&lt;?xml version=&quot;1.0&quot; encoding=&quot;UTF-16&quot; standalone=&quot;yes&quot;?&gt;&lt;root reqver=&quot;25060&quot;&gt;&lt;version val=&quot;27890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4&quot;&gt;&lt;elem m_fUsage=&quot;2.35668314834830017190E+00&quot;&gt;&lt;m_msothmcolidx val=&quot;0&quot;/&gt;&lt;m_rgb r=&quot;00&quot; g=&quot;B0&quot; b=&quot;F0&quot;/&gt;&lt;m_nBrightness endver=&quot;26206&quot; val=&quot;0&quot;/&gt;&lt;/elem&gt;&lt;elem m_fUsage=&quot;1.56933182440755270015E+00&quot;&gt;&lt;m_msothmcolidx val=&quot;0&quot;/&gt;&lt;m_rgb r=&quot;FE&quot; g=&quot;D1&quot; b=&quot;00&quot;/&gt;&lt;m_nBrightness endver=&quot;26206&quot; val=&quot;0&quot;/&gt;&lt;/elem&gt;&lt;elem m_fUsage=&quot;1.33168226612972939726E+00&quot;&gt;&lt;m_msothmcolidx val=&quot;0&quot;/&gt;&lt;m_rgb r=&quot;7A&quot; g=&quot;B8&quot; b=&quot;00&quot;/&gt;&lt;m_nBrightness endver=&quot;26206&quot; val=&quot;0&quot;/&gt;&lt;/elem&gt;&lt;elem m_fUsage=&quot;1.24774334627566374500E+00&quot;&gt;&lt;m_msothmcolidx val=&quot;0&quot;/&gt;&lt;m_rgb r=&quot;FF&quot; g=&quot;79&quot; b=&quot;00&quot;/&gt;&lt;m_nBrightness endver=&quot;26206&quot; val=&quot;0&quot;/&gt;&lt;/elem&gt;&lt;elem m_fUsage=&quot;1.24046721000000004231E+00&quot;&gt;&lt;m_msothmcolidx val=&quot;0&quot;/&gt;&lt;m_rgb r=&quot;8B&quot; g=&quot;8D&quot; b=&quot;8E&quot;/&gt;&lt;m_nBrightness endver=&quot;26206&quot; val=&quot;0&quot;/&gt;&lt;/elem&gt;&lt;elem m_fUsage=&quot;9.50133213077414606751E-01&quot;&gt;&lt;m_msothmcolidx val=&quot;0&quot;/&gt;&lt;m_rgb r=&quot;D9&quot; g=&quot;D9&quot; b=&quot;D9&quot;/&gt;&lt;m_nBrightness endver=&quot;26206&quot; val=&quot;0&quot;/&gt;&lt;/elem&gt;&lt;elem m_fUsage=&quot;5.31441000000000163261E-01&quot;&gt;&lt;m_msothmcolidx val=&quot;0&quot;/&gt;&lt;m_rgb r=&quot;00&quot; g=&quot;70&quot; b=&quot;C0&quot;/&gt;&lt;m_nBrightness endver=&quot;26206&quot; val=&quot;0&quot;/&gt;&lt;/elem&gt;&lt;elem m_fUsage=&quot;2.69838169097222746462E-01&quot;&gt;&lt;m_msothmcolidx val=&quot;0&quot;/&gt;&lt;m_rgb r=&quot;F0&quot; g=&quot;AB&quot; b=&quot;00&quot;/&gt;&lt;m_nBrightness endver=&quot;26206&quot; val=&quot;0&quot;/&gt;&lt;/elem&gt;&lt;elem m_fUsage=&quot;1.50094635296999207030E-01&quot;&gt;&lt;m_msothmcolidx val=&quot;0&quot;/&gt;&lt;m_rgb r=&quot;BF&quot; g=&quot;BF&quot; b=&quot;BF&quot;/&gt;&lt;m_nBrightness endver=&quot;26206&quot; val=&quot;0&quot;/&gt;&lt;/elem&gt;&lt;elem m_fUsage=&quot;1.26760496039561354475E-01&quot;&gt;&lt;m_msothmcolidx val=&quot;0&quot;/&gt;&lt;m_rgb r=&quot;00&quot; g=&quot;C6&quot; b=&quot;D7&quot;/&gt;&lt;m_nBrightness endver=&quot;26206&quot; val=&quot;0&quot;/&gt;&lt;/elem&gt;&lt;elem m_fUsage=&quot;5.80604416227677860851E-02&quot;&gt;&lt;m_msothmcolidx val=&quot;0&quot;/&gt;&lt;m_rgb r=&quot;A6&quot; g=&quot;A6&quot; b=&quot;A6&quot;/&gt;&lt;m_nBrightness endver=&quot;26206&quot; val=&quot;0&quot;/&gt;&lt;/elem&gt;&lt;elem m_fUsage=&quot;4.23911582752162438559E-02&quot;&gt;&lt;m_msothmcolidx val=&quot;0&quot;/&gt;&lt;m_rgb r=&quot;FF&quot; g=&quot;CC&quot; b=&quot;00&quot;/&gt;&lt;m_nBrightness endver=&quot;26206&quot; val=&quot;0&quot;/&gt;&lt;/elem&gt;&lt;elem m_fUsage=&quot;1.64232032682606748919E-02&quot;&gt;&lt;m_msothmcolidx val=&quot;0&quot;/&gt;&lt;m_rgb r=&quot;40&quot; g=&quot;40&quot; b=&quot;40&quot;/&gt;&lt;m_nBrightness endver=&quot;26206&quot; val=&quot;0&quot;/&gt;&lt;/elem&gt;&lt;elem m_fUsage=&quot;1.19725151825620327456E-02&quot;&gt;&lt;m_msothmcolidx val=&quot;0&quot;/&gt;&lt;m_rgb r=&quot;59&quot; g=&quot;59&quot; b=&quot;59&quot;/&gt;&lt;m_nBrightness endver=&quot;26206&quot; val=&quot;0&quot;/&gt;&lt;/elem&gt;&lt;/m_vecMRU&gt;&lt;/m_mruColor&gt;&lt;m_eweekdayFirstOfWeek val=&quot;2&quot;/&gt;&lt;m_eweekdayFirstOfWorkweek val=&quot;7&quot;/&gt;&lt;m_eweekdayFirstOfWeekend val=&quot;6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nNMuRoRsKWBVSsXj8A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j5SBdYTrarGdX7ITIPSw"/>
</p:tagLst>
</file>

<file path=ppt/theme/theme1.xml><?xml version="1.0" encoding="utf-8"?>
<a:theme xmlns:a="http://schemas.openxmlformats.org/drawingml/2006/main" name="Тема Office">
  <a:themeElements>
    <a:clrScheme name="Другая 1">
      <a:dk1>
        <a:srgbClr val="1F1F1F"/>
      </a:dk1>
      <a:lt1>
        <a:srgbClr val="FFFFFF"/>
      </a:lt1>
      <a:dk2>
        <a:srgbClr val="E0E1DD"/>
      </a:dk2>
      <a:lt2>
        <a:srgbClr val="3E3E3E"/>
      </a:lt2>
      <a:accent1>
        <a:srgbClr val="FED100"/>
      </a:accent1>
      <a:accent2>
        <a:srgbClr val="F0AB00"/>
      </a:accent2>
      <a:accent3>
        <a:srgbClr val="FF7900"/>
      </a:accent3>
      <a:accent4>
        <a:srgbClr val="7AB800"/>
      </a:accent4>
      <a:accent5>
        <a:srgbClr val="00C6D7"/>
      </a:accent5>
      <a:accent6>
        <a:srgbClr val="8B8D8E"/>
      </a:accent6>
      <a:hlink>
        <a:srgbClr val="F2F2F2"/>
      </a:hlink>
      <a:folHlink>
        <a:srgbClr val="5F5F5F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D8BE4145CDF0E4F8D58A22BFE76043F" ma:contentTypeVersion="0" ma:contentTypeDescription="Создание документа." ma:contentTypeScope="" ma:versionID="70daecddd4d8c4dd016a9bc049040458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d58f4857a619b7c345529988bca3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F6E445-E7B2-4B19-8E46-D70D9CAE6F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AB1D8B6-6A69-4CED-B25F-AC096D8A983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9B6C2D-C941-4C95-B524-28C2DDD5DC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Words>1357</Words>
  <PresentationFormat>Произвольный</PresentationFormat>
  <Paragraphs>153</Paragraphs>
  <Slides>18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LinksUpToDate>false</LinksUpToDate>
  <SharedDoc>false</SharedDoc>
  <HyperlinksChanged>false</HyperlinksChanged>
</Properties>
</file>